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7"/>
  </p:notesMasterIdLst>
  <p:handoutMasterIdLst>
    <p:handoutMasterId r:id="rId58"/>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6" r:id="rId51"/>
    <p:sldId id="301" r:id="rId52"/>
    <p:sldId id="302" r:id="rId53"/>
    <p:sldId id="303" r:id="rId54"/>
    <p:sldId id="304" r:id="rId55"/>
    <p:sldId id="305" r:id="rId5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4" autoAdjust="0"/>
    <p:restoredTop sz="82930" autoAdjust="0"/>
  </p:normalViewPr>
  <p:slideViewPr>
    <p:cSldViewPr snapToGrid="0" snapToObjects="1">
      <p:cViewPr varScale="1">
        <p:scale>
          <a:sx n="94" d="100"/>
          <a:sy n="94" d="100"/>
        </p:scale>
        <p:origin x="66" y="90"/>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954" y="9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01829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1734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0227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DCNs do not have a fixed zone division mode. Different industries and enterprises have different area division modes.</a:t>
            </a:r>
            <a:endParaRPr lang="en-US" altLang="zh-CN" smtClean="0"/>
          </a:p>
          <a:p>
            <a:r>
              <a:rPr lang="en-US" smtClean="0"/>
              <a:t>The zone division in the slide uses the financial industry as an example:</a:t>
            </a:r>
            <a:endParaRPr lang="en-US" altLang="zh-CN" smtClean="0"/>
          </a:p>
          <a:p>
            <a:pPr lvl="1"/>
            <a:r>
              <a:rPr lang="en-US" smtClean="0"/>
              <a:t>WAN access zone: connects to the WAN built by the enterprise.</a:t>
            </a:r>
            <a:endParaRPr lang="en-US" altLang="zh-CN" smtClean="0"/>
          </a:p>
          <a:p>
            <a:pPr lvl="1"/>
            <a:r>
              <a:rPr lang="en-US" smtClean="0"/>
              <a:t>Campus access zone: </a:t>
            </a:r>
            <a:r>
              <a:rPr lang="en-US" altLang="zh-CN" smtClean="0"/>
              <a:t>accesses </a:t>
            </a:r>
            <a:r>
              <a:rPr lang="en-US" smtClean="0"/>
              <a:t>traffic from enterprise campus users.</a:t>
            </a:r>
            <a:endParaRPr lang="en-US" altLang="zh-CN" smtClean="0"/>
          </a:p>
          <a:p>
            <a:pPr lvl="1"/>
            <a:r>
              <a:rPr lang="en-US" smtClean="0"/>
              <a:t>Extranet access zone: connects to external networks, such as networks of other enterprises and partners.</a:t>
            </a:r>
            <a:endParaRPr lang="en-US" altLang="zh-CN" smtClean="0"/>
          </a:p>
          <a:p>
            <a:pPr lvl="1"/>
            <a:r>
              <a:rPr lang="en-US" smtClean="0"/>
              <a:t>Internet access zone: accesses user traffic from the Internet.</a:t>
            </a:r>
            <a:endParaRPr lang="en-US" altLang="zh-CN" smtClean="0"/>
          </a:p>
          <a:p>
            <a:pPr lvl="1"/>
            <a:r>
              <a:rPr lang="en-US" smtClean="0"/>
              <a:t>Production environment zone: runs services.</a:t>
            </a:r>
            <a:endParaRPr lang="en-US" altLang="zh-CN" smtClean="0"/>
          </a:p>
          <a:p>
            <a:pPr lvl="1"/>
            <a:r>
              <a:rPr lang="en-US" smtClean="0"/>
              <a:t>Test environment zone: provides services for external systems informally. Before a service is brought online to the production environment zone, the service is developed, tested, and verified in the test environment zone.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365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8337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240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3301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8243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China Education and Research Network (CERNET): a nationwide education and research computer network that is </a:t>
            </a:r>
            <a:r>
              <a:rPr lang="en-US" altLang="zh-CN" smtClean="0"/>
              <a:t>funded by the Chinese government and directly managed by the Chinese Ministry of Education. It is constructed and operated by Tsinghua University and the other leading Chinese universities.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36700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9349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8905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86338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the regional nodes of the backbone network are deployed in the equipment rooms of each railway bureau.</a:t>
            </a:r>
            <a:endParaRPr lang="en-US" altLang="zh-CN" smtClean="0"/>
          </a:p>
          <a:p>
            <a:pPr lvl="0"/>
            <a:r>
              <a:rPr lang="en-US" smtClean="0"/>
              <a:t>GSM-R: Global System for Mobile Communications - Railway</a:t>
            </a:r>
          </a:p>
          <a:p>
            <a:pPr lvl="0"/>
            <a:r>
              <a:rPr lang="en-US" smtClean="0"/>
              <a:t>CTC: Centralized Traffic Control</a:t>
            </a:r>
            <a:endParaRPr lang="en-US" altLang="zh-CN" smtClean="0"/>
          </a:p>
          <a:p>
            <a:r>
              <a:rPr lang="en-US" smtClean="0"/>
              <a:t>RBC: Radio Block Center</a:t>
            </a:r>
            <a:endParaRPr lang="en-US" altLang="zh-CN" smtClean="0"/>
          </a:p>
          <a:p>
            <a:r>
              <a:rPr lang="en-US" smtClean="0"/>
              <a:t>PIS: Passenger Information System</a:t>
            </a:r>
          </a:p>
          <a:p>
            <a:r>
              <a:rPr lang="en-US" smtClean="0"/>
              <a:t>TCC: Track Communications Center</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5307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General Packet Radio Service (GPRS).</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19054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82894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8215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9085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1839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9273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6623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86693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9154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72014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43375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InfiniBand (IB): an input/output (I/O) switching technology that uses a central InfiniBand switch to establish a single link between remote storage devices, networks, and servers as well as to direct traffic. It has a compact structure, greatly improving system performance, reliability, and effectiveness, and relieving data traffic congestion between hardware devices.</a:t>
            </a:r>
            <a:endParaRPr lang="en-US" altLang="zh-CN" smtClean="0"/>
          </a:p>
          <a:p>
            <a:pPr lvl="0"/>
            <a:r>
              <a:rPr lang="en-US" smtClean="0"/>
              <a:t>Remote Direct Memory Access over Converged Ethernet (</a:t>
            </a:r>
            <a:r>
              <a:rPr lang="en-US" altLang="zh-CN" smtClean="0"/>
              <a:t>RoCE</a:t>
            </a:r>
            <a:r>
              <a:rPr lang="en-US" smtClean="0"/>
              <a:t>): a network protocol that allows remote direct memory access (RDMA) over the Ethernet. There are two RoCE versions: RoCEv1 and RoCEv2. RoCEv1 is a data link layer protocol that allows any two hosts in the same Ethernet broadcast domain to communicate with each other. RoCEv2 is a network layer protocol and its packets can be routed.</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85587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713104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2113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Service Level Agreement (SLA): an agreement between a service provider and a user. The SLA defines the service type and quality provided by the service provider for the user, and the commitment to the performance and reliability of the user assurance service. For example, the SLA ensures that the service reliability is higher than 99.99%, the fault response time is within 30 minutes.</a:t>
            </a:r>
            <a:endParaRPr lang="en-US" altLang="zh-CN" smtClean="0"/>
          </a:p>
          <a:p>
            <a:r>
              <a:rPr lang="en-US" smtClean="0"/>
              <a:t>Operating Expense (OPEX): the sum of the maintenance cost, marketing expense, labor cost, and depreciation expense during the enterprise operations.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672427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30913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30987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48159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30247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the campus network scenario, iMaster NCE-Campus is used as the controller.</a:t>
            </a:r>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36392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6518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83646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62826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Adaptive Forward Error Correction (A-FEC): </a:t>
            </a:r>
            <a:r>
              <a:rPr lang="en-US" smtClean="0"/>
              <a:t>The intelligent data analysis engine is used to adjust the FEC protection window and protection mode based on the link quality to achieve high recovery and low redundancy.</a:t>
            </a:r>
            <a:endParaRPr lang="en-US" altLang="zh-CN" noProof="0"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30037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5235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0247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In this scenario, </a:t>
            </a:r>
            <a:r>
              <a:rPr lang="en-US" dirty="0" err="1" smtClean="0"/>
              <a:t>iMaster</a:t>
            </a:r>
            <a:r>
              <a:rPr lang="en-US" dirty="0" smtClean="0"/>
              <a:t> NCE-IP is used as the controller.</a:t>
            </a:r>
            <a:endParaRPr lang="en-US" altLang="zh-CN" noProof="0" dirty="0" smtClean="0"/>
          </a:p>
          <a:p>
            <a:r>
              <a:rPr lang="en-US" dirty="0" smtClean="0"/>
              <a:t>In-situ Flow Information Telemetry (</a:t>
            </a:r>
            <a:r>
              <a:rPr lang="en-US" dirty="0" err="1" smtClean="0"/>
              <a:t>iFIT</a:t>
            </a:r>
            <a:r>
              <a:rPr lang="en-US" dirty="0" smtClean="0"/>
              <a:t>): a method of directly measuring service packets to obtain performance indicators of an IP network, such as the packet loss rate and delay.</a:t>
            </a:r>
            <a:endParaRPr lang="en-US" altLang="zh-CN" noProof="0" dirty="0"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911753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iMaster NCE automates service provisioning on IP networks through service abstraction and model-driven development. For mainstream services such as EVPN, L3VPN, and PWE3, </a:t>
            </a:r>
            <a:r>
              <a:rPr lang="en-US" altLang="zh-CN" smtClean="0"/>
              <a:t>iMaster NCE </a:t>
            </a:r>
            <a:r>
              <a:rPr lang="en-US" smtClean="0"/>
              <a:t>provides multiple service configuration templates, greatly reduces service provisioning parameter settings, supports batch service provisioning and automatic parameter verification, and automatically creates tunnels through service triggering, greatly shortening the service provisioning period and improving the service provisioning efficiency.</a:t>
            </a:r>
            <a:endParaRPr lang="en-US" altLang="zh-CN" smtClean="0"/>
          </a:p>
          <a:p>
            <a:r>
              <a:rPr lang="en-US" smtClean="0"/>
              <a:t>Network path navigation: </a:t>
            </a:r>
            <a:r>
              <a:rPr lang="en-US" altLang="zh-CN" smtClean="0"/>
              <a:t>iMaster NCE </a:t>
            </a:r>
            <a:r>
              <a:rPr lang="en-US" smtClean="0"/>
              <a:t>performs real-time analysis, centralized path computation, and unified scheduling on the MPLS TE network to compute optimal E2E paths for MPLS TE tunnels, implementing global network traffic balancing and differentiated service management, and ensuring experience of high-priority services.</a:t>
            </a:r>
            <a:endParaRPr lang="en-US" altLang="zh-CN" smtClean="0"/>
          </a:p>
          <a:p>
            <a:r>
              <a:rPr lang="en-US" altLang="zh-CN" smtClean="0"/>
              <a:t>iMaster NCE </a:t>
            </a:r>
            <a:r>
              <a:rPr lang="en-US" smtClean="0"/>
              <a:t>collects the link traffic bandwidth and direction of the IP network in real time. Based on the topology, traffic, and link quality of the entire network, </a:t>
            </a:r>
            <a:r>
              <a:rPr lang="en-US" altLang="zh-CN" smtClean="0"/>
              <a:t>iMaster NCE </a:t>
            </a:r>
            <a:r>
              <a:rPr lang="en-US" smtClean="0"/>
              <a:t>provides one-hop scheduling for cross-domain inbound and outbound traffic on the native IP network in DC egress and public network interconnection scenarios, implementing elastic bandwidth for VIP traffic, intra-city traffic localization, and egress link balancing. Optimal DC egress traffic is then provided to ensure the SLA of VIP services. In addition, </a:t>
            </a:r>
            <a:r>
              <a:rPr lang="en-US" altLang="zh-CN" smtClean="0"/>
              <a:t>iMaster NCE </a:t>
            </a:r>
            <a:r>
              <a:rPr lang="en-US" smtClean="0"/>
              <a:t>provides one-hop and multi-hop optimization capabilities to improve backbone network resource utilization and operation efficiency.</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662976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38063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77662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6721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7995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8866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6414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Backbone network: a core network that connects primary nodes for network interconnection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6219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5913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19.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8.png"/><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41.png"/><Relationship Id="rId5" Type="http://schemas.openxmlformats.org/officeDocument/2006/relationships/image" Target="../media/image30.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44.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46.emf"/><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0.png"/><Relationship Id="rId7"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39.png"/><Relationship Id="rId5" Type="http://schemas.openxmlformats.org/officeDocument/2006/relationships/image" Target="../media/image47.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image" Target="../media/image52.jpeg"/><Relationship Id="rId3" Type="http://schemas.openxmlformats.org/officeDocument/2006/relationships/image" Target="../media/image30.png"/><Relationship Id="rId7" Type="http://schemas.openxmlformats.org/officeDocument/2006/relationships/image" Target="../media/image18.png"/><Relationship Id="rId12"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39.png"/><Relationship Id="rId11" Type="http://schemas.openxmlformats.org/officeDocument/2006/relationships/image" Target="../media/image50.jpeg"/><Relationship Id="rId5" Type="http://schemas.openxmlformats.org/officeDocument/2006/relationships/image" Target="../media/image47.png"/><Relationship Id="rId10" Type="http://schemas.openxmlformats.org/officeDocument/2006/relationships/image" Target="../media/image19.png"/><Relationship Id="rId4" Type="http://schemas.openxmlformats.org/officeDocument/2006/relationships/image" Target="../media/image29.png"/><Relationship Id="rId9" Type="http://schemas.openxmlformats.org/officeDocument/2006/relationships/image" Target="../media/image49.jpe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5.pn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18.png"/><Relationship Id="rId11"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19.png"/><Relationship Id="rId4" Type="http://schemas.openxmlformats.org/officeDocument/2006/relationships/image" Target="../media/image53.png"/><Relationship Id="rId9"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29.pn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46.emf"/><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60.JPG"/><Relationship Id="rId4" Type="http://schemas.openxmlformats.org/officeDocument/2006/relationships/image" Target="../media/image59.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8.png"/><Relationship Id="rId7"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5.xml"/><Relationship Id="rId1" Type="http://schemas.openxmlformats.org/officeDocument/2006/relationships/tags" Target="../tags/tag2.xml"/><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75.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69.png"/><Relationship Id="rId11" Type="http://schemas.openxmlformats.org/officeDocument/2006/relationships/image" Target="../media/image73.jpeg"/><Relationship Id="rId5" Type="http://schemas.openxmlformats.org/officeDocument/2006/relationships/image" Target="../media/image68.jpeg"/><Relationship Id="rId10" Type="http://schemas.openxmlformats.org/officeDocument/2006/relationships/image" Target="../media/image72.jpeg"/><Relationship Id="rId4" Type="http://schemas.openxmlformats.org/officeDocument/2006/relationships/image" Target="../media/image67.png"/><Relationship Id="rId9" Type="http://schemas.openxmlformats.org/officeDocument/2006/relationships/image" Target="../media/image71.png"/><Relationship Id="rId14" Type="http://schemas.microsoft.com/office/2007/relationships/hdphoto" Target="../media/hdphoto4.wdp"/></Relationships>
</file>

<file path=ppt/slides/_rels/slide3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91.png"/></Relationships>
</file>

<file path=ppt/slides/_rels/slide3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92.png"/><Relationship Id="rId7"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93.png"/><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95.emf"/></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97.png"/><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96.png"/><Relationship Id="rId5" Type="http://schemas.openxmlformats.org/officeDocument/2006/relationships/image" Target="../media/image54.png"/><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4.png"/><Relationship Id="rId3" Type="http://schemas.openxmlformats.org/officeDocument/2006/relationships/image" Target="../media/image98.png"/><Relationship Id="rId7" Type="http://schemas.openxmlformats.org/officeDocument/2006/relationships/image" Target="../media/image99.png"/><Relationship Id="rId12" Type="http://schemas.microsoft.com/office/2007/relationships/hdphoto" Target="../media/hdphoto6.wdp"/><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92.png"/><Relationship Id="rId11" Type="http://schemas.openxmlformats.org/officeDocument/2006/relationships/image" Target="../media/image103.png"/><Relationship Id="rId5" Type="http://schemas.openxmlformats.org/officeDocument/2006/relationships/image" Target="../media/image83.png"/><Relationship Id="rId10" Type="http://schemas.openxmlformats.org/officeDocument/2006/relationships/image" Target="../media/image102.png"/><Relationship Id="rId4" Type="http://schemas.microsoft.com/office/2007/relationships/hdphoto" Target="../media/hdphoto5.wdp"/><Relationship Id="rId9" Type="http://schemas.openxmlformats.org/officeDocument/2006/relationships/image" Target="../media/image101.png"/><Relationship Id="rId14" Type="http://schemas.openxmlformats.org/officeDocument/2006/relationships/image" Target="../media/image105.png"/></Relationships>
</file>

<file path=ppt/slides/_rels/slide4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107.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106.png"/><Relationship Id="rId17" Type="http://schemas.openxmlformats.org/officeDocument/2006/relationships/image" Target="../media/image111.png"/><Relationship Id="rId2" Type="http://schemas.openxmlformats.org/officeDocument/2006/relationships/tags" Target="../tags/tag4.xml"/><Relationship Id="rId16" Type="http://schemas.openxmlformats.org/officeDocument/2006/relationships/image" Target="../media/image110.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notesSlide" Target="../notesSlides/notesSlide43.xml"/><Relationship Id="rId5" Type="http://schemas.openxmlformats.org/officeDocument/2006/relationships/tags" Target="../tags/tag7.xml"/><Relationship Id="rId15" Type="http://schemas.openxmlformats.org/officeDocument/2006/relationships/image" Target="../media/image109.png"/><Relationship Id="rId10" Type="http://schemas.openxmlformats.org/officeDocument/2006/relationships/slideLayout" Target="../slideLayouts/slideLayout15.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image" Target="../media/image108.png"/></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5.xml"/><Relationship Id="rId1"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image" Target="../media/image95.emf"/></Relationships>
</file>

<file path=ppt/slides/_rels/slide4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8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文本占位符 9"/>
          <p:cNvSpPr>
            <a:spLocks noGrp="1"/>
          </p:cNvSpPr>
          <p:nvPr>
            <p:ph type="body" sz="quarter" idx="17"/>
          </p:nvPr>
        </p:nvSpPr>
        <p:spPr/>
        <p:txBody>
          <a:bodyPr/>
          <a:lstStyle/>
          <a:p>
            <a:endParaRPr lang="zh-CN" altLang="en-US"/>
          </a:p>
        </p:txBody>
      </p:sp>
      <p:sp>
        <p:nvSpPr>
          <p:cNvPr id="8" name="文本占位符 7"/>
          <p:cNvSpPr>
            <a:spLocks noGrp="1"/>
          </p:cNvSpPr>
          <p:nvPr>
            <p:ph type="body" sz="quarter" idx="18"/>
          </p:nvPr>
        </p:nvSpPr>
        <p:spPr/>
        <p:txBody>
          <a:bodyPr/>
          <a:lstStyle/>
          <a:p>
            <a:r>
              <a:rPr lang="en-US" altLang="zh-CN" smtClean="0"/>
              <a:t>Datacom</a:t>
            </a:r>
            <a:endParaRPr lang="zh-CN" altLang="en-US" dirty="0"/>
          </a:p>
        </p:txBody>
      </p:sp>
      <p:sp>
        <p:nvSpPr>
          <p:cNvPr id="11" name="文本占位符 10"/>
          <p:cNvSpPr>
            <a:spLocks noGrp="1"/>
          </p:cNvSpPr>
          <p:nvPr>
            <p:ph type="body" sz="quarter" idx="19"/>
          </p:nvPr>
        </p:nvSpPr>
        <p:spPr/>
        <p:txBody>
          <a:bodyPr/>
          <a:lstStyle/>
          <a:p>
            <a:endParaRPr lang="zh-CN" altLang="en-US"/>
          </a:p>
        </p:txBody>
      </p:sp>
      <p:sp>
        <p:nvSpPr>
          <p:cNvPr id="2" name="文本占位符 1"/>
          <p:cNvSpPr>
            <a:spLocks noGrp="1"/>
          </p:cNvSpPr>
          <p:nvPr>
            <p:ph type="body" sz="quarter" idx="20"/>
          </p:nvPr>
        </p:nvSpPr>
        <p:spPr/>
        <p:txBody>
          <a:bodyPr/>
          <a:lstStyle/>
          <a:p>
            <a:r>
              <a:rPr lang="en-US" altLang="zh-CN" smtClean="0"/>
              <a:t>V1.0</a:t>
            </a:r>
            <a:endParaRPr lang="zh-CN" altLang="en-US" dirty="0"/>
          </a:p>
        </p:txBody>
      </p:sp>
      <p:sp>
        <p:nvSpPr>
          <p:cNvPr id="26" name="文本占位符 45"/>
          <p:cNvSpPr>
            <a:spLocks noGrp="1"/>
          </p:cNvSpPr>
          <p:nvPr>
            <p:ph type="body" sz="quarter" idx="13"/>
          </p:nvPr>
        </p:nvSpPr>
        <p:spPr/>
        <p:txBody>
          <a:bodyPr/>
          <a:lstStyle/>
          <a:p>
            <a:r>
              <a:rPr lang="en-US" smtClean="0"/>
              <a:t>Shi Miaomiao/swx791350</a:t>
            </a:r>
            <a:endParaRPr lang="en-US" altLang="zh-CN" dirty="0"/>
          </a:p>
        </p:txBody>
      </p:sp>
      <p:sp>
        <p:nvSpPr>
          <p:cNvPr id="27" name="文本占位符 46"/>
          <p:cNvSpPr>
            <a:spLocks noGrp="1"/>
          </p:cNvSpPr>
          <p:nvPr>
            <p:ph type="body" sz="quarter" idx="14"/>
          </p:nvPr>
        </p:nvSpPr>
        <p:spPr/>
        <p:txBody>
          <a:bodyPr/>
          <a:lstStyle/>
          <a:p>
            <a:r>
              <a:rPr lang="en-US" smtClean="0"/>
              <a:t>2021.</a:t>
            </a:r>
            <a:r>
              <a:rPr lang="en-US" altLang="zh-CN" smtClean="0"/>
              <a:t>0</a:t>
            </a:r>
            <a:r>
              <a:rPr lang="en-US" smtClean="0"/>
              <a:t>3.20</a:t>
            </a:r>
            <a:endParaRPr lang="en-US" altLang="zh-CN" dirty="0"/>
          </a:p>
        </p:txBody>
      </p:sp>
      <p:sp>
        <p:nvSpPr>
          <p:cNvPr id="28" name="文本占位符 1"/>
          <p:cNvSpPr>
            <a:spLocks noGrp="1"/>
          </p:cNvSpPr>
          <p:nvPr>
            <p:ph type="body" sz="quarter" idx="15"/>
          </p:nvPr>
        </p:nvSpPr>
        <p:spPr/>
        <p:txBody>
          <a:bodyPr/>
          <a:lstStyle/>
          <a:p>
            <a:r>
              <a:rPr lang="en-US" smtClean="0"/>
              <a:t>Zhu Shigeng/z00261992</a:t>
            </a:r>
            <a:endParaRPr lang="en-US" altLang="zh-CN" dirty="0"/>
          </a:p>
        </p:txBody>
      </p:sp>
      <p:sp>
        <p:nvSpPr>
          <p:cNvPr id="29" name="文本占位符 2"/>
          <p:cNvSpPr>
            <a:spLocks noGrp="1"/>
          </p:cNvSpPr>
          <p:nvPr>
            <p:ph type="body" sz="quarter" idx="16"/>
          </p:nvPr>
        </p:nvSpPr>
        <p:spPr/>
        <p:txBody>
          <a:bodyPr/>
          <a:lstStyle/>
          <a:p>
            <a:r>
              <a:rPr lang="en-US" smtClean="0"/>
              <a:t>N</a:t>
            </a:r>
            <a:r>
              <a:rPr lang="en-US" altLang="zh-CN" smtClean="0"/>
              <a:t>ew</a:t>
            </a:r>
            <a:endParaRPr lang="en-US" altLang="zh-CN" dirty="0"/>
          </a:p>
        </p:txBody>
      </p:sp>
      <p:sp>
        <p:nvSpPr>
          <p:cNvPr id="12" name="文本占位符 11"/>
          <p:cNvSpPr>
            <a:spLocks noGrp="1"/>
          </p:cNvSpPr>
          <p:nvPr>
            <p:ph type="body" sz="quarter" idx="21"/>
          </p:nvPr>
        </p:nvSpPr>
        <p:spPr/>
        <p:txBody>
          <a:bodyPr/>
          <a:lstStyle/>
          <a:p>
            <a:endParaRPr lang="zh-CN" altLang="en-US"/>
          </a:p>
        </p:txBody>
      </p:sp>
      <p:sp>
        <p:nvSpPr>
          <p:cNvPr id="13" name="文本占位符 12"/>
          <p:cNvSpPr>
            <a:spLocks noGrp="1"/>
          </p:cNvSpPr>
          <p:nvPr>
            <p:ph type="body" sz="quarter" idx="22"/>
          </p:nvPr>
        </p:nvSpPr>
        <p:spPr/>
        <p:txBody>
          <a:bodyPr/>
          <a:lstStyle/>
          <a:p>
            <a:endParaRPr lang="zh-CN" altLang="en-US"/>
          </a:p>
        </p:txBody>
      </p:sp>
      <p:sp>
        <p:nvSpPr>
          <p:cNvPr id="14" name="文本占位符 13"/>
          <p:cNvSpPr>
            <a:spLocks noGrp="1"/>
          </p:cNvSpPr>
          <p:nvPr>
            <p:ph type="body" sz="quarter" idx="23"/>
          </p:nvPr>
        </p:nvSpPr>
        <p:spPr/>
        <p:txBody>
          <a:bodyPr/>
          <a:lstStyle/>
          <a:p>
            <a:endParaRPr lang="zh-CN" altLang="en-US"/>
          </a:p>
        </p:txBody>
      </p:sp>
      <p:sp>
        <p:nvSpPr>
          <p:cNvPr id="22" name="文本占位符 21"/>
          <p:cNvSpPr>
            <a:spLocks noGrp="1"/>
          </p:cNvSpPr>
          <p:nvPr>
            <p:ph type="body" sz="quarter" idx="24"/>
          </p:nvPr>
        </p:nvSpPr>
        <p:spPr/>
        <p:txBody>
          <a:bodyPr/>
          <a:lstStyle/>
          <a:p>
            <a:endParaRPr lang="zh-CN" altLang="en-US"/>
          </a:p>
        </p:txBody>
      </p:sp>
      <p:sp>
        <p:nvSpPr>
          <p:cNvPr id="23" name="文本占位符 22"/>
          <p:cNvSpPr>
            <a:spLocks noGrp="1"/>
          </p:cNvSpPr>
          <p:nvPr>
            <p:ph type="body" sz="quarter" idx="25"/>
          </p:nvPr>
        </p:nvSpPr>
        <p:spPr/>
        <p:txBody>
          <a:bodyPr/>
          <a:lstStyle/>
          <a:p>
            <a:endParaRPr lang="zh-CN" altLang="en-US"/>
          </a:p>
        </p:txBody>
      </p:sp>
      <p:sp>
        <p:nvSpPr>
          <p:cNvPr id="24" name="文本占位符 23"/>
          <p:cNvSpPr>
            <a:spLocks noGrp="1"/>
          </p:cNvSpPr>
          <p:nvPr>
            <p:ph type="body" sz="quarter" idx="26"/>
          </p:nvPr>
        </p:nvSpPr>
        <p:spPr/>
        <p:txBody>
          <a:bodyPr/>
          <a:lstStyle/>
          <a:p>
            <a:endParaRPr lang="zh-CN" altLang="en-US"/>
          </a:p>
        </p:txBody>
      </p:sp>
      <p:sp>
        <p:nvSpPr>
          <p:cNvPr id="25" name="文本占位符 24"/>
          <p:cNvSpPr>
            <a:spLocks noGrp="1"/>
          </p:cNvSpPr>
          <p:nvPr>
            <p:ph type="body" sz="quarter" idx="27"/>
          </p:nvPr>
        </p:nvSpPr>
        <p:spPr/>
        <p:txBody>
          <a:bodyPr/>
          <a:lstStyle/>
          <a:p>
            <a:endParaRPr lang="zh-CN" altLang="en-US"/>
          </a:p>
        </p:txBody>
      </p:sp>
      <p:sp>
        <p:nvSpPr>
          <p:cNvPr id="30" name="文本占位符 29"/>
          <p:cNvSpPr>
            <a:spLocks noGrp="1"/>
          </p:cNvSpPr>
          <p:nvPr>
            <p:ph type="body" sz="quarter" idx="28"/>
          </p:nvPr>
        </p:nvSpPr>
        <p:spPr/>
        <p:txBody>
          <a:bodyPr/>
          <a:lstStyle/>
          <a:p>
            <a:endParaRPr lang="zh-CN" altLang="en-US" dirty="0"/>
          </a:p>
        </p:txBody>
      </p:sp>
      <p:sp>
        <p:nvSpPr>
          <p:cNvPr id="31" name="文本占位符 30"/>
          <p:cNvSpPr>
            <a:spLocks noGrp="1"/>
          </p:cNvSpPr>
          <p:nvPr>
            <p:ph type="body" sz="quarter" idx="29"/>
          </p:nvPr>
        </p:nvSpPr>
        <p:spPr/>
        <p:txBody>
          <a:bodyPr/>
          <a:lstStyle/>
          <a:p>
            <a:endParaRPr lang="zh-CN" altLang="en-US"/>
          </a:p>
        </p:txBody>
      </p:sp>
      <p:sp>
        <p:nvSpPr>
          <p:cNvPr id="32" name="文本占位符 31"/>
          <p:cNvSpPr>
            <a:spLocks noGrp="1"/>
          </p:cNvSpPr>
          <p:nvPr>
            <p:ph type="body" sz="quarter" idx="30"/>
          </p:nvPr>
        </p:nvSpPr>
        <p:spPr/>
        <p:txBody>
          <a:bodyPr/>
          <a:lstStyle/>
          <a:p>
            <a:endParaRPr lang="zh-CN" altLang="en-US"/>
          </a:p>
        </p:txBody>
      </p:sp>
      <p:sp>
        <p:nvSpPr>
          <p:cNvPr id="33" name="文本占位符 32"/>
          <p:cNvSpPr>
            <a:spLocks noGrp="1"/>
          </p:cNvSpPr>
          <p:nvPr>
            <p:ph type="body" sz="quarter" idx="31"/>
          </p:nvPr>
        </p:nvSpPr>
        <p:spPr/>
        <p:txBody>
          <a:bodyPr/>
          <a:lstStyle/>
          <a:p>
            <a:endParaRPr lang="zh-CN" altLang="en-US"/>
          </a:p>
        </p:txBody>
      </p:sp>
      <p:sp>
        <p:nvSpPr>
          <p:cNvPr id="34" name="文本占位符 33"/>
          <p:cNvSpPr>
            <a:spLocks noGrp="1"/>
          </p:cNvSpPr>
          <p:nvPr>
            <p:ph type="body" sz="quarter" idx="32"/>
          </p:nvPr>
        </p:nvSpPr>
        <p:spPr/>
        <p:txBody>
          <a:bodyPr/>
          <a:lstStyle/>
          <a:p>
            <a:endParaRPr lang="zh-CN" altLang="en-US"/>
          </a:p>
        </p:txBody>
      </p:sp>
      <p:sp>
        <p:nvSpPr>
          <p:cNvPr id="35" name="文本占位符 34"/>
          <p:cNvSpPr>
            <a:spLocks noGrp="1"/>
          </p:cNvSpPr>
          <p:nvPr>
            <p:ph type="body" sz="quarter" idx="33"/>
          </p:nvPr>
        </p:nvSpPr>
        <p:spPr/>
        <p:txBody>
          <a:bodyPr/>
          <a:lstStyle/>
          <a:p>
            <a:endParaRPr lang="zh-CN" altLang="en-US"/>
          </a:p>
        </p:txBody>
      </p:sp>
      <p:sp>
        <p:nvSpPr>
          <p:cNvPr id="36" name="文本占位符 35"/>
          <p:cNvSpPr>
            <a:spLocks noGrp="1"/>
          </p:cNvSpPr>
          <p:nvPr>
            <p:ph type="body" sz="quarter" idx="34"/>
          </p:nvPr>
        </p:nvSpPr>
        <p:spPr/>
        <p:txBody>
          <a:bodyPr/>
          <a:lstStyle/>
          <a:p>
            <a:endParaRPr lang="zh-CN" altLang="en-US"/>
          </a:p>
        </p:txBody>
      </p:sp>
      <p:sp>
        <p:nvSpPr>
          <p:cNvPr id="37" name="文本占位符 36"/>
          <p:cNvSpPr>
            <a:spLocks noGrp="1"/>
          </p:cNvSpPr>
          <p:nvPr>
            <p:ph type="body" sz="quarter" idx="35"/>
          </p:nvPr>
        </p:nvSpPr>
        <p:spPr/>
        <p:txBody>
          <a:bodyPr/>
          <a:lstStyle/>
          <a:p>
            <a:endParaRPr lang="zh-CN" altLang="en-US"/>
          </a:p>
        </p:txBody>
      </p:sp>
      <p:sp>
        <p:nvSpPr>
          <p:cNvPr id="38" name="文本占位符 37"/>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8292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Enterprise MAN Overview</a:t>
            </a:r>
            <a:endParaRPr lang="en-US" dirty="0"/>
          </a:p>
        </p:txBody>
      </p:sp>
      <p:pic>
        <p:nvPicPr>
          <p:cNvPr id="140" name="图片 139" descr="分光器-蓝.png"/>
          <p:cNvPicPr>
            <a:picLocks noChangeAspect="1"/>
          </p:cNvPicPr>
          <p:nvPr/>
        </p:nvPicPr>
        <p:blipFill>
          <a:blip r:embed="rId3" cstate="print">
            <a:duotone>
              <a:schemeClr val="bg2">
                <a:shade val="45000"/>
                <a:satMod val="135000"/>
              </a:schemeClr>
              <a:prstClr val="white"/>
            </a:duotone>
          </a:blip>
          <a:stretch>
            <a:fillRect/>
          </a:stretch>
        </p:blipFill>
        <p:spPr bwMode="gray">
          <a:xfrm>
            <a:off x="2427542" y="4700262"/>
            <a:ext cx="406494" cy="332829"/>
          </a:xfrm>
          <a:prstGeom prst="rect">
            <a:avLst/>
          </a:prstGeom>
          <a:noFill/>
          <a:ln>
            <a:noFill/>
          </a:ln>
        </p:spPr>
      </p:pic>
      <p:pic>
        <p:nvPicPr>
          <p:cNvPr id="141" name="图片 140" descr="HUB.png"/>
          <p:cNvPicPr>
            <a:picLocks noChangeAspect="1"/>
          </p:cNvPicPr>
          <p:nvPr/>
        </p:nvPicPr>
        <p:blipFill>
          <a:blip r:embed="rId4" cstate="print">
            <a:duotone>
              <a:schemeClr val="bg2">
                <a:shade val="45000"/>
                <a:satMod val="135000"/>
              </a:schemeClr>
              <a:prstClr val="white"/>
            </a:duotone>
          </a:blip>
          <a:stretch>
            <a:fillRect/>
          </a:stretch>
        </p:blipFill>
        <p:spPr bwMode="gray">
          <a:xfrm>
            <a:off x="1695858" y="4700262"/>
            <a:ext cx="406494" cy="332829"/>
          </a:xfrm>
          <a:prstGeom prst="rect">
            <a:avLst/>
          </a:prstGeom>
          <a:noFill/>
          <a:ln>
            <a:noFill/>
          </a:ln>
        </p:spPr>
      </p:pic>
      <p:pic>
        <p:nvPicPr>
          <p:cNvPr id="142" name="图片 141" descr="邮件服务器-蓝.png"/>
          <p:cNvPicPr>
            <a:picLocks noChangeAspect="1"/>
          </p:cNvPicPr>
          <p:nvPr/>
        </p:nvPicPr>
        <p:blipFill>
          <a:blip r:embed="rId5" cstate="print">
            <a:duotone>
              <a:schemeClr val="bg2">
                <a:shade val="45000"/>
                <a:satMod val="135000"/>
              </a:schemeClr>
              <a:prstClr val="white"/>
            </a:duotone>
          </a:blip>
          <a:stretch>
            <a:fillRect/>
          </a:stretch>
        </p:blipFill>
        <p:spPr bwMode="gray">
          <a:xfrm>
            <a:off x="5209161" y="4700262"/>
            <a:ext cx="406496" cy="332829"/>
          </a:xfrm>
          <a:prstGeom prst="rect">
            <a:avLst/>
          </a:prstGeom>
          <a:noFill/>
          <a:ln>
            <a:noFill/>
          </a:ln>
        </p:spPr>
      </p:pic>
      <p:pic>
        <p:nvPicPr>
          <p:cNvPr id="143" name="图片 142" descr="互联网-蓝.png"/>
          <p:cNvPicPr>
            <a:picLocks noChangeAspect="1"/>
          </p:cNvPicPr>
          <p:nvPr/>
        </p:nvPicPr>
        <p:blipFill>
          <a:blip r:embed="rId6" cstate="print">
            <a:duotone>
              <a:schemeClr val="bg2">
                <a:shade val="45000"/>
                <a:satMod val="135000"/>
              </a:schemeClr>
              <a:prstClr val="white"/>
            </a:duotone>
          </a:blip>
          <a:stretch>
            <a:fillRect/>
          </a:stretch>
        </p:blipFill>
        <p:spPr bwMode="gray">
          <a:xfrm>
            <a:off x="3737749" y="4700262"/>
            <a:ext cx="406496" cy="332829"/>
          </a:xfrm>
          <a:prstGeom prst="rect">
            <a:avLst/>
          </a:prstGeom>
          <a:noFill/>
          <a:ln>
            <a:noFill/>
          </a:ln>
        </p:spPr>
      </p:pic>
      <p:pic>
        <p:nvPicPr>
          <p:cNvPr id="144" name="图片 143" descr="AP-蓝.png"/>
          <p:cNvPicPr>
            <a:picLocks noChangeAspect="1"/>
          </p:cNvPicPr>
          <p:nvPr/>
        </p:nvPicPr>
        <p:blipFill>
          <a:blip r:embed="rId7" cstate="print">
            <a:duotone>
              <a:schemeClr val="bg2">
                <a:shade val="45000"/>
                <a:satMod val="135000"/>
              </a:schemeClr>
              <a:prstClr val="white"/>
            </a:duotone>
          </a:blip>
          <a:stretch>
            <a:fillRect/>
          </a:stretch>
        </p:blipFill>
        <p:spPr bwMode="gray">
          <a:xfrm>
            <a:off x="964173" y="4700262"/>
            <a:ext cx="406496" cy="332829"/>
          </a:xfrm>
          <a:prstGeom prst="rect">
            <a:avLst/>
          </a:prstGeom>
          <a:noFill/>
          <a:ln>
            <a:noFill/>
          </a:ln>
        </p:spPr>
      </p:pic>
      <p:pic>
        <p:nvPicPr>
          <p:cNvPr id="145" name="图片 144" descr="通用网管-蓝.png"/>
          <p:cNvPicPr>
            <a:picLocks noChangeAspect="1"/>
          </p:cNvPicPr>
          <p:nvPr/>
        </p:nvPicPr>
        <p:blipFill>
          <a:blip r:embed="rId8" cstate="print">
            <a:duotone>
              <a:schemeClr val="bg2">
                <a:shade val="45000"/>
                <a:satMod val="135000"/>
              </a:schemeClr>
              <a:prstClr val="white"/>
            </a:duotone>
          </a:blip>
          <a:stretch>
            <a:fillRect/>
          </a:stretch>
        </p:blipFill>
        <p:spPr bwMode="gray">
          <a:xfrm>
            <a:off x="4473456" y="4700262"/>
            <a:ext cx="406496" cy="332829"/>
          </a:xfrm>
          <a:prstGeom prst="rect">
            <a:avLst/>
          </a:prstGeom>
          <a:noFill/>
          <a:ln>
            <a:noFill/>
          </a:ln>
        </p:spPr>
      </p:pic>
      <p:grpSp>
        <p:nvGrpSpPr>
          <p:cNvPr id="146" name="Group 3"/>
          <p:cNvGrpSpPr/>
          <p:nvPr/>
        </p:nvGrpSpPr>
        <p:grpSpPr bwMode="gray">
          <a:xfrm>
            <a:off x="3121701" y="4871369"/>
            <a:ext cx="293053" cy="69334"/>
            <a:chOff x="559282" y="6488261"/>
            <a:chExt cx="261965" cy="61979"/>
          </a:xfrm>
          <a:solidFill>
            <a:schemeClr val="bg1">
              <a:lumMod val="50000"/>
            </a:schemeClr>
          </a:solidFill>
        </p:grpSpPr>
        <p:sp>
          <p:nvSpPr>
            <p:cNvPr id="14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文本框 57"/>
          <p:cNvSpPr txBox="1"/>
          <p:nvPr/>
        </p:nvSpPr>
        <p:spPr bwMode="gray">
          <a:xfrm>
            <a:off x="1105040" y="5103092"/>
            <a:ext cx="1613186" cy="215444"/>
          </a:xfrm>
          <a:prstGeom prst="rect">
            <a:avLst/>
          </a:prstGeom>
          <a:noFill/>
        </p:spPr>
        <p:txBody>
          <a:bodyPr wrap="square" lIns="0" tIns="0" rIns="0" bIns="0" rtlCol="0">
            <a:spAutoFit/>
          </a:bodyPr>
          <a:lstStyle/>
          <a:p>
            <a:pPr algn="ctr" fontAlgn="ctr"/>
            <a:r>
              <a:rPr lang="en-US" sz="1400" dirty="0" smtClean="0">
                <a:latin typeface="Huawei Sans" panose="020C0503030203020204" pitchFamily="34" charset="0"/>
              </a:rPr>
              <a:t>Campus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57"/>
          <p:cNvSpPr txBox="1"/>
          <p:nvPr/>
        </p:nvSpPr>
        <p:spPr bwMode="gray">
          <a:xfrm>
            <a:off x="3890974" y="5103092"/>
            <a:ext cx="1613186" cy="215444"/>
          </a:xfrm>
          <a:prstGeom prst="rect">
            <a:avLst/>
          </a:prstGeom>
          <a:noFill/>
        </p:spPr>
        <p:txBody>
          <a:bodyPr wrap="square" lIns="0" tIns="0" rIns="0" bIns="0" rtlCol="0">
            <a:spAutoFit/>
          </a:bodyPr>
          <a:lstStyle/>
          <a:p>
            <a:pPr algn="ctr" fontAlgn="ctr"/>
            <a:r>
              <a:rPr lang="en-US" sz="1400" dirty="0" smtClean="0">
                <a:latin typeface="Huawei Sans" panose="020C0503030203020204" pitchFamily="34" charset="0"/>
              </a:rPr>
              <a:t>Campus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a16="http://schemas.microsoft.com/office/drawing/2014/main" xmlns="" id="{F3C5C05F-5D62-4A30-BCF8-7284E08FB030}"/>
              </a:ext>
            </a:extLst>
          </p:cNvPr>
          <p:cNvGrpSpPr/>
          <p:nvPr/>
        </p:nvGrpSpPr>
        <p:grpSpPr bwMode="gray">
          <a:xfrm>
            <a:off x="1472858" y="2204463"/>
            <a:ext cx="951455" cy="666491"/>
            <a:chOff x="7449128" y="2645489"/>
            <a:chExt cx="951455" cy="666491"/>
          </a:xfrm>
        </p:grpSpPr>
        <p:grpSp>
          <p:nvGrpSpPr>
            <p:cNvPr id="61" name="组合 60">
              <a:extLst>
                <a:ext uri="{FF2B5EF4-FFF2-40B4-BE49-F238E27FC236}">
                  <a16:creationId xmlns:a16="http://schemas.microsoft.com/office/drawing/2014/main" xmlns="" id="{F890E903-D5BA-4C63-801A-DB53DF7C4CCF}"/>
                </a:ext>
              </a:extLst>
            </p:cNvPr>
            <p:cNvGrpSpPr/>
            <p:nvPr/>
          </p:nvGrpSpPr>
          <p:grpSpPr bwMode="gray">
            <a:xfrm>
              <a:off x="7449128" y="2645489"/>
              <a:ext cx="951455" cy="666491"/>
              <a:chOff x="7458181" y="2645489"/>
              <a:chExt cx="951455" cy="666491"/>
            </a:xfrm>
          </p:grpSpPr>
          <p:sp>
            <p:nvSpPr>
              <p:cNvPr id="63" name="任意多边形 166">
                <a:extLst>
                  <a:ext uri="{FF2B5EF4-FFF2-40B4-BE49-F238E27FC236}">
                    <a16:creationId xmlns:a16="http://schemas.microsoft.com/office/drawing/2014/main" xmlns="" id="{94A7FEFE-F297-4D50-84AA-B503863472EB}"/>
                  </a:ext>
                </a:extLst>
              </p:cNvPr>
              <p:cNvSpPr/>
              <p:nvPr/>
            </p:nvSpPr>
            <p:spPr bwMode="gray">
              <a:xfrm>
                <a:off x="8107878" y="3234835"/>
                <a:ext cx="77145" cy="77145"/>
              </a:xfrm>
              <a:custGeom>
                <a:avLst/>
                <a:gdLst/>
                <a:ahLst/>
                <a:cxnLst/>
                <a:rect l="0" t="0" r="0" b="0"/>
                <a:pathLst>
                  <a:path w="260" h="260">
                    <a:moveTo>
                      <a:pt x="131" y="257"/>
                    </a:moveTo>
                    <a:cubicBezTo>
                      <a:pt x="59" y="259"/>
                      <a:pt x="1" y="200"/>
                      <a:pt x="1" y="131"/>
                    </a:cubicBezTo>
                    <a:cubicBezTo>
                      <a:pt x="0" y="61"/>
                      <a:pt x="59" y="0"/>
                      <a:pt x="129" y="0"/>
                    </a:cubicBezTo>
                    <a:cubicBezTo>
                      <a:pt x="201" y="0"/>
                      <a:pt x="257" y="57"/>
                      <a:pt x="259" y="128"/>
                    </a:cubicBezTo>
                    <a:cubicBezTo>
                      <a:pt x="259" y="198"/>
                      <a:pt x="202" y="256"/>
                      <a:pt x="131"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167">
                <a:extLst>
                  <a:ext uri="{FF2B5EF4-FFF2-40B4-BE49-F238E27FC236}">
                    <a16:creationId xmlns:a16="http://schemas.microsoft.com/office/drawing/2014/main" xmlns="" id="{CA1BC36C-D536-4D4B-AB6A-D703093CF29A}"/>
                  </a:ext>
                </a:extLst>
              </p:cNvPr>
              <p:cNvSpPr/>
              <p:nvPr/>
            </p:nvSpPr>
            <p:spPr bwMode="gray">
              <a:xfrm>
                <a:off x="7933121" y="3234835"/>
                <a:ext cx="77670" cy="77145"/>
              </a:xfrm>
              <a:custGeom>
                <a:avLst/>
                <a:gdLst/>
                <a:ahLst/>
                <a:cxnLst/>
                <a:rect l="0" t="0" r="0" b="0"/>
                <a:pathLst>
                  <a:path w="259" h="260">
                    <a:moveTo>
                      <a:pt x="130" y="257"/>
                    </a:moveTo>
                    <a:cubicBezTo>
                      <a:pt x="59" y="259"/>
                      <a:pt x="1" y="200"/>
                      <a:pt x="1" y="131"/>
                    </a:cubicBezTo>
                    <a:cubicBezTo>
                      <a:pt x="0" y="61"/>
                      <a:pt x="59" y="0"/>
                      <a:pt x="129" y="0"/>
                    </a:cubicBezTo>
                    <a:cubicBezTo>
                      <a:pt x="200" y="0"/>
                      <a:pt x="257" y="57"/>
                      <a:pt x="258" y="128"/>
                    </a:cubicBezTo>
                    <a:cubicBezTo>
                      <a:pt x="258" y="198"/>
                      <a:pt x="202" y="256"/>
                      <a:pt x="130"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任意多边形 168">
                <a:extLst>
                  <a:ext uri="{FF2B5EF4-FFF2-40B4-BE49-F238E27FC236}">
                    <a16:creationId xmlns:a16="http://schemas.microsoft.com/office/drawing/2014/main" xmlns="" id="{DF0F4488-218B-4388-B258-2965E71B5AEC}"/>
                  </a:ext>
                </a:extLst>
              </p:cNvPr>
              <p:cNvSpPr/>
              <p:nvPr/>
            </p:nvSpPr>
            <p:spPr bwMode="gray">
              <a:xfrm>
                <a:off x="7458181" y="2645489"/>
                <a:ext cx="951455" cy="644450"/>
              </a:xfrm>
              <a:custGeom>
                <a:avLst/>
                <a:gdLst/>
                <a:ahLst/>
                <a:cxnLst/>
                <a:rect l="0" t="0" r="0" b="0"/>
                <a:pathLst>
                  <a:path w="3195" h="2164">
                    <a:moveTo>
                      <a:pt x="2372" y="2162"/>
                    </a:moveTo>
                    <a:lnTo>
                      <a:pt x="2274" y="2162"/>
                    </a:lnTo>
                    <a:lnTo>
                      <a:pt x="2274" y="2059"/>
                    </a:lnTo>
                    <a:lnTo>
                      <a:pt x="2372" y="2059"/>
                    </a:lnTo>
                    <a:cubicBezTo>
                      <a:pt x="2758" y="2059"/>
                      <a:pt x="3072" y="1778"/>
                      <a:pt x="3088" y="1420"/>
                    </a:cubicBezTo>
                    <a:cubicBezTo>
                      <a:pt x="3088" y="1408"/>
                      <a:pt x="3090" y="1397"/>
                      <a:pt x="3090" y="1385"/>
                    </a:cubicBezTo>
                    <a:cubicBezTo>
                      <a:pt x="3090" y="1015"/>
                      <a:pt x="2835" y="747"/>
                      <a:pt x="2484" y="747"/>
                    </a:cubicBezTo>
                    <a:cubicBezTo>
                      <a:pt x="2469" y="747"/>
                      <a:pt x="2456" y="747"/>
                      <a:pt x="2442" y="749"/>
                    </a:cubicBezTo>
                    <a:lnTo>
                      <a:pt x="2398" y="751"/>
                    </a:lnTo>
                    <a:lnTo>
                      <a:pt x="2389" y="709"/>
                    </a:lnTo>
                    <a:cubicBezTo>
                      <a:pt x="2310" y="358"/>
                      <a:pt x="1976" y="102"/>
                      <a:pt x="1598" y="102"/>
                    </a:cubicBezTo>
                    <a:cubicBezTo>
                      <a:pt x="1219" y="102"/>
                      <a:pt x="888" y="357"/>
                      <a:pt x="808" y="708"/>
                    </a:cubicBezTo>
                    <a:lnTo>
                      <a:pt x="799" y="747"/>
                    </a:lnTo>
                    <a:lnTo>
                      <a:pt x="759" y="749"/>
                    </a:lnTo>
                    <a:cubicBezTo>
                      <a:pt x="397" y="757"/>
                      <a:pt x="103" y="1042"/>
                      <a:pt x="103" y="1386"/>
                    </a:cubicBezTo>
                    <a:cubicBezTo>
                      <a:pt x="103" y="1752"/>
                      <a:pt x="409" y="2060"/>
                      <a:pt x="772" y="2060"/>
                    </a:cubicBezTo>
                    <a:lnTo>
                      <a:pt x="772" y="2163"/>
                    </a:lnTo>
                    <a:cubicBezTo>
                      <a:pt x="354" y="2163"/>
                      <a:pt x="0" y="1807"/>
                      <a:pt x="0" y="1386"/>
                    </a:cubicBezTo>
                    <a:cubicBezTo>
                      <a:pt x="0" y="999"/>
                      <a:pt x="318" y="676"/>
                      <a:pt x="718" y="648"/>
                    </a:cubicBezTo>
                    <a:cubicBezTo>
                      <a:pt x="824" y="271"/>
                      <a:pt x="1187" y="0"/>
                      <a:pt x="1600" y="0"/>
                    </a:cubicBezTo>
                    <a:cubicBezTo>
                      <a:pt x="2011" y="0"/>
                      <a:pt x="2374" y="270"/>
                      <a:pt x="2480" y="646"/>
                    </a:cubicBezTo>
                    <a:cubicBezTo>
                      <a:pt x="2481" y="646"/>
                      <a:pt x="2484" y="646"/>
                      <a:pt x="2485" y="646"/>
                    </a:cubicBezTo>
                    <a:cubicBezTo>
                      <a:pt x="2896" y="646"/>
                      <a:pt x="3194" y="957"/>
                      <a:pt x="3194" y="1386"/>
                    </a:cubicBezTo>
                    <a:cubicBezTo>
                      <a:pt x="3194" y="1399"/>
                      <a:pt x="3194" y="1412"/>
                      <a:pt x="3192" y="1426"/>
                    </a:cubicBezTo>
                    <a:cubicBezTo>
                      <a:pt x="3174" y="1839"/>
                      <a:pt x="2814" y="2162"/>
                      <a:pt x="2372" y="2162"/>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169">
                <a:extLst>
                  <a:ext uri="{FF2B5EF4-FFF2-40B4-BE49-F238E27FC236}">
                    <a16:creationId xmlns:a16="http://schemas.microsoft.com/office/drawing/2014/main" xmlns="" id="{443F69A0-9C96-40B0-9708-182FA208482D}"/>
                  </a:ext>
                </a:extLst>
              </p:cNvPr>
              <p:cNvSpPr/>
              <p:nvPr/>
            </p:nvSpPr>
            <p:spPr bwMode="gray">
              <a:xfrm>
                <a:off x="7668099" y="3258451"/>
                <a:ext cx="304382" cy="31488"/>
              </a:xfrm>
              <a:custGeom>
                <a:avLst/>
                <a:gdLst/>
                <a:ahLst/>
                <a:cxnLst/>
                <a:rect l="0" t="0" r="0" b="0"/>
                <a:pathLst>
                  <a:path w="1022" h="104">
                    <a:moveTo>
                      <a:pt x="510" y="103"/>
                    </a:moveTo>
                    <a:lnTo>
                      <a:pt x="0" y="103"/>
                    </a:lnTo>
                    <a:lnTo>
                      <a:pt x="0" y="0"/>
                    </a:lnTo>
                    <a:lnTo>
                      <a:pt x="1021" y="0"/>
                    </a:lnTo>
                    <a:lnTo>
                      <a:pt x="1021" y="103"/>
                    </a:lnTo>
                    <a:lnTo>
                      <a:pt x="510" y="103"/>
                    </a:ln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 name="TextBox 135">
              <a:extLst>
                <a:ext uri="{FF2B5EF4-FFF2-40B4-BE49-F238E27FC236}">
                  <a16:creationId xmlns:a16="http://schemas.microsoft.com/office/drawing/2014/main" xmlns="" id="{0FF6B971-89FD-4E0D-B7FD-3A4D6C180FED}"/>
                </a:ext>
              </a:extLst>
            </p:cNvPr>
            <p:cNvSpPr txBox="1"/>
            <p:nvPr/>
          </p:nvSpPr>
          <p:spPr bwMode="gray">
            <a:xfrm>
              <a:off x="7449128" y="2883376"/>
              <a:ext cx="951455" cy="307777"/>
            </a:xfrm>
            <a:prstGeom prst="rect">
              <a:avLst/>
            </a:prstGeom>
            <a:noFill/>
          </p:spPr>
          <p:txBody>
            <a:bodyPr wrap="square" rtlCol="0">
              <a:spAutoFit/>
            </a:bodyPr>
            <a:lstStyle>
              <a:defPPr>
                <a:defRPr lang="en-US"/>
              </a:defPPr>
              <a:lvl1pPr algn="ctr">
                <a:defRPr sz="1200" b="1"/>
              </a:lvl1pPr>
            </a:lstStyle>
            <a:p>
              <a:pPr fontAlgn="ctr"/>
              <a:r>
                <a:rPr lang="en-US" sz="1400" dirty="0" smtClean="0">
                  <a:latin typeface="Huawei Sans" panose="020C0503030203020204" pitchFamily="34" charset="0"/>
                </a:rPr>
                <a:t>DC</a:t>
              </a:r>
              <a:endParaRPr lang="en-US" sz="1400" dirty="0">
                <a:latin typeface="Huawei Sans" panose="020C0503030203020204" pitchFamily="34" charset="0"/>
              </a:endParaRPr>
            </a:p>
          </p:txBody>
        </p:sp>
      </p:grpSp>
      <p:grpSp>
        <p:nvGrpSpPr>
          <p:cNvPr id="67" name="组合 66">
            <a:extLst>
              <a:ext uri="{FF2B5EF4-FFF2-40B4-BE49-F238E27FC236}">
                <a16:creationId xmlns:a16="http://schemas.microsoft.com/office/drawing/2014/main" xmlns="" id="{F3C5C05F-5D62-4A30-BCF8-7284E08FB030}"/>
              </a:ext>
            </a:extLst>
          </p:cNvPr>
          <p:cNvGrpSpPr/>
          <p:nvPr/>
        </p:nvGrpSpPr>
        <p:grpSpPr bwMode="gray">
          <a:xfrm>
            <a:off x="4114458" y="2204463"/>
            <a:ext cx="951455" cy="666491"/>
            <a:chOff x="7449128" y="2645489"/>
            <a:chExt cx="951455" cy="666491"/>
          </a:xfrm>
        </p:grpSpPr>
        <p:grpSp>
          <p:nvGrpSpPr>
            <p:cNvPr id="68" name="组合 67">
              <a:extLst>
                <a:ext uri="{FF2B5EF4-FFF2-40B4-BE49-F238E27FC236}">
                  <a16:creationId xmlns:a16="http://schemas.microsoft.com/office/drawing/2014/main" xmlns="" id="{F890E903-D5BA-4C63-801A-DB53DF7C4CCF}"/>
                </a:ext>
              </a:extLst>
            </p:cNvPr>
            <p:cNvGrpSpPr/>
            <p:nvPr/>
          </p:nvGrpSpPr>
          <p:grpSpPr bwMode="gray">
            <a:xfrm>
              <a:off x="7449128" y="2645489"/>
              <a:ext cx="951455" cy="666491"/>
              <a:chOff x="7458181" y="2645489"/>
              <a:chExt cx="951455" cy="666491"/>
            </a:xfrm>
          </p:grpSpPr>
          <p:sp>
            <p:nvSpPr>
              <p:cNvPr id="70" name="任意多边形 166">
                <a:extLst>
                  <a:ext uri="{FF2B5EF4-FFF2-40B4-BE49-F238E27FC236}">
                    <a16:creationId xmlns:a16="http://schemas.microsoft.com/office/drawing/2014/main" xmlns="" id="{94A7FEFE-F297-4D50-84AA-B503863472EB}"/>
                  </a:ext>
                </a:extLst>
              </p:cNvPr>
              <p:cNvSpPr/>
              <p:nvPr/>
            </p:nvSpPr>
            <p:spPr bwMode="gray">
              <a:xfrm>
                <a:off x="8107878" y="3234835"/>
                <a:ext cx="77145" cy="77145"/>
              </a:xfrm>
              <a:custGeom>
                <a:avLst/>
                <a:gdLst/>
                <a:ahLst/>
                <a:cxnLst/>
                <a:rect l="0" t="0" r="0" b="0"/>
                <a:pathLst>
                  <a:path w="260" h="260">
                    <a:moveTo>
                      <a:pt x="131" y="257"/>
                    </a:moveTo>
                    <a:cubicBezTo>
                      <a:pt x="59" y="259"/>
                      <a:pt x="1" y="200"/>
                      <a:pt x="1" y="131"/>
                    </a:cubicBezTo>
                    <a:cubicBezTo>
                      <a:pt x="0" y="61"/>
                      <a:pt x="59" y="0"/>
                      <a:pt x="129" y="0"/>
                    </a:cubicBezTo>
                    <a:cubicBezTo>
                      <a:pt x="201" y="0"/>
                      <a:pt x="257" y="57"/>
                      <a:pt x="259" y="128"/>
                    </a:cubicBezTo>
                    <a:cubicBezTo>
                      <a:pt x="259" y="198"/>
                      <a:pt x="202" y="256"/>
                      <a:pt x="131"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167">
                <a:extLst>
                  <a:ext uri="{FF2B5EF4-FFF2-40B4-BE49-F238E27FC236}">
                    <a16:creationId xmlns:a16="http://schemas.microsoft.com/office/drawing/2014/main" xmlns="" id="{CA1BC36C-D536-4D4B-AB6A-D703093CF29A}"/>
                  </a:ext>
                </a:extLst>
              </p:cNvPr>
              <p:cNvSpPr/>
              <p:nvPr/>
            </p:nvSpPr>
            <p:spPr bwMode="gray">
              <a:xfrm>
                <a:off x="7933121" y="3234835"/>
                <a:ext cx="77670" cy="77145"/>
              </a:xfrm>
              <a:custGeom>
                <a:avLst/>
                <a:gdLst/>
                <a:ahLst/>
                <a:cxnLst/>
                <a:rect l="0" t="0" r="0" b="0"/>
                <a:pathLst>
                  <a:path w="259" h="260">
                    <a:moveTo>
                      <a:pt x="130" y="257"/>
                    </a:moveTo>
                    <a:cubicBezTo>
                      <a:pt x="59" y="259"/>
                      <a:pt x="1" y="200"/>
                      <a:pt x="1" y="131"/>
                    </a:cubicBezTo>
                    <a:cubicBezTo>
                      <a:pt x="0" y="61"/>
                      <a:pt x="59" y="0"/>
                      <a:pt x="129" y="0"/>
                    </a:cubicBezTo>
                    <a:cubicBezTo>
                      <a:pt x="200" y="0"/>
                      <a:pt x="257" y="57"/>
                      <a:pt x="258" y="128"/>
                    </a:cubicBezTo>
                    <a:cubicBezTo>
                      <a:pt x="258" y="198"/>
                      <a:pt x="202" y="256"/>
                      <a:pt x="130"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168">
                <a:extLst>
                  <a:ext uri="{FF2B5EF4-FFF2-40B4-BE49-F238E27FC236}">
                    <a16:creationId xmlns:a16="http://schemas.microsoft.com/office/drawing/2014/main" xmlns="" id="{DF0F4488-218B-4388-B258-2965E71B5AEC}"/>
                  </a:ext>
                </a:extLst>
              </p:cNvPr>
              <p:cNvSpPr/>
              <p:nvPr/>
            </p:nvSpPr>
            <p:spPr bwMode="gray">
              <a:xfrm>
                <a:off x="7458181" y="2645489"/>
                <a:ext cx="951455" cy="644450"/>
              </a:xfrm>
              <a:custGeom>
                <a:avLst/>
                <a:gdLst/>
                <a:ahLst/>
                <a:cxnLst/>
                <a:rect l="0" t="0" r="0" b="0"/>
                <a:pathLst>
                  <a:path w="3195" h="2164">
                    <a:moveTo>
                      <a:pt x="2372" y="2162"/>
                    </a:moveTo>
                    <a:lnTo>
                      <a:pt x="2274" y="2162"/>
                    </a:lnTo>
                    <a:lnTo>
                      <a:pt x="2274" y="2059"/>
                    </a:lnTo>
                    <a:lnTo>
                      <a:pt x="2372" y="2059"/>
                    </a:lnTo>
                    <a:cubicBezTo>
                      <a:pt x="2758" y="2059"/>
                      <a:pt x="3072" y="1778"/>
                      <a:pt x="3088" y="1420"/>
                    </a:cubicBezTo>
                    <a:cubicBezTo>
                      <a:pt x="3088" y="1408"/>
                      <a:pt x="3090" y="1397"/>
                      <a:pt x="3090" y="1385"/>
                    </a:cubicBezTo>
                    <a:cubicBezTo>
                      <a:pt x="3090" y="1015"/>
                      <a:pt x="2835" y="747"/>
                      <a:pt x="2484" y="747"/>
                    </a:cubicBezTo>
                    <a:cubicBezTo>
                      <a:pt x="2469" y="747"/>
                      <a:pt x="2456" y="747"/>
                      <a:pt x="2442" y="749"/>
                    </a:cubicBezTo>
                    <a:lnTo>
                      <a:pt x="2398" y="751"/>
                    </a:lnTo>
                    <a:lnTo>
                      <a:pt x="2389" y="709"/>
                    </a:lnTo>
                    <a:cubicBezTo>
                      <a:pt x="2310" y="358"/>
                      <a:pt x="1976" y="102"/>
                      <a:pt x="1598" y="102"/>
                    </a:cubicBezTo>
                    <a:cubicBezTo>
                      <a:pt x="1219" y="102"/>
                      <a:pt x="888" y="357"/>
                      <a:pt x="808" y="708"/>
                    </a:cubicBezTo>
                    <a:lnTo>
                      <a:pt x="799" y="747"/>
                    </a:lnTo>
                    <a:lnTo>
                      <a:pt x="759" y="749"/>
                    </a:lnTo>
                    <a:cubicBezTo>
                      <a:pt x="397" y="757"/>
                      <a:pt x="103" y="1042"/>
                      <a:pt x="103" y="1386"/>
                    </a:cubicBezTo>
                    <a:cubicBezTo>
                      <a:pt x="103" y="1752"/>
                      <a:pt x="409" y="2060"/>
                      <a:pt x="772" y="2060"/>
                    </a:cubicBezTo>
                    <a:lnTo>
                      <a:pt x="772" y="2163"/>
                    </a:lnTo>
                    <a:cubicBezTo>
                      <a:pt x="354" y="2163"/>
                      <a:pt x="0" y="1807"/>
                      <a:pt x="0" y="1386"/>
                    </a:cubicBezTo>
                    <a:cubicBezTo>
                      <a:pt x="0" y="999"/>
                      <a:pt x="318" y="676"/>
                      <a:pt x="718" y="648"/>
                    </a:cubicBezTo>
                    <a:cubicBezTo>
                      <a:pt x="824" y="271"/>
                      <a:pt x="1187" y="0"/>
                      <a:pt x="1600" y="0"/>
                    </a:cubicBezTo>
                    <a:cubicBezTo>
                      <a:pt x="2011" y="0"/>
                      <a:pt x="2374" y="270"/>
                      <a:pt x="2480" y="646"/>
                    </a:cubicBezTo>
                    <a:cubicBezTo>
                      <a:pt x="2481" y="646"/>
                      <a:pt x="2484" y="646"/>
                      <a:pt x="2485" y="646"/>
                    </a:cubicBezTo>
                    <a:cubicBezTo>
                      <a:pt x="2896" y="646"/>
                      <a:pt x="3194" y="957"/>
                      <a:pt x="3194" y="1386"/>
                    </a:cubicBezTo>
                    <a:cubicBezTo>
                      <a:pt x="3194" y="1399"/>
                      <a:pt x="3194" y="1412"/>
                      <a:pt x="3192" y="1426"/>
                    </a:cubicBezTo>
                    <a:cubicBezTo>
                      <a:pt x="3174" y="1839"/>
                      <a:pt x="2814" y="2162"/>
                      <a:pt x="2372" y="2162"/>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169">
                <a:extLst>
                  <a:ext uri="{FF2B5EF4-FFF2-40B4-BE49-F238E27FC236}">
                    <a16:creationId xmlns:a16="http://schemas.microsoft.com/office/drawing/2014/main" xmlns="" id="{443F69A0-9C96-40B0-9708-182FA208482D}"/>
                  </a:ext>
                </a:extLst>
              </p:cNvPr>
              <p:cNvSpPr/>
              <p:nvPr/>
            </p:nvSpPr>
            <p:spPr bwMode="gray">
              <a:xfrm>
                <a:off x="7668099" y="3258451"/>
                <a:ext cx="304382" cy="31488"/>
              </a:xfrm>
              <a:custGeom>
                <a:avLst/>
                <a:gdLst/>
                <a:ahLst/>
                <a:cxnLst/>
                <a:rect l="0" t="0" r="0" b="0"/>
                <a:pathLst>
                  <a:path w="1022" h="104">
                    <a:moveTo>
                      <a:pt x="510" y="103"/>
                    </a:moveTo>
                    <a:lnTo>
                      <a:pt x="0" y="103"/>
                    </a:lnTo>
                    <a:lnTo>
                      <a:pt x="0" y="0"/>
                    </a:lnTo>
                    <a:lnTo>
                      <a:pt x="1021" y="0"/>
                    </a:lnTo>
                    <a:lnTo>
                      <a:pt x="1021" y="103"/>
                    </a:lnTo>
                    <a:lnTo>
                      <a:pt x="510" y="103"/>
                    </a:ln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 name="TextBox 135">
              <a:extLst>
                <a:ext uri="{FF2B5EF4-FFF2-40B4-BE49-F238E27FC236}">
                  <a16:creationId xmlns:a16="http://schemas.microsoft.com/office/drawing/2014/main" xmlns="" id="{0FF6B971-89FD-4E0D-B7FD-3A4D6C180FED}"/>
                </a:ext>
              </a:extLst>
            </p:cNvPr>
            <p:cNvSpPr txBox="1"/>
            <p:nvPr/>
          </p:nvSpPr>
          <p:spPr bwMode="gray">
            <a:xfrm>
              <a:off x="7449128" y="2883376"/>
              <a:ext cx="951455" cy="307777"/>
            </a:xfrm>
            <a:prstGeom prst="rect">
              <a:avLst/>
            </a:prstGeom>
            <a:noFill/>
          </p:spPr>
          <p:txBody>
            <a:bodyPr wrap="square" rtlCol="0">
              <a:spAutoFit/>
            </a:bodyPr>
            <a:lstStyle>
              <a:defPPr>
                <a:defRPr lang="en-US"/>
              </a:defPPr>
              <a:lvl1pPr algn="ctr">
                <a:defRPr sz="1200" b="1"/>
              </a:lvl1pPr>
            </a:lstStyle>
            <a:p>
              <a:pP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9" name="Oval 2"/>
          <p:cNvSpPr>
            <a:spLocks noChangeArrowheads="1"/>
          </p:cNvSpPr>
          <p:nvPr/>
        </p:nvSpPr>
        <p:spPr bwMode="gray">
          <a:xfrm>
            <a:off x="2700966" y="3056213"/>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650"/>
          <p:cNvSpPr txBox="1"/>
          <p:nvPr/>
        </p:nvSpPr>
        <p:spPr bwMode="gray">
          <a:xfrm>
            <a:off x="2522577" y="2806476"/>
            <a:ext cx="1255397" cy="238363"/>
          </a:xfrm>
          <a:prstGeom prst="roundRect">
            <a:avLst/>
          </a:prstGeom>
          <a:noFill/>
        </p:spPr>
        <p:txBody>
          <a:bodyPr wrap="square" lIns="0" tIns="0" rIns="0" bIns="0" rtlCol="0" anchor="ctr" anchorCtr="0">
            <a:spAutoFit/>
          </a:bodyPr>
          <a:lstStyle/>
          <a:p>
            <a:pPr algn="ctr" fontAlgn="ctr"/>
            <a:r>
              <a:rPr lang="en-US" sz="1400" b="1" dirty="0" smtClean="0">
                <a:solidFill>
                  <a:srgbClr val="7F7F7F"/>
                </a:solidFill>
                <a:latin typeface="Huawei Sans" panose="020C0503030203020204" pitchFamily="34" charset="0"/>
              </a:rPr>
              <a:t>Metro Core</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2"/>
          <p:cNvSpPr>
            <a:spLocks noChangeArrowheads="1"/>
          </p:cNvSpPr>
          <p:nvPr/>
        </p:nvSpPr>
        <p:spPr bwMode="gray">
          <a:xfrm>
            <a:off x="1472858" y="3874904"/>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Oval 2"/>
          <p:cNvSpPr>
            <a:spLocks noChangeArrowheads="1"/>
          </p:cNvSpPr>
          <p:nvPr/>
        </p:nvSpPr>
        <p:spPr bwMode="gray">
          <a:xfrm>
            <a:off x="3902004" y="3874904"/>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650"/>
          <p:cNvSpPr txBox="1"/>
          <p:nvPr/>
        </p:nvSpPr>
        <p:spPr bwMode="gray">
          <a:xfrm>
            <a:off x="1033621" y="3290429"/>
            <a:ext cx="1255397" cy="476726"/>
          </a:xfrm>
          <a:prstGeom prst="roundRect">
            <a:avLst/>
          </a:prstGeom>
          <a:noFill/>
        </p:spPr>
        <p:txBody>
          <a:bodyPr wrap="square" lIns="0" tIns="0" rIns="0" bIns="0" rtlCol="0" anchor="ctr" anchorCtr="0">
            <a:spAutoFit/>
          </a:bodyPr>
          <a:lstStyle/>
          <a:p>
            <a:pPr algn="ctr" fontAlgn="ctr"/>
            <a:r>
              <a:rPr lang="en-US" sz="1400" b="1" dirty="0" smtClean="0">
                <a:solidFill>
                  <a:srgbClr val="7F7F7F"/>
                </a:solidFill>
                <a:latin typeface="Huawei Sans" panose="020C0503030203020204" pitchFamily="34" charset="0"/>
              </a:rPr>
              <a:t>Metro Aggregation</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650"/>
          <p:cNvSpPr txBox="1"/>
          <p:nvPr/>
        </p:nvSpPr>
        <p:spPr bwMode="gray">
          <a:xfrm>
            <a:off x="4114458" y="3290429"/>
            <a:ext cx="1255397" cy="476726"/>
          </a:xfrm>
          <a:prstGeom prst="roundRect">
            <a:avLst/>
          </a:prstGeom>
          <a:noFill/>
        </p:spPr>
        <p:txBody>
          <a:bodyPr wrap="square" lIns="0" tIns="0" rIns="0" bIns="0" rtlCol="0" anchor="ctr" anchorCtr="0">
            <a:spAutoFit/>
          </a:bodyPr>
          <a:lstStyle/>
          <a:p>
            <a:pPr algn="ctr" fontAlgn="ctr"/>
            <a:r>
              <a:rPr lang="en-US" sz="1400" b="1" dirty="0" smtClean="0">
                <a:solidFill>
                  <a:srgbClr val="7F7F7F"/>
                </a:solidFill>
                <a:latin typeface="Huawei Sans" panose="020C0503030203020204" pitchFamily="34" charset="0"/>
              </a:rPr>
              <a:t>Metro Aggregation</a:t>
            </a:r>
            <a:endParaRPr lang="en-US" altLang="zh-CN" sz="14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a:extLst>
              <a:ext uri="{FF2B5EF4-FFF2-40B4-BE49-F238E27FC236}">
                <a16:creationId xmlns:a16="http://schemas.microsoft.com/office/drawing/2014/main" xmlns="" id="{D0B74E45-7A83-4888-87C4-44D046B8F974}"/>
              </a:ext>
            </a:extLst>
          </p:cNvPr>
          <p:cNvCxnSpPr>
            <a:cxnSpLocks/>
            <a:stCxn id="97" idx="0"/>
            <a:endCxn id="79" idx="2"/>
          </p:cNvCxnSpPr>
          <p:nvPr/>
        </p:nvCxnSpPr>
        <p:spPr bwMode="gray">
          <a:xfrm flipV="1">
            <a:off x="1998368" y="3520157"/>
            <a:ext cx="1228108" cy="354747"/>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09" name="直接连接符 108">
            <a:extLst>
              <a:ext uri="{FF2B5EF4-FFF2-40B4-BE49-F238E27FC236}">
                <a16:creationId xmlns:a16="http://schemas.microsoft.com/office/drawing/2014/main" xmlns="" id="{D0B74E45-7A83-4888-87C4-44D046B8F974}"/>
              </a:ext>
            </a:extLst>
          </p:cNvPr>
          <p:cNvCxnSpPr>
            <a:cxnSpLocks/>
            <a:stCxn id="101" idx="0"/>
            <a:endCxn id="79" idx="2"/>
          </p:cNvCxnSpPr>
          <p:nvPr/>
        </p:nvCxnSpPr>
        <p:spPr bwMode="gray">
          <a:xfrm flipH="1" flipV="1">
            <a:off x="3226476" y="3520157"/>
            <a:ext cx="1201038" cy="354747"/>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52" name="直接连接符 151">
            <a:extLst>
              <a:ext uri="{FF2B5EF4-FFF2-40B4-BE49-F238E27FC236}">
                <a16:creationId xmlns:a16="http://schemas.microsoft.com/office/drawing/2014/main" xmlns="" id="{D0B74E45-7A83-4888-87C4-44D046B8F974}"/>
              </a:ext>
            </a:extLst>
          </p:cNvPr>
          <p:cNvCxnSpPr>
            <a:cxnSpLocks/>
            <a:endCxn id="79" idx="1"/>
          </p:cNvCxnSpPr>
          <p:nvPr/>
        </p:nvCxnSpPr>
        <p:spPr bwMode="gray">
          <a:xfrm>
            <a:off x="1998368" y="2861297"/>
            <a:ext cx="702598" cy="42688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55" name="直接连接符 154">
            <a:extLst>
              <a:ext uri="{FF2B5EF4-FFF2-40B4-BE49-F238E27FC236}">
                <a16:creationId xmlns:a16="http://schemas.microsoft.com/office/drawing/2014/main" xmlns="" id="{D0B74E45-7A83-4888-87C4-44D046B8F974}"/>
              </a:ext>
            </a:extLst>
          </p:cNvPr>
          <p:cNvCxnSpPr>
            <a:cxnSpLocks/>
            <a:endCxn id="79" idx="3"/>
          </p:cNvCxnSpPr>
          <p:nvPr/>
        </p:nvCxnSpPr>
        <p:spPr bwMode="gray">
          <a:xfrm flipH="1">
            <a:off x="3751986" y="2811242"/>
            <a:ext cx="876249" cy="476943"/>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62" name="直接连接符 161">
            <a:extLst>
              <a:ext uri="{FF2B5EF4-FFF2-40B4-BE49-F238E27FC236}">
                <a16:creationId xmlns:a16="http://schemas.microsoft.com/office/drawing/2014/main" xmlns="" id="{D0B74E45-7A83-4888-87C4-44D046B8F974}"/>
              </a:ext>
            </a:extLst>
          </p:cNvPr>
          <p:cNvCxnSpPr>
            <a:cxnSpLocks/>
            <a:endCxn id="79" idx="0"/>
          </p:cNvCxnSpPr>
          <p:nvPr/>
        </p:nvCxnSpPr>
        <p:spPr bwMode="gray">
          <a:xfrm>
            <a:off x="3221371" y="1995165"/>
            <a:ext cx="5105" cy="106104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68" name="圆角矩形 75"/>
          <p:cNvSpPr/>
          <p:nvPr/>
        </p:nvSpPr>
        <p:spPr bwMode="gray">
          <a:xfrm>
            <a:off x="543010" y="4554347"/>
            <a:ext cx="5506096" cy="816803"/>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70" name="直接连接符 169">
            <a:extLst>
              <a:ext uri="{FF2B5EF4-FFF2-40B4-BE49-F238E27FC236}">
                <a16:creationId xmlns:a16="http://schemas.microsoft.com/office/drawing/2014/main" xmlns="" id="{D0B74E45-7A83-4888-87C4-44D046B8F974}"/>
              </a:ext>
            </a:extLst>
          </p:cNvPr>
          <p:cNvCxnSpPr>
            <a:cxnSpLocks/>
            <a:stCxn id="168" idx="0"/>
            <a:endCxn id="97" idx="2"/>
          </p:cNvCxnSpPr>
          <p:nvPr/>
        </p:nvCxnSpPr>
        <p:spPr bwMode="gray">
          <a:xfrm flipH="1" flipV="1">
            <a:off x="1998368" y="4338848"/>
            <a:ext cx="1297690" cy="215499"/>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73" name="直接连接符 172">
            <a:extLst>
              <a:ext uri="{FF2B5EF4-FFF2-40B4-BE49-F238E27FC236}">
                <a16:creationId xmlns:a16="http://schemas.microsoft.com/office/drawing/2014/main" xmlns="" id="{D0B74E45-7A83-4888-87C4-44D046B8F974}"/>
              </a:ext>
            </a:extLst>
          </p:cNvPr>
          <p:cNvCxnSpPr>
            <a:cxnSpLocks/>
            <a:stCxn id="101" idx="2"/>
            <a:endCxn id="168" idx="0"/>
          </p:cNvCxnSpPr>
          <p:nvPr/>
        </p:nvCxnSpPr>
        <p:spPr bwMode="gray">
          <a:xfrm flipH="1">
            <a:off x="3296058" y="4338848"/>
            <a:ext cx="1131456" cy="215499"/>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76" name="矩形 175"/>
          <p:cNvSpPr/>
          <p:nvPr/>
        </p:nvSpPr>
        <p:spPr bwMode="gray">
          <a:xfrm>
            <a:off x="6100762" y="2335994"/>
            <a:ext cx="5649411" cy="2862322"/>
          </a:xfrm>
          <a:prstGeom prst="rect">
            <a:avLst/>
          </a:prstGeom>
        </p:spPr>
        <p:txBody>
          <a:bodyPr wrap="square">
            <a:spAutoFit/>
          </a:bodyPr>
          <a:lstStyle/>
          <a:p>
            <a:pPr marL="285750" lvl="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Generally, the enterprise MAN adopts a hierarchical design. Based on the scale, the enterprise MAN is divided into the three-layer architecture (core layer-aggregation layer-access layer) or the two-layer architecture (core layer-access layer).</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The enterprise MAN provides the access function for campus networks in the same area to implement communication between the campus networks, and connects to the enterprise WAN to implement cross-region communication on the enterprise network.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59">
            <a:extLst>
              <a:ext uri="{FF2B5EF4-FFF2-40B4-BE49-F238E27FC236}">
                <a16:creationId xmlns:a16="http://schemas.microsoft.com/office/drawing/2014/main" xmlns="" id="{16B4DC75-FC6F-412D-B4FC-598E18648FE2}"/>
              </a:ext>
            </a:extLst>
          </p:cNvPr>
          <p:cNvSpPr/>
          <p:nvPr/>
        </p:nvSpPr>
        <p:spPr bwMode="gray">
          <a:xfrm flipH="1">
            <a:off x="2718225" y="1484313"/>
            <a:ext cx="1016502" cy="53135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rgbClr val="7F7F7F"/>
                </a:solidFill>
                <a:latin typeface="Huawei Sans" panose="020C0503030203020204" pitchFamily="34" charset="0"/>
              </a:rPr>
              <a:t>WAN</a:t>
            </a:r>
            <a:endParaRPr lang="en-US" sz="1400" b="1" dirty="0">
              <a:solidFill>
                <a:srgbClr val="7F7F7F"/>
              </a:solidFill>
              <a:latin typeface="Huawei Sans" panose="020C0503030203020204" pitchFamily="34" charset="0"/>
            </a:endParaRPr>
          </a:p>
        </p:txBody>
      </p:sp>
      <p:pic>
        <p:nvPicPr>
          <p:cNvPr id="74" name="图片 73" descr="03.png"/>
          <p:cNvPicPr>
            <a:picLocks/>
          </p:cNvPicPr>
          <p:nvPr/>
        </p:nvPicPr>
        <p:blipFill>
          <a:blip r:embed="rId9" cstate="print"/>
          <a:stretch>
            <a:fillRect/>
          </a:stretch>
        </p:blipFill>
        <p:spPr bwMode="gray">
          <a:xfrm>
            <a:off x="2769708" y="3115886"/>
            <a:ext cx="421327" cy="344597"/>
          </a:xfrm>
          <a:prstGeom prst="rect">
            <a:avLst/>
          </a:prstGeom>
        </p:spPr>
      </p:pic>
      <p:pic>
        <p:nvPicPr>
          <p:cNvPr id="75" name="图片 74" descr="03.png"/>
          <p:cNvPicPr>
            <a:picLocks/>
          </p:cNvPicPr>
          <p:nvPr/>
        </p:nvPicPr>
        <p:blipFill>
          <a:blip r:embed="rId9" cstate="print"/>
          <a:stretch>
            <a:fillRect/>
          </a:stretch>
        </p:blipFill>
        <p:spPr bwMode="gray">
          <a:xfrm>
            <a:off x="3248375" y="3115886"/>
            <a:ext cx="421327" cy="344597"/>
          </a:xfrm>
          <a:prstGeom prst="rect">
            <a:avLst/>
          </a:prstGeom>
        </p:spPr>
      </p:pic>
      <p:pic>
        <p:nvPicPr>
          <p:cNvPr id="76" name="图片 75" descr="03.png"/>
          <p:cNvPicPr>
            <a:picLocks/>
          </p:cNvPicPr>
          <p:nvPr/>
        </p:nvPicPr>
        <p:blipFill>
          <a:blip r:embed="rId9" cstate="print"/>
          <a:stretch>
            <a:fillRect/>
          </a:stretch>
        </p:blipFill>
        <p:spPr bwMode="gray">
          <a:xfrm>
            <a:off x="1526471" y="3935522"/>
            <a:ext cx="421327" cy="344597"/>
          </a:xfrm>
          <a:prstGeom prst="rect">
            <a:avLst/>
          </a:prstGeom>
        </p:spPr>
      </p:pic>
      <p:pic>
        <p:nvPicPr>
          <p:cNvPr id="77" name="图片 76" descr="03.png"/>
          <p:cNvPicPr>
            <a:picLocks/>
          </p:cNvPicPr>
          <p:nvPr/>
        </p:nvPicPr>
        <p:blipFill>
          <a:blip r:embed="rId9" cstate="print"/>
          <a:stretch>
            <a:fillRect/>
          </a:stretch>
        </p:blipFill>
        <p:spPr bwMode="gray">
          <a:xfrm>
            <a:off x="2005138" y="3935522"/>
            <a:ext cx="421327" cy="344597"/>
          </a:xfrm>
          <a:prstGeom prst="rect">
            <a:avLst/>
          </a:prstGeom>
        </p:spPr>
      </p:pic>
      <p:pic>
        <p:nvPicPr>
          <p:cNvPr id="88" name="图片 87" descr="03.png"/>
          <p:cNvPicPr>
            <a:picLocks/>
          </p:cNvPicPr>
          <p:nvPr/>
        </p:nvPicPr>
        <p:blipFill>
          <a:blip r:embed="rId9" cstate="print"/>
          <a:stretch>
            <a:fillRect/>
          </a:stretch>
        </p:blipFill>
        <p:spPr bwMode="gray">
          <a:xfrm>
            <a:off x="3984241" y="3935522"/>
            <a:ext cx="421327" cy="344597"/>
          </a:xfrm>
          <a:prstGeom prst="rect">
            <a:avLst/>
          </a:prstGeom>
        </p:spPr>
      </p:pic>
      <p:pic>
        <p:nvPicPr>
          <p:cNvPr id="89" name="图片 88" descr="03.png"/>
          <p:cNvPicPr>
            <a:picLocks/>
          </p:cNvPicPr>
          <p:nvPr/>
        </p:nvPicPr>
        <p:blipFill>
          <a:blip r:embed="rId9" cstate="print"/>
          <a:stretch>
            <a:fillRect/>
          </a:stretch>
        </p:blipFill>
        <p:spPr bwMode="gray">
          <a:xfrm>
            <a:off x="4462908" y="3935522"/>
            <a:ext cx="421327" cy="344597"/>
          </a:xfrm>
          <a:prstGeom prst="rect">
            <a:avLst/>
          </a:prstGeom>
        </p:spPr>
      </p:pic>
    </p:spTree>
    <p:extLst>
      <p:ext uri="{BB962C8B-B14F-4D97-AF65-F5344CB8AC3E}">
        <p14:creationId xmlns:p14="http://schemas.microsoft.com/office/powerpoint/2010/main" val="24440737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Enterprise Campus Network Overview</a:t>
            </a:r>
            <a:endParaRPr lang="en-US" altLang="zh-CN" dirty="0">
              <a:sym typeface="Huawei Sans" panose="020C0503030203020204" pitchFamily="34" charset="0"/>
            </a:endParaRPr>
          </a:p>
        </p:txBody>
      </p:sp>
      <p:cxnSp>
        <p:nvCxnSpPr>
          <p:cNvPr id="3" name="Straight Connector 79"/>
          <p:cNvCxnSpPr/>
          <p:nvPr/>
        </p:nvCxnSpPr>
        <p:spPr bwMode="gray">
          <a:xfrm flipH="1">
            <a:off x="3786806" y="2702295"/>
            <a:ext cx="309238" cy="330261"/>
          </a:xfrm>
          <a:prstGeom prst="line">
            <a:avLst/>
          </a:prstGeom>
          <a:noFill/>
          <a:ln w="19050" cap="flat" cmpd="sng" algn="ctr">
            <a:solidFill>
              <a:sysClr val="windowText" lastClr="000000"/>
            </a:solidFill>
            <a:prstDash val="solid"/>
            <a:miter lim="800000"/>
          </a:ln>
          <a:effectLst/>
        </p:spPr>
      </p:cxnSp>
      <p:cxnSp>
        <p:nvCxnSpPr>
          <p:cNvPr id="4" name="Straight Connector 79"/>
          <p:cNvCxnSpPr/>
          <p:nvPr/>
        </p:nvCxnSpPr>
        <p:spPr bwMode="gray">
          <a:xfrm flipH="1">
            <a:off x="4090156" y="2704518"/>
            <a:ext cx="1185521" cy="0"/>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bwMode="gray">
          <a:xfrm flipH="1">
            <a:off x="2961221" y="2639822"/>
            <a:ext cx="309238" cy="330261"/>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flipV="1">
            <a:off x="3349433" y="2584599"/>
            <a:ext cx="343673" cy="363166"/>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flipV="1">
            <a:off x="2593994" y="2642045"/>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a:off x="3875593" y="3005211"/>
            <a:ext cx="887838" cy="1"/>
          </a:xfrm>
          <a:prstGeom prst="line">
            <a:avLst/>
          </a:prstGeom>
          <a:noFill/>
          <a:ln w="19050" cap="flat" cmpd="sng" algn="ctr">
            <a:solidFill>
              <a:sysClr val="windowText" lastClr="000000"/>
            </a:solidFill>
            <a:prstDash val="solid"/>
            <a:miter lim="800000"/>
          </a:ln>
          <a:effectLst/>
        </p:spPr>
      </p:cxnSp>
      <p:cxnSp>
        <p:nvCxnSpPr>
          <p:cNvPr id="9" name="Straight Connector 76"/>
          <p:cNvCxnSpPr/>
          <p:nvPr/>
        </p:nvCxnSpPr>
        <p:spPr bwMode="gray">
          <a:xfrm>
            <a:off x="544616" y="2407372"/>
            <a:ext cx="4611636" cy="0"/>
          </a:xfrm>
          <a:prstGeom prst="line">
            <a:avLst/>
          </a:prstGeom>
          <a:noFill/>
          <a:ln w="19050" cap="flat" cmpd="sng" algn="ctr">
            <a:solidFill>
              <a:sysClr val="window" lastClr="FFFFFF">
                <a:lumMod val="85000"/>
              </a:sysClr>
            </a:solidFill>
            <a:prstDash val="sysDot"/>
            <a:miter lim="800000"/>
          </a:ln>
          <a:effectLst/>
        </p:spPr>
      </p:cxnSp>
      <p:cxnSp>
        <p:nvCxnSpPr>
          <p:cNvPr id="10" name="Straight Connector 77"/>
          <p:cNvCxnSpPr/>
          <p:nvPr/>
        </p:nvCxnSpPr>
        <p:spPr bwMode="gray">
          <a:xfrm>
            <a:off x="544616" y="1478391"/>
            <a:ext cx="4611636" cy="0"/>
          </a:xfrm>
          <a:prstGeom prst="line">
            <a:avLst/>
          </a:prstGeom>
          <a:noFill/>
          <a:ln w="19050" cap="flat" cmpd="sng" algn="ctr">
            <a:solidFill>
              <a:sysClr val="window" lastClr="FFFFFF">
                <a:lumMod val="85000"/>
              </a:sysClr>
            </a:solidFill>
            <a:prstDash val="sysDot"/>
            <a:miter lim="800000"/>
          </a:ln>
          <a:effectLst/>
        </p:spPr>
      </p:cxnSp>
      <p:cxnSp>
        <p:nvCxnSpPr>
          <p:cNvPr id="11" name="Straight Connector 78"/>
          <p:cNvCxnSpPr/>
          <p:nvPr/>
        </p:nvCxnSpPr>
        <p:spPr bwMode="gray">
          <a:xfrm>
            <a:off x="544616" y="3570208"/>
            <a:ext cx="4611636" cy="0"/>
          </a:xfrm>
          <a:prstGeom prst="line">
            <a:avLst/>
          </a:prstGeom>
          <a:noFill/>
          <a:ln w="19050" cap="flat" cmpd="sng" algn="ctr">
            <a:solidFill>
              <a:sysClr val="window" lastClr="FFFFFF">
                <a:lumMod val="85000"/>
              </a:sysClr>
            </a:solidFill>
            <a:prstDash val="sysDot"/>
            <a:miter lim="800000"/>
          </a:ln>
          <a:effectLst/>
        </p:spPr>
      </p:cxnSp>
      <p:cxnSp>
        <p:nvCxnSpPr>
          <p:cNvPr id="12" name="Straight Connector 80"/>
          <p:cNvCxnSpPr/>
          <p:nvPr/>
        </p:nvCxnSpPr>
        <p:spPr bwMode="gray">
          <a:xfrm>
            <a:off x="544616" y="4259225"/>
            <a:ext cx="4611636" cy="0"/>
          </a:xfrm>
          <a:prstGeom prst="line">
            <a:avLst/>
          </a:prstGeom>
          <a:noFill/>
          <a:ln w="19050" cap="flat" cmpd="sng" algn="ctr">
            <a:solidFill>
              <a:sysClr val="window" lastClr="FFFFFF">
                <a:lumMod val="85000"/>
              </a:sysClr>
            </a:solidFill>
            <a:prstDash val="sysDot"/>
            <a:miter lim="800000"/>
          </a:ln>
          <a:effectLst/>
        </p:spPr>
      </p:cxnSp>
      <p:cxnSp>
        <p:nvCxnSpPr>
          <p:cNvPr id="13" name="Straight Connector 81"/>
          <p:cNvCxnSpPr/>
          <p:nvPr/>
        </p:nvCxnSpPr>
        <p:spPr bwMode="gray">
          <a:xfrm>
            <a:off x="544616" y="5459180"/>
            <a:ext cx="4611636" cy="0"/>
          </a:xfrm>
          <a:prstGeom prst="line">
            <a:avLst/>
          </a:prstGeom>
          <a:noFill/>
          <a:ln w="19050" cap="flat" cmpd="sng" algn="ctr">
            <a:solidFill>
              <a:sysClr val="window" lastClr="FFFFFF">
                <a:lumMod val="85000"/>
              </a:sysClr>
            </a:solidFill>
            <a:prstDash val="sysDot"/>
            <a:miter lim="800000"/>
          </a:ln>
          <a:effectLst/>
        </p:spPr>
      </p:cxnSp>
      <p:cxnSp>
        <p:nvCxnSpPr>
          <p:cNvPr id="14" name="Straight Connector 82"/>
          <p:cNvCxnSpPr/>
          <p:nvPr/>
        </p:nvCxnSpPr>
        <p:spPr bwMode="gray">
          <a:xfrm>
            <a:off x="544616" y="5959743"/>
            <a:ext cx="4611636" cy="0"/>
          </a:xfrm>
          <a:prstGeom prst="line">
            <a:avLst/>
          </a:prstGeom>
          <a:noFill/>
          <a:ln w="19050" cap="flat" cmpd="sng" algn="ctr">
            <a:solidFill>
              <a:sysClr val="window" lastClr="FFFFFF">
                <a:lumMod val="85000"/>
              </a:sysClr>
            </a:solidFill>
            <a:prstDash val="sysDot"/>
            <a:miter lim="800000"/>
          </a:ln>
          <a:effectLst/>
        </p:spPr>
      </p:cxnSp>
      <p:pic>
        <p:nvPicPr>
          <p:cNvPr id="15" name="图片 105" descr="AP.png"/>
          <p:cNvPicPr>
            <a:picLocks noChangeAspect="1"/>
          </p:cNvPicPr>
          <p:nvPr/>
        </p:nvPicPr>
        <p:blipFill>
          <a:blip r:embed="rId3" cstate="print"/>
          <a:stretch>
            <a:fillRect/>
          </a:stretch>
        </p:blipFill>
        <p:spPr bwMode="gray">
          <a:xfrm>
            <a:off x="4600171" y="5159297"/>
            <a:ext cx="335297" cy="274335"/>
          </a:xfrm>
          <a:prstGeom prst="rect">
            <a:avLst/>
          </a:prstGeom>
        </p:spPr>
      </p:pic>
      <p:cxnSp>
        <p:nvCxnSpPr>
          <p:cNvPr id="16" name="Straight Connector 74"/>
          <p:cNvCxnSpPr>
            <a:stCxn id="15" idx="0"/>
            <a:endCxn id="46" idx="2"/>
          </p:cNvCxnSpPr>
          <p:nvPr/>
        </p:nvCxnSpPr>
        <p:spPr bwMode="gray">
          <a:xfrm flipV="1">
            <a:off x="4767820" y="4927200"/>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bwMode="gray">
          <a:xfrm>
            <a:off x="2585605" y="5159297"/>
            <a:ext cx="335297" cy="274335"/>
          </a:xfrm>
          <a:prstGeom prst="rect">
            <a:avLst/>
          </a:prstGeom>
        </p:spPr>
      </p:pic>
      <p:pic>
        <p:nvPicPr>
          <p:cNvPr id="18" name="图片 102" descr="AC-蓝.png"/>
          <p:cNvPicPr>
            <a:picLocks noChangeAspect="1"/>
          </p:cNvPicPr>
          <p:nvPr/>
        </p:nvPicPr>
        <p:blipFill>
          <a:blip r:embed="rId4" cstate="print"/>
          <a:stretch>
            <a:fillRect/>
          </a:stretch>
        </p:blipFill>
        <p:spPr bwMode="gray">
          <a:xfrm>
            <a:off x="1833004" y="2867310"/>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2772123" y="2868044"/>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bwMode="gray">
          <a:xfrm>
            <a:off x="3593845" y="2868044"/>
            <a:ext cx="335297" cy="274335"/>
          </a:xfrm>
          <a:prstGeom prst="rect">
            <a:avLst/>
          </a:prstGeom>
        </p:spPr>
      </p:pic>
      <p:cxnSp>
        <p:nvCxnSpPr>
          <p:cNvPr id="21" name="Straight Connector 13"/>
          <p:cNvCxnSpPr>
            <a:stCxn id="19" idx="3"/>
            <a:endCxn id="20" idx="1"/>
          </p:cNvCxnSpPr>
          <p:nvPr/>
        </p:nvCxnSpPr>
        <p:spPr bwMode="gray">
          <a:xfrm>
            <a:off x="3107420" y="3005212"/>
            <a:ext cx="486425" cy="0"/>
          </a:xfrm>
          <a:prstGeom prst="line">
            <a:avLst/>
          </a:prstGeom>
          <a:noFill/>
          <a:ln w="19050" cap="flat" cmpd="sng" algn="ctr">
            <a:solidFill>
              <a:srgbClr val="0070C0"/>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bwMode="gray">
          <a:xfrm>
            <a:off x="1766843" y="3770805"/>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bwMode="gray">
          <a:xfrm>
            <a:off x="2586592" y="3770805"/>
            <a:ext cx="335297" cy="274335"/>
          </a:xfrm>
          <a:prstGeom prst="rect">
            <a:avLst/>
          </a:prstGeom>
        </p:spPr>
      </p:pic>
      <p:cxnSp>
        <p:nvCxnSpPr>
          <p:cNvPr id="24" name="Straight Connector 16"/>
          <p:cNvCxnSpPr>
            <a:stCxn id="22" idx="3"/>
            <a:endCxn id="23" idx="1"/>
          </p:cNvCxnSpPr>
          <p:nvPr/>
        </p:nvCxnSpPr>
        <p:spPr bwMode="gray">
          <a:xfrm>
            <a:off x="2102140" y="3907973"/>
            <a:ext cx="484452" cy="0"/>
          </a:xfrm>
          <a:prstGeom prst="line">
            <a:avLst/>
          </a:prstGeom>
          <a:noFill/>
          <a:ln w="19050" cap="flat" cmpd="sng" algn="ctr">
            <a:solidFill>
              <a:srgbClr val="0070C0"/>
            </a:solidFill>
            <a:prstDash val="solid"/>
            <a:miter lim="800000"/>
          </a:ln>
          <a:effectLst/>
        </p:spPr>
      </p:cxnSp>
      <p:cxnSp>
        <p:nvCxnSpPr>
          <p:cNvPr id="25" name="Straight Connector 19"/>
          <p:cNvCxnSpPr/>
          <p:nvPr/>
        </p:nvCxnSpPr>
        <p:spPr bwMode="gray">
          <a:xfrm>
            <a:off x="3679529" y="6082853"/>
            <a:ext cx="268482" cy="0"/>
          </a:xfrm>
          <a:prstGeom prst="line">
            <a:avLst/>
          </a:prstGeom>
          <a:noFill/>
          <a:ln w="19050" cap="flat" cmpd="sng" algn="ctr">
            <a:solidFill>
              <a:srgbClr val="0070C0"/>
            </a:solidFill>
            <a:prstDash val="solid"/>
            <a:miter lim="800000"/>
          </a:ln>
          <a:effectLst/>
        </p:spPr>
      </p:cxnSp>
      <p:sp>
        <p:nvSpPr>
          <p:cNvPr id="26" name="TextBox 20"/>
          <p:cNvSpPr txBox="1"/>
          <p:nvPr/>
        </p:nvSpPr>
        <p:spPr bwMode="gray">
          <a:xfrm>
            <a:off x="3948011" y="5951013"/>
            <a:ext cx="1223412" cy="276999"/>
          </a:xfrm>
          <a:prstGeom prst="rect">
            <a:avLst/>
          </a:prstGeom>
          <a:noFill/>
        </p:spPr>
        <p:txBody>
          <a:bodyPr wrap="none" rtlCol="0">
            <a:spAutoFit/>
          </a:bodyPr>
          <a:lstStyle/>
          <a:p>
            <a:pPr fontAlgn="base">
              <a:spcBef>
                <a:spcPts val="0"/>
              </a:spcBef>
              <a:spcAft>
                <a:spcPts val="0"/>
              </a:spcAft>
            </a:pPr>
            <a:r>
              <a:rPr lang="en-US" sz="1200" dirty="0" smtClean="0">
                <a:solidFill>
                  <a:prstClr val="black"/>
                </a:solidFill>
                <a:latin typeface="Huawei Sans" panose="020C0503030203020204" pitchFamily="34" charset="0"/>
              </a:rPr>
              <a:t>iStack/CSS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87" descr="汇聚交换机.png"/>
          <p:cNvPicPr>
            <a:picLocks noChangeAspect="1"/>
          </p:cNvPicPr>
          <p:nvPr/>
        </p:nvPicPr>
        <p:blipFill>
          <a:blip r:embed="rId6" cstate="print"/>
          <a:stretch>
            <a:fillRect/>
          </a:stretch>
        </p:blipFill>
        <p:spPr bwMode="gray">
          <a:xfrm>
            <a:off x="3780362" y="3770805"/>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bwMode="gray">
          <a:xfrm>
            <a:off x="4601098" y="3770805"/>
            <a:ext cx="335297" cy="274335"/>
          </a:xfrm>
          <a:prstGeom prst="rect">
            <a:avLst/>
          </a:prstGeom>
        </p:spPr>
      </p:pic>
      <p:cxnSp>
        <p:nvCxnSpPr>
          <p:cNvPr id="29" name="Straight Connector 29"/>
          <p:cNvCxnSpPr>
            <a:stCxn id="27" idx="3"/>
            <a:endCxn id="28" idx="1"/>
          </p:cNvCxnSpPr>
          <p:nvPr/>
        </p:nvCxnSpPr>
        <p:spPr bwMode="gray">
          <a:xfrm>
            <a:off x="4115659" y="3907973"/>
            <a:ext cx="485439" cy="0"/>
          </a:xfrm>
          <a:prstGeom prst="line">
            <a:avLst/>
          </a:prstGeom>
          <a:noFill/>
          <a:ln w="19050" cap="flat" cmpd="sng" algn="ctr">
            <a:solidFill>
              <a:srgbClr val="0070C0"/>
            </a:solidFill>
            <a:prstDash val="solid"/>
            <a:miter lim="800000"/>
          </a:ln>
          <a:effectLst/>
        </p:spPr>
      </p:cxnSp>
      <p:cxnSp>
        <p:nvCxnSpPr>
          <p:cNvPr id="30" name="Straight Connector 30"/>
          <p:cNvCxnSpPr>
            <a:stCxn id="22" idx="0"/>
            <a:endCxn id="19" idx="2"/>
          </p:cNvCxnSpPr>
          <p:nvPr/>
        </p:nvCxnSpPr>
        <p:spPr bwMode="gray">
          <a:xfrm flipV="1">
            <a:off x="1934492" y="3142379"/>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754241" y="3142379"/>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2939772" y="3142379"/>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761494" y="3142379"/>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547800" y="342111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6" descr="堆叠交换机蓝.png"/>
          <p:cNvPicPr>
            <a:picLocks noChangeAspect="1"/>
          </p:cNvPicPr>
          <p:nvPr/>
        </p:nvPicPr>
        <p:blipFill>
          <a:blip r:embed="rId7" cstate="print"/>
          <a:stretch>
            <a:fillRect/>
          </a:stretch>
        </p:blipFill>
        <p:spPr bwMode="gray">
          <a:xfrm>
            <a:off x="1765946" y="4651398"/>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bwMode="gray">
          <a:xfrm>
            <a:off x="2585695" y="4651398"/>
            <a:ext cx="337091" cy="275802"/>
          </a:xfrm>
          <a:prstGeom prst="rect">
            <a:avLst/>
          </a:prstGeom>
        </p:spPr>
      </p:pic>
      <p:cxnSp>
        <p:nvCxnSpPr>
          <p:cNvPr id="37" name="Straight Connector 34"/>
          <p:cNvCxnSpPr>
            <a:stCxn id="35" idx="0"/>
            <a:endCxn id="22" idx="2"/>
          </p:cNvCxnSpPr>
          <p:nvPr/>
        </p:nvCxnSpPr>
        <p:spPr bwMode="gray">
          <a:xfrm flipV="1">
            <a:off x="1934492" y="4045140"/>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bwMode="gray">
          <a:xfrm flipV="1">
            <a:off x="1934492" y="4045140"/>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bwMode="gray">
          <a:xfrm flipH="1" flipV="1">
            <a:off x="1934492" y="4045140"/>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bwMode="gray">
          <a:xfrm flipV="1">
            <a:off x="2754241" y="4045140"/>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2213383" y="4757501"/>
            <a:ext cx="261965" cy="61979"/>
            <a:chOff x="559282" y="6488261"/>
            <a:chExt cx="261965" cy="61979"/>
          </a:xfrm>
          <a:solidFill>
            <a:sysClr val="window" lastClr="FFFFFF">
              <a:lumMod val="50000"/>
            </a:sysClr>
          </a:solidFill>
        </p:grpSpPr>
        <p:sp>
          <p:nvSpPr>
            <p:cNvPr id="42"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5" name="图片 106" descr="堆叠交换机蓝.png"/>
          <p:cNvPicPr>
            <a:picLocks noChangeAspect="1"/>
          </p:cNvPicPr>
          <p:nvPr/>
        </p:nvPicPr>
        <p:blipFill>
          <a:blip r:embed="rId7" cstate="print"/>
          <a:stretch>
            <a:fillRect/>
          </a:stretch>
        </p:blipFill>
        <p:spPr bwMode="gray">
          <a:xfrm>
            <a:off x="3779465" y="4651398"/>
            <a:ext cx="337091" cy="275802"/>
          </a:xfrm>
          <a:prstGeom prst="rect">
            <a:avLst/>
          </a:prstGeom>
        </p:spPr>
      </p:pic>
      <p:pic>
        <p:nvPicPr>
          <p:cNvPr id="46" name="图片 106" descr="堆叠交换机蓝.png"/>
          <p:cNvPicPr>
            <a:picLocks noChangeAspect="1"/>
          </p:cNvPicPr>
          <p:nvPr/>
        </p:nvPicPr>
        <p:blipFill>
          <a:blip r:embed="rId7" cstate="print"/>
          <a:stretch>
            <a:fillRect/>
          </a:stretch>
        </p:blipFill>
        <p:spPr bwMode="gray">
          <a:xfrm>
            <a:off x="4600201" y="4651398"/>
            <a:ext cx="337091" cy="275802"/>
          </a:xfrm>
          <a:prstGeom prst="rect">
            <a:avLst/>
          </a:prstGeom>
        </p:spPr>
      </p:pic>
      <p:grpSp>
        <p:nvGrpSpPr>
          <p:cNvPr id="47" name="Group 54"/>
          <p:cNvGrpSpPr/>
          <p:nvPr/>
        </p:nvGrpSpPr>
        <p:grpSpPr bwMode="gray">
          <a:xfrm>
            <a:off x="4227889" y="4757501"/>
            <a:ext cx="261965" cy="61979"/>
            <a:chOff x="559282" y="6488261"/>
            <a:chExt cx="261965" cy="61979"/>
          </a:xfrm>
          <a:solidFill>
            <a:sysClr val="window" lastClr="FFFFFF">
              <a:lumMod val="50000"/>
            </a:sysClr>
          </a:solidFill>
        </p:grpSpPr>
        <p:sp>
          <p:nvSpPr>
            <p:cNvPr id="48"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1" name="Straight Connector 58"/>
          <p:cNvCxnSpPr>
            <a:stCxn id="45" idx="0"/>
            <a:endCxn id="27" idx="2"/>
          </p:cNvCxnSpPr>
          <p:nvPr/>
        </p:nvCxnSpPr>
        <p:spPr bwMode="gray">
          <a:xfrm flipV="1">
            <a:off x="3948011" y="4045140"/>
            <a:ext cx="0" cy="606258"/>
          </a:xfrm>
          <a:prstGeom prst="line">
            <a:avLst/>
          </a:prstGeom>
          <a:noFill/>
          <a:ln w="19050" cap="flat" cmpd="sng" algn="ctr">
            <a:solidFill>
              <a:sysClr val="windowText" lastClr="000000"/>
            </a:solidFill>
            <a:prstDash val="solid"/>
            <a:miter lim="800000"/>
          </a:ln>
          <a:effectLst/>
        </p:spPr>
      </p:cxnSp>
      <p:cxnSp>
        <p:nvCxnSpPr>
          <p:cNvPr id="52" name="Straight Connector 61"/>
          <p:cNvCxnSpPr>
            <a:stCxn id="46" idx="0"/>
            <a:endCxn id="28" idx="2"/>
          </p:cNvCxnSpPr>
          <p:nvPr/>
        </p:nvCxnSpPr>
        <p:spPr bwMode="gray">
          <a:xfrm flipV="1">
            <a:off x="4768747" y="4045140"/>
            <a:ext cx="0" cy="606258"/>
          </a:xfrm>
          <a:prstGeom prst="line">
            <a:avLst/>
          </a:prstGeom>
          <a:noFill/>
          <a:ln w="19050" cap="flat" cmpd="sng" algn="ctr">
            <a:solidFill>
              <a:sysClr val="windowText" lastClr="000000"/>
            </a:solidFill>
            <a:prstDash val="solid"/>
            <a:miter lim="800000"/>
          </a:ln>
          <a:effectLst/>
        </p:spPr>
      </p:cxnSp>
      <p:cxnSp>
        <p:nvCxnSpPr>
          <p:cNvPr id="53" name="Straight Connector 64"/>
          <p:cNvCxnSpPr>
            <a:stCxn id="45" idx="0"/>
            <a:endCxn id="28" idx="2"/>
          </p:cNvCxnSpPr>
          <p:nvPr/>
        </p:nvCxnSpPr>
        <p:spPr bwMode="gray">
          <a:xfrm flipV="1">
            <a:off x="3948011" y="4045140"/>
            <a:ext cx="820736" cy="606258"/>
          </a:xfrm>
          <a:prstGeom prst="line">
            <a:avLst/>
          </a:prstGeom>
          <a:noFill/>
          <a:ln w="19050" cap="flat" cmpd="sng" algn="ctr">
            <a:solidFill>
              <a:sysClr val="windowText" lastClr="000000"/>
            </a:solidFill>
            <a:prstDash val="solid"/>
            <a:miter lim="800000"/>
          </a:ln>
          <a:effectLst/>
        </p:spPr>
      </p:cxnSp>
      <p:cxnSp>
        <p:nvCxnSpPr>
          <p:cNvPr id="54" name="Straight Connector 67"/>
          <p:cNvCxnSpPr>
            <a:stCxn id="46" idx="0"/>
            <a:endCxn id="27" idx="2"/>
          </p:cNvCxnSpPr>
          <p:nvPr/>
        </p:nvCxnSpPr>
        <p:spPr bwMode="gray">
          <a:xfrm flipH="1" flipV="1">
            <a:off x="3948011" y="4045140"/>
            <a:ext cx="820736" cy="606258"/>
          </a:xfrm>
          <a:prstGeom prst="line">
            <a:avLst/>
          </a:prstGeom>
          <a:noFill/>
          <a:ln w="19050" cap="flat" cmpd="sng" algn="ctr">
            <a:solidFill>
              <a:sysClr val="windowText" lastClr="000000"/>
            </a:solidFill>
            <a:prstDash val="solid"/>
            <a:miter lim="800000"/>
          </a:ln>
          <a:effectLst/>
        </p:spPr>
      </p:cxnSp>
      <p:cxnSp>
        <p:nvCxnSpPr>
          <p:cNvPr id="55" name="Straight Connector 70"/>
          <p:cNvCxnSpPr>
            <a:stCxn id="17" idx="0"/>
            <a:endCxn id="36" idx="2"/>
          </p:cNvCxnSpPr>
          <p:nvPr/>
        </p:nvCxnSpPr>
        <p:spPr bwMode="gray">
          <a:xfrm flipV="1">
            <a:off x="2753254" y="4927200"/>
            <a:ext cx="987" cy="232097"/>
          </a:xfrm>
          <a:prstGeom prst="line">
            <a:avLst/>
          </a:prstGeom>
          <a:noFill/>
          <a:ln w="19050" cap="flat" cmpd="sng" algn="ctr">
            <a:solidFill>
              <a:sysClr val="windowText" lastClr="000000"/>
            </a:solidFill>
            <a:prstDash val="solid"/>
            <a:miter lim="800000"/>
          </a:ln>
          <a:effectLst/>
        </p:spPr>
      </p:cxnSp>
      <p:cxnSp>
        <p:nvCxnSpPr>
          <p:cNvPr id="56" name="Straight Connector 79"/>
          <p:cNvCxnSpPr>
            <a:stCxn id="19" idx="1"/>
            <a:endCxn id="18" idx="3"/>
          </p:cNvCxnSpPr>
          <p:nvPr/>
        </p:nvCxnSpPr>
        <p:spPr bwMode="gray">
          <a:xfrm flipH="1" flipV="1">
            <a:off x="2170095" y="3005211"/>
            <a:ext cx="602028" cy="1"/>
          </a:xfrm>
          <a:prstGeom prst="line">
            <a:avLst/>
          </a:prstGeom>
          <a:noFill/>
          <a:ln w="19050" cap="flat" cmpd="sng" algn="ctr">
            <a:solidFill>
              <a:sysClr val="windowText" lastClr="000000"/>
            </a:solidFill>
            <a:prstDash val="solid"/>
            <a:miter lim="800000"/>
          </a:ln>
          <a:effectLst/>
        </p:spPr>
      </p:cxnSp>
      <p:pic>
        <p:nvPicPr>
          <p:cNvPr id="5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769122" y="1592807"/>
            <a:ext cx="337091" cy="27580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92948" y="1592807"/>
            <a:ext cx="337091" cy="275801"/>
          </a:xfrm>
          <a:prstGeom prst="rect">
            <a:avLst/>
          </a:prstGeom>
          <a:noFill/>
        </p:spPr>
      </p:pic>
      <p:cxnSp>
        <p:nvCxnSpPr>
          <p:cNvPr id="59" name="Straight Connector 98"/>
          <p:cNvCxnSpPr>
            <a:stCxn id="58" idx="2"/>
            <a:endCxn id="20" idx="0"/>
          </p:cNvCxnSpPr>
          <p:nvPr/>
        </p:nvCxnSpPr>
        <p:spPr bwMode="gray">
          <a:xfrm>
            <a:off x="3761494" y="1868608"/>
            <a:ext cx="0" cy="999436"/>
          </a:xfrm>
          <a:prstGeom prst="line">
            <a:avLst/>
          </a:prstGeom>
          <a:noFill/>
          <a:ln w="19050" cap="flat" cmpd="sng" algn="ctr">
            <a:solidFill>
              <a:sysClr val="windowText" lastClr="000000"/>
            </a:solidFill>
            <a:prstDash val="solid"/>
            <a:miter lim="800000"/>
          </a:ln>
          <a:effectLst/>
        </p:spPr>
      </p:cxnSp>
      <p:cxnSp>
        <p:nvCxnSpPr>
          <p:cNvPr id="60" name="Straight Connector 101"/>
          <p:cNvCxnSpPr>
            <a:stCxn id="57" idx="2"/>
            <a:endCxn id="19" idx="0"/>
          </p:cNvCxnSpPr>
          <p:nvPr/>
        </p:nvCxnSpPr>
        <p:spPr bwMode="gray">
          <a:xfrm>
            <a:off x="2937668" y="1868608"/>
            <a:ext cx="2104" cy="999436"/>
          </a:xfrm>
          <a:prstGeom prst="line">
            <a:avLst/>
          </a:prstGeom>
          <a:noFill/>
          <a:ln w="19050" cap="flat" cmpd="sng" algn="ctr">
            <a:solidFill>
              <a:sysClr val="windowText" lastClr="000000"/>
            </a:solidFill>
            <a:prstDash val="solid"/>
            <a:miter lim="800000"/>
          </a:ln>
          <a:effectLst/>
        </p:spPr>
      </p:cxnSp>
      <p:cxnSp>
        <p:nvCxnSpPr>
          <p:cNvPr id="61" name="Straight Connector 104"/>
          <p:cNvCxnSpPr>
            <a:stCxn id="57" idx="3"/>
            <a:endCxn id="58" idx="1"/>
          </p:cNvCxnSpPr>
          <p:nvPr/>
        </p:nvCxnSpPr>
        <p:spPr bwMode="gray">
          <a:xfrm>
            <a:off x="3106213" y="1730708"/>
            <a:ext cx="486735" cy="0"/>
          </a:xfrm>
          <a:prstGeom prst="line">
            <a:avLst/>
          </a:prstGeom>
          <a:noFill/>
          <a:ln w="19050" cap="flat" cmpd="sng" algn="ctr">
            <a:solidFill>
              <a:sysClr val="windowText" lastClr="000000"/>
            </a:solidFill>
            <a:prstDash val="solid"/>
            <a:miter lim="800000"/>
          </a:ln>
          <a:effectLst/>
        </p:spPr>
      </p:cxnSp>
      <p:sp>
        <p:nvSpPr>
          <p:cNvPr id="62" name="Oval 59"/>
          <p:cNvSpPr/>
          <p:nvPr/>
        </p:nvSpPr>
        <p:spPr bwMode="gray">
          <a:xfrm rot="1782887">
            <a:off x="1857308" y="44468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62"/>
          <p:cNvSpPr/>
          <p:nvPr/>
        </p:nvSpPr>
        <p:spPr bwMode="gray">
          <a:xfrm rot="19401600">
            <a:off x="2515209" y="445960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3"/>
          <p:cNvSpPr/>
          <p:nvPr/>
        </p:nvSpPr>
        <p:spPr bwMode="gray">
          <a:xfrm rot="1782887">
            <a:off x="3858722" y="447873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p:nvPr/>
        </p:nvSpPr>
        <p:spPr bwMode="gray">
          <a:xfrm rot="19401600">
            <a:off x="4553546" y="445392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14" descr="日志告警服务器-蓝.png"/>
          <p:cNvPicPr>
            <a:picLocks noChangeAspect="1"/>
          </p:cNvPicPr>
          <p:nvPr/>
        </p:nvPicPr>
        <p:blipFill>
          <a:blip r:embed="rId9" cstate="print"/>
          <a:stretch>
            <a:fillRect/>
          </a:stretch>
        </p:blipFill>
        <p:spPr bwMode="gray">
          <a:xfrm>
            <a:off x="1670535" y="5630177"/>
            <a:ext cx="304595" cy="190195"/>
          </a:xfrm>
          <a:prstGeom prst="rect">
            <a:avLst/>
          </a:prstGeom>
        </p:spPr>
      </p:pic>
      <p:pic>
        <p:nvPicPr>
          <p:cNvPr id="67" name="图片 42" descr="IP电话.png"/>
          <p:cNvPicPr>
            <a:picLocks noChangeAspect="1"/>
          </p:cNvPicPr>
          <p:nvPr/>
        </p:nvPicPr>
        <p:blipFill>
          <a:blip r:embed="rId10" cstate="print"/>
          <a:stretch>
            <a:fillRect/>
          </a:stretch>
        </p:blipFill>
        <p:spPr bwMode="gray">
          <a:xfrm>
            <a:off x="2526179" y="5567684"/>
            <a:ext cx="335265" cy="315180"/>
          </a:xfrm>
          <a:prstGeom prst="rect">
            <a:avLst/>
          </a:prstGeom>
        </p:spPr>
      </p:pic>
      <p:pic>
        <p:nvPicPr>
          <p:cNvPr id="68" name="图片 11" descr="开放网络-蓝.png"/>
          <p:cNvPicPr>
            <a:picLocks noChangeAspect="1"/>
          </p:cNvPicPr>
          <p:nvPr/>
        </p:nvPicPr>
        <p:blipFill>
          <a:blip r:embed="rId11" cstate="print"/>
          <a:stretch>
            <a:fillRect/>
          </a:stretch>
        </p:blipFill>
        <p:spPr bwMode="gray">
          <a:xfrm>
            <a:off x="3714745" y="5608038"/>
            <a:ext cx="304595" cy="234472"/>
          </a:xfrm>
          <a:prstGeom prst="rect">
            <a:avLst/>
          </a:prstGeom>
        </p:spPr>
      </p:pic>
      <p:pic>
        <p:nvPicPr>
          <p:cNvPr id="69" name="图片 158" descr="SAN网络-蓝.png"/>
          <p:cNvPicPr>
            <a:picLocks noChangeAspect="1"/>
          </p:cNvPicPr>
          <p:nvPr/>
        </p:nvPicPr>
        <p:blipFill>
          <a:blip r:embed="rId12" cstate="print"/>
          <a:stretch>
            <a:fillRect/>
          </a:stretch>
        </p:blipFill>
        <p:spPr bwMode="gray">
          <a:xfrm>
            <a:off x="2167594" y="5589196"/>
            <a:ext cx="166121" cy="272157"/>
          </a:xfrm>
          <a:prstGeom prst="rect">
            <a:avLst/>
          </a:prstGeom>
        </p:spPr>
      </p:pic>
      <p:pic>
        <p:nvPicPr>
          <p:cNvPr id="70" name="图片 47" descr="打印机.png"/>
          <p:cNvPicPr>
            <a:picLocks noChangeAspect="1"/>
          </p:cNvPicPr>
          <p:nvPr/>
        </p:nvPicPr>
        <p:blipFill>
          <a:blip r:embed="rId13" cstate="print"/>
          <a:stretch>
            <a:fillRect/>
          </a:stretch>
        </p:blipFill>
        <p:spPr bwMode="gray">
          <a:xfrm>
            <a:off x="4590646" y="5592272"/>
            <a:ext cx="334175" cy="266004"/>
          </a:xfrm>
          <a:prstGeom prst="rect">
            <a:avLst/>
          </a:prstGeom>
        </p:spPr>
      </p:pic>
      <p:pic>
        <p:nvPicPr>
          <p:cNvPr id="71" name="图片 157" descr="故障链路.png"/>
          <p:cNvPicPr>
            <a:picLocks noChangeAspect="1"/>
          </p:cNvPicPr>
          <p:nvPr/>
        </p:nvPicPr>
        <p:blipFill>
          <a:blip r:embed="rId14" cstate="print"/>
          <a:stretch>
            <a:fillRect/>
          </a:stretch>
        </p:blipFill>
        <p:spPr bwMode="gray">
          <a:xfrm>
            <a:off x="4137345" y="5600262"/>
            <a:ext cx="335297" cy="250025"/>
          </a:xfrm>
          <a:prstGeom prst="rect">
            <a:avLst/>
          </a:prstGeom>
        </p:spPr>
      </p:pic>
      <p:sp>
        <p:nvSpPr>
          <p:cNvPr id="72" name="TextBox 85"/>
          <p:cNvSpPr txBox="1"/>
          <p:nvPr/>
        </p:nvSpPr>
        <p:spPr bwMode="gray">
          <a:xfrm>
            <a:off x="456887" y="2114052"/>
            <a:ext cx="100860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6"/>
          <p:cNvSpPr txBox="1"/>
          <p:nvPr/>
        </p:nvSpPr>
        <p:spPr bwMode="gray">
          <a:xfrm>
            <a:off x="456887" y="3314006"/>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88"/>
          <p:cNvSpPr txBox="1"/>
          <p:nvPr/>
        </p:nvSpPr>
        <p:spPr bwMode="gray">
          <a:xfrm>
            <a:off x="456887" y="3953662"/>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9"/>
          <p:cNvSpPr txBox="1"/>
          <p:nvPr/>
        </p:nvSpPr>
        <p:spPr bwMode="gray">
          <a:xfrm>
            <a:off x="456887" y="5171709"/>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91"/>
          <p:cNvSpPr txBox="1"/>
          <p:nvPr/>
        </p:nvSpPr>
        <p:spPr bwMode="gray">
          <a:xfrm>
            <a:off x="456887" y="5672271"/>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Terminal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92"/>
          <p:cNvSpPr/>
          <p:nvPr/>
        </p:nvSpPr>
        <p:spPr bwMode="gray">
          <a:xfrm rot="18651691">
            <a:off x="3592108" y="3438606"/>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35"/>
          <p:cNvGrpSpPr/>
          <p:nvPr/>
        </p:nvGrpSpPr>
        <p:grpSpPr bwMode="gray">
          <a:xfrm>
            <a:off x="2631501" y="1023140"/>
            <a:ext cx="633070" cy="358898"/>
            <a:chOff x="3269076" y="1744970"/>
            <a:chExt cx="1860118" cy="1054529"/>
          </a:xfrm>
          <a:solidFill>
            <a:schemeClr val="bg1">
              <a:lumMod val="85000"/>
            </a:schemeClr>
          </a:solidFill>
        </p:grpSpPr>
        <p:sp>
          <p:nvSpPr>
            <p:cNvPr id="79"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5" name="TextBox 114"/>
          <p:cNvSpPr txBox="1"/>
          <p:nvPr/>
        </p:nvSpPr>
        <p:spPr bwMode="gray">
          <a:xfrm>
            <a:off x="2553537" y="1140398"/>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Internet</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35"/>
          <p:cNvGrpSpPr/>
          <p:nvPr/>
        </p:nvGrpSpPr>
        <p:grpSpPr bwMode="gray">
          <a:xfrm>
            <a:off x="3444958" y="1023140"/>
            <a:ext cx="633070" cy="358898"/>
            <a:chOff x="3269076" y="1744970"/>
            <a:chExt cx="1860118" cy="1054529"/>
          </a:xfrm>
          <a:solidFill>
            <a:schemeClr val="bg1">
              <a:lumMod val="85000"/>
            </a:schemeClr>
          </a:solidFill>
        </p:grpSpPr>
        <p:sp>
          <p:nvSpPr>
            <p:cNvPr id="87"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3" name="TextBox 117"/>
          <p:cNvSpPr txBox="1"/>
          <p:nvPr/>
        </p:nvSpPr>
        <p:spPr bwMode="gray">
          <a:xfrm>
            <a:off x="3475198" y="1140398"/>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WAN</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758653" y="2016159"/>
            <a:ext cx="337091" cy="275801"/>
          </a:xfrm>
          <a:prstGeom prst="rect">
            <a:avLst/>
          </a:prstGeom>
        </p:spPr>
      </p:pic>
      <p:pic>
        <p:nvPicPr>
          <p:cNvPr id="95"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592948" y="2016159"/>
            <a:ext cx="337091" cy="275801"/>
          </a:xfrm>
          <a:prstGeom prst="rect">
            <a:avLst/>
          </a:prstGeom>
        </p:spPr>
      </p:pic>
      <p:cxnSp>
        <p:nvCxnSpPr>
          <p:cNvPr id="96" name="Straight Connector 127"/>
          <p:cNvCxnSpPr>
            <a:stCxn id="94" idx="3"/>
            <a:endCxn id="95" idx="1"/>
          </p:cNvCxnSpPr>
          <p:nvPr/>
        </p:nvCxnSpPr>
        <p:spPr bwMode="gray">
          <a:xfrm>
            <a:off x="3095744" y="2154060"/>
            <a:ext cx="497204" cy="0"/>
          </a:xfrm>
          <a:prstGeom prst="line">
            <a:avLst/>
          </a:prstGeom>
          <a:noFill/>
          <a:ln w="19050" cap="flat" cmpd="sng" algn="ctr">
            <a:solidFill>
              <a:sysClr val="windowText" lastClr="000000"/>
            </a:solidFill>
            <a:prstDash val="sysDash"/>
            <a:miter lim="800000"/>
          </a:ln>
          <a:effectLst/>
        </p:spPr>
      </p:cxnSp>
      <p:pic>
        <p:nvPicPr>
          <p:cNvPr id="97" name="图片 102" descr="AC-蓝.png"/>
          <p:cNvPicPr>
            <a:picLocks noChangeAspect="1"/>
          </p:cNvPicPr>
          <p:nvPr/>
        </p:nvPicPr>
        <p:blipFill>
          <a:blip r:embed="rId4" cstate="print"/>
          <a:stretch>
            <a:fillRect/>
          </a:stretch>
        </p:blipFill>
        <p:spPr bwMode="gray">
          <a:xfrm>
            <a:off x="4561533" y="2867310"/>
            <a:ext cx="337091" cy="275802"/>
          </a:xfrm>
          <a:prstGeom prst="rect">
            <a:avLst/>
          </a:prstGeom>
        </p:spPr>
      </p:pic>
      <p:sp>
        <p:nvSpPr>
          <p:cNvPr id="98" name="圆角矩形 97"/>
          <p:cNvSpPr/>
          <p:nvPr/>
        </p:nvSpPr>
        <p:spPr bwMode="gray">
          <a:xfrm>
            <a:off x="4450090" y="2430021"/>
            <a:ext cx="1092550" cy="361487"/>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20"/>
          <p:cNvSpPr txBox="1"/>
          <p:nvPr/>
        </p:nvSpPr>
        <p:spPr bwMode="gray">
          <a:xfrm>
            <a:off x="4325021" y="2376900"/>
            <a:ext cx="1367265"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Management and O&amp;M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Straight Connector 79"/>
          <p:cNvCxnSpPr/>
          <p:nvPr/>
        </p:nvCxnSpPr>
        <p:spPr bwMode="gray">
          <a:xfrm flipH="1">
            <a:off x="2170096" y="2582674"/>
            <a:ext cx="1190149" cy="0"/>
          </a:xfrm>
          <a:prstGeom prst="line">
            <a:avLst/>
          </a:prstGeom>
          <a:noFill/>
          <a:ln w="19050" cap="flat" cmpd="sng" algn="ctr">
            <a:solidFill>
              <a:sysClr val="windowText" lastClr="000000"/>
            </a:solidFill>
            <a:prstDash val="solid"/>
            <a:miter lim="800000"/>
          </a:ln>
          <a:effectLst/>
        </p:spPr>
      </p:cxnSp>
      <p:cxnSp>
        <p:nvCxnSpPr>
          <p:cNvPr id="101" name="Straight Connector 79"/>
          <p:cNvCxnSpPr/>
          <p:nvPr/>
        </p:nvCxnSpPr>
        <p:spPr bwMode="gray">
          <a:xfrm flipH="1">
            <a:off x="2170096" y="2642045"/>
            <a:ext cx="430513" cy="0"/>
          </a:xfrm>
          <a:prstGeom prst="line">
            <a:avLst/>
          </a:prstGeom>
          <a:noFill/>
          <a:ln w="19050" cap="flat" cmpd="sng" algn="ctr">
            <a:solidFill>
              <a:sysClr val="windowText" lastClr="000000"/>
            </a:solidFill>
            <a:prstDash val="solid"/>
            <a:miter lim="800000"/>
          </a:ln>
          <a:effectLst/>
        </p:spPr>
      </p:cxnSp>
      <p:sp>
        <p:nvSpPr>
          <p:cNvPr id="102" name="Freeform 159"/>
          <p:cNvSpPr/>
          <p:nvPr/>
        </p:nvSpPr>
        <p:spPr bwMode="gray">
          <a:xfrm flipH="1">
            <a:off x="1472186" y="2289711"/>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DC</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79"/>
          <p:cNvCxnSpPr/>
          <p:nvPr/>
        </p:nvCxnSpPr>
        <p:spPr bwMode="gray">
          <a:xfrm flipH="1">
            <a:off x="3264571" y="2642045"/>
            <a:ext cx="1185521" cy="0"/>
          </a:xfrm>
          <a:prstGeom prst="line">
            <a:avLst/>
          </a:prstGeom>
          <a:noFill/>
          <a:ln w="19050" cap="flat" cmpd="sng" algn="ctr">
            <a:solidFill>
              <a:sysClr val="windowText" lastClr="000000"/>
            </a:solidFill>
            <a:prstDash val="solid"/>
            <a:miter lim="800000"/>
          </a:ln>
          <a:effectLst/>
        </p:spPr>
      </p:cxnSp>
      <p:sp>
        <p:nvSpPr>
          <p:cNvPr id="104" name="矩形 103"/>
          <p:cNvSpPr/>
          <p:nvPr/>
        </p:nvSpPr>
        <p:spPr>
          <a:xfrm>
            <a:off x="5552311" y="938625"/>
            <a:ext cx="6196778" cy="5209118"/>
          </a:xfrm>
          <a:prstGeom prst="rect">
            <a:avLst/>
          </a:prstGeom>
        </p:spPr>
        <p:txBody>
          <a:bodyPr wrap="square">
            <a:spAutoFit/>
          </a:bodyPr>
          <a:lstStyle/>
          <a:p>
            <a:pPr fontAlgn="ctr">
              <a:lnSpc>
                <a:spcPts val="1700"/>
              </a:lnSpc>
              <a:spcAft>
                <a:spcPts val="600"/>
              </a:spcAft>
            </a:pPr>
            <a:r>
              <a:rPr lang="en-US" sz="1400" dirty="0" smtClean="0">
                <a:solidFill>
                  <a:prstClr val="black"/>
                </a:solidFill>
                <a:latin typeface="Huawei Sans" panose="020C0503030203020204" pitchFamily="34" charset="0"/>
              </a:rPr>
              <a:t>An enterprise campus network uses a hierarchical and modular design. B</a:t>
            </a:r>
            <a:r>
              <a:rPr lang="en-US" altLang="zh-CN" sz="1400" dirty="0" smtClean="0">
                <a:solidFill>
                  <a:prstClr val="black"/>
                </a:solidFill>
                <a:latin typeface="Huawei Sans" panose="020C0503030203020204" pitchFamily="34" charset="0"/>
              </a:rPr>
              <a:t>ased </a:t>
            </a:r>
            <a:r>
              <a:rPr lang="en-US" altLang="zh-CN" sz="1400" dirty="0">
                <a:solidFill>
                  <a:prstClr val="black"/>
                </a:solidFill>
                <a:latin typeface="Huawei Sans" panose="020C0503030203020204" pitchFamily="34" charset="0"/>
              </a:rPr>
              <a:t>on the number of </a:t>
            </a:r>
            <a:r>
              <a:rPr lang="en-US" altLang="zh-CN" sz="1400" dirty="0" smtClean="0">
                <a:solidFill>
                  <a:prstClr val="black"/>
                </a:solidFill>
                <a:latin typeface="Huawei Sans" panose="020C0503030203020204" pitchFamily="34" charset="0"/>
              </a:rPr>
              <a:t>terminal users </a:t>
            </a:r>
            <a:r>
              <a:rPr lang="en-US" altLang="zh-CN" sz="1400" dirty="0">
                <a:solidFill>
                  <a:prstClr val="black"/>
                </a:solidFill>
                <a:latin typeface="Huawei Sans" panose="020C0503030203020204" pitchFamily="34" charset="0"/>
              </a:rPr>
              <a:t>or </a:t>
            </a:r>
            <a:r>
              <a:rPr lang="en-US" altLang="zh-CN" sz="1400" dirty="0" smtClean="0">
                <a:solidFill>
                  <a:prstClr val="black"/>
                </a:solidFill>
                <a:latin typeface="Huawei Sans" panose="020C0503030203020204" pitchFamily="34" charset="0"/>
              </a:rPr>
              <a:t>NEs, </a:t>
            </a:r>
            <a:r>
              <a:rPr lang="en-US" sz="1400" dirty="0" smtClean="0">
                <a:solidFill>
                  <a:prstClr val="black"/>
                </a:solidFill>
                <a:latin typeface="Huawei Sans" panose="020C0503030203020204" pitchFamily="34" charset="0"/>
              </a:rPr>
              <a:t>campus networks can be classified into small-, medium-, and large-sized ones. A typical large-sized campus network consists of the following modules: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Egress zone</a:t>
            </a:r>
            <a:r>
              <a:rPr lang="en-US" sz="1200" dirty="0" smtClean="0">
                <a:solidFill>
                  <a:prstClr val="black"/>
                </a:solidFill>
                <a:latin typeface="Huawei Sans" panose="020C0503030203020204" pitchFamily="34" charset="0"/>
              </a:rPr>
              <a:t>: the border between the campus internal network and external network. It is used for internal users to access the public network and for external users to remotely access the internal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Core layer</a:t>
            </a:r>
            <a:r>
              <a:rPr lang="en-US" sz="1200" dirty="0" smtClean="0">
                <a:solidFill>
                  <a:prstClr val="black"/>
                </a:solidFill>
                <a:latin typeface="Huawei Sans" panose="020C0503030203020204" pitchFamily="34" charset="0"/>
              </a:rPr>
              <a:t>: the core of campus data switching that connects all components of the campus network, such as the DC, management and O&amp;M zone, and campus egress.</a:t>
            </a: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Aggregation layer</a:t>
            </a:r>
            <a:r>
              <a:rPr lang="en-US" sz="1200" dirty="0" smtClean="0">
                <a:solidFill>
                  <a:prstClr val="black"/>
                </a:solidFill>
                <a:latin typeface="Huawei Sans" panose="020C0503030203020204" pitchFamily="34" charset="0"/>
              </a:rPr>
              <a:t>: forwards horizontal traffic between users and vertical traffic to the core layer. The aggregation layer can function as the switching core of a department or area and can connect more terminals to the network.</a:t>
            </a:r>
          </a:p>
          <a:p>
            <a:pPr marL="285750" lvl="0" indent="-285750" fontAlgn="ctr">
              <a:lnSpc>
                <a:spcPts val="1700"/>
              </a:lnSpc>
              <a:spcAft>
                <a:spcPts val="600"/>
              </a:spcAft>
              <a:buFont typeface="Arial" panose="020B0604020202020204" pitchFamily="34" charset="0"/>
              <a:buChar char="•"/>
            </a:pPr>
            <a:r>
              <a:rPr lang="en-US" sz="1200" b="1" dirty="0">
                <a:solidFill>
                  <a:prstClr val="black"/>
                </a:solidFill>
                <a:latin typeface="Huawei Sans" panose="020C0503030203020204" pitchFamily="34" charset="0"/>
              </a:rPr>
              <a:t>A</a:t>
            </a:r>
            <a:r>
              <a:rPr lang="en-US" sz="1200" b="1" dirty="0" smtClean="0">
                <a:solidFill>
                  <a:prstClr val="black"/>
                </a:solidFill>
                <a:latin typeface="Huawei Sans" panose="020C0503030203020204" pitchFamily="34" charset="0"/>
              </a:rPr>
              <a:t>ccess layer</a:t>
            </a:r>
            <a:r>
              <a:rPr lang="en-US" sz="1200" dirty="0" smtClean="0">
                <a:solidFill>
                  <a:prstClr val="black"/>
                </a:solidFill>
                <a:latin typeface="Huawei Sans" panose="020C0503030203020204" pitchFamily="34" charset="0"/>
              </a:rPr>
              <a:t>: provides various access modes for users and is the first network layer to which terminals connect.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Terminal layer</a:t>
            </a:r>
            <a:r>
              <a:rPr lang="en-US" sz="1200" dirty="0" smtClean="0">
                <a:solidFill>
                  <a:prstClr val="black"/>
                </a:solidFill>
                <a:latin typeface="Huawei Sans" panose="020C0503030203020204" pitchFamily="34" charset="0"/>
              </a:rPr>
              <a:t>: involves various terminals that access the campus network, such as PCs, printers, IP phones, mobile phones, and cameras.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DC</a:t>
            </a:r>
            <a:r>
              <a:rPr lang="en-US" sz="1200" dirty="0" smtClean="0">
                <a:solidFill>
                  <a:prstClr val="black"/>
                </a:solidFill>
                <a:latin typeface="Huawei Sans" panose="020C0503030203020204" pitchFamily="34" charset="0"/>
              </a:rPr>
              <a:t>: </a:t>
            </a:r>
            <a:r>
              <a:rPr lang="en-US" altLang="zh-CN" sz="1200" dirty="0" smtClean="0">
                <a:solidFill>
                  <a:prstClr val="black"/>
                </a:solidFill>
                <a:latin typeface="Huawei Sans" panose="020C0503030203020204" pitchFamily="34" charset="0"/>
              </a:rPr>
              <a:t>deploys </a:t>
            </a:r>
            <a:r>
              <a:rPr lang="en-US" sz="1200" dirty="0" smtClean="0">
                <a:solidFill>
                  <a:prstClr val="black"/>
                </a:solidFill>
                <a:latin typeface="Huawei Sans" panose="020C0503030203020204" pitchFamily="34" charset="0"/>
              </a:rPr>
              <a:t>servers and application systems to provide data and application services for internal and external users of an enterprise.</a:t>
            </a: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Management and O&amp;M zone</a:t>
            </a:r>
            <a:r>
              <a:rPr lang="en-US" sz="1200" dirty="0" smtClean="0">
                <a:solidFill>
                  <a:prstClr val="black"/>
                </a:solidFill>
                <a:latin typeface="Huawei Sans" panose="020C0503030203020204" pitchFamily="34" charset="0"/>
              </a:rPr>
              <a:t>: deploys the network management system (such as the NMS and authentication server) and O&amp;M system.</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315253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Enterprise DCN Overview</a:t>
            </a:r>
            <a:endParaRPr lang="en-US" altLang="zh-CN" dirty="0">
              <a:sym typeface="Huawei Sans" panose="020C0503030203020204" pitchFamily="34" charset="0"/>
            </a:endParaRPr>
          </a:p>
        </p:txBody>
      </p:sp>
      <p:sp>
        <p:nvSpPr>
          <p:cNvPr id="3" name="矩形 2"/>
          <p:cNvSpPr/>
          <p:nvPr/>
        </p:nvSpPr>
        <p:spPr bwMode="gray">
          <a:xfrm>
            <a:off x="1050927" y="3397583"/>
            <a:ext cx="1500332" cy="36479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Management and O&amp;M zone</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6" name="矩形 5"/>
          <p:cNvSpPr/>
          <p:nvPr/>
        </p:nvSpPr>
        <p:spPr bwMode="gray">
          <a:xfrm>
            <a:off x="4466248" y="3815463"/>
            <a:ext cx="1881655"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Test environment </a:t>
            </a:r>
          </a:p>
          <a:p>
            <a:pPr algn="ctr" defTabSz="1087927" eaLnBrk="0" fontAlgn="ctr" hangingPunct="0"/>
            <a:r>
              <a:rPr lang="en-US" sz="1200" dirty="0" smtClean="0">
                <a:solidFill>
                  <a:srgbClr val="C7000B"/>
                </a:solidFill>
                <a:latin typeface="Huawei Sans" panose="020C0503030203020204" pitchFamily="34" charset="0"/>
              </a:rPr>
              <a:t>zone 1</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7" name="矩形 6"/>
          <p:cNvSpPr/>
          <p:nvPr/>
        </p:nvSpPr>
        <p:spPr bwMode="gray">
          <a:xfrm>
            <a:off x="6390879" y="3815463"/>
            <a:ext cx="1908704"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Test environment </a:t>
            </a:r>
          </a:p>
          <a:p>
            <a:pPr algn="ctr" defTabSz="1087927" eaLnBrk="0" fontAlgn="ctr" hangingPunct="0"/>
            <a:r>
              <a:rPr lang="en-US" sz="1200" dirty="0" smtClean="0">
                <a:solidFill>
                  <a:srgbClr val="C7000B"/>
                </a:solidFill>
                <a:latin typeface="Huawei Sans" panose="020C0503030203020204" pitchFamily="34" charset="0"/>
              </a:rPr>
              <a:t>zone 2</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8" name="矩形 7"/>
          <p:cNvSpPr/>
          <p:nvPr/>
        </p:nvSpPr>
        <p:spPr bwMode="gray">
          <a:xfrm>
            <a:off x="452156" y="3815463"/>
            <a:ext cx="1892978"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Production environment zone 1</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9" name="矩形 8"/>
          <p:cNvSpPr/>
          <p:nvPr/>
        </p:nvSpPr>
        <p:spPr bwMode="gray">
          <a:xfrm>
            <a:off x="2400345" y="3815463"/>
            <a:ext cx="1885092"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Production environment zone 2</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pic>
        <p:nvPicPr>
          <p:cNvPr id="10" name="图片 9" descr="接入交换机.png"/>
          <p:cNvPicPr>
            <a:picLocks noChangeAspect="1"/>
          </p:cNvPicPr>
          <p:nvPr/>
        </p:nvPicPr>
        <p:blipFill>
          <a:blip r:embed="rId3" cstate="print"/>
          <a:stretch>
            <a:fillRect/>
          </a:stretch>
        </p:blipFill>
        <p:spPr bwMode="gray">
          <a:xfrm>
            <a:off x="4748604" y="4704792"/>
            <a:ext cx="219821" cy="191449"/>
          </a:xfrm>
          <a:prstGeom prst="rect">
            <a:avLst/>
          </a:prstGeom>
        </p:spPr>
      </p:pic>
      <p:pic>
        <p:nvPicPr>
          <p:cNvPr id="11" name="图片 10" descr="ce wlan-11.png"/>
          <p:cNvPicPr>
            <a:picLocks noChangeAspect="1"/>
          </p:cNvPicPr>
          <p:nvPr/>
        </p:nvPicPr>
        <p:blipFill>
          <a:blip r:embed="rId4" cstate="print"/>
          <a:stretch>
            <a:fillRect/>
          </a:stretch>
        </p:blipFill>
        <p:spPr bwMode="gray">
          <a:xfrm>
            <a:off x="4943856" y="5088306"/>
            <a:ext cx="259788" cy="191449"/>
          </a:xfrm>
          <a:prstGeom prst="rect">
            <a:avLst/>
          </a:prstGeom>
        </p:spPr>
      </p:pic>
      <p:pic>
        <p:nvPicPr>
          <p:cNvPr id="12" name="图片 11" descr="汇聚交换机.png"/>
          <p:cNvPicPr>
            <a:picLocks noChangeAspect="1"/>
          </p:cNvPicPr>
          <p:nvPr/>
        </p:nvPicPr>
        <p:blipFill>
          <a:blip r:embed="rId5" cstate="print"/>
          <a:stretch>
            <a:fillRect/>
          </a:stretch>
        </p:blipFill>
        <p:spPr bwMode="gray">
          <a:xfrm>
            <a:off x="5105269" y="4355777"/>
            <a:ext cx="219821" cy="191449"/>
          </a:xfrm>
          <a:prstGeom prst="rect">
            <a:avLst/>
          </a:prstGeom>
        </p:spPr>
      </p:pic>
      <p:pic>
        <p:nvPicPr>
          <p:cNvPr id="13" name="图片 12" descr="汇聚交换机.png"/>
          <p:cNvPicPr>
            <a:picLocks noChangeAspect="1"/>
          </p:cNvPicPr>
          <p:nvPr/>
        </p:nvPicPr>
        <p:blipFill>
          <a:blip r:embed="rId5" cstate="print"/>
          <a:stretch>
            <a:fillRect/>
          </a:stretch>
        </p:blipFill>
        <p:spPr bwMode="gray">
          <a:xfrm>
            <a:off x="5555170" y="4355777"/>
            <a:ext cx="219821" cy="191449"/>
          </a:xfrm>
          <a:prstGeom prst="rect">
            <a:avLst/>
          </a:prstGeom>
        </p:spPr>
      </p:pic>
      <p:pic>
        <p:nvPicPr>
          <p:cNvPr id="14" name="图片 13" descr="接入交换机.png"/>
          <p:cNvPicPr>
            <a:picLocks noChangeAspect="1"/>
          </p:cNvPicPr>
          <p:nvPr/>
        </p:nvPicPr>
        <p:blipFill>
          <a:blip r:embed="rId3" cstate="print"/>
          <a:stretch>
            <a:fillRect/>
          </a:stretch>
        </p:blipFill>
        <p:spPr bwMode="gray">
          <a:xfrm>
            <a:off x="5054753" y="4704792"/>
            <a:ext cx="219821" cy="191449"/>
          </a:xfrm>
          <a:prstGeom prst="rect">
            <a:avLst/>
          </a:prstGeom>
        </p:spPr>
      </p:pic>
      <p:pic>
        <p:nvPicPr>
          <p:cNvPr id="15" name="图片 14" descr="接入交换机.png"/>
          <p:cNvPicPr>
            <a:picLocks noChangeAspect="1"/>
          </p:cNvPicPr>
          <p:nvPr/>
        </p:nvPicPr>
        <p:blipFill>
          <a:blip r:embed="rId3" cstate="print"/>
          <a:stretch>
            <a:fillRect/>
          </a:stretch>
        </p:blipFill>
        <p:spPr bwMode="gray">
          <a:xfrm>
            <a:off x="5692917" y="4704792"/>
            <a:ext cx="219821" cy="191449"/>
          </a:xfrm>
          <a:prstGeom prst="rect">
            <a:avLst/>
          </a:prstGeom>
        </p:spPr>
      </p:pic>
      <p:pic>
        <p:nvPicPr>
          <p:cNvPr id="16" name="图片 15" descr="接入交换机.png"/>
          <p:cNvPicPr>
            <a:picLocks noChangeAspect="1"/>
          </p:cNvPicPr>
          <p:nvPr/>
        </p:nvPicPr>
        <p:blipFill>
          <a:blip r:embed="rId3" cstate="print"/>
          <a:stretch>
            <a:fillRect/>
          </a:stretch>
        </p:blipFill>
        <p:spPr bwMode="gray">
          <a:xfrm>
            <a:off x="5999065" y="4704792"/>
            <a:ext cx="219821" cy="191449"/>
          </a:xfrm>
          <a:prstGeom prst="rect">
            <a:avLst/>
          </a:prstGeom>
        </p:spPr>
      </p:pic>
      <p:pic>
        <p:nvPicPr>
          <p:cNvPr id="17" name="图片 16" descr="ce wlan-11.png"/>
          <p:cNvPicPr>
            <a:picLocks noChangeAspect="1"/>
          </p:cNvPicPr>
          <p:nvPr/>
        </p:nvPicPr>
        <p:blipFill>
          <a:blip r:embed="rId4" cstate="print"/>
          <a:stretch>
            <a:fillRect/>
          </a:stretch>
        </p:blipFill>
        <p:spPr bwMode="gray">
          <a:xfrm>
            <a:off x="5828533" y="5088306"/>
            <a:ext cx="259788" cy="191449"/>
          </a:xfrm>
          <a:prstGeom prst="rect">
            <a:avLst/>
          </a:prstGeom>
        </p:spPr>
      </p:pic>
      <p:cxnSp>
        <p:nvCxnSpPr>
          <p:cNvPr id="18" name="直接连接符 17"/>
          <p:cNvCxnSpPr>
            <a:stCxn id="11" idx="0"/>
            <a:endCxn id="10" idx="2"/>
          </p:cNvCxnSpPr>
          <p:nvPr/>
        </p:nvCxnSpPr>
        <p:spPr bwMode="gray">
          <a:xfrm flipH="1" flipV="1">
            <a:off x="4858515"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0"/>
            <a:endCxn id="14" idx="2"/>
          </p:cNvCxnSpPr>
          <p:nvPr/>
        </p:nvCxnSpPr>
        <p:spPr bwMode="gray">
          <a:xfrm flipV="1">
            <a:off x="5073750"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2"/>
            <a:endCxn id="17" idx="0"/>
          </p:cNvCxnSpPr>
          <p:nvPr/>
        </p:nvCxnSpPr>
        <p:spPr bwMode="gray">
          <a:xfrm>
            <a:off x="5802826"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2"/>
            <a:endCxn id="17" idx="0"/>
          </p:cNvCxnSpPr>
          <p:nvPr/>
        </p:nvCxnSpPr>
        <p:spPr bwMode="gray">
          <a:xfrm flipH="1">
            <a:off x="5958427"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5433861" y="4772634"/>
            <a:ext cx="14388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0" idx="0"/>
            <a:endCxn id="13" idx="2"/>
          </p:cNvCxnSpPr>
          <p:nvPr/>
        </p:nvCxnSpPr>
        <p:spPr bwMode="gray">
          <a:xfrm flipV="1">
            <a:off x="4858515" y="454722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0" idx="0"/>
            <a:endCxn id="12" idx="2"/>
          </p:cNvCxnSpPr>
          <p:nvPr/>
        </p:nvCxnSpPr>
        <p:spPr bwMode="gray">
          <a:xfrm flipV="1">
            <a:off x="4858515" y="454722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4" idx="0"/>
            <a:endCxn id="12" idx="2"/>
          </p:cNvCxnSpPr>
          <p:nvPr/>
        </p:nvCxnSpPr>
        <p:spPr bwMode="gray">
          <a:xfrm flipV="1">
            <a:off x="5164664" y="454722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4" idx="0"/>
            <a:endCxn id="13" idx="2"/>
          </p:cNvCxnSpPr>
          <p:nvPr/>
        </p:nvCxnSpPr>
        <p:spPr bwMode="gray">
          <a:xfrm flipV="1">
            <a:off x="5164664" y="454722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2" idx="2"/>
            <a:endCxn id="15" idx="0"/>
          </p:cNvCxnSpPr>
          <p:nvPr/>
        </p:nvCxnSpPr>
        <p:spPr bwMode="gray">
          <a:xfrm>
            <a:off x="5215180" y="454722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3" idx="2"/>
            <a:endCxn id="15" idx="0"/>
          </p:cNvCxnSpPr>
          <p:nvPr/>
        </p:nvCxnSpPr>
        <p:spPr bwMode="gray">
          <a:xfrm>
            <a:off x="5665081" y="454722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2"/>
            <a:endCxn id="16" idx="0"/>
          </p:cNvCxnSpPr>
          <p:nvPr/>
        </p:nvCxnSpPr>
        <p:spPr bwMode="gray">
          <a:xfrm>
            <a:off x="5665081" y="454722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6" idx="0"/>
            <a:endCxn id="12" idx="2"/>
          </p:cNvCxnSpPr>
          <p:nvPr/>
        </p:nvCxnSpPr>
        <p:spPr bwMode="gray">
          <a:xfrm flipH="1" flipV="1">
            <a:off x="5215180" y="454722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2" idx="3"/>
            <a:endCxn id="13" idx="1"/>
          </p:cNvCxnSpPr>
          <p:nvPr/>
        </p:nvCxnSpPr>
        <p:spPr bwMode="gray">
          <a:xfrm>
            <a:off x="5325090" y="445150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a:off x="5323559" y="4123924"/>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TextBox 689"/>
          <p:cNvSpPr txBox="1"/>
          <p:nvPr/>
        </p:nvSpPr>
        <p:spPr bwMode="gray">
          <a:xfrm>
            <a:off x="4839042"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690"/>
          <p:cNvSpPr txBox="1"/>
          <p:nvPr/>
        </p:nvSpPr>
        <p:spPr bwMode="gray">
          <a:xfrm>
            <a:off x="5798188" y="4750030"/>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descr="ce wlan-11.png"/>
          <p:cNvPicPr>
            <a:picLocks noChangeAspect="1"/>
          </p:cNvPicPr>
          <p:nvPr/>
        </p:nvPicPr>
        <p:blipFill>
          <a:blip r:embed="rId4" cstate="print"/>
          <a:stretch>
            <a:fillRect/>
          </a:stretch>
        </p:blipFill>
        <p:spPr bwMode="gray">
          <a:xfrm>
            <a:off x="5014834" y="5161340"/>
            <a:ext cx="259788" cy="191449"/>
          </a:xfrm>
          <a:prstGeom prst="rect">
            <a:avLst/>
          </a:prstGeom>
        </p:spPr>
      </p:pic>
      <p:pic>
        <p:nvPicPr>
          <p:cNvPr id="36" name="图片 35" descr="ce wlan-11.png"/>
          <p:cNvPicPr>
            <a:picLocks noChangeAspect="1"/>
          </p:cNvPicPr>
          <p:nvPr/>
        </p:nvPicPr>
        <p:blipFill>
          <a:blip r:embed="rId4" cstate="print"/>
          <a:stretch>
            <a:fillRect/>
          </a:stretch>
        </p:blipFill>
        <p:spPr bwMode="gray">
          <a:xfrm>
            <a:off x="5085813" y="5234372"/>
            <a:ext cx="259788" cy="191449"/>
          </a:xfrm>
          <a:prstGeom prst="rect">
            <a:avLst/>
          </a:prstGeom>
        </p:spPr>
      </p:pic>
      <p:pic>
        <p:nvPicPr>
          <p:cNvPr id="37" name="图片 36" descr="ce wlan-11.png"/>
          <p:cNvPicPr>
            <a:picLocks noChangeAspect="1"/>
          </p:cNvPicPr>
          <p:nvPr/>
        </p:nvPicPr>
        <p:blipFill>
          <a:blip r:embed="rId4" cstate="print"/>
          <a:stretch>
            <a:fillRect/>
          </a:stretch>
        </p:blipFill>
        <p:spPr bwMode="gray">
          <a:xfrm>
            <a:off x="5899511" y="5161340"/>
            <a:ext cx="259788" cy="191449"/>
          </a:xfrm>
          <a:prstGeom prst="rect">
            <a:avLst/>
          </a:prstGeom>
        </p:spPr>
      </p:pic>
      <p:pic>
        <p:nvPicPr>
          <p:cNvPr id="38" name="图片 37" descr="ce wlan-11.png"/>
          <p:cNvPicPr>
            <a:picLocks noChangeAspect="1"/>
          </p:cNvPicPr>
          <p:nvPr/>
        </p:nvPicPr>
        <p:blipFill>
          <a:blip r:embed="rId4" cstate="print"/>
          <a:stretch>
            <a:fillRect/>
          </a:stretch>
        </p:blipFill>
        <p:spPr bwMode="gray">
          <a:xfrm>
            <a:off x="5970490" y="5234372"/>
            <a:ext cx="259788" cy="191449"/>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506147" y="4168277"/>
            <a:ext cx="219821" cy="191449"/>
          </a:xfrm>
          <a:prstGeom prst="rect">
            <a:avLst/>
          </a:prstGeom>
        </p:spPr>
      </p:pic>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617960" y="4283195"/>
            <a:ext cx="219821" cy="191449"/>
          </a:xfrm>
          <a:prstGeom prst="rect">
            <a:avLst/>
          </a:prstGeom>
        </p:spPr>
      </p:pic>
      <p:cxnSp>
        <p:nvCxnSpPr>
          <p:cNvPr id="41" name="直接连接符 40"/>
          <p:cNvCxnSpPr>
            <a:stCxn id="40" idx="3"/>
            <a:endCxn id="361" idx="2"/>
          </p:cNvCxnSpPr>
          <p:nvPr/>
        </p:nvCxnSpPr>
        <p:spPr bwMode="gray">
          <a:xfrm flipV="1">
            <a:off x="4837781" y="4238700"/>
            <a:ext cx="8257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60" idx="2"/>
            <a:endCxn id="40" idx="3"/>
          </p:cNvCxnSpPr>
          <p:nvPr/>
        </p:nvCxnSpPr>
        <p:spPr bwMode="gray">
          <a:xfrm flipH="1">
            <a:off x="4837781" y="4238700"/>
            <a:ext cx="3758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704"/>
          <p:cNvSpPr txBox="1"/>
          <p:nvPr/>
        </p:nvSpPr>
        <p:spPr bwMode="gray">
          <a:xfrm>
            <a:off x="4504891"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descr="接入交换机.png"/>
          <p:cNvPicPr>
            <a:picLocks noChangeAspect="1"/>
          </p:cNvPicPr>
          <p:nvPr/>
        </p:nvPicPr>
        <p:blipFill>
          <a:blip r:embed="rId3" cstate="print"/>
          <a:stretch>
            <a:fillRect/>
          </a:stretch>
        </p:blipFill>
        <p:spPr bwMode="gray">
          <a:xfrm>
            <a:off x="6673234" y="4704792"/>
            <a:ext cx="219821" cy="191449"/>
          </a:xfrm>
          <a:prstGeom prst="rect">
            <a:avLst/>
          </a:prstGeom>
        </p:spPr>
      </p:pic>
      <p:pic>
        <p:nvPicPr>
          <p:cNvPr id="45" name="图片 44" descr="ce wlan-11.png"/>
          <p:cNvPicPr>
            <a:picLocks noChangeAspect="1"/>
          </p:cNvPicPr>
          <p:nvPr/>
        </p:nvPicPr>
        <p:blipFill>
          <a:blip r:embed="rId4" cstate="print"/>
          <a:stretch>
            <a:fillRect/>
          </a:stretch>
        </p:blipFill>
        <p:spPr bwMode="gray">
          <a:xfrm>
            <a:off x="6868486" y="5088306"/>
            <a:ext cx="259788" cy="191449"/>
          </a:xfrm>
          <a:prstGeom prst="rect">
            <a:avLst/>
          </a:prstGeom>
        </p:spPr>
      </p:pic>
      <p:pic>
        <p:nvPicPr>
          <p:cNvPr id="46" name="图片 45" descr="汇聚交换机.png"/>
          <p:cNvPicPr>
            <a:picLocks noChangeAspect="1"/>
          </p:cNvPicPr>
          <p:nvPr/>
        </p:nvPicPr>
        <p:blipFill>
          <a:blip r:embed="rId5" cstate="print"/>
          <a:stretch>
            <a:fillRect/>
          </a:stretch>
        </p:blipFill>
        <p:spPr bwMode="gray">
          <a:xfrm>
            <a:off x="7029899" y="4355777"/>
            <a:ext cx="219821" cy="191449"/>
          </a:xfrm>
          <a:prstGeom prst="rect">
            <a:avLst/>
          </a:prstGeom>
        </p:spPr>
      </p:pic>
      <p:pic>
        <p:nvPicPr>
          <p:cNvPr id="47" name="图片 46" descr="汇聚交换机.png"/>
          <p:cNvPicPr>
            <a:picLocks noChangeAspect="1"/>
          </p:cNvPicPr>
          <p:nvPr/>
        </p:nvPicPr>
        <p:blipFill>
          <a:blip r:embed="rId5" cstate="print"/>
          <a:stretch>
            <a:fillRect/>
          </a:stretch>
        </p:blipFill>
        <p:spPr bwMode="gray">
          <a:xfrm>
            <a:off x="7479800" y="4355777"/>
            <a:ext cx="219821" cy="191449"/>
          </a:xfrm>
          <a:prstGeom prst="rect">
            <a:avLst/>
          </a:prstGeom>
        </p:spPr>
      </p:pic>
      <p:pic>
        <p:nvPicPr>
          <p:cNvPr id="48" name="图片 47" descr="接入交换机.png"/>
          <p:cNvPicPr>
            <a:picLocks noChangeAspect="1"/>
          </p:cNvPicPr>
          <p:nvPr/>
        </p:nvPicPr>
        <p:blipFill>
          <a:blip r:embed="rId3" cstate="print"/>
          <a:stretch>
            <a:fillRect/>
          </a:stretch>
        </p:blipFill>
        <p:spPr bwMode="gray">
          <a:xfrm>
            <a:off x="6979383" y="4704792"/>
            <a:ext cx="219821" cy="191449"/>
          </a:xfrm>
          <a:prstGeom prst="rect">
            <a:avLst/>
          </a:prstGeom>
        </p:spPr>
      </p:pic>
      <p:pic>
        <p:nvPicPr>
          <p:cNvPr id="49" name="图片 48" descr="接入交换机.png"/>
          <p:cNvPicPr>
            <a:picLocks noChangeAspect="1"/>
          </p:cNvPicPr>
          <p:nvPr/>
        </p:nvPicPr>
        <p:blipFill>
          <a:blip r:embed="rId3" cstate="print"/>
          <a:stretch>
            <a:fillRect/>
          </a:stretch>
        </p:blipFill>
        <p:spPr bwMode="gray">
          <a:xfrm>
            <a:off x="7617547" y="4704792"/>
            <a:ext cx="219821" cy="191449"/>
          </a:xfrm>
          <a:prstGeom prst="rect">
            <a:avLst/>
          </a:prstGeom>
        </p:spPr>
      </p:pic>
      <p:pic>
        <p:nvPicPr>
          <p:cNvPr id="50" name="图片 49" descr="接入交换机.png"/>
          <p:cNvPicPr>
            <a:picLocks noChangeAspect="1"/>
          </p:cNvPicPr>
          <p:nvPr/>
        </p:nvPicPr>
        <p:blipFill>
          <a:blip r:embed="rId3" cstate="print"/>
          <a:stretch>
            <a:fillRect/>
          </a:stretch>
        </p:blipFill>
        <p:spPr bwMode="gray">
          <a:xfrm>
            <a:off x="7923695" y="4704792"/>
            <a:ext cx="219821" cy="191449"/>
          </a:xfrm>
          <a:prstGeom prst="rect">
            <a:avLst/>
          </a:prstGeom>
        </p:spPr>
      </p:pic>
      <p:pic>
        <p:nvPicPr>
          <p:cNvPr id="51" name="图片 50" descr="ce wlan-11.png"/>
          <p:cNvPicPr>
            <a:picLocks noChangeAspect="1"/>
          </p:cNvPicPr>
          <p:nvPr/>
        </p:nvPicPr>
        <p:blipFill>
          <a:blip r:embed="rId4" cstate="print"/>
          <a:stretch>
            <a:fillRect/>
          </a:stretch>
        </p:blipFill>
        <p:spPr bwMode="gray">
          <a:xfrm>
            <a:off x="7753163" y="5088306"/>
            <a:ext cx="259788" cy="191449"/>
          </a:xfrm>
          <a:prstGeom prst="rect">
            <a:avLst/>
          </a:prstGeom>
        </p:spPr>
      </p:pic>
      <p:cxnSp>
        <p:nvCxnSpPr>
          <p:cNvPr id="52" name="直接连接符 51"/>
          <p:cNvCxnSpPr>
            <a:stCxn id="45" idx="0"/>
            <a:endCxn id="44" idx="2"/>
          </p:cNvCxnSpPr>
          <p:nvPr/>
        </p:nvCxnSpPr>
        <p:spPr bwMode="gray">
          <a:xfrm flipH="1" flipV="1">
            <a:off x="6783145"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5" idx="0"/>
            <a:endCxn id="48" idx="2"/>
          </p:cNvCxnSpPr>
          <p:nvPr/>
        </p:nvCxnSpPr>
        <p:spPr bwMode="gray">
          <a:xfrm flipV="1">
            <a:off x="6998380"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9" idx="2"/>
            <a:endCxn id="51" idx="0"/>
          </p:cNvCxnSpPr>
          <p:nvPr/>
        </p:nvCxnSpPr>
        <p:spPr bwMode="gray">
          <a:xfrm>
            <a:off x="7727456"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0" idx="2"/>
            <a:endCxn id="51" idx="0"/>
          </p:cNvCxnSpPr>
          <p:nvPr/>
        </p:nvCxnSpPr>
        <p:spPr bwMode="gray">
          <a:xfrm flipH="1">
            <a:off x="7883057"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7358491" y="4772634"/>
            <a:ext cx="14388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4" idx="0"/>
            <a:endCxn id="47" idx="2"/>
          </p:cNvCxnSpPr>
          <p:nvPr/>
        </p:nvCxnSpPr>
        <p:spPr bwMode="gray">
          <a:xfrm flipV="1">
            <a:off x="6783145" y="454722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4" idx="0"/>
            <a:endCxn id="46" idx="2"/>
          </p:cNvCxnSpPr>
          <p:nvPr/>
        </p:nvCxnSpPr>
        <p:spPr bwMode="gray">
          <a:xfrm flipV="1">
            <a:off x="6783145" y="454722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8" idx="0"/>
            <a:endCxn id="46" idx="2"/>
          </p:cNvCxnSpPr>
          <p:nvPr/>
        </p:nvCxnSpPr>
        <p:spPr bwMode="gray">
          <a:xfrm flipV="1">
            <a:off x="7089294" y="454722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8" idx="0"/>
            <a:endCxn id="47" idx="2"/>
          </p:cNvCxnSpPr>
          <p:nvPr/>
        </p:nvCxnSpPr>
        <p:spPr bwMode="gray">
          <a:xfrm flipV="1">
            <a:off x="7089294" y="454722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6" idx="2"/>
            <a:endCxn id="49" idx="0"/>
          </p:cNvCxnSpPr>
          <p:nvPr/>
        </p:nvCxnSpPr>
        <p:spPr bwMode="gray">
          <a:xfrm>
            <a:off x="7139810" y="454722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47" idx="2"/>
            <a:endCxn id="49" idx="0"/>
          </p:cNvCxnSpPr>
          <p:nvPr/>
        </p:nvCxnSpPr>
        <p:spPr bwMode="gray">
          <a:xfrm>
            <a:off x="7589711" y="454722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47" idx="2"/>
            <a:endCxn id="50" idx="0"/>
          </p:cNvCxnSpPr>
          <p:nvPr/>
        </p:nvCxnSpPr>
        <p:spPr bwMode="gray">
          <a:xfrm>
            <a:off x="7589711" y="454722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0" idx="0"/>
            <a:endCxn id="46" idx="2"/>
          </p:cNvCxnSpPr>
          <p:nvPr/>
        </p:nvCxnSpPr>
        <p:spPr bwMode="gray">
          <a:xfrm flipH="1" flipV="1">
            <a:off x="7139810" y="454722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6" idx="3"/>
            <a:endCxn id="47" idx="1"/>
          </p:cNvCxnSpPr>
          <p:nvPr/>
        </p:nvCxnSpPr>
        <p:spPr bwMode="gray">
          <a:xfrm>
            <a:off x="7249720" y="445150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a:off x="7249723" y="412630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TextBox 735"/>
          <p:cNvSpPr txBox="1"/>
          <p:nvPr/>
        </p:nvSpPr>
        <p:spPr bwMode="gray">
          <a:xfrm>
            <a:off x="6763672"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736"/>
          <p:cNvSpPr txBox="1"/>
          <p:nvPr/>
        </p:nvSpPr>
        <p:spPr bwMode="gray">
          <a:xfrm>
            <a:off x="7713516"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descr="ce wlan-11.png"/>
          <p:cNvPicPr>
            <a:picLocks noChangeAspect="1"/>
          </p:cNvPicPr>
          <p:nvPr/>
        </p:nvPicPr>
        <p:blipFill>
          <a:blip r:embed="rId4" cstate="print"/>
          <a:stretch>
            <a:fillRect/>
          </a:stretch>
        </p:blipFill>
        <p:spPr bwMode="gray">
          <a:xfrm>
            <a:off x="6939464" y="5161340"/>
            <a:ext cx="259788" cy="191449"/>
          </a:xfrm>
          <a:prstGeom prst="rect">
            <a:avLst/>
          </a:prstGeom>
        </p:spPr>
      </p:pic>
      <p:pic>
        <p:nvPicPr>
          <p:cNvPr id="70" name="图片 69" descr="ce wlan-11.png"/>
          <p:cNvPicPr>
            <a:picLocks noChangeAspect="1"/>
          </p:cNvPicPr>
          <p:nvPr/>
        </p:nvPicPr>
        <p:blipFill>
          <a:blip r:embed="rId4" cstate="print"/>
          <a:stretch>
            <a:fillRect/>
          </a:stretch>
        </p:blipFill>
        <p:spPr bwMode="gray">
          <a:xfrm>
            <a:off x="7010443" y="5234372"/>
            <a:ext cx="259788" cy="191449"/>
          </a:xfrm>
          <a:prstGeom prst="rect">
            <a:avLst/>
          </a:prstGeom>
        </p:spPr>
      </p:pic>
      <p:pic>
        <p:nvPicPr>
          <p:cNvPr id="71" name="图片 70" descr="ce wlan-11.png"/>
          <p:cNvPicPr>
            <a:picLocks noChangeAspect="1"/>
          </p:cNvPicPr>
          <p:nvPr/>
        </p:nvPicPr>
        <p:blipFill>
          <a:blip r:embed="rId4" cstate="print"/>
          <a:stretch>
            <a:fillRect/>
          </a:stretch>
        </p:blipFill>
        <p:spPr bwMode="gray">
          <a:xfrm>
            <a:off x="7824141" y="5161340"/>
            <a:ext cx="259788" cy="191449"/>
          </a:xfrm>
          <a:prstGeom prst="rect">
            <a:avLst/>
          </a:prstGeom>
        </p:spPr>
      </p:pic>
      <p:pic>
        <p:nvPicPr>
          <p:cNvPr id="72" name="图片 71" descr="ce wlan-11.png"/>
          <p:cNvPicPr>
            <a:picLocks noChangeAspect="1"/>
          </p:cNvPicPr>
          <p:nvPr/>
        </p:nvPicPr>
        <p:blipFill>
          <a:blip r:embed="rId4" cstate="print"/>
          <a:stretch>
            <a:fillRect/>
          </a:stretch>
        </p:blipFill>
        <p:spPr bwMode="gray">
          <a:xfrm>
            <a:off x="7895120" y="5234372"/>
            <a:ext cx="259788" cy="191449"/>
          </a:xfrm>
          <a:prstGeom prst="rect">
            <a:avLst/>
          </a:prstGeom>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430777" y="4168277"/>
            <a:ext cx="219821" cy="191449"/>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542590" y="4283195"/>
            <a:ext cx="219821" cy="191449"/>
          </a:xfrm>
          <a:prstGeom prst="rect">
            <a:avLst/>
          </a:prstGeom>
        </p:spPr>
      </p:pic>
      <p:cxnSp>
        <p:nvCxnSpPr>
          <p:cNvPr id="75" name="直接连接符 74"/>
          <p:cNvCxnSpPr>
            <a:stCxn id="74" idx="3"/>
            <a:endCxn id="377" idx="2"/>
          </p:cNvCxnSpPr>
          <p:nvPr/>
        </p:nvCxnSpPr>
        <p:spPr bwMode="gray">
          <a:xfrm flipV="1">
            <a:off x="6762411" y="4238700"/>
            <a:ext cx="827953"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376" idx="2"/>
            <a:endCxn id="74" idx="3"/>
          </p:cNvCxnSpPr>
          <p:nvPr/>
        </p:nvCxnSpPr>
        <p:spPr bwMode="gray">
          <a:xfrm flipH="1">
            <a:off x="6762411" y="4238700"/>
            <a:ext cx="378053"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Box 752"/>
          <p:cNvSpPr txBox="1"/>
          <p:nvPr/>
        </p:nvSpPr>
        <p:spPr bwMode="gray">
          <a:xfrm>
            <a:off x="6429521"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接入交换机.png"/>
          <p:cNvPicPr>
            <a:picLocks noChangeAspect="1"/>
          </p:cNvPicPr>
          <p:nvPr/>
        </p:nvPicPr>
        <p:blipFill>
          <a:blip r:embed="rId3" cstate="print"/>
          <a:stretch>
            <a:fillRect/>
          </a:stretch>
        </p:blipFill>
        <p:spPr bwMode="gray">
          <a:xfrm>
            <a:off x="734512" y="4704791"/>
            <a:ext cx="219821" cy="191449"/>
          </a:xfrm>
          <a:prstGeom prst="rect">
            <a:avLst/>
          </a:prstGeom>
        </p:spPr>
      </p:pic>
      <p:pic>
        <p:nvPicPr>
          <p:cNvPr id="79" name="图片 78" descr="ce wlan-11.png"/>
          <p:cNvPicPr>
            <a:picLocks noChangeAspect="1"/>
          </p:cNvPicPr>
          <p:nvPr/>
        </p:nvPicPr>
        <p:blipFill>
          <a:blip r:embed="rId4" cstate="print"/>
          <a:stretch>
            <a:fillRect/>
          </a:stretch>
        </p:blipFill>
        <p:spPr bwMode="gray">
          <a:xfrm>
            <a:off x="929763" y="5088306"/>
            <a:ext cx="259788" cy="191449"/>
          </a:xfrm>
          <a:prstGeom prst="rect">
            <a:avLst/>
          </a:prstGeom>
        </p:spPr>
      </p:pic>
      <p:pic>
        <p:nvPicPr>
          <p:cNvPr id="80" name="图片 79" descr="汇聚交换机.png"/>
          <p:cNvPicPr>
            <a:picLocks noChangeAspect="1"/>
          </p:cNvPicPr>
          <p:nvPr/>
        </p:nvPicPr>
        <p:blipFill>
          <a:blip r:embed="rId5" cstate="print"/>
          <a:stretch>
            <a:fillRect/>
          </a:stretch>
        </p:blipFill>
        <p:spPr bwMode="gray">
          <a:xfrm>
            <a:off x="1091177" y="4355776"/>
            <a:ext cx="219821" cy="191449"/>
          </a:xfrm>
          <a:prstGeom prst="rect">
            <a:avLst/>
          </a:prstGeom>
        </p:spPr>
      </p:pic>
      <p:pic>
        <p:nvPicPr>
          <p:cNvPr id="81" name="图片 80" descr="汇聚交换机.png"/>
          <p:cNvPicPr>
            <a:picLocks noChangeAspect="1"/>
          </p:cNvPicPr>
          <p:nvPr/>
        </p:nvPicPr>
        <p:blipFill>
          <a:blip r:embed="rId5" cstate="print"/>
          <a:stretch>
            <a:fillRect/>
          </a:stretch>
        </p:blipFill>
        <p:spPr bwMode="gray">
          <a:xfrm>
            <a:off x="1541077" y="4355776"/>
            <a:ext cx="219821" cy="191449"/>
          </a:xfrm>
          <a:prstGeom prst="rect">
            <a:avLst/>
          </a:prstGeom>
        </p:spPr>
      </p:pic>
      <p:pic>
        <p:nvPicPr>
          <p:cNvPr id="82" name="图片 81" descr="接入交换机.png"/>
          <p:cNvPicPr>
            <a:picLocks noChangeAspect="1"/>
          </p:cNvPicPr>
          <p:nvPr/>
        </p:nvPicPr>
        <p:blipFill>
          <a:blip r:embed="rId3" cstate="print"/>
          <a:stretch>
            <a:fillRect/>
          </a:stretch>
        </p:blipFill>
        <p:spPr bwMode="gray">
          <a:xfrm>
            <a:off x="1040660" y="4704791"/>
            <a:ext cx="219821" cy="191449"/>
          </a:xfrm>
          <a:prstGeom prst="rect">
            <a:avLst/>
          </a:prstGeom>
        </p:spPr>
      </p:pic>
      <p:pic>
        <p:nvPicPr>
          <p:cNvPr id="83" name="图片 82" descr="接入交换机.png"/>
          <p:cNvPicPr>
            <a:picLocks noChangeAspect="1"/>
          </p:cNvPicPr>
          <p:nvPr/>
        </p:nvPicPr>
        <p:blipFill>
          <a:blip r:embed="rId3" cstate="print"/>
          <a:stretch>
            <a:fillRect/>
          </a:stretch>
        </p:blipFill>
        <p:spPr bwMode="gray">
          <a:xfrm>
            <a:off x="1678825" y="4704791"/>
            <a:ext cx="219821" cy="191449"/>
          </a:xfrm>
          <a:prstGeom prst="rect">
            <a:avLst/>
          </a:prstGeom>
        </p:spPr>
      </p:pic>
      <p:pic>
        <p:nvPicPr>
          <p:cNvPr id="84" name="图片 83" descr="接入交换机.png"/>
          <p:cNvPicPr>
            <a:picLocks noChangeAspect="1"/>
          </p:cNvPicPr>
          <p:nvPr/>
        </p:nvPicPr>
        <p:blipFill>
          <a:blip r:embed="rId3" cstate="print"/>
          <a:stretch>
            <a:fillRect/>
          </a:stretch>
        </p:blipFill>
        <p:spPr bwMode="gray">
          <a:xfrm>
            <a:off x="1984972" y="4704791"/>
            <a:ext cx="219821" cy="191449"/>
          </a:xfrm>
          <a:prstGeom prst="rect">
            <a:avLst/>
          </a:prstGeom>
        </p:spPr>
      </p:pic>
      <p:pic>
        <p:nvPicPr>
          <p:cNvPr id="85" name="图片 84" descr="ce wlan-11.png"/>
          <p:cNvPicPr>
            <a:picLocks noChangeAspect="1"/>
          </p:cNvPicPr>
          <p:nvPr/>
        </p:nvPicPr>
        <p:blipFill>
          <a:blip r:embed="rId4" cstate="print"/>
          <a:stretch>
            <a:fillRect/>
          </a:stretch>
        </p:blipFill>
        <p:spPr bwMode="gray">
          <a:xfrm>
            <a:off x="1814440" y="5088306"/>
            <a:ext cx="259788" cy="191449"/>
          </a:xfrm>
          <a:prstGeom prst="rect">
            <a:avLst/>
          </a:prstGeom>
        </p:spPr>
      </p:pic>
      <p:cxnSp>
        <p:nvCxnSpPr>
          <p:cNvPr id="86" name="直接连接符 85"/>
          <p:cNvCxnSpPr>
            <a:stCxn id="79" idx="0"/>
            <a:endCxn id="78" idx="2"/>
          </p:cNvCxnSpPr>
          <p:nvPr/>
        </p:nvCxnSpPr>
        <p:spPr bwMode="gray">
          <a:xfrm flipH="1" flipV="1">
            <a:off x="844423"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9" idx="0"/>
            <a:endCxn id="82" idx="2"/>
          </p:cNvCxnSpPr>
          <p:nvPr/>
        </p:nvCxnSpPr>
        <p:spPr bwMode="gray">
          <a:xfrm flipV="1">
            <a:off x="1059657"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3" idx="2"/>
            <a:endCxn id="85" idx="0"/>
          </p:cNvCxnSpPr>
          <p:nvPr/>
        </p:nvCxnSpPr>
        <p:spPr bwMode="gray">
          <a:xfrm>
            <a:off x="1788733"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4" idx="2"/>
            <a:endCxn id="85" idx="0"/>
          </p:cNvCxnSpPr>
          <p:nvPr/>
        </p:nvCxnSpPr>
        <p:spPr bwMode="gray">
          <a:xfrm flipH="1">
            <a:off x="1944334"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419768" y="4772634"/>
            <a:ext cx="143883"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78" idx="0"/>
            <a:endCxn id="81" idx="2"/>
          </p:cNvCxnSpPr>
          <p:nvPr/>
        </p:nvCxnSpPr>
        <p:spPr bwMode="gray">
          <a:xfrm flipV="1">
            <a:off x="844423" y="4547225"/>
            <a:ext cx="8065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8" idx="0"/>
            <a:endCxn id="80" idx="2"/>
          </p:cNvCxnSpPr>
          <p:nvPr/>
        </p:nvCxnSpPr>
        <p:spPr bwMode="gray">
          <a:xfrm flipV="1">
            <a:off x="844423" y="4547225"/>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2" idx="0"/>
            <a:endCxn id="80" idx="2"/>
          </p:cNvCxnSpPr>
          <p:nvPr/>
        </p:nvCxnSpPr>
        <p:spPr bwMode="gray">
          <a:xfrm flipV="1">
            <a:off x="1150571" y="4547225"/>
            <a:ext cx="505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82" idx="0"/>
            <a:endCxn id="81" idx="2"/>
          </p:cNvCxnSpPr>
          <p:nvPr/>
        </p:nvCxnSpPr>
        <p:spPr bwMode="gray">
          <a:xfrm flipV="1">
            <a:off x="1150571" y="4547225"/>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0" idx="2"/>
            <a:endCxn id="83" idx="0"/>
          </p:cNvCxnSpPr>
          <p:nvPr/>
        </p:nvCxnSpPr>
        <p:spPr bwMode="gray">
          <a:xfrm>
            <a:off x="1201088" y="4547225"/>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81" idx="2"/>
            <a:endCxn id="83" idx="0"/>
          </p:cNvCxnSpPr>
          <p:nvPr/>
        </p:nvCxnSpPr>
        <p:spPr bwMode="gray">
          <a:xfrm>
            <a:off x="1650988" y="4547225"/>
            <a:ext cx="1377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1" idx="2"/>
            <a:endCxn id="84" idx="0"/>
          </p:cNvCxnSpPr>
          <p:nvPr/>
        </p:nvCxnSpPr>
        <p:spPr bwMode="gray">
          <a:xfrm>
            <a:off x="1650988" y="4547225"/>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84" idx="0"/>
            <a:endCxn id="80" idx="2"/>
          </p:cNvCxnSpPr>
          <p:nvPr/>
        </p:nvCxnSpPr>
        <p:spPr bwMode="gray">
          <a:xfrm flipH="1" flipV="1">
            <a:off x="1201088" y="4547225"/>
            <a:ext cx="8937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80" idx="3"/>
            <a:endCxn id="81" idx="1"/>
          </p:cNvCxnSpPr>
          <p:nvPr/>
        </p:nvCxnSpPr>
        <p:spPr bwMode="gray">
          <a:xfrm>
            <a:off x="1310998" y="4451501"/>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TextBox 618"/>
          <p:cNvSpPr txBox="1"/>
          <p:nvPr/>
        </p:nvSpPr>
        <p:spPr bwMode="gray">
          <a:xfrm>
            <a:off x="1209325"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1311000" y="4126300"/>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3" name="TextBox 112"/>
          <p:cNvSpPr txBox="1"/>
          <p:nvPr/>
        </p:nvSpPr>
        <p:spPr bwMode="gray">
          <a:xfrm>
            <a:off x="824950" y="4758265"/>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14"/>
          <p:cNvSpPr txBox="1"/>
          <p:nvPr/>
        </p:nvSpPr>
        <p:spPr bwMode="gray">
          <a:xfrm>
            <a:off x="1766084" y="4758265"/>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descr="ce wlan-11.png"/>
          <p:cNvPicPr>
            <a:picLocks noChangeAspect="1"/>
          </p:cNvPicPr>
          <p:nvPr/>
        </p:nvPicPr>
        <p:blipFill>
          <a:blip r:embed="rId4" cstate="print"/>
          <a:stretch>
            <a:fillRect/>
          </a:stretch>
        </p:blipFill>
        <p:spPr bwMode="gray">
          <a:xfrm>
            <a:off x="1000741" y="5161339"/>
            <a:ext cx="259788" cy="191449"/>
          </a:xfrm>
          <a:prstGeom prst="rect">
            <a:avLst/>
          </a:prstGeom>
        </p:spPr>
      </p:pic>
      <p:pic>
        <p:nvPicPr>
          <p:cNvPr id="106" name="图片 105" descr="ce wlan-11.png"/>
          <p:cNvPicPr>
            <a:picLocks noChangeAspect="1"/>
          </p:cNvPicPr>
          <p:nvPr/>
        </p:nvPicPr>
        <p:blipFill>
          <a:blip r:embed="rId4" cstate="print"/>
          <a:stretch>
            <a:fillRect/>
          </a:stretch>
        </p:blipFill>
        <p:spPr bwMode="gray">
          <a:xfrm>
            <a:off x="1071720" y="5234372"/>
            <a:ext cx="259788" cy="191449"/>
          </a:xfrm>
          <a:prstGeom prst="rect">
            <a:avLst/>
          </a:prstGeom>
        </p:spPr>
      </p:pic>
      <p:pic>
        <p:nvPicPr>
          <p:cNvPr id="107" name="图片 106" descr="ce wlan-11.png"/>
          <p:cNvPicPr>
            <a:picLocks noChangeAspect="1"/>
          </p:cNvPicPr>
          <p:nvPr/>
        </p:nvPicPr>
        <p:blipFill>
          <a:blip r:embed="rId4" cstate="print"/>
          <a:stretch>
            <a:fillRect/>
          </a:stretch>
        </p:blipFill>
        <p:spPr bwMode="gray">
          <a:xfrm>
            <a:off x="1885418" y="5161339"/>
            <a:ext cx="259788" cy="191449"/>
          </a:xfrm>
          <a:prstGeom prst="rect">
            <a:avLst/>
          </a:prstGeom>
        </p:spPr>
      </p:pic>
      <p:pic>
        <p:nvPicPr>
          <p:cNvPr id="108" name="图片 107" descr="ce wlan-11.png"/>
          <p:cNvPicPr>
            <a:picLocks noChangeAspect="1"/>
          </p:cNvPicPr>
          <p:nvPr/>
        </p:nvPicPr>
        <p:blipFill>
          <a:blip r:embed="rId4" cstate="print"/>
          <a:stretch>
            <a:fillRect/>
          </a:stretch>
        </p:blipFill>
        <p:spPr bwMode="gray">
          <a:xfrm>
            <a:off x="1956397" y="5234372"/>
            <a:ext cx="259788" cy="191449"/>
          </a:xfrm>
          <a:prstGeom prst="rect">
            <a:avLst/>
          </a:prstGeom>
        </p:spPr>
      </p:pic>
      <p:pic>
        <p:nvPicPr>
          <p:cNvPr id="109" name="图片 10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92055" y="4168276"/>
            <a:ext cx="219821" cy="191449"/>
          </a:xfrm>
          <a:prstGeom prst="rect">
            <a:avLst/>
          </a:prstGeom>
        </p:spPr>
      </p:pic>
      <p:pic>
        <p:nvPicPr>
          <p:cNvPr id="110" name="图片 10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03867" y="4283195"/>
            <a:ext cx="219821" cy="191449"/>
          </a:xfrm>
          <a:prstGeom prst="rect">
            <a:avLst/>
          </a:prstGeom>
        </p:spPr>
      </p:pic>
      <p:cxnSp>
        <p:nvCxnSpPr>
          <p:cNvPr id="111" name="直接连接符 110"/>
          <p:cNvCxnSpPr>
            <a:stCxn id="110" idx="3"/>
            <a:endCxn id="346" idx="2"/>
          </p:cNvCxnSpPr>
          <p:nvPr/>
        </p:nvCxnSpPr>
        <p:spPr bwMode="gray">
          <a:xfrm flipV="1">
            <a:off x="823688" y="4238700"/>
            <a:ext cx="827300"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345" idx="2"/>
            <a:endCxn id="110" idx="3"/>
          </p:cNvCxnSpPr>
          <p:nvPr/>
        </p:nvCxnSpPr>
        <p:spPr bwMode="gray">
          <a:xfrm flipH="1">
            <a:off x="823688" y="4238700"/>
            <a:ext cx="377400"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3" name="TextBox 807"/>
          <p:cNvSpPr txBox="1"/>
          <p:nvPr/>
        </p:nvSpPr>
        <p:spPr bwMode="gray">
          <a:xfrm>
            <a:off x="452438"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descr="接入交换机.png"/>
          <p:cNvPicPr>
            <a:picLocks noChangeAspect="1"/>
          </p:cNvPicPr>
          <p:nvPr/>
        </p:nvPicPr>
        <p:blipFill>
          <a:blip r:embed="rId3" cstate="print"/>
          <a:stretch>
            <a:fillRect/>
          </a:stretch>
        </p:blipFill>
        <p:spPr bwMode="gray">
          <a:xfrm>
            <a:off x="2682700" y="4704792"/>
            <a:ext cx="219821" cy="191449"/>
          </a:xfrm>
          <a:prstGeom prst="rect">
            <a:avLst/>
          </a:prstGeom>
        </p:spPr>
      </p:pic>
      <p:pic>
        <p:nvPicPr>
          <p:cNvPr id="115" name="图片 114" descr="ce wlan-11.png"/>
          <p:cNvPicPr>
            <a:picLocks noChangeAspect="1"/>
          </p:cNvPicPr>
          <p:nvPr/>
        </p:nvPicPr>
        <p:blipFill>
          <a:blip r:embed="rId4" cstate="print"/>
          <a:stretch>
            <a:fillRect/>
          </a:stretch>
        </p:blipFill>
        <p:spPr bwMode="gray">
          <a:xfrm>
            <a:off x="2877952" y="5088306"/>
            <a:ext cx="259788" cy="191449"/>
          </a:xfrm>
          <a:prstGeom prst="rect">
            <a:avLst/>
          </a:prstGeom>
        </p:spPr>
      </p:pic>
      <p:pic>
        <p:nvPicPr>
          <p:cNvPr id="116" name="图片 115" descr="汇聚交换机.png"/>
          <p:cNvPicPr>
            <a:picLocks noChangeAspect="1"/>
          </p:cNvPicPr>
          <p:nvPr/>
        </p:nvPicPr>
        <p:blipFill>
          <a:blip r:embed="rId5" cstate="print"/>
          <a:stretch>
            <a:fillRect/>
          </a:stretch>
        </p:blipFill>
        <p:spPr bwMode="gray">
          <a:xfrm>
            <a:off x="3039365" y="4355777"/>
            <a:ext cx="219821" cy="191449"/>
          </a:xfrm>
          <a:prstGeom prst="rect">
            <a:avLst/>
          </a:prstGeom>
        </p:spPr>
      </p:pic>
      <p:pic>
        <p:nvPicPr>
          <p:cNvPr id="117" name="图片 116" descr="汇聚交换机.png"/>
          <p:cNvPicPr>
            <a:picLocks noChangeAspect="1"/>
          </p:cNvPicPr>
          <p:nvPr/>
        </p:nvPicPr>
        <p:blipFill>
          <a:blip r:embed="rId5" cstate="print"/>
          <a:stretch>
            <a:fillRect/>
          </a:stretch>
        </p:blipFill>
        <p:spPr bwMode="gray">
          <a:xfrm>
            <a:off x="3489266" y="4355777"/>
            <a:ext cx="219821" cy="191449"/>
          </a:xfrm>
          <a:prstGeom prst="rect">
            <a:avLst/>
          </a:prstGeom>
        </p:spPr>
      </p:pic>
      <p:pic>
        <p:nvPicPr>
          <p:cNvPr id="118" name="图片 117" descr="接入交换机.png"/>
          <p:cNvPicPr>
            <a:picLocks noChangeAspect="1"/>
          </p:cNvPicPr>
          <p:nvPr/>
        </p:nvPicPr>
        <p:blipFill>
          <a:blip r:embed="rId3" cstate="print"/>
          <a:stretch>
            <a:fillRect/>
          </a:stretch>
        </p:blipFill>
        <p:spPr bwMode="gray">
          <a:xfrm>
            <a:off x="2988849" y="4704792"/>
            <a:ext cx="219821" cy="191449"/>
          </a:xfrm>
          <a:prstGeom prst="rect">
            <a:avLst/>
          </a:prstGeom>
        </p:spPr>
      </p:pic>
      <p:pic>
        <p:nvPicPr>
          <p:cNvPr id="119" name="图片 118" descr="接入交换机.png"/>
          <p:cNvPicPr>
            <a:picLocks noChangeAspect="1"/>
          </p:cNvPicPr>
          <p:nvPr/>
        </p:nvPicPr>
        <p:blipFill>
          <a:blip r:embed="rId3" cstate="print"/>
          <a:stretch>
            <a:fillRect/>
          </a:stretch>
        </p:blipFill>
        <p:spPr bwMode="gray">
          <a:xfrm>
            <a:off x="3627013" y="4704792"/>
            <a:ext cx="219821" cy="191449"/>
          </a:xfrm>
          <a:prstGeom prst="rect">
            <a:avLst/>
          </a:prstGeom>
        </p:spPr>
      </p:pic>
      <p:pic>
        <p:nvPicPr>
          <p:cNvPr id="120" name="图片 119" descr="接入交换机.png"/>
          <p:cNvPicPr>
            <a:picLocks noChangeAspect="1"/>
          </p:cNvPicPr>
          <p:nvPr/>
        </p:nvPicPr>
        <p:blipFill>
          <a:blip r:embed="rId3" cstate="print"/>
          <a:stretch>
            <a:fillRect/>
          </a:stretch>
        </p:blipFill>
        <p:spPr bwMode="gray">
          <a:xfrm>
            <a:off x="3933161" y="4704792"/>
            <a:ext cx="219821" cy="191449"/>
          </a:xfrm>
          <a:prstGeom prst="rect">
            <a:avLst/>
          </a:prstGeom>
        </p:spPr>
      </p:pic>
      <p:pic>
        <p:nvPicPr>
          <p:cNvPr id="121" name="图片 120" descr="ce wlan-11.png"/>
          <p:cNvPicPr>
            <a:picLocks noChangeAspect="1"/>
          </p:cNvPicPr>
          <p:nvPr/>
        </p:nvPicPr>
        <p:blipFill>
          <a:blip r:embed="rId4" cstate="print"/>
          <a:stretch>
            <a:fillRect/>
          </a:stretch>
        </p:blipFill>
        <p:spPr bwMode="gray">
          <a:xfrm>
            <a:off x="3762629" y="5088306"/>
            <a:ext cx="259788" cy="191449"/>
          </a:xfrm>
          <a:prstGeom prst="rect">
            <a:avLst/>
          </a:prstGeom>
        </p:spPr>
      </p:pic>
      <p:cxnSp>
        <p:nvCxnSpPr>
          <p:cNvPr id="122" name="直接连接符 121"/>
          <p:cNvCxnSpPr>
            <a:stCxn id="115" idx="0"/>
            <a:endCxn id="114" idx="2"/>
          </p:cNvCxnSpPr>
          <p:nvPr/>
        </p:nvCxnSpPr>
        <p:spPr bwMode="gray">
          <a:xfrm flipH="1" flipV="1">
            <a:off x="2792611"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5" idx="0"/>
            <a:endCxn id="118" idx="2"/>
          </p:cNvCxnSpPr>
          <p:nvPr/>
        </p:nvCxnSpPr>
        <p:spPr bwMode="gray">
          <a:xfrm flipV="1">
            <a:off x="3007846"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19" idx="2"/>
            <a:endCxn id="121" idx="0"/>
          </p:cNvCxnSpPr>
          <p:nvPr/>
        </p:nvCxnSpPr>
        <p:spPr bwMode="gray">
          <a:xfrm>
            <a:off x="3736922"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20" idx="2"/>
            <a:endCxn id="121" idx="0"/>
          </p:cNvCxnSpPr>
          <p:nvPr/>
        </p:nvCxnSpPr>
        <p:spPr bwMode="gray">
          <a:xfrm flipH="1">
            <a:off x="3892523"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a:off x="3367957" y="4772634"/>
            <a:ext cx="14388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4" idx="0"/>
            <a:endCxn id="117" idx="2"/>
          </p:cNvCxnSpPr>
          <p:nvPr/>
        </p:nvCxnSpPr>
        <p:spPr bwMode="gray">
          <a:xfrm flipV="1">
            <a:off x="2792611" y="454722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4" idx="0"/>
            <a:endCxn id="116" idx="2"/>
          </p:cNvCxnSpPr>
          <p:nvPr/>
        </p:nvCxnSpPr>
        <p:spPr bwMode="gray">
          <a:xfrm flipV="1">
            <a:off x="2792611" y="454722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8" idx="0"/>
            <a:endCxn id="116" idx="2"/>
          </p:cNvCxnSpPr>
          <p:nvPr/>
        </p:nvCxnSpPr>
        <p:spPr bwMode="gray">
          <a:xfrm flipV="1">
            <a:off x="3098760" y="454722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18" idx="0"/>
            <a:endCxn id="117" idx="2"/>
          </p:cNvCxnSpPr>
          <p:nvPr/>
        </p:nvCxnSpPr>
        <p:spPr bwMode="gray">
          <a:xfrm flipV="1">
            <a:off x="3098760" y="454722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16" idx="2"/>
            <a:endCxn id="119" idx="0"/>
          </p:cNvCxnSpPr>
          <p:nvPr/>
        </p:nvCxnSpPr>
        <p:spPr bwMode="gray">
          <a:xfrm>
            <a:off x="3149276" y="454722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17" idx="2"/>
            <a:endCxn id="119" idx="0"/>
          </p:cNvCxnSpPr>
          <p:nvPr/>
        </p:nvCxnSpPr>
        <p:spPr bwMode="gray">
          <a:xfrm>
            <a:off x="3599177" y="454722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17" idx="2"/>
            <a:endCxn id="120" idx="0"/>
          </p:cNvCxnSpPr>
          <p:nvPr/>
        </p:nvCxnSpPr>
        <p:spPr bwMode="gray">
          <a:xfrm>
            <a:off x="3599177" y="454722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0" idx="0"/>
            <a:endCxn id="116" idx="2"/>
          </p:cNvCxnSpPr>
          <p:nvPr/>
        </p:nvCxnSpPr>
        <p:spPr bwMode="gray">
          <a:xfrm flipH="1" flipV="1">
            <a:off x="3149276" y="454722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16" idx="3"/>
            <a:endCxn id="117" idx="1"/>
          </p:cNvCxnSpPr>
          <p:nvPr/>
        </p:nvCxnSpPr>
        <p:spPr bwMode="gray">
          <a:xfrm>
            <a:off x="3259186" y="445150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a:off x="3259189" y="412630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7" name="TextBox 479"/>
          <p:cNvSpPr txBox="1"/>
          <p:nvPr/>
        </p:nvSpPr>
        <p:spPr bwMode="gray">
          <a:xfrm>
            <a:off x="2781848"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480"/>
          <p:cNvSpPr txBox="1"/>
          <p:nvPr/>
        </p:nvSpPr>
        <p:spPr bwMode="gray">
          <a:xfrm>
            <a:off x="3722982"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138" descr="ce wlan-11.png"/>
          <p:cNvPicPr>
            <a:picLocks noChangeAspect="1"/>
          </p:cNvPicPr>
          <p:nvPr/>
        </p:nvPicPr>
        <p:blipFill>
          <a:blip r:embed="rId4" cstate="print"/>
          <a:stretch>
            <a:fillRect/>
          </a:stretch>
        </p:blipFill>
        <p:spPr bwMode="gray">
          <a:xfrm>
            <a:off x="2948930" y="5161340"/>
            <a:ext cx="259788" cy="191449"/>
          </a:xfrm>
          <a:prstGeom prst="rect">
            <a:avLst/>
          </a:prstGeom>
        </p:spPr>
      </p:pic>
      <p:pic>
        <p:nvPicPr>
          <p:cNvPr id="140" name="图片 139" descr="ce wlan-11.png"/>
          <p:cNvPicPr>
            <a:picLocks noChangeAspect="1"/>
          </p:cNvPicPr>
          <p:nvPr/>
        </p:nvPicPr>
        <p:blipFill>
          <a:blip r:embed="rId4" cstate="print"/>
          <a:stretch>
            <a:fillRect/>
          </a:stretch>
        </p:blipFill>
        <p:spPr bwMode="gray">
          <a:xfrm>
            <a:off x="3019909" y="5234372"/>
            <a:ext cx="259788" cy="191449"/>
          </a:xfrm>
          <a:prstGeom prst="rect">
            <a:avLst/>
          </a:prstGeom>
        </p:spPr>
      </p:pic>
      <p:pic>
        <p:nvPicPr>
          <p:cNvPr id="141" name="图片 140" descr="ce wlan-11.png"/>
          <p:cNvPicPr>
            <a:picLocks noChangeAspect="1"/>
          </p:cNvPicPr>
          <p:nvPr/>
        </p:nvPicPr>
        <p:blipFill>
          <a:blip r:embed="rId4" cstate="print"/>
          <a:stretch>
            <a:fillRect/>
          </a:stretch>
        </p:blipFill>
        <p:spPr bwMode="gray">
          <a:xfrm>
            <a:off x="3833607" y="5161340"/>
            <a:ext cx="259788" cy="191449"/>
          </a:xfrm>
          <a:prstGeom prst="rect">
            <a:avLst/>
          </a:prstGeom>
        </p:spPr>
      </p:pic>
      <p:pic>
        <p:nvPicPr>
          <p:cNvPr id="142" name="图片 141" descr="ce wlan-11.png"/>
          <p:cNvPicPr>
            <a:picLocks noChangeAspect="1"/>
          </p:cNvPicPr>
          <p:nvPr/>
        </p:nvPicPr>
        <p:blipFill>
          <a:blip r:embed="rId4" cstate="print"/>
          <a:stretch>
            <a:fillRect/>
          </a:stretch>
        </p:blipFill>
        <p:spPr bwMode="gray">
          <a:xfrm>
            <a:off x="3904586" y="5234372"/>
            <a:ext cx="259788" cy="191449"/>
          </a:xfrm>
          <a:prstGeom prst="rect">
            <a:avLst/>
          </a:prstGeom>
        </p:spPr>
      </p:pic>
      <p:pic>
        <p:nvPicPr>
          <p:cNvPr id="143" name="图片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40243" y="4168277"/>
            <a:ext cx="219821" cy="191449"/>
          </a:xfrm>
          <a:prstGeom prst="rect">
            <a:avLst/>
          </a:prstGeom>
        </p:spPr>
      </p:pic>
      <p:pic>
        <p:nvPicPr>
          <p:cNvPr id="144" name="图片 1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552056" y="4283195"/>
            <a:ext cx="219821" cy="191449"/>
          </a:xfrm>
          <a:prstGeom prst="rect">
            <a:avLst/>
          </a:prstGeom>
        </p:spPr>
      </p:pic>
      <p:cxnSp>
        <p:nvCxnSpPr>
          <p:cNvPr id="145" name="直接连接符 144"/>
          <p:cNvCxnSpPr>
            <a:stCxn id="144" idx="3"/>
            <a:endCxn id="353" idx="2"/>
          </p:cNvCxnSpPr>
          <p:nvPr/>
        </p:nvCxnSpPr>
        <p:spPr bwMode="gray">
          <a:xfrm flipV="1">
            <a:off x="2771877" y="4238700"/>
            <a:ext cx="827301"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352" idx="2"/>
            <a:endCxn id="144" idx="3"/>
          </p:cNvCxnSpPr>
          <p:nvPr/>
        </p:nvCxnSpPr>
        <p:spPr bwMode="gray">
          <a:xfrm flipH="1">
            <a:off x="2771877" y="4238700"/>
            <a:ext cx="377401"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7" name="TextBox 591"/>
          <p:cNvSpPr txBox="1"/>
          <p:nvPr/>
        </p:nvSpPr>
        <p:spPr bwMode="gray">
          <a:xfrm>
            <a:off x="2413661"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gray">
          <a:xfrm>
            <a:off x="1294632" y="1662837"/>
            <a:ext cx="1067932" cy="968171"/>
          </a:xfrm>
          <a:prstGeom prst="rect">
            <a:avLst/>
          </a:prstGeom>
          <a:solidFill>
            <a:srgbClr val="FFFFCC"/>
          </a:solidFill>
          <a:ln w="9525" cap="flat" cmpd="sng" algn="ctr">
            <a:solidFill>
              <a:schemeClr val="accent4">
                <a:lumMod val="60000"/>
                <a:lumOff val="4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WAN access zone</a:t>
            </a:r>
            <a:endParaRPr lang="en-US" sz="1200" dirty="0">
              <a:solidFill>
                <a:srgbClr val="C7000B"/>
              </a:solidFill>
              <a:latin typeface="Huawei Sans" panose="020C0503030203020204" pitchFamily="34" charset="0"/>
            </a:endParaRPr>
          </a:p>
        </p:txBody>
      </p:sp>
      <p:pic>
        <p:nvPicPr>
          <p:cNvPr id="149" name="图片 148" descr="交换机.png"/>
          <p:cNvPicPr>
            <a:picLocks noChangeAspect="1"/>
          </p:cNvPicPr>
          <p:nvPr/>
        </p:nvPicPr>
        <p:blipFill>
          <a:blip r:embed="rId7" cstate="print"/>
          <a:stretch>
            <a:fillRect/>
          </a:stretch>
        </p:blipFill>
        <p:spPr bwMode="gray">
          <a:xfrm>
            <a:off x="1401456" y="2236204"/>
            <a:ext cx="338120" cy="243638"/>
          </a:xfrm>
          <a:prstGeom prst="rect">
            <a:avLst/>
          </a:prstGeom>
        </p:spPr>
      </p:pic>
      <p:pic>
        <p:nvPicPr>
          <p:cNvPr id="150" name="图片 149" descr="交换机.png"/>
          <p:cNvPicPr>
            <a:picLocks noChangeAspect="1"/>
          </p:cNvPicPr>
          <p:nvPr/>
        </p:nvPicPr>
        <p:blipFill>
          <a:blip r:embed="rId7" cstate="print"/>
          <a:stretch>
            <a:fillRect/>
          </a:stretch>
        </p:blipFill>
        <p:spPr bwMode="gray">
          <a:xfrm>
            <a:off x="1947198" y="2236204"/>
            <a:ext cx="338120" cy="243638"/>
          </a:xfrm>
          <a:prstGeom prst="rect">
            <a:avLst/>
          </a:prstGeom>
        </p:spPr>
      </p:pic>
      <p:sp>
        <p:nvSpPr>
          <p:cNvPr id="151" name="云形 150"/>
          <p:cNvSpPr/>
          <p:nvPr/>
        </p:nvSpPr>
        <p:spPr bwMode="gray">
          <a:xfrm>
            <a:off x="551663" y="1285644"/>
            <a:ext cx="998526" cy="357513"/>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b="1" dirty="0" smtClean="0">
                <a:solidFill>
                  <a:srgbClr val="404040"/>
                </a:solidFill>
                <a:latin typeface="Huawei Sans" panose="020C0503030203020204" pitchFamily="34" charset="0"/>
              </a:rPr>
              <a:t>WAN</a:t>
            </a:r>
            <a:endParaRPr lang="en-US" altLang="zh-CN" sz="1200" b="1" dirty="0">
              <a:solidFill>
                <a:srgbClr val="404040"/>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152" name="直接连接符 151"/>
          <p:cNvCxnSpPr>
            <a:stCxn id="151" idx="1"/>
            <a:endCxn id="149" idx="0"/>
          </p:cNvCxnSpPr>
          <p:nvPr/>
        </p:nvCxnSpPr>
        <p:spPr bwMode="gray">
          <a:xfrm>
            <a:off x="1050926" y="1642776"/>
            <a:ext cx="519590" cy="5934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51" idx="1"/>
            <a:endCxn id="150" idx="0"/>
          </p:cNvCxnSpPr>
          <p:nvPr/>
        </p:nvCxnSpPr>
        <p:spPr bwMode="gray">
          <a:xfrm>
            <a:off x="1050926" y="1642776"/>
            <a:ext cx="1065332" cy="5934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49" idx="2"/>
            <a:endCxn id="160" idx="0"/>
          </p:cNvCxnSpPr>
          <p:nvPr/>
        </p:nvCxnSpPr>
        <p:spPr bwMode="gray">
          <a:xfrm>
            <a:off x="1570516" y="2479842"/>
            <a:ext cx="2417629" cy="9157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60" idx="0"/>
            <a:endCxn id="150" idx="2"/>
          </p:cNvCxnSpPr>
          <p:nvPr/>
        </p:nvCxnSpPr>
        <p:spPr bwMode="gray">
          <a:xfrm flipH="1" flipV="1">
            <a:off x="2116258" y="2479842"/>
            <a:ext cx="1871887" cy="9157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60" idx="2"/>
            <a:endCxn id="345" idx="0"/>
          </p:cNvCxnSpPr>
          <p:nvPr/>
        </p:nvCxnSpPr>
        <p:spPr bwMode="gray">
          <a:xfrm flipH="1">
            <a:off x="1201088" y="3725432"/>
            <a:ext cx="278705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60" idx="2"/>
            <a:endCxn id="346" idx="0"/>
          </p:cNvCxnSpPr>
          <p:nvPr/>
        </p:nvCxnSpPr>
        <p:spPr bwMode="gray">
          <a:xfrm flipH="1">
            <a:off x="1650988" y="3725432"/>
            <a:ext cx="233715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58" name="图片 157" descr="核心交换机.png"/>
          <p:cNvPicPr>
            <a:picLocks noChangeAspect="1"/>
          </p:cNvPicPr>
          <p:nvPr/>
        </p:nvPicPr>
        <p:blipFill>
          <a:blip r:embed="rId8" cstate="print"/>
          <a:stretch>
            <a:fillRect/>
          </a:stretch>
        </p:blipFill>
        <p:spPr bwMode="gray">
          <a:xfrm>
            <a:off x="3560393" y="3452337"/>
            <a:ext cx="356021" cy="250213"/>
          </a:xfrm>
          <a:prstGeom prst="rect">
            <a:avLst/>
          </a:prstGeom>
        </p:spPr>
      </p:pic>
      <p:pic>
        <p:nvPicPr>
          <p:cNvPr id="159" name="图片 158" descr="核心交换机.png"/>
          <p:cNvPicPr>
            <a:picLocks noChangeAspect="1"/>
          </p:cNvPicPr>
          <p:nvPr/>
        </p:nvPicPr>
        <p:blipFill>
          <a:blip r:embed="rId8" cstate="print"/>
          <a:stretch>
            <a:fillRect/>
          </a:stretch>
        </p:blipFill>
        <p:spPr bwMode="gray">
          <a:xfrm>
            <a:off x="4085477" y="3452337"/>
            <a:ext cx="356021" cy="250213"/>
          </a:xfrm>
          <a:prstGeom prst="rect">
            <a:avLst/>
          </a:prstGeom>
        </p:spPr>
      </p:pic>
      <p:sp>
        <p:nvSpPr>
          <p:cNvPr id="160" name="圆角矩形 159"/>
          <p:cNvSpPr/>
          <p:nvPr/>
        </p:nvSpPr>
        <p:spPr bwMode="gray">
          <a:xfrm>
            <a:off x="3509116" y="3395609"/>
            <a:ext cx="958057" cy="329823"/>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Box 1722"/>
          <p:cNvSpPr txBox="1"/>
          <p:nvPr/>
        </p:nvSpPr>
        <p:spPr bwMode="gray">
          <a:xfrm>
            <a:off x="2541693" y="3151175"/>
            <a:ext cx="1035046"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Switching core</a:t>
            </a:r>
            <a:endParaRPr lang="en-US" sz="1200" b="1" dirty="0">
              <a:latin typeface="Huawei Sans" panose="020C0503030203020204" pitchFamily="34" charset="0"/>
            </a:endParaRPr>
          </a:p>
        </p:txBody>
      </p:sp>
      <p:cxnSp>
        <p:nvCxnSpPr>
          <p:cNvPr id="162" name="直接连接符 161"/>
          <p:cNvCxnSpPr>
            <a:stCxn id="174" idx="2"/>
            <a:endCxn id="361" idx="0"/>
          </p:cNvCxnSpPr>
          <p:nvPr/>
        </p:nvCxnSpPr>
        <p:spPr bwMode="gray">
          <a:xfrm>
            <a:off x="5005236" y="3086440"/>
            <a:ext cx="658313" cy="9608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74" idx="2"/>
            <a:endCxn id="360" idx="0"/>
          </p:cNvCxnSpPr>
          <p:nvPr/>
        </p:nvCxnSpPr>
        <p:spPr bwMode="gray">
          <a:xfrm>
            <a:off x="5005236" y="3086440"/>
            <a:ext cx="208413" cy="9608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70" idx="2"/>
            <a:endCxn id="376" idx="0"/>
          </p:cNvCxnSpPr>
          <p:nvPr/>
        </p:nvCxnSpPr>
        <p:spPr bwMode="gray">
          <a:xfrm>
            <a:off x="6978534" y="3091917"/>
            <a:ext cx="161930" cy="9553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70" idx="2"/>
            <a:endCxn id="377" idx="0"/>
          </p:cNvCxnSpPr>
          <p:nvPr/>
        </p:nvCxnSpPr>
        <p:spPr bwMode="gray">
          <a:xfrm>
            <a:off x="6978534" y="3091917"/>
            <a:ext cx="611830" cy="9553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352" idx="0"/>
            <a:endCxn id="160" idx="2"/>
          </p:cNvCxnSpPr>
          <p:nvPr/>
        </p:nvCxnSpPr>
        <p:spPr bwMode="gray">
          <a:xfrm flipV="1">
            <a:off x="3149278" y="3725432"/>
            <a:ext cx="83886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160" idx="2"/>
            <a:endCxn id="353" idx="0"/>
          </p:cNvCxnSpPr>
          <p:nvPr/>
        </p:nvCxnSpPr>
        <p:spPr bwMode="gray">
          <a:xfrm flipH="1">
            <a:off x="3599178" y="3725432"/>
            <a:ext cx="38896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68" name="图片 167" descr="核心交换机.png"/>
          <p:cNvPicPr>
            <a:picLocks noChangeAspect="1"/>
          </p:cNvPicPr>
          <p:nvPr/>
        </p:nvPicPr>
        <p:blipFill>
          <a:blip r:embed="rId8" cstate="print"/>
          <a:stretch>
            <a:fillRect/>
          </a:stretch>
        </p:blipFill>
        <p:spPr bwMode="gray">
          <a:xfrm>
            <a:off x="7047914" y="2827710"/>
            <a:ext cx="356021" cy="250162"/>
          </a:xfrm>
          <a:prstGeom prst="rect">
            <a:avLst/>
          </a:prstGeom>
        </p:spPr>
      </p:pic>
      <p:pic>
        <p:nvPicPr>
          <p:cNvPr id="169" name="图片 168" descr="核心交换机.png"/>
          <p:cNvPicPr>
            <a:picLocks noChangeAspect="1"/>
          </p:cNvPicPr>
          <p:nvPr/>
        </p:nvPicPr>
        <p:blipFill>
          <a:blip r:embed="rId8" cstate="print"/>
          <a:stretch>
            <a:fillRect/>
          </a:stretch>
        </p:blipFill>
        <p:spPr bwMode="gray">
          <a:xfrm>
            <a:off x="6564139" y="2827710"/>
            <a:ext cx="356021" cy="250162"/>
          </a:xfrm>
          <a:prstGeom prst="rect">
            <a:avLst/>
          </a:prstGeom>
        </p:spPr>
      </p:pic>
      <p:sp>
        <p:nvSpPr>
          <p:cNvPr id="170" name="圆角矩形 169"/>
          <p:cNvSpPr/>
          <p:nvPr/>
        </p:nvSpPr>
        <p:spPr bwMode="gray">
          <a:xfrm>
            <a:off x="6527718" y="2801501"/>
            <a:ext cx="901631" cy="290416"/>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TextBox 405"/>
          <p:cNvSpPr txBox="1"/>
          <p:nvPr/>
        </p:nvSpPr>
        <p:spPr bwMode="gray">
          <a:xfrm>
            <a:off x="6359057" y="3089824"/>
            <a:ext cx="1492036"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Non-production extranet core</a:t>
            </a:r>
            <a:endParaRPr lang="en-US" sz="1200" b="1" dirty="0">
              <a:latin typeface="Huawei Sans" panose="020C0503030203020204" pitchFamily="34" charset="0"/>
            </a:endParaRPr>
          </a:p>
        </p:txBody>
      </p:sp>
      <p:pic>
        <p:nvPicPr>
          <p:cNvPr id="172" name="图片 171" descr="核心交换机.png"/>
          <p:cNvPicPr>
            <a:picLocks noChangeAspect="1"/>
          </p:cNvPicPr>
          <p:nvPr/>
        </p:nvPicPr>
        <p:blipFill>
          <a:blip r:embed="rId8" cstate="print"/>
          <a:stretch>
            <a:fillRect/>
          </a:stretch>
        </p:blipFill>
        <p:spPr bwMode="gray">
          <a:xfrm>
            <a:off x="5074616" y="2813972"/>
            <a:ext cx="356021" cy="250162"/>
          </a:xfrm>
          <a:prstGeom prst="rect">
            <a:avLst/>
          </a:prstGeom>
        </p:spPr>
      </p:pic>
      <p:pic>
        <p:nvPicPr>
          <p:cNvPr id="173" name="图片 172" descr="核心交换机.png"/>
          <p:cNvPicPr>
            <a:picLocks noChangeAspect="1"/>
          </p:cNvPicPr>
          <p:nvPr/>
        </p:nvPicPr>
        <p:blipFill>
          <a:blip r:embed="rId8" cstate="print"/>
          <a:stretch>
            <a:fillRect/>
          </a:stretch>
        </p:blipFill>
        <p:spPr bwMode="gray">
          <a:xfrm>
            <a:off x="4590841" y="2813972"/>
            <a:ext cx="356021" cy="250162"/>
          </a:xfrm>
          <a:prstGeom prst="rect">
            <a:avLst/>
          </a:prstGeom>
        </p:spPr>
      </p:pic>
      <p:sp>
        <p:nvSpPr>
          <p:cNvPr id="174" name="圆角矩形 173"/>
          <p:cNvSpPr/>
          <p:nvPr/>
        </p:nvSpPr>
        <p:spPr bwMode="gray">
          <a:xfrm>
            <a:off x="4554420" y="2787761"/>
            <a:ext cx="901631" cy="298679"/>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6" name="直接连接符 175"/>
          <p:cNvCxnSpPr>
            <a:stCxn id="149" idx="3"/>
            <a:endCxn id="150" idx="1"/>
          </p:cNvCxnSpPr>
          <p:nvPr/>
        </p:nvCxnSpPr>
        <p:spPr bwMode="gray">
          <a:xfrm>
            <a:off x="1739577" y="2358024"/>
            <a:ext cx="20762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bwMode="gray">
          <a:xfrm>
            <a:off x="3914195" y="1970791"/>
            <a:ext cx="1258214" cy="665470"/>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t" anchorCtr="0" compatLnSpc="1">
            <a:prstTxWarp prst="textNoShape">
              <a:avLst/>
            </a:prstTxWarp>
            <a:noAutofit/>
          </a:bodyPr>
          <a:lstStyle/>
          <a:p>
            <a:pPr algn="ctr" defTabSz="1087927" eaLnBrk="0" fontAlgn="ctr" hangingPunct="0"/>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258" name="TextBox 1009"/>
          <p:cNvSpPr txBox="1"/>
          <p:nvPr/>
        </p:nvSpPr>
        <p:spPr bwMode="gray">
          <a:xfrm>
            <a:off x="3933921" y="2075418"/>
            <a:ext cx="1218762" cy="461665"/>
          </a:xfrm>
          <a:prstGeom prst="rect">
            <a:avLst/>
          </a:prstGeom>
          <a:noFill/>
        </p:spPr>
        <p:txBody>
          <a:bodyPr vert="horz" wrap="square" rtlCol="0">
            <a:spAutoFit/>
          </a:bodyPr>
          <a:lstStyle/>
          <a:p>
            <a:pPr algn="ctr" fontAlgn="ctr"/>
            <a:r>
              <a:rPr lang="en-US" sz="1200" dirty="0" smtClean="0">
                <a:solidFill>
                  <a:srgbClr val="C7000B"/>
                </a:solidFill>
                <a:latin typeface="Huawei Sans" panose="020C0503030203020204" pitchFamily="34" charset="0"/>
              </a:rPr>
              <a:t>Internet</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access zone</a:t>
            </a:r>
            <a:endParaRPr lang="en-US" sz="1200" dirty="0">
              <a:solidFill>
                <a:srgbClr val="C7000B"/>
              </a:solidFill>
              <a:latin typeface="Huawei Sans" panose="020C0503030203020204" pitchFamily="34" charset="0"/>
            </a:endParaRPr>
          </a:p>
        </p:txBody>
      </p:sp>
      <p:cxnSp>
        <p:nvCxnSpPr>
          <p:cNvPr id="259" name="直接连接符 258"/>
          <p:cNvCxnSpPr>
            <a:stCxn id="169" idx="3"/>
            <a:endCxn id="168" idx="1"/>
          </p:cNvCxnSpPr>
          <p:nvPr/>
        </p:nvCxnSpPr>
        <p:spPr bwMode="gray">
          <a:xfrm>
            <a:off x="6920159" y="2952792"/>
            <a:ext cx="12775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158" idx="3"/>
            <a:endCxn id="159" idx="1"/>
          </p:cNvCxnSpPr>
          <p:nvPr/>
        </p:nvCxnSpPr>
        <p:spPr bwMode="gray">
          <a:xfrm>
            <a:off x="3916413" y="3577444"/>
            <a:ext cx="16906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73" idx="3"/>
            <a:endCxn id="172" idx="1"/>
          </p:cNvCxnSpPr>
          <p:nvPr/>
        </p:nvCxnSpPr>
        <p:spPr bwMode="gray">
          <a:xfrm>
            <a:off x="4946862" y="2939052"/>
            <a:ext cx="12775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a:endCxn id="169" idx="0"/>
          </p:cNvCxnSpPr>
          <p:nvPr/>
        </p:nvCxnSpPr>
        <p:spPr bwMode="gray">
          <a:xfrm>
            <a:off x="4673348" y="2573740"/>
            <a:ext cx="2068802" cy="2539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bwMode="gray">
          <a:xfrm>
            <a:off x="4673348" y="2573740"/>
            <a:ext cx="95504" cy="24023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a:endCxn id="168" idx="0"/>
          </p:cNvCxnSpPr>
          <p:nvPr/>
        </p:nvCxnSpPr>
        <p:spPr bwMode="gray">
          <a:xfrm>
            <a:off x="5119207" y="2571822"/>
            <a:ext cx="2106718" cy="2558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bwMode="gray">
          <a:xfrm>
            <a:off x="5110537" y="2567393"/>
            <a:ext cx="142090" cy="24657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2" name="矩形 271"/>
          <p:cNvSpPr/>
          <p:nvPr/>
        </p:nvSpPr>
        <p:spPr bwMode="gray">
          <a:xfrm>
            <a:off x="2701522" y="1662837"/>
            <a:ext cx="1067932" cy="968171"/>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t"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Campus access zone</a:t>
            </a:r>
            <a:endParaRPr lang="en-US" sz="1200" dirty="0">
              <a:solidFill>
                <a:srgbClr val="C7000B"/>
              </a:solidFill>
              <a:latin typeface="Huawei Sans" panose="020C0503030203020204" pitchFamily="34" charset="0"/>
            </a:endParaRPr>
          </a:p>
        </p:txBody>
      </p:sp>
      <p:cxnSp>
        <p:nvCxnSpPr>
          <p:cNvPr id="273" name="直接连接符 272"/>
          <p:cNvCxnSpPr>
            <a:stCxn id="336" idx="3"/>
            <a:endCxn id="337" idx="1"/>
          </p:cNvCxnSpPr>
          <p:nvPr/>
        </p:nvCxnSpPr>
        <p:spPr bwMode="gray">
          <a:xfrm>
            <a:off x="3108987" y="2353344"/>
            <a:ext cx="2528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bwMode="gray">
          <a:xfrm>
            <a:off x="3082549" y="2391113"/>
            <a:ext cx="3123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5" name="椭圆 274"/>
          <p:cNvSpPr/>
          <p:nvPr/>
        </p:nvSpPr>
        <p:spPr bwMode="gray">
          <a:xfrm>
            <a:off x="3203352" y="2282333"/>
            <a:ext cx="66095" cy="198286"/>
          </a:xfrm>
          <a:prstGeom prst="ellipse">
            <a:avLst/>
          </a:prstGeom>
          <a:ln w="12700">
            <a:solidFill>
              <a:schemeClr val="bg1">
                <a:lumMod val="7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0" name="直接连接符 309"/>
          <p:cNvCxnSpPr>
            <a:stCxn id="337" idx="2"/>
            <a:endCxn id="160" idx="0"/>
          </p:cNvCxnSpPr>
          <p:nvPr/>
        </p:nvCxnSpPr>
        <p:spPr bwMode="gray">
          <a:xfrm>
            <a:off x="3521988" y="2464783"/>
            <a:ext cx="466157" cy="93082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a:stCxn id="336" idx="2"/>
            <a:endCxn id="160" idx="0"/>
          </p:cNvCxnSpPr>
          <p:nvPr/>
        </p:nvCxnSpPr>
        <p:spPr bwMode="gray">
          <a:xfrm>
            <a:off x="2948845" y="2464783"/>
            <a:ext cx="1039300" cy="93082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a:stCxn id="173" idx="2"/>
            <a:endCxn id="160" idx="0"/>
          </p:cNvCxnSpPr>
          <p:nvPr/>
        </p:nvCxnSpPr>
        <p:spPr bwMode="gray">
          <a:xfrm flipH="1">
            <a:off x="3988145" y="3064134"/>
            <a:ext cx="780707" cy="3314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72" idx="2"/>
            <a:endCxn id="160" idx="0"/>
          </p:cNvCxnSpPr>
          <p:nvPr/>
        </p:nvCxnSpPr>
        <p:spPr bwMode="gray">
          <a:xfrm flipH="1">
            <a:off x="3988145" y="3064134"/>
            <a:ext cx="1264482" cy="3314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a:stCxn id="160" idx="0"/>
            <a:endCxn id="169" idx="2"/>
          </p:cNvCxnSpPr>
          <p:nvPr/>
        </p:nvCxnSpPr>
        <p:spPr bwMode="gray">
          <a:xfrm flipV="1">
            <a:off x="3988145" y="3077872"/>
            <a:ext cx="2754005" cy="31773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168" idx="2"/>
            <a:endCxn id="160" idx="0"/>
          </p:cNvCxnSpPr>
          <p:nvPr/>
        </p:nvCxnSpPr>
        <p:spPr bwMode="gray">
          <a:xfrm flipH="1">
            <a:off x="3988145" y="3077872"/>
            <a:ext cx="3237780" cy="31773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36" name="图片 335" descr="汇聚交换机.png"/>
          <p:cNvPicPr>
            <a:picLocks noChangeAspect="1"/>
          </p:cNvPicPr>
          <p:nvPr/>
        </p:nvPicPr>
        <p:blipFill>
          <a:blip r:embed="rId5" cstate="print"/>
          <a:stretch>
            <a:fillRect/>
          </a:stretch>
        </p:blipFill>
        <p:spPr bwMode="gray">
          <a:xfrm>
            <a:off x="2788702" y="2241904"/>
            <a:ext cx="320285" cy="222879"/>
          </a:xfrm>
          <a:prstGeom prst="rect">
            <a:avLst/>
          </a:prstGeom>
        </p:spPr>
      </p:pic>
      <p:pic>
        <p:nvPicPr>
          <p:cNvPr id="337" name="图片 336" descr="汇聚交换机.png"/>
          <p:cNvPicPr>
            <a:picLocks noChangeAspect="1"/>
          </p:cNvPicPr>
          <p:nvPr/>
        </p:nvPicPr>
        <p:blipFill>
          <a:blip r:embed="rId5" cstate="print"/>
          <a:stretch>
            <a:fillRect/>
          </a:stretch>
        </p:blipFill>
        <p:spPr bwMode="gray">
          <a:xfrm>
            <a:off x="3361845" y="2241904"/>
            <a:ext cx="320285" cy="222879"/>
          </a:xfrm>
          <a:prstGeom prst="rect">
            <a:avLst/>
          </a:prstGeom>
        </p:spPr>
      </p:pic>
      <p:pic>
        <p:nvPicPr>
          <p:cNvPr id="345" name="图片 344" descr="汇聚交换机.png"/>
          <p:cNvPicPr>
            <a:picLocks noChangeAspect="1"/>
          </p:cNvPicPr>
          <p:nvPr/>
        </p:nvPicPr>
        <p:blipFill>
          <a:blip r:embed="rId5" cstate="print"/>
          <a:stretch>
            <a:fillRect/>
          </a:stretch>
        </p:blipFill>
        <p:spPr bwMode="gray">
          <a:xfrm>
            <a:off x="1091177" y="4047251"/>
            <a:ext cx="219821" cy="191449"/>
          </a:xfrm>
          <a:prstGeom prst="rect">
            <a:avLst/>
          </a:prstGeom>
        </p:spPr>
      </p:pic>
      <p:pic>
        <p:nvPicPr>
          <p:cNvPr id="346" name="图片 345" descr="汇聚交换机.png"/>
          <p:cNvPicPr>
            <a:picLocks noChangeAspect="1"/>
          </p:cNvPicPr>
          <p:nvPr/>
        </p:nvPicPr>
        <p:blipFill>
          <a:blip r:embed="rId5" cstate="print"/>
          <a:stretch>
            <a:fillRect/>
          </a:stretch>
        </p:blipFill>
        <p:spPr bwMode="gray">
          <a:xfrm>
            <a:off x="1541077" y="4047251"/>
            <a:ext cx="219821" cy="191449"/>
          </a:xfrm>
          <a:prstGeom prst="rect">
            <a:avLst/>
          </a:prstGeom>
        </p:spPr>
      </p:pic>
      <p:cxnSp>
        <p:nvCxnSpPr>
          <p:cNvPr id="347" name="直接连接符 346"/>
          <p:cNvCxnSpPr>
            <a:stCxn id="80" idx="0"/>
            <a:endCxn id="345" idx="2"/>
          </p:cNvCxnSpPr>
          <p:nvPr/>
        </p:nvCxnSpPr>
        <p:spPr bwMode="gray">
          <a:xfrm flipV="1">
            <a:off x="1201088" y="4238700"/>
            <a:ext cx="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a:endCxn id="346" idx="2"/>
          </p:cNvCxnSpPr>
          <p:nvPr/>
        </p:nvCxnSpPr>
        <p:spPr bwMode="gray">
          <a:xfrm flipV="1">
            <a:off x="1201087" y="4238700"/>
            <a:ext cx="449901" cy="1046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a:stCxn id="345" idx="2"/>
            <a:endCxn id="81" idx="0"/>
          </p:cNvCxnSpPr>
          <p:nvPr/>
        </p:nvCxnSpPr>
        <p:spPr bwMode="gray">
          <a:xfrm>
            <a:off x="1201088" y="4238700"/>
            <a:ext cx="44990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a:stCxn id="346" idx="2"/>
            <a:endCxn id="81" idx="0"/>
          </p:cNvCxnSpPr>
          <p:nvPr/>
        </p:nvCxnSpPr>
        <p:spPr bwMode="gray">
          <a:xfrm>
            <a:off x="1650988" y="4238700"/>
            <a:ext cx="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1" name="TextBox 533"/>
          <p:cNvSpPr txBox="1"/>
          <p:nvPr/>
        </p:nvSpPr>
        <p:spPr bwMode="gray">
          <a:xfrm>
            <a:off x="1856314"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2" name="图片 351" descr="汇聚交换机.png"/>
          <p:cNvPicPr>
            <a:picLocks noChangeAspect="1"/>
          </p:cNvPicPr>
          <p:nvPr/>
        </p:nvPicPr>
        <p:blipFill>
          <a:blip r:embed="rId5" cstate="print"/>
          <a:stretch>
            <a:fillRect/>
          </a:stretch>
        </p:blipFill>
        <p:spPr bwMode="gray">
          <a:xfrm>
            <a:off x="3039367" y="4047251"/>
            <a:ext cx="219821" cy="191449"/>
          </a:xfrm>
          <a:prstGeom prst="rect">
            <a:avLst/>
          </a:prstGeom>
        </p:spPr>
      </p:pic>
      <p:pic>
        <p:nvPicPr>
          <p:cNvPr id="353" name="图片 352" descr="汇聚交换机.png"/>
          <p:cNvPicPr>
            <a:picLocks noChangeAspect="1"/>
          </p:cNvPicPr>
          <p:nvPr/>
        </p:nvPicPr>
        <p:blipFill>
          <a:blip r:embed="rId5" cstate="print"/>
          <a:stretch>
            <a:fillRect/>
          </a:stretch>
        </p:blipFill>
        <p:spPr bwMode="gray">
          <a:xfrm>
            <a:off x="3489267" y="4047251"/>
            <a:ext cx="219821" cy="191449"/>
          </a:xfrm>
          <a:prstGeom prst="rect">
            <a:avLst/>
          </a:prstGeom>
        </p:spPr>
      </p:pic>
      <p:cxnSp>
        <p:nvCxnSpPr>
          <p:cNvPr id="354" name="直接连接符 353"/>
          <p:cNvCxnSpPr>
            <a:stCxn id="116" idx="0"/>
            <a:endCxn id="352" idx="2"/>
          </p:cNvCxnSpPr>
          <p:nvPr/>
        </p:nvCxnSpPr>
        <p:spPr bwMode="gray">
          <a:xfrm flipV="1">
            <a:off x="3149276" y="4238700"/>
            <a:ext cx="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5" name="直接连接符 354"/>
          <p:cNvCxnSpPr>
            <a:stCxn id="117" idx="0"/>
            <a:endCxn id="352" idx="2"/>
          </p:cNvCxnSpPr>
          <p:nvPr/>
        </p:nvCxnSpPr>
        <p:spPr bwMode="gray">
          <a:xfrm flipH="1" flipV="1">
            <a:off x="3149278" y="4238700"/>
            <a:ext cx="44989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6" name="直接连接符 355"/>
          <p:cNvCxnSpPr>
            <a:stCxn id="353" idx="2"/>
            <a:endCxn id="117" idx="0"/>
          </p:cNvCxnSpPr>
          <p:nvPr/>
        </p:nvCxnSpPr>
        <p:spPr bwMode="gray">
          <a:xfrm flipH="1">
            <a:off x="3599177" y="4238700"/>
            <a:ext cx="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7" name="直接连接符 356"/>
          <p:cNvCxnSpPr>
            <a:stCxn id="353" idx="2"/>
            <a:endCxn id="116" idx="0"/>
          </p:cNvCxnSpPr>
          <p:nvPr/>
        </p:nvCxnSpPr>
        <p:spPr bwMode="gray">
          <a:xfrm flipH="1">
            <a:off x="3149276" y="4238700"/>
            <a:ext cx="44990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60" name="图片 359" descr="汇聚交换机.png"/>
          <p:cNvPicPr>
            <a:picLocks noChangeAspect="1"/>
          </p:cNvPicPr>
          <p:nvPr/>
        </p:nvPicPr>
        <p:blipFill>
          <a:blip r:embed="rId5" cstate="print"/>
          <a:stretch>
            <a:fillRect/>
          </a:stretch>
        </p:blipFill>
        <p:spPr bwMode="gray">
          <a:xfrm>
            <a:off x="5103738" y="4047251"/>
            <a:ext cx="219821" cy="191449"/>
          </a:xfrm>
          <a:prstGeom prst="rect">
            <a:avLst/>
          </a:prstGeom>
        </p:spPr>
      </p:pic>
      <p:pic>
        <p:nvPicPr>
          <p:cNvPr id="361" name="图片 360" descr="汇聚交换机.png"/>
          <p:cNvPicPr>
            <a:picLocks noChangeAspect="1"/>
          </p:cNvPicPr>
          <p:nvPr/>
        </p:nvPicPr>
        <p:blipFill>
          <a:blip r:embed="rId5" cstate="print"/>
          <a:stretch>
            <a:fillRect/>
          </a:stretch>
        </p:blipFill>
        <p:spPr bwMode="gray">
          <a:xfrm>
            <a:off x="5553638" y="4047251"/>
            <a:ext cx="219821" cy="191449"/>
          </a:xfrm>
          <a:prstGeom prst="rect">
            <a:avLst/>
          </a:prstGeom>
        </p:spPr>
      </p:pic>
      <p:cxnSp>
        <p:nvCxnSpPr>
          <p:cNvPr id="362" name="直接连接符 361"/>
          <p:cNvCxnSpPr>
            <a:stCxn id="12" idx="0"/>
            <a:endCxn id="360" idx="2"/>
          </p:cNvCxnSpPr>
          <p:nvPr/>
        </p:nvCxnSpPr>
        <p:spPr bwMode="gray">
          <a:xfrm flipH="1" flipV="1">
            <a:off x="5213649" y="4238700"/>
            <a:ext cx="153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a:stCxn id="13" idx="0"/>
            <a:endCxn id="360" idx="2"/>
          </p:cNvCxnSpPr>
          <p:nvPr/>
        </p:nvCxnSpPr>
        <p:spPr bwMode="gray">
          <a:xfrm flipH="1" flipV="1">
            <a:off x="5213649" y="4238700"/>
            <a:ext cx="4514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a:stCxn id="12" idx="0"/>
            <a:endCxn id="361" idx="2"/>
          </p:cNvCxnSpPr>
          <p:nvPr/>
        </p:nvCxnSpPr>
        <p:spPr bwMode="gray">
          <a:xfrm flipV="1">
            <a:off x="5215180" y="4238700"/>
            <a:ext cx="44836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a:stCxn id="13" idx="0"/>
            <a:endCxn id="361" idx="2"/>
          </p:cNvCxnSpPr>
          <p:nvPr/>
        </p:nvCxnSpPr>
        <p:spPr bwMode="gray">
          <a:xfrm flipH="1" flipV="1">
            <a:off x="5663549" y="4238700"/>
            <a:ext cx="15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p:nvPr/>
        </p:nvCxnSpPr>
        <p:spPr bwMode="gray">
          <a:xfrm>
            <a:off x="1311000" y="4163605"/>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9" name="椭圆 368"/>
          <p:cNvSpPr/>
          <p:nvPr/>
        </p:nvSpPr>
        <p:spPr bwMode="gray">
          <a:xfrm>
            <a:off x="1407506" y="4086344"/>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TextBox 116"/>
          <p:cNvSpPr txBox="1"/>
          <p:nvPr/>
        </p:nvSpPr>
        <p:spPr bwMode="gray">
          <a:xfrm>
            <a:off x="1245177" y="4044299"/>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1" name="直接连接符 370"/>
          <p:cNvCxnSpPr/>
          <p:nvPr/>
        </p:nvCxnSpPr>
        <p:spPr bwMode="gray">
          <a:xfrm>
            <a:off x="3259189" y="4163605"/>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2" name="椭圆 371"/>
          <p:cNvSpPr/>
          <p:nvPr/>
        </p:nvSpPr>
        <p:spPr bwMode="gray">
          <a:xfrm>
            <a:off x="3355695" y="4091107"/>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3" name="直接连接符 372"/>
          <p:cNvCxnSpPr/>
          <p:nvPr/>
        </p:nvCxnSpPr>
        <p:spPr bwMode="gray">
          <a:xfrm>
            <a:off x="5323559" y="4152756"/>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4" name="椭圆 373"/>
          <p:cNvSpPr/>
          <p:nvPr/>
        </p:nvSpPr>
        <p:spPr bwMode="gray">
          <a:xfrm>
            <a:off x="5421599" y="4081581"/>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TextBox 705"/>
          <p:cNvSpPr txBox="1"/>
          <p:nvPr/>
        </p:nvSpPr>
        <p:spPr bwMode="gray">
          <a:xfrm>
            <a:off x="5259825" y="4054355"/>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6" name="图片 375" descr="汇聚交换机.png"/>
          <p:cNvPicPr>
            <a:picLocks noChangeAspect="1"/>
          </p:cNvPicPr>
          <p:nvPr/>
        </p:nvPicPr>
        <p:blipFill>
          <a:blip r:embed="rId5" cstate="print"/>
          <a:stretch>
            <a:fillRect/>
          </a:stretch>
        </p:blipFill>
        <p:spPr bwMode="gray">
          <a:xfrm>
            <a:off x="7030553" y="4047251"/>
            <a:ext cx="219821" cy="191449"/>
          </a:xfrm>
          <a:prstGeom prst="rect">
            <a:avLst/>
          </a:prstGeom>
        </p:spPr>
      </p:pic>
      <p:pic>
        <p:nvPicPr>
          <p:cNvPr id="377" name="图片 376" descr="汇聚交换机.png"/>
          <p:cNvPicPr>
            <a:picLocks noChangeAspect="1"/>
          </p:cNvPicPr>
          <p:nvPr/>
        </p:nvPicPr>
        <p:blipFill>
          <a:blip r:embed="rId5" cstate="print"/>
          <a:stretch>
            <a:fillRect/>
          </a:stretch>
        </p:blipFill>
        <p:spPr bwMode="gray">
          <a:xfrm>
            <a:off x="7480453" y="4047251"/>
            <a:ext cx="219821" cy="191449"/>
          </a:xfrm>
          <a:prstGeom prst="rect">
            <a:avLst/>
          </a:prstGeom>
        </p:spPr>
      </p:pic>
      <p:cxnSp>
        <p:nvCxnSpPr>
          <p:cNvPr id="378" name="直接连接符 377"/>
          <p:cNvCxnSpPr/>
          <p:nvPr/>
        </p:nvCxnSpPr>
        <p:spPr bwMode="gray">
          <a:xfrm>
            <a:off x="7249723" y="415930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9" name="椭圆 378"/>
          <p:cNvSpPr/>
          <p:nvPr/>
        </p:nvSpPr>
        <p:spPr bwMode="gray">
          <a:xfrm>
            <a:off x="7346229" y="4086344"/>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TextBox 753"/>
          <p:cNvSpPr txBox="1"/>
          <p:nvPr/>
        </p:nvSpPr>
        <p:spPr bwMode="gray">
          <a:xfrm>
            <a:off x="7219244" y="4049024"/>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1" name="直接连接符 380"/>
          <p:cNvCxnSpPr>
            <a:stCxn id="377" idx="2"/>
            <a:endCxn id="47" idx="0"/>
          </p:cNvCxnSpPr>
          <p:nvPr/>
        </p:nvCxnSpPr>
        <p:spPr bwMode="gray">
          <a:xfrm flipH="1">
            <a:off x="7589711" y="4238700"/>
            <a:ext cx="653"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a:stCxn id="377" idx="2"/>
            <a:endCxn id="46" idx="0"/>
          </p:cNvCxnSpPr>
          <p:nvPr/>
        </p:nvCxnSpPr>
        <p:spPr bwMode="gray">
          <a:xfrm flipH="1">
            <a:off x="7139810" y="4238700"/>
            <a:ext cx="450554"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a:stCxn id="376" idx="2"/>
            <a:endCxn id="46" idx="0"/>
          </p:cNvCxnSpPr>
          <p:nvPr/>
        </p:nvCxnSpPr>
        <p:spPr bwMode="gray">
          <a:xfrm flipH="1">
            <a:off x="7139810" y="4238700"/>
            <a:ext cx="654"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a:stCxn id="376" idx="2"/>
            <a:endCxn id="47" idx="0"/>
          </p:cNvCxnSpPr>
          <p:nvPr/>
        </p:nvCxnSpPr>
        <p:spPr bwMode="gray">
          <a:xfrm>
            <a:off x="7140464" y="4238700"/>
            <a:ext cx="449247"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7" name="椭圆 386"/>
          <p:cNvSpPr/>
          <p:nvPr/>
        </p:nvSpPr>
        <p:spPr bwMode="gray">
          <a:xfrm>
            <a:off x="919324"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88" name="椭圆 387"/>
          <p:cNvSpPr/>
          <p:nvPr/>
        </p:nvSpPr>
        <p:spPr bwMode="gray">
          <a:xfrm>
            <a:off x="2863072"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89" name="椭圆 388"/>
          <p:cNvSpPr/>
          <p:nvPr/>
        </p:nvSpPr>
        <p:spPr bwMode="gray">
          <a:xfrm>
            <a:off x="4955407"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90" name="椭圆 389"/>
          <p:cNvSpPr/>
          <p:nvPr/>
        </p:nvSpPr>
        <p:spPr bwMode="gray">
          <a:xfrm>
            <a:off x="6876022"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91" name="TextBox 592"/>
          <p:cNvSpPr txBox="1"/>
          <p:nvPr/>
        </p:nvSpPr>
        <p:spPr bwMode="gray">
          <a:xfrm>
            <a:off x="3198674" y="4049753"/>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2" name="直接连接符 391"/>
          <p:cNvCxnSpPr>
            <a:stCxn id="158" idx="1"/>
            <a:endCxn id="3" idx="3"/>
          </p:cNvCxnSpPr>
          <p:nvPr/>
        </p:nvCxnSpPr>
        <p:spPr bwMode="gray">
          <a:xfrm flipH="1">
            <a:off x="2551259" y="3577444"/>
            <a:ext cx="100913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5" name="矩形 434"/>
          <p:cNvSpPr/>
          <p:nvPr/>
        </p:nvSpPr>
        <p:spPr bwMode="gray">
          <a:xfrm>
            <a:off x="6044127" y="1970791"/>
            <a:ext cx="1258214" cy="665470"/>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t" anchorCtr="0" compatLnSpc="1">
            <a:prstTxWarp prst="textNoShape">
              <a:avLst/>
            </a:prstTxWarp>
            <a:noAutofit/>
          </a:bodyPr>
          <a:lstStyle/>
          <a:p>
            <a:pPr algn="ctr" defTabSz="1087927" eaLnBrk="0" fontAlgn="ctr" hangingPunct="0"/>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439" name="直接连接符 438"/>
          <p:cNvCxnSpPr>
            <a:endCxn id="172" idx="0"/>
          </p:cNvCxnSpPr>
          <p:nvPr/>
        </p:nvCxnSpPr>
        <p:spPr bwMode="gray">
          <a:xfrm flipH="1">
            <a:off x="5252627" y="2569154"/>
            <a:ext cx="1015313" cy="2448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a:endCxn id="173" idx="0"/>
          </p:cNvCxnSpPr>
          <p:nvPr/>
        </p:nvCxnSpPr>
        <p:spPr bwMode="gray">
          <a:xfrm flipH="1">
            <a:off x="4768852" y="2565914"/>
            <a:ext cx="1511166" cy="2480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endCxn id="168" idx="0"/>
          </p:cNvCxnSpPr>
          <p:nvPr/>
        </p:nvCxnSpPr>
        <p:spPr bwMode="gray">
          <a:xfrm>
            <a:off x="6359057" y="2571823"/>
            <a:ext cx="866868" cy="2558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a:endCxn id="169" idx="0"/>
          </p:cNvCxnSpPr>
          <p:nvPr/>
        </p:nvCxnSpPr>
        <p:spPr bwMode="gray">
          <a:xfrm>
            <a:off x="6359057" y="2573740"/>
            <a:ext cx="383093" cy="2539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1" name="TextBox 1009"/>
          <p:cNvSpPr txBox="1"/>
          <p:nvPr/>
        </p:nvSpPr>
        <p:spPr bwMode="gray">
          <a:xfrm>
            <a:off x="6063853" y="2075418"/>
            <a:ext cx="1218762" cy="461665"/>
          </a:xfrm>
          <a:prstGeom prst="rect">
            <a:avLst/>
          </a:prstGeom>
          <a:noFill/>
        </p:spPr>
        <p:txBody>
          <a:bodyPr vert="horz" wrap="square" rtlCol="0">
            <a:spAutoFit/>
          </a:bodyPr>
          <a:lstStyle/>
          <a:p>
            <a:pPr algn="ctr" fontAlgn="ctr"/>
            <a:r>
              <a:rPr lang="en-US" sz="1200" dirty="0" smtClean="0">
                <a:solidFill>
                  <a:srgbClr val="C7000B"/>
                </a:solidFill>
                <a:latin typeface="Huawei Sans" panose="020C0503030203020204" pitchFamily="34" charset="0"/>
              </a:rPr>
              <a:t>Extranet</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access zone</a:t>
            </a:r>
            <a:endParaRPr lang="en-US" sz="1200" dirty="0">
              <a:solidFill>
                <a:srgbClr val="C7000B"/>
              </a:solidFill>
              <a:latin typeface="Huawei Sans" panose="020C0503030203020204" pitchFamily="34" charset="0"/>
            </a:endParaRPr>
          </a:p>
        </p:txBody>
      </p:sp>
      <p:sp>
        <p:nvSpPr>
          <p:cNvPr id="452" name="矩形 451"/>
          <p:cNvSpPr/>
          <p:nvPr/>
        </p:nvSpPr>
        <p:spPr bwMode="gray">
          <a:xfrm>
            <a:off x="8318580" y="990462"/>
            <a:ext cx="3404696" cy="4708981"/>
          </a:xfrm>
          <a:prstGeom prst="rect">
            <a:avLst/>
          </a:prstGeom>
        </p:spPr>
        <p:txBody>
          <a:bodyPr wrap="square">
            <a:spAutoFit/>
          </a:bodyPr>
          <a:lstStyle/>
          <a:p>
            <a:pPr marL="285750" lvl="0" indent="-2857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A DCN connects general-purpose computing, storage, and high-performance computing resources, </a:t>
            </a:r>
            <a:r>
              <a:rPr lang="en-US" altLang="zh-CN" sz="1200" dirty="0" smtClean="0">
                <a:solidFill>
                  <a:prstClr val="black"/>
                </a:solidFill>
                <a:latin typeface="Huawei Sans" panose="020C0503030203020204" pitchFamily="34" charset="0"/>
              </a:rPr>
              <a:t>carries</a:t>
            </a:r>
            <a:r>
              <a:rPr lang="en-US" sz="1200" dirty="0" smtClean="0">
                <a:solidFill>
                  <a:prstClr val="black"/>
                </a:solidFill>
                <a:latin typeface="Huawei Sans" panose="020C0503030203020204" pitchFamily="34" charset="0"/>
              </a:rPr>
              <a:t> communication between internal resources of the DC, and implements communication between the DC and external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A </a:t>
            </a:r>
            <a:r>
              <a:rPr lang="en-US" altLang="zh-CN" sz="1200" dirty="0" smtClean="0">
                <a:solidFill>
                  <a:prstClr val="black"/>
                </a:solidFill>
                <a:latin typeface="Huawei Sans" panose="020C0503030203020204" pitchFamily="34" charset="0"/>
              </a:rPr>
              <a:t>m</a:t>
            </a:r>
            <a:r>
              <a:rPr lang="en-US" sz="1200" dirty="0" smtClean="0">
                <a:solidFill>
                  <a:prstClr val="black"/>
                </a:solidFill>
                <a:latin typeface="Huawei Sans" panose="020C0503030203020204" pitchFamily="34" charset="0"/>
              </a:rPr>
              <a:t>ainstream DCN use</a:t>
            </a:r>
            <a:r>
              <a:rPr lang="en-US" altLang="zh-CN" sz="1200" dirty="0" smtClean="0">
                <a:solidFill>
                  <a:prstClr val="black"/>
                </a:solidFill>
                <a:latin typeface="Huawei Sans" panose="020C0503030203020204" pitchFamily="34" charset="0"/>
              </a:rPr>
              <a:t>s</a:t>
            </a:r>
            <a:r>
              <a:rPr lang="en-US" sz="1200" dirty="0" smtClean="0">
                <a:solidFill>
                  <a:prstClr val="black"/>
                </a:solidFill>
                <a:latin typeface="Huawei Sans" panose="020C0503030203020204" pitchFamily="34" charset="0"/>
              </a:rPr>
              <a:t> the spine-leaf architecture. Switches are connected through Layer 3 interfaces, and the underlay network runs a dynamic routing protocol. Traffic can be load balanced between spine and leaf nodes through equal-cost multi-path routing (ECMP), implementing a DCN that features high-bandwidth, non-blocking forwarding, and </a:t>
            </a:r>
            <a:r>
              <a:rPr lang="en-US" sz="1200" dirty="0">
                <a:solidFill>
                  <a:prstClr val="black"/>
                </a:solidFill>
                <a:latin typeface="Huawei Sans" panose="020C0503030203020204" pitchFamily="34" charset="0"/>
              </a:rPr>
              <a:t>fast network convergence upon faults.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2" indent="-2857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To isolate services and tenants, VXLAN and EVPN technologies are deployed in DCs to build virtualized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TextBox 753"/>
          <p:cNvSpPr txBox="1"/>
          <p:nvPr/>
        </p:nvSpPr>
        <p:spPr bwMode="gray">
          <a:xfrm>
            <a:off x="501466" y="5972028"/>
            <a:ext cx="589711" cy="173959"/>
          </a:xfrm>
          <a:prstGeom prst="rect">
            <a:avLst/>
          </a:prstGeom>
          <a:solidFill>
            <a:srgbClr val="FFC000"/>
          </a:solidFill>
        </p:spPr>
        <p:txBody>
          <a:bodyPr wrap="square" lIns="91394" tIns="45698" rIns="91394" bIns="45698" rtlCol="0" anchor="ctr">
            <a:noAutofit/>
          </a:bodyPr>
          <a:lstStyle/>
          <a:p>
            <a:pPr algn="ctr" fontAlgn="ctr"/>
            <a:r>
              <a:rPr lang="en-US" sz="1200" dirty="0" smtClean="0">
                <a:latin typeface="Huawei Sans" panose="020C0503030203020204" pitchFamily="34" charset="0"/>
              </a:rPr>
              <a:t>VTEP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TextBox 618"/>
          <p:cNvSpPr txBox="1"/>
          <p:nvPr/>
        </p:nvSpPr>
        <p:spPr bwMode="gray">
          <a:xfrm>
            <a:off x="3166318"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TextBox 618"/>
          <p:cNvSpPr txBox="1"/>
          <p:nvPr/>
        </p:nvSpPr>
        <p:spPr bwMode="gray">
          <a:xfrm>
            <a:off x="5200899"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TextBox 618"/>
          <p:cNvSpPr txBox="1"/>
          <p:nvPr/>
        </p:nvSpPr>
        <p:spPr bwMode="gray">
          <a:xfrm>
            <a:off x="7160962"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TextBox 533"/>
          <p:cNvSpPr txBox="1"/>
          <p:nvPr/>
        </p:nvSpPr>
        <p:spPr bwMode="gray">
          <a:xfrm>
            <a:off x="3799738"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TextBox 533"/>
          <p:cNvSpPr txBox="1"/>
          <p:nvPr/>
        </p:nvSpPr>
        <p:spPr bwMode="gray">
          <a:xfrm>
            <a:off x="5872806"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TextBox 533"/>
          <p:cNvSpPr txBox="1"/>
          <p:nvPr/>
        </p:nvSpPr>
        <p:spPr bwMode="gray">
          <a:xfrm>
            <a:off x="7794493"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TextBox 533"/>
          <p:cNvSpPr txBox="1"/>
          <p:nvPr/>
        </p:nvSpPr>
        <p:spPr bwMode="gray">
          <a:xfrm>
            <a:off x="2837030"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TextBox 533"/>
          <p:cNvSpPr txBox="1"/>
          <p:nvPr/>
        </p:nvSpPr>
        <p:spPr bwMode="gray">
          <a:xfrm>
            <a:off x="4901214"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TextBox 533"/>
          <p:cNvSpPr txBox="1"/>
          <p:nvPr/>
        </p:nvSpPr>
        <p:spPr bwMode="gray">
          <a:xfrm>
            <a:off x="6839370"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533"/>
          <p:cNvSpPr txBox="1"/>
          <p:nvPr/>
        </p:nvSpPr>
        <p:spPr bwMode="gray">
          <a:xfrm>
            <a:off x="936881"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Box 1723"/>
          <p:cNvSpPr txBox="1"/>
          <p:nvPr/>
        </p:nvSpPr>
        <p:spPr bwMode="gray">
          <a:xfrm>
            <a:off x="4413580" y="3071238"/>
            <a:ext cx="1197933"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Production extranet core</a:t>
            </a:r>
            <a:endParaRPr lang="en-US" sz="1200" b="1" dirty="0">
              <a:latin typeface="Huawei Sans" panose="020C0503030203020204" pitchFamily="34" charset="0"/>
            </a:endParaRPr>
          </a:p>
        </p:txBody>
      </p:sp>
    </p:spTree>
    <p:extLst>
      <p:ext uri="{BB962C8B-B14F-4D97-AF65-F5344CB8AC3E}">
        <p14:creationId xmlns:p14="http://schemas.microsoft.com/office/powerpoint/2010/main" val="10803652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mtClean="0">
                <a:solidFill>
                  <a:schemeClr val="bg1">
                    <a:lumMod val="50000"/>
                  </a:schemeClr>
                </a:solidFill>
              </a:rPr>
              <a:t>Enterprise Network Overview</a:t>
            </a:r>
          </a:p>
          <a:p>
            <a:r>
              <a:rPr lang="en-US" b="1" smtClean="0"/>
              <a:t>Typical Enterprise Network Scenarios</a:t>
            </a:r>
            <a:endParaRPr lang="en-US" altLang="zh-CN" b="1" smtClean="0">
              <a:sym typeface="Huawei Sans" panose="020C0503030203020204" pitchFamily="34" charset="0"/>
            </a:endParaRPr>
          </a:p>
          <a:p>
            <a:r>
              <a:rPr lang="en-US" smtClean="0">
                <a:solidFill>
                  <a:schemeClr val="bg1">
                    <a:lumMod val="50000"/>
                  </a:schemeClr>
                </a:solidFill>
              </a:rPr>
              <a:t>Trends and Challenges of Enterprise Networks</a:t>
            </a:r>
            <a:endParaRPr lang="en-US" altLang="zh-CN" smtClean="0">
              <a:solidFill>
                <a:schemeClr val="bg1">
                  <a:lumMod val="50000"/>
                </a:schemeClr>
              </a:solidFill>
              <a:sym typeface="Huawei Sans" panose="020C0503030203020204" pitchFamily="34" charset="0"/>
            </a:endParaRPr>
          </a:p>
          <a:p>
            <a:r>
              <a:rPr lang="en-US" smtClean="0">
                <a:solidFill>
                  <a:schemeClr val="bg1">
                    <a:lumMod val="50000"/>
                  </a:schemeClr>
                </a:solidFill>
              </a:rPr>
              <a:t>Huawei Enterprise Network Solutions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4915378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a:endCxn id="87" idx="0"/>
          </p:cNvCxnSpPr>
          <p:nvPr/>
        </p:nvCxnSpPr>
        <p:spPr bwMode="gray">
          <a:xfrm>
            <a:off x="3340336" y="2400482"/>
            <a:ext cx="29653" cy="13603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p:txBody>
          <a:bodyPr/>
          <a:lstStyle/>
          <a:p>
            <a:r>
              <a:rPr lang="en-US" dirty="0" smtClean="0"/>
              <a:t>Education Network</a:t>
            </a:r>
            <a:endParaRPr lang="en-US" altLang="zh-CN" dirty="0">
              <a:sym typeface="Huawei Sans" panose="020C0503030203020204" pitchFamily="34" charset="0"/>
            </a:endParaRPr>
          </a:p>
        </p:txBody>
      </p:sp>
      <p:sp>
        <p:nvSpPr>
          <p:cNvPr id="10" name="椭圆 9"/>
          <p:cNvSpPr/>
          <p:nvPr/>
        </p:nvSpPr>
        <p:spPr bwMode="gray">
          <a:xfrm>
            <a:off x="2239154" y="1945825"/>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4" name="TextBox 85"/>
          <p:cNvSpPr txBox="1"/>
          <p:nvPr/>
        </p:nvSpPr>
        <p:spPr bwMode="gray">
          <a:xfrm>
            <a:off x="2535996" y="1723583"/>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85"/>
          <p:cNvSpPr txBox="1"/>
          <p:nvPr/>
        </p:nvSpPr>
        <p:spPr bwMode="gray">
          <a:xfrm>
            <a:off x="3882844" y="1723583"/>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85"/>
          <p:cNvSpPr txBox="1"/>
          <p:nvPr/>
        </p:nvSpPr>
        <p:spPr bwMode="gray">
          <a:xfrm>
            <a:off x="3211118" y="1919586"/>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2576769" y="1246225"/>
            <a:ext cx="1703665" cy="523220"/>
          </a:xfrm>
          <a:prstGeom prst="rect">
            <a:avLst/>
          </a:prstGeom>
        </p:spPr>
        <p:txBody>
          <a:bodyPr wrap="square">
            <a:spAutoFit/>
          </a:bodyPr>
          <a:lstStyle/>
          <a:p>
            <a:pPr algn="ctr" fontAlgn="ctr">
              <a:spcBef>
                <a:spcPts val="0"/>
              </a:spcBef>
              <a:spcAft>
                <a:spcPts val="0"/>
              </a:spcAft>
            </a:pPr>
            <a:r>
              <a:rPr lang="en-US" sz="1400" dirty="0" smtClean="0">
                <a:solidFill>
                  <a:prstClr val="black"/>
                </a:solidFill>
                <a:latin typeface="Huawei Sans" panose="020C0503030203020204" pitchFamily="34" charset="0"/>
              </a:rPr>
              <a:t>Education backbone network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p:cNvPicPr>
          <p:nvPr/>
        </p:nvPicPr>
        <p:blipFill>
          <a:blip r:embed="rId3"/>
          <a:stretch>
            <a:fillRect/>
          </a:stretch>
        </p:blipFill>
        <p:spPr bwMode="gray">
          <a:xfrm>
            <a:off x="4338733" y="1663658"/>
            <a:ext cx="564942" cy="467019"/>
          </a:xfrm>
          <a:prstGeom prst="rect">
            <a:avLst/>
          </a:prstGeom>
        </p:spPr>
      </p:pic>
      <p:sp>
        <p:nvSpPr>
          <p:cNvPr id="58" name="矩形 57"/>
          <p:cNvSpPr/>
          <p:nvPr/>
        </p:nvSpPr>
        <p:spPr bwMode="gray">
          <a:xfrm>
            <a:off x="394658" y="1683895"/>
            <a:ext cx="1650529" cy="523220"/>
          </a:xfrm>
          <a:prstGeom prst="rect">
            <a:avLst/>
          </a:prstGeom>
        </p:spPr>
        <p:txBody>
          <a:bodyPr wrap="square">
            <a:spAutoFit/>
          </a:bodyPr>
          <a:lstStyle/>
          <a:p>
            <a:pPr algn="ctr" fontAlgn="ctr">
              <a:spcBef>
                <a:spcPts val="0"/>
              </a:spcBef>
              <a:spcAft>
                <a:spcPts val="0"/>
              </a:spcAft>
            </a:pPr>
            <a:r>
              <a:rPr lang="en-US" sz="1400" dirty="0">
                <a:solidFill>
                  <a:prstClr val="black"/>
                </a:solidFill>
                <a:latin typeface="Huawei Sans" panose="020C0503030203020204" pitchFamily="34" charset="0"/>
              </a:rPr>
              <a:t>H</a:t>
            </a:r>
            <a:r>
              <a:rPr lang="en-US" sz="1400" dirty="0" smtClean="0">
                <a:solidFill>
                  <a:prstClr val="black"/>
                </a:solidFill>
                <a:latin typeface="Huawei Sans" panose="020C0503030203020204" pitchFamily="34" charset="0"/>
              </a:rPr>
              <a:t>igher </a:t>
            </a:r>
            <a:r>
              <a:rPr lang="en-US" sz="1400" dirty="0">
                <a:solidFill>
                  <a:prstClr val="black"/>
                </a:solidFill>
                <a:latin typeface="Huawei Sans" panose="020C0503030203020204" pitchFamily="34" charset="0"/>
              </a:rPr>
              <a:t>education </a:t>
            </a:r>
            <a:r>
              <a:rPr lang="en-US" sz="1400" dirty="0" smtClean="0">
                <a:solidFill>
                  <a:prstClr val="black"/>
                </a:solidFill>
                <a:latin typeface="Huawei Sans" panose="020C0503030203020204" pitchFamily="34" charset="0"/>
              </a:rPr>
              <a:t>campus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4900177" y="1683895"/>
            <a:ext cx="1743933" cy="523220"/>
          </a:xfrm>
          <a:prstGeom prst="rect">
            <a:avLst/>
          </a:prstGeom>
        </p:spPr>
        <p:txBody>
          <a:bodyPr wrap="square">
            <a:spAutoFit/>
          </a:bodyPr>
          <a:lstStyle/>
          <a:p>
            <a:pPr algn="ctr" fontAlgn="ctr">
              <a:spcBef>
                <a:spcPts val="0"/>
              </a:spcBef>
              <a:spcAft>
                <a:spcPts val="0"/>
              </a:spcAft>
            </a:pPr>
            <a:r>
              <a:rPr lang="en-US" sz="1400" dirty="0" smtClean="0">
                <a:solidFill>
                  <a:prstClr val="black"/>
                </a:solidFill>
                <a:latin typeface="Huawei Sans" panose="020C0503030203020204" pitchFamily="34" charset="0"/>
              </a:rPr>
              <a:t>Scientific research institutes </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p:nvPr/>
        </p:nvSpPr>
        <p:spPr bwMode="gray">
          <a:xfrm>
            <a:off x="2055125" y="2648992"/>
            <a:ext cx="2629727" cy="326266"/>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fontAlgn="ctr"/>
            <a:r>
              <a:rPr lang="en-US" sz="1400" b="1" dirty="0" smtClean="0">
                <a:solidFill>
                  <a:srgbClr val="3B3D33"/>
                </a:solidFill>
                <a:latin typeface="Huawei Sans" panose="020C0503030203020204" pitchFamily="34" charset="0"/>
              </a:rPr>
              <a:t>Provincial education MAN</a:t>
            </a:r>
            <a:endParaRPr lang="en-US" altLang="zh-CN" sz="14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p:nvPr/>
        </p:nvSpPr>
        <p:spPr bwMode="gray">
          <a:xfrm>
            <a:off x="2055125" y="3204901"/>
            <a:ext cx="2629727" cy="326266"/>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fontAlgn="ctr"/>
            <a:r>
              <a:rPr lang="en-US" sz="1400" b="1" dirty="0" smtClean="0">
                <a:solidFill>
                  <a:srgbClr val="3B3D33"/>
                </a:solidFill>
                <a:latin typeface="Huawei Sans" panose="020C0503030203020204" pitchFamily="34" charset="0"/>
              </a:rPr>
              <a:t>Municipal education MAN</a:t>
            </a:r>
            <a:endParaRPr lang="en-US" altLang="zh-CN" sz="14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88"/>
          <p:cNvGrpSpPr/>
          <p:nvPr/>
        </p:nvGrpSpPr>
        <p:grpSpPr bwMode="gray">
          <a:xfrm>
            <a:off x="4797886" y="2392072"/>
            <a:ext cx="1501655" cy="1079923"/>
            <a:chOff x="4558685" y="2465034"/>
            <a:chExt cx="1501655" cy="1079923"/>
          </a:xfrm>
        </p:grpSpPr>
        <p:sp>
          <p:nvSpPr>
            <p:cNvPr id="74" name="矩形 73"/>
            <p:cNvSpPr/>
            <p:nvPr/>
          </p:nvSpPr>
          <p:spPr bwMode="gray">
            <a:xfrm>
              <a:off x="5056496" y="2465034"/>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87" descr="汇聚交换机.png"/>
            <p:cNvPicPr>
              <a:picLocks noChangeAspect="1"/>
            </p:cNvPicPr>
            <p:nvPr/>
          </p:nvPicPr>
          <p:blipFill>
            <a:blip r:embed="rId4" cstate="print"/>
            <a:stretch>
              <a:fillRect/>
            </a:stretch>
          </p:blipFill>
          <p:spPr bwMode="gray">
            <a:xfrm>
              <a:off x="5169529" y="2720090"/>
              <a:ext cx="200000" cy="163636"/>
            </a:xfrm>
            <a:prstGeom prst="rect">
              <a:avLst/>
            </a:prstGeom>
          </p:spPr>
        </p:pic>
        <p:pic>
          <p:nvPicPr>
            <p:cNvPr id="7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69529" y="2531816"/>
              <a:ext cx="200000" cy="163636"/>
            </a:xfrm>
            <a:prstGeom prst="rect">
              <a:avLst/>
            </a:prstGeom>
          </p:spPr>
        </p:pic>
        <p:pic>
          <p:nvPicPr>
            <p:cNvPr id="77" name="图片 105" descr="AP.png"/>
            <p:cNvPicPr>
              <a:picLocks noChangeAspect="1"/>
            </p:cNvPicPr>
            <p:nvPr/>
          </p:nvPicPr>
          <p:blipFill>
            <a:blip r:embed="rId6" cstate="print"/>
            <a:stretch>
              <a:fillRect/>
            </a:stretch>
          </p:blipFill>
          <p:spPr bwMode="gray">
            <a:xfrm>
              <a:off x="5169529" y="2901691"/>
              <a:ext cx="200000" cy="163636"/>
            </a:xfrm>
            <a:prstGeom prst="rect">
              <a:avLst/>
            </a:prstGeom>
          </p:spPr>
        </p:pic>
        <p:sp>
          <p:nvSpPr>
            <p:cNvPr id="78" name="矩形 77"/>
            <p:cNvSpPr/>
            <p:nvPr/>
          </p:nvSpPr>
          <p:spPr bwMode="gray">
            <a:xfrm>
              <a:off x="4558685" y="3083292"/>
              <a:ext cx="1501655" cy="461665"/>
            </a:xfrm>
            <a:prstGeom prst="rect">
              <a:avLst/>
            </a:prstGeom>
          </p:spPr>
          <p:txBody>
            <a:bodyPr wrap="square">
              <a:spAutoFit/>
            </a:bodyPr>
            <a:lstStyle/>
            <a:p>
              <a:pPr algn="ctr" fontAlgn="ctr"/>
              <a:r>
                <a:rPr lang="en-US" altLang="zh-CN" sz="1200" dirty="0">
                  <a:solidFill>
                    <a:schemeClr val="bg1">
                      <a:lumMod val="50000"/>
                    </a:schemeClr>
                  </a:solidFill>
                  <a:latin typeface="Huawei Sans" panose="020C0503030203020204" pitchFamily="34" charset="0"/>
                </a:rPr>
                <a:t>Primary/secondary education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连接符 79"/>
          <p:cNvCxnSpPr>
            <a:stCxn id="67" idx="6"/>
            <a:endCxn id="74" idx="1"/>
          </p:cNvCxnSpPr>
          <p:nvPr/>
        </p:nvCxnSpPr>
        <p:spPr bwMode="gray">
          <a:xfrm>
            <a:off x="4684852" y="2812125"/>
            <a:ext cx="61084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bwMode="gray">
          <a:xfrm>
            <a:off x="2055125" y="3760810"/>
            <a:ext cx="2629727" cy="326266"/>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fontAlgn="ctr"/>
            <a:r>
              <a:rPr lang="en-US" sz="1400" b="1" dirty="0" smtClean="0">
                <a:solidFill>
                  <a:srgbClr val="3B3D33"/>
                </a:solidFill>
                <a:latin typeface="Huawei Sans" panose="020C0503030203020204" pitchFamily="34" charset="0"/>
              </a:rPr>
              <a:t>County-level education MAN</a:t>
            </a:r>
            <a:endParaRPr lang="en-US" altLang="zh-CN" sz="14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89"/>
          <p:cNvGrpSpPr/>
          <p:nvPr/>
        </p:nvGrpSpPr>
        <p:grpSpPr bwMode="gray">
          <a:xfrm>
            <a:off x="404597" y="2946321"/>
            <a:ext cx="1485528" cy="1079923"/>
            <a:chOff x="4478716" y="2465034"/>
            <a:chExt cx="1485528" cy="1079923"/>
          </a:xfrm>
        </p:grpSpPr>
        <p:sp>
          <p:nvSpPr>
            <p:cNvPr id="91" name="矩形 90"/>
            <p:cNvSpPr/>
            <p:nvPr/>
          </p:nvSpPr>
          <p:spPr bwMode="gray">
            <a:xfrm>
              <a:off x="5056496" y="2465034"/>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7" descr="汇聚交换机.png"/>
            <p:cNvPicPr>
              <a:picLocks noChangeAspect="1"/>
            </p:cNvPicPr>
            <p:nvPr/>
          </p:nvPicPr>
          <p:blipFill>
            <a:blip r:embed="rId4" cstate="print"/>
            <a:stretch>
              <a:fillRect/>
            </a:stretch>
          </p:blipFill>
          <p:spPr bwMode="gray">
            <a:xfrm>
              <a:off x="5169529" y="2720090"/>
              <a:ext cx="200000" cy="163636"/>
            </a:xfrm>
            <a:prstGeom prst="rect">
              <a:avLst/>
            </a:prstGeom>
          </p:spPr>
        </p:pic>
        <p:pic>
          <p:nvPicPr>
            <p:cNvPr id="93"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69529" y="2531816"/>
              <a:ext cx="200000" cy="163636"/>
            </a:xfrm>
            <a:prstGeom prst="rect">
              <a:avLst/>
            </a:prstGeom>
          </p:spPr>
        </p:pic>
        <p:pic>
          <p:nvPicPr>
            <p:cNvPr id="94" name="图片 105" descr="AP.png"/>
            <p:cNvPicPr>
              <a:picLocks noChangeAspect="1"/>
            </p:cNvPicPr>
            <p:nvPr/>
          </p:nvPicPr>
          <p:blipFill>
            <a:blip r:embed="rId6" cstate="print"/>
            <a:stretch>
              <a:fillRect/>
            </a:stretch>
          </p:blipFill>
          <p:spPr bwMode="gray">
            <a:xfrm>
              <a:off x="5169529" y="2901691"/>
              <a:ext cx="200000" cy="163636"/>
            </a:xfrm>
            <a:prstGeom prst="rect">
              <a:avLst/>
            </a:prstGeom>
          </p:spPr>
        </p:pic>
        <p:sp>
          <p:nvSpPr>
            <p:cNvPr id="95" name="矩形 94"/>
            <p:cNvSpPr/>
            <p:nvPr/>
          </p:nvSpPr>
          <p:spPr bwMode="gray">
            <a:xfrm>
              <a:off x="4478716" y="3083292"/>
              <a:ext cx="1485528" cy="461665"/>
            </a:xfrm>
            <a:prstGeom prst="rect">
              <a:avLst/>
            </a:prstGeom>
          </p:spPr>
          <p:txBody>
            <a:bodyPr wrap="square">
              <a:spAutoFit/>
            </a:bodyPr>
            <a:lstStyle/>
            <a:p>
              <a:pPr algn="ctr" fontAlgn="ctr"/>
              <a:r>
                <a:rPr lang="en-US" sz="1200" dirty="0" smtClean="0">
                  <a:solidFill>
                    <a:schemeClr val="bg1">
                      <a:lumMod val="50000"/>
                    </a:schemeClr>
                  </a:solidFill>
                  <a:latin typeface="Huawei Sans" panose="020C0503030203020204" pitchFamily="34" charset="0"/>
                </a:rPr>
                <a:t>Primary/secondary </a:t>
              </a:r>
              <a:r>
                <a:rPr lang="en-US" sz="1200" dirty="0">
                  <a:solidFill>
                    <a:schemeClr val="bg1">
                      <a:lumMod val="50000"/>
                    </a:schemeClr>
                  </a:solidFill>
                  <a:latin typeface="Huawei Sans" panose="020C0503030203020204" pitchFamily="34" charset="0"/>
                </a:rPr>
                <a:t>education </a:t>
              </a:r>
              <a:r>
                <a:rPr lang="en-US" sz="1200" dirty="0" smtClean="0">
                  <a:solidFill>
                    <a:schemeClr val="bg1">
                      <a:lumMod val="50000"/>
                    </a:schemeClr>
                  </a:solidFill>
                  <a:latin typeface="Huawei Sans" panose="020C0503030203020204" pitchFamily="34" charset="0"/>
                </a:rPr>
                <a:t>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6" name="直接连接符 95"/>
          <p:cNvCxnSpPr>
            <a:stCxn id="70" idx="2"/>
            <a:endCxn id="91" idx="3"/>
          </p:cNvCxnSpPr>
          <p:nvPr/>
        </p:nvCxnSpPr>
        <p:spPr bwMode="gray">
          <a:xfrm flipH="1" flipV="1">
            <a:off x="1408443" y="3366374"/>
            <a:ext cx="646682" cy="16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bwMode="gray">
          <a:xfrm>
            <a:off x="2563028" y="451857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1" name="图片 87" descr="汇聚交换机.png"/>
          <p:cNvPicPr>
            <a:picLocks noChangeAspect="1"/>
          </p:cNvPicPr>
          <p:nvPr/>
        </p:nvPicPr>
        <p:blipFill>
          <a:blip r:embed="rId4" cstate="print"/>
          <a:stretch>
            <a:fillRect/>
          </a:stretch>
        </p:blipFill>
        <p:spPr bwMode="gray">
          <a:xfrm>
            <a:off x="2676061" y="4773629"/>
            <a:ext cx="200000" cy="163636"/>
          </a:xfrm>
          <a:prstGeom prst="rect">
            <a:avLst/>
          </a:prstGeom>
        </p:spPr>
      </p:pic>
      <p:pic>
        <p:nvPicPr>
          <p:cNvPr id="102"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76061" y="4585355"/>
            <a:ext cx="200000" cy="163636"/>
          </a:xfrm>
          <a:prstGeom prst="rect">
            <a:avLst/>
          </a:prstGeom>
        </p:spPr>
      </p:pic>
      <p:pic>
        <p:nvPicPr>
          <p:cNvPr id="103" name="图片 105" descr="AP.png"/>
          <p:cNvPicPr>
            <a:picLocks noChangeAspect="1"/>
          </p:cNvPicPr>
          <p:nvPr/>
        </p:nvPicPr>
        <p:blipFill>
          <a:blip r:embed="rId6" cstate="print"/>
          <a:stretch>
            <a:fillRect/>
          </a:stretch>
        </p:blipFill>
        <p:spPr bwMode="gray">
          <a:xfrm>
            <a:off x="2676061" y="4955230"/>
            <a:ext cx="200000" cy="163636"/>
          </a:xfrm>
          <a:prstGeom prst="rect">
            <a:avLst/>
          </a:prstGeom>
        </p:spPr>
      </p:pic>
      <p:sp>
        <p:nvSpPr>
          <p:cNvPr id="104" name="矩形 103"/>
          <p:cNvSpPr/>
          <p:nvPr/>
        </p:nvSpPr>
        <p:spPr bwMode="gray">
          <a:xfrm>
            <a:off x="1930518" y="5118866"/>
            <a:ext cx="1557611" cy="461665"/>
          </a:xfrm>
          <a:prstGeom prst="rect">
            <a:avLst/>
          </a:prstGeom>
        </p:spPr>
        <p:txBody>
          <a:bodyPr wrap="square">
            <a:spAutoFit/>
          </a:bodyPr>
          <a:lstStyle/>
          <a:p>
            <a:pPr algn="ctr" fontAlgn="ctr"/>
            <a:r>
              <a:rPr lang="en-US" altLang="zh-CN" sz="1200" dirty="0">
                <a:solidFill>
                  <a:schemeClr val="bg1">
                    <a:lumMod val="50000"/>
                  </a:schemeClr>
                </a:solidFill>
                <a:latin typeface="Huawei Sans" panose="020C0503030203020204" pitchFamily="34" charset="0"/>
              </a:rPr>
              <a:t>Primary/secondary education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a:off x="3872785" y="451857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87" descr="汇聚交换机.png"/>
          <p:cNvPicPr>
            <a:picLocks noChangeAspect="1"/>
          </p:cNvPicPr>
          <p:nvPr/>
        </p:nvPicPr>
        <p:blipFill>
          <a:blip r:embed="rId4" cstate="print"/>
          <a:stretch>
            <a:fillRect/>
          </a:stretch>
        </p:blipFill>
        <p:spPr bwMode="gray">
          <a:xfrm>
            <a:off x="3985818" y="4773629"/>
            <a:ext cx="200000" cy="163636"/>
          </a:xfrm>
          <a:prstGeom prst="rect">
            <a:avLst/>
          </a:prstGeom>
        </p:spPr>
      </p:pic>
      <p:pic>
        <p:nvPicPr>
          <p:cNvPr id="107"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985818" y="4585355"/>
            <a:ext cx="200000" cy="163636"/>
          </a:xfrm>
          <a:prstGeom prst="rect">
            <a:avLst/>
          </a:prstGeom>
        </p:spPr>
      </p:pic>
      <p:pic>
        <p:nvPicPr>
          <p:cNvPr id="108" name="图片 105" descr="AP.png"/>
          <p:cNvPicPr>
            <a:picLocks noChangeAspect="1"/>
          </p:cNvPicPr>
          <p:nvPr/>
        </p:nvPicPr>
        <p:blipFill>
          <a:blip r:embed="rId6" cstate="print"/>
          <a:stretch>
            <a:fillRect/>
          </a:stretch>
        </p:blipFill>
        <p:spPr bwMode="gray">
          <a:xfrm>
            <a:off x="3985818" y="4955230"/>
            <a:ext cx="200000" cy="163636"/>
          </a:xfrm>
          <a:prstGeom prst="rect">
            <a:avLst/>
          </a:prstGeom>
        </p:spPr>
      </p:pic>
      <p:sp>
        <p:nvSpPr>
          <p:cNvPr id="109" name="矩形 108"/>
          <p:cNvSpPr/>
          <p:nvPr/>
        </p:nvSpPr>
        <p:spPr bwMode="gray">
          <a:xfrm>
            <a:off x="3373749" y="5118866"/>
            <a:ext cx="1616036" cy="461665"/>
          </a:xfrm>
          <a:prstGeom prst="rect">
            <a:avLst/>
          </a:prstGeom>
        </p:spPr>
        <p:txBody>
          <a:bodyPr wrap="square">
            <a:spAutoFit/>
          </a:bodyPr>
          <a:lstStyle/>
          <a:p>
            <a:pPr algn="ctr" fontAlgn="ctr"/>
            <a:r>
              <a:rPr lang="en-US" altLang="zh-CN" sz="1200" dirty="0">
                <a:solidFill>
                  <a:schemeClr val="bg1">
                    <a:lumMod val="50000"/>
                  </a:schemeClr>
                </a:solidFill>
                <a:latin typeface="Huawei Sans" panose="020C0503030203020204" pitchFamily="34" charset="0"/>
              </a:rPr>
              <a:t>Primary/secondary education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0" name="Group 3"/>
          <p:cNvGrpSpPr/>
          <p:nvPr/>
        </p:nvGrpSpPr>
        <p:grpSpPr bwMode="gray">
          <a:xfrm>
            <a:off x="3266630" y="5037048"/>
            <a:ext cx="261965" cy="61979"/>
            <a:chOff x="559282" y="6488261"/>
            <a:chExt cx="261965" cy="61979"/>
          </a:xfrm>
          <a:solidFill>
            <a:schemeClr val="bg1">
              <a:lumMod val="50000"/>
            </a:schemeClr>
          </a:solidFill>
        </p:grpSpPr>
        <p:sp>
          <p:nvSpPr>
            <p:cNvPr id="11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4" name="直接连接符 113"/>
          <p:cNvCxnSpPr/>
          <p:nvPr/>
        </p:nvCxnSpPr>
        <p:spPr bwMode="gray">
          <a:xfrm>
            <a:off x="2979568" y="4087076"/>
            <a:ext cx="0" cy="2286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2767501" y="4315753"/>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bwMode="gray">
          <a:xfrm>
            <a:off x="2767501" y="431575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4096944" y="431575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矩形 121"/>
          <p:cNvSpPr/>
          <p:nvPr/>
        </p:nvSpPr>
        <p:spPr bwMode="gray">
          <a:xfrm>
            <a:off x="6677631" y="2000582"/>
            <a:ext cx="5071278" cy="3247043"/>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An education network is a basic network platform that provides services such as interconnection, resource sharing, and Internet access for education institutions, scientific research institutions, higher education campuses, and primary/secondary education campuses.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600" dirty="0" smtClean="0">
                <a:latin typeface="Huawei Sans" panose="020C0503030203020204" pitchFamily="34" charset="0"/>
              </a:rPr>
              <a:t>An education network can be divided into the education backbone network, education MAN, </a:t>
            </a:r>
            <a:r>
              <a:rPr lang="en-US" altLang="zh-CN" sz="1600" dirty="0">
                <a:latin typeface="Huawei Sans" panose="020C0503030203020204" pitchFamily="34" charset="0"/>
              </a:rPr>
              <a:t>higher education </a:t>
            </a:r>
            <a:r>
              <a:rPr lang="en-US" sz="1600" dirty="0" smtClean="0">
                <a:latin typeface="Huawei Sans" panose="020C0503030203020204" pitchFamily="34" charset="0"/>
              </a:rPr>
              <a:t>campus network, and primary/secondary education campus network.</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noChangeAspect="1"/>
          </p:cNvPicPr>
          <p:nvPr/>
        </p:nvPicPr>
        <p:blipFill>
          <a:blip r:embed="rId7"/>
          <a:stretch>
            <a:fillRect/>
          </a:stretch>
        </p:blipFill>
        <p:spPr bwMode="gray">
          <a:xfrm>
            <a:off x="1930518" y="1634137"/>
            <a:ext cx="420660" cy="420660"/>
          </a:xfrm>
          <a:prstGeom prst="rect">
            <a:avLst/>
          </a:prstGeom>
        </p:spPr>
      </p:pic>
      <p:pic>
        <p:nvPicPr>
          <p:cNvPr id="61" name="图片 60" descr="03.png"/>
          <p:cNvPicPr>
            <a:picLocks/>
          </p:cNvPicPr>
          <p:nvPr/>
        </p:nvPicPr>
        <p:blipFill>
          <a:blip r:embed="rId8" cstate="print"/>
          <a:stretch>
            <a:fillRect/>
          </a:stretch>
        </p:blipFill>
        <p:spPr bwMode="gray">
          <a:xfrm>
            <a:off x="2495473" y="1960931"/>
            <a:ext cx="340993" cy="278893"/>
          </a:xfrm>
          <a:prstGeom prst="rect">
            <a:avLst/>
          </a:prstGeom>
        </p:spPr>
      </p:pic>
      <p:pic>
        <p:nvPicPr>
          <p:cNvPr id="62" name="图片 61" descr="03.png"/>
          <p:cNvPicPr>
            <a:picLocks/>
          </p:cNvPicPr>
          <p:nvPr/>
        </p:nvPicPr>
        <p:blipFill>
          <a:blip r:embed="rId8" cstate="print"/>
          <a:stretch>
            <a:fillRect/>
          </a:stretch>
        </p:blipFill>
        <p:spPr bwMode="gray">
          <a:xfrm>
            <a:off x="3169836" y="2130414"/>
            <a:ext cx="340993" cy="278893"/>
          </a:xfrm>
          <a:prstGeom prst="rect">
            <a:avLst/>
          </a:prstGeom>
        </p:spPr>
      </p:pic>
      <p:pic>
        <p:nvPicPr>
          <p:cNvPr id="63" name="图片 62" descr="03.png"/>
          <p:cNvPicPr>
            <a:picLocks/>
          </p:cNvPicPr>
          <p:nvPr/>
        </p:nvPicPr>
        <p:blipFill>
          <a:blip r:embed="rId8" cstate="print"/>
          <a:stretch>
            <a:fillRect/>
          </a:stretch>
        </p:blipFill>
        <p:spPr bwMode="gray">
          <a:xfrm>
            <a:off x="3867861" y="1960931"/>
            <a:ext cx="340993" cy="278893"/>
          </a:xfrm>
          <a:prstGeom prst="rect">
            <a:avLst/>
          </a:prstGeom>
        </p:spPr>
      </p:pic>
      <p:grpSp>
        <p:nvGrpSpPr>
          <p:cNvPr id="60" name="组合 59"/>
          <p:cNvGrpSpPr/>
          <p:nvPr/>
        </p:nvGrpSpPr>
        <p:grpSpPr bwMode="gray">
          <a:xfrm>
            <a:off x="6677631" y="99476"/>
            <a:ext cx="5071457" cy="252000"/>
            <a:chOff x="4744036" y="101826"/>
            <a:chExt cx="5071457" cy="213120"/>
          </a:xfrm>
        </p:grpSpPr>
        <p:sp>
          <p:nvSpPr>
            <p:cNvPr id="64" name="五边形 63"/>
            <p:cNvSpPr/>
            <p:nvPr/>
          </p:nvSpPr>
          <p:spPr bwMode="gray">
            <a:xfrm>
              <a:off x="4744036" y="101826"/>
              <a:ext cx="1332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Education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5990522"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Finance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7237008"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Railway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753090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圆角矩形 50"/>
          <p:cNvSpPr/>
          <p:nvPr/>
        </p:nvSpPr>
        <p:spPr bwMode="gray">
          <a:xfrm>
            <a:off x="1320697" y="2513233"/>
            <a:ext cx="4156591" cy="2140425"/>
          </a:xfrm>
          <a:prstGeom prst="roundRect">
            <a:avLst>
              <a:gd name="adj" fmla="val 5754"/>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flipH="1">
            <a:off x="2515509" y="2982913"/>
            <a:ext cx="1499195" cy="73342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a:off x="2515510" y="2982913"/>
            <a:ext cx="1499194" cy="73342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dirty="0" smtClean="0"/>
              <a:t>Education Backbone Network</a:t>
            </a:r>
            <a:endParaRPr lang="en-US" altLang="zh-CN" dirty="0">
              <a:sym typeface="Huawei Sans" panose="020C0503030203020204" pitchFamily="34" charset="0"/>
            </a:endParaRPr>
          </a:p>
        </p:txBody>
      </p:sp>
      <p:sp>
        <p:nvSpPr>
          <p:cNvPr id="7" name="TextBox 85"/>
          <p:cNvSpPr txBox="1"/>
          <p:nvPr/>
        </p:nvSpPr>
        <p:spPr bwMode="gray">
          <a:xfrm>
            <a:off x="2578599" y="2573138"/>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85"/>
          <p:cNvSpPr txBox="1"/>
          <p:nvPr/>
        </p:nvSpPr>
        <p:spPr bwMode="gray">
          <a:xfrm>
            <a:off x="3673974" y="2573138"/>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H="1">
            <a:off x="2717419" y="3148478"/>
            <a:ext cx="1" cy="40229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flipH="1">
            <a:off x="3812794" y="3148478"/>
            <a:ext cx="1" cy="40229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a:off x="2919329" y="2982913"/>
            <a:ext cx="69155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2919328" y="3716338"/>
            <a:ext cx="69155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 name="TextBox 85"/>
          <p:cNvSpPr txBox="1"/>
          <p:nvPr/>
        </p:nvSpPr>
        <p:spPr bwMode="gray">
          <a:xfrm>
            <a:off x="2160715" y="4284197"/>
            <a:ext cx="417884" cy="276999"/>
          </a:xfrm>
          <a:prstGeom prst="rect">
            <a:avLst/>
          </a:prstGeom>
          <a:noFill/>
        </p:spPr>
        <p:txBody>
          <a:bodyPr wrap="squar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85"/>
          <p:cNvSpPr txBox="1"/>
          <p:nvPr/>
        </p:nvSpPr>
        <p:spPr bwMode="gray">
          <a:xfrm>
            <a:off x="4009271" y="4284197"/>
            <a:ext cx="417884" cy="276999"/>
          </a:xfrm>
          <a:prstGeom prst="rect">
            <a:avLst/>
          </a:prstGeom>
          <a:noFill/>
        </p:spPr>
        <p:txBody>
          <a:bodyPr wrap="squar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85"/>
          <p:cNvSpPr txBox="1"/>
          <p:nvPr/>
        </p:nvSpPr>
        <p:spPr bwMode="gray">
          <a:xfrm>
            <a:off x="4699226" y="3853810"/>
            <a:ext cx="417884" cy="276999"/>
          </a:xfrm>
          <a:prstGeom prst="rect">
            <a:avLst/>
          </a:prstGeom>
          <a:noFill/>
        </p:spPr>
        <p:txBody>
          <a:bodyPr wrap="squar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85"/>
          <p:cNvSpPr txBox="1"/>
          <p:nvPr/>
        </p:nvSpPr>
        <p:spPr bwMode="gray">
          <a:xfrm>
            <a:off x="4699226" y="3096039"/>
            <a:ext cx="417884" cy="276999"/>
          </a:xfrm>
          <a:prstGeom prst="rect">
            <a:avLst/>
          </a:prstGeom>
          <a:noFill/>
        </p:spPr>
        <p:txBody>
          <a:bodyPr wrap="squar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85"/>
          <p:cNvSpPr txBox="1"/>
          <p:nvPr/>
        </p:nvSpPr>
        <p:spPr bwMode="gray">
          <a:xfrm>
            <a:off x="1525775" y="3853810"/>
            <a:ext cx="417884" cy="276999"/>
          </a:xfrm>
          <a:prstGeom prst="rect">
            <a:avLst/>
          </a:prstGeom>
          <a:noFill/>
        </p:spPr>
        <p:txBody>
          <a:bodyPr wrap="squar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p:nvPr/>
        </p:nvCxnSpPr>
        <p:spPr bwMode="gray">
          <a:xfrm flipH="1">
            <a:off x="1901128" y="3716338"/>
            <a:ext cx="614382" cy="4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flipH="1">
            <a:off x="4014704" y="3712059"/>
            <a:ext cx="725816" cy="427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3"/>
          <a:stretch>
            <a:fillRect/>
          </a:stretch>
        </p:blipFill>
        <p:spPr>
          <a:xfrm>
            <a:off x="2515510" y="4961435"/>
            <a:ext cx="420660" cy="420660"/>
          </a:xfrm>
          <a:prstGeom prst="rect">
            <a:avLst/>
          </a:prstGeom>
        </p:spPr>
      </p:pic>
      <p:pic>
        <p:nvPicPr>
          <p:cNvPr id="64" name="图片 63"/>
          <p:cNvPicPr>
            <a:picLocks noChangeAspect="1"/>
          </p:cNvPicPr>
          <p:nvPr/>
        </p:nvPicPr>
        <p:blipFill>
          <a:blip r:embed="rId3"/>
          <a:stretch>
            <a:fillRect/>
          </a:stretch>
        </p:blipFill>
        <p:spPr>
          <a:xfrm>
            <a:off x="3603027" y="4961435"/>
            <a:ext cx="420660" cy="420660"/>
          </a:xfrm>
          <a:prstGeom prst="rect">
            <a:avLst/>
          </a:prstGeom>
        </p:spPr>
      </p:pic>
      <p:cxnSp>
        <p:nvCxnSpPr>
          <p:cNvPr id="67" name="直接连接符 66"/>
          <p:cNvCxnSpPr/>
          <p:nvPr/>
        </p:nvCxnSpPr>
        <p:spPr bwMode="gray">
          <a:xfrm>
            <a:off x="5075817" y="3712059"/>
            <a:ext cx="648000" cy="476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5" name="图片 64"/>
          <p:cNvPicPr>
            <a:picLocks noChangeAspect="1"/>
          </p:cNvPicPr>
          <p:nvPr/>
        </p:nvPicPr>
        <p:blipFill>
          <a:blip r:embed="rId3"/>
          <a:stretch>
            <a:fillRect/>
          </a:stretch>
        </p:blipFill>
        <p:spPr>
          <a:xfrm>
            <a:off x="5679198" y="3408486"/>
            <a:ext cx="420660" cy="420660"/>
          </a:xfrm>
          <a:prstGeom prst="rect">
            <a:avLst/>
          </a:prstGeom>
        </p:spPr>
      </p:pic>
      <p:cxnSp>
        <p:nvCxnSpPr>
          <p:cNvPr id="71" name="直接连接符 70"/>
          <p:cNvCxnSpPr/>
          <p:nvPr/>
        </p:nvCxnSpPr>
        <p:spPr bwMode="gray">
          <a:xfrm>
            <a:off x="5380767" y="2683663"/>
            <a:ext cx="34577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V="1">
            <a:off x="5075817" y="2694776"/>
            <a:ext cx="304950" cy="2658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6" name="图片 65"/>
          <p:cNvPicPr>
            <a:picLocks noChangeAspect="1"/>
          </p:cNvPicPr>
          <p:nvPr/>
        </p:nvPicPr>
        <p:blipFill>
          <a:blip r:embed="rId3"/>
          <a:stretch>
            <a:fillRect/>
          </a:stretch>
        </p:blipFill>
        <p:spPr>
          <a:xfrm>
            <a:off x="5679198" y="2421208"/>
            <a:ext cx="420660" cy="420660"/>
          </a:xfrm>
          <a:prstGeom prst="rect">
            <a:avLst/>
          </a:prstGeom>
        </p:spPr>
      </p:pic>
      <p:sp>
        <p:nvSpPr>
          <p:cNvPr id="76" name="矩形 75"/>
          <p:cNvSpPr/>
          <p:nvPr/>
        </p:nvSpPr>
        <p:spPr>
          <a:xfrm>
            <a:off x="1956883" y="5382095"/>
            <a:ext cx="1383535" cy="461665"/>
          </a:xfrm>
          <a:prstGeom prst="rect">
            <a:avLst/>
          </a:prstGeom>
        </p:spPr>
        <p:txBody>
          <a:bodyPr wrap="square">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Higher </a:t>
            </a:r>
            <a:r>
              <a:rPr lang="en-US" sz="1200" dirty="0">
                <a:solidFill>
                  <a:prstClr val="black"/>
                </a:solidFill>
                <a:latin typeface="Huawei Sans" panose="020C0503030203020204" pitchFamily="34" charset="0"/>
              </a:rPr>
              <a:t>education </a:t>
            </a:r>
            <a:r>
              <a:rPr lang="en-US" sz="1200" dirty="0" smtClean="0">
                <a:solidFill>
                  <a:prstClr val="black"/>
                </a:solidFill>
                <a:latin typeface="Huawei Sans" panose="020C0503030203020204" pitchFamily="34" charset="0"/>
              </a:rPr>
              <a:t>institution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连接符 76"/>
          <p:cNvCxnSpPr/>
          <p:nvPr/>
        </p:nvCxnSpPr>
        <p:spPr bwMode="gray">
          <a:xfrm>
            <a:off x="953831" y="3716821"/>
            <a:ext cx="612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2" name="图片 61"/>
          <p:cNvPicPr>
            <a:picLocks noChangeAspect="1"/>
          </p:cNvPicPr>
          <p:nvPr/>
        </p:nvPicPr>
        <p:blipFill>
          <a:blip r:embed="rId3"/>
          <a:stretch>
            <a:fillRect/>
          </a:stretch>
        </p:blipFill>
        <p:spPr>
          <a:xfrm>
            <a:off x="662733" y="3461243"/>
            <a:ext cx="420660" cy="420660"/>
          </a:xfrm>
          <a:prstGeom prst="rect">
            <a:avLst/>
          </a:prstGeom>
        </p:spPr>
      </p:pic>
      <p:sp>
        <p:nvSpPr>
          <p:cNvPr id="80" name="矩形 79"/>
          <p:cNvSpPr/>
          <p:nvPr/>
        </p:nvSpPr>
        <p:spPr>
          <a:xfrm>
            <a:off x="3239200" y="5382095"/>
            <a:ext cx="1460026" cy="461665"/>
          </a:xfrm>
          <a:prstGeom prst="rect">
            <a:avLst/>
          </a:prstGeom>
        </p:spPr>
        <p:txBody>
          <a:bodyPr wrap="square">
            <a:spAutoFit/>
          </a:bodyPr>
          <a:lstStyle/>
          <a:p>
            <a:pPr algn="ctr" fontAlgn="ctr">
              <a:spcBef>
                <a:spcPts val="0"/>
              </a:spcBef>
              <a:spcAft>
                <a:spcPts val="0"/>
              </a:spcAft>
            </a:pPr>
            <a:r>
              <a:rPr lang="en-US" altLang="zh-CN" sz="1200" dirty="0">
                <a:solidFill>
                  <a:prstClr val="black"/>
                </a:solidFill>
                <a:latin typeface="Huawei Sans" panose="020C0503030203020204" pitchFamily="34" charset="0"/>
              </a:rPr>
              <a:t>Higher education institution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直接连接符 80"/>
          <p:cNvCxnSpPr>
            <a:stCxn id="63" idx="0"/>
          </p:cNvCxnSpPr>
          <p:nvPr/>
        </p:nvCxnSpPr>
        <p:spPr bwMode="gray">
          <a:xfrm flipH="1" flipV="1">
            <a:off x="2717419" y="3881903"/>
            <a:ext cx="8421" cy="107953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flipV="1">
            <a:off x="3811573" y="3881903"/>
            <a:ext cx="1222" cy="107953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244362" y="3807643"/>
            <a:ext cx="1291196" cy="646331"/>
          </a:xfrm>
          <a:prstGeom prst="rect">
            <a:avLst/>
          </a:prstGeom>
        </p:spPr>
        <p:txBody>
          <a:bodyPr wrap="square">
            <a:spAutoFit/>
          </a:bodyPr>
          <a:lstStyle/>
          <a:p>
            <a:pPr algn="ctr" fontAlgn="ctr">
              <a:spcBef>
                <a:spcPts val="0"/>
              </a:spcBef>
              <a:spcAft>
                <a:spcPts val="0"/>
              </a:spcAft>
            </a:pPr>
            <a:r>
              <a:rPr lang="en-US" altLang="zh-CN" sz="1200" dirty="0">
                <a:solidFill>
                  <a:prstClr val="black"/>
                </a:solidFill>
                <a:latin typeface="Huawei Sans" panose="020C0503030203020204" pitchFamily="34" charset="0"/>
              </a:rPr>
              <a:t>Higher education institution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a:xfrm>
            <a:off x="5244362" y="2797554"/>
            <a:ext cx="1303083" cy="646331"/>
          </a:xfrm>
          <a:prstGeom prst="rect">
            <a:avLst/>
          </a:prstGeom>
        </p:spPr>
        <p:txBody>
          <a:bodyPr wrap="square">
            <a:spAutoFit/>
          </a:bodyPr>
          <a:lstStyle/>
          <a:p>
            <a:pPr algn="ctr" fontAlgn="ctr">
              <a:spcBef>
                <a:spcPts val="0"/>
              </a:spcBef>
              <a:spcAft>
                <a:spcPts val="0"/>
              </a:spcAft>
            </a:pPr>
            <a:r>
              <a:rPr lang="en-US" altLang="zh-CN" sz="1200" dirty="0">
                <a:solidFill>
                  <a:prstClr val="black"/>
                </a:solidFill>
                <a:latin typeface="Huawei Sans" panose="020C0503030203020204" pitchFamily="34" charset="0"/>
              </a:rPr>
              <a:t>Higher education institution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a:xfrm>
            <a:off x="239731" y="3887609"/>
            <a:ext cx="1240572" cy="646331"/>
          </a:xfrm>
          <a:prstGeom prst="rect">
            <a:avLst/>
          </a:prstGeom>
        </p:spPr>
        <p:txBody>
          <a:bodyPr wrap="square">
            <a:spAutoFit/>
          </a:bodyPr>
          <a:lstStyle/>
          <a:p>
            <a:pPr algn="ctr" fontAlgn="ctr">
              <a:spcBef>
                <a:spcPts val="0"/>
              </a:spcBef>
              <a:spcAft>
                <a:spcPts val="0"/>
              </a:spcAft>
            </a:pPr>
            <a:r>
              <a:rPr lang="en-US" altLang="zh-CN" sz="1200" dirty="0" smtClean="0">
                <a:latin typeface="Huawei Sans" panose="020C0503030203020204" pitchFamily="34" charset="0"/>
              </a:rPr>
              <a:t>Higher education institution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85"/>
          <p:cNvSpPr txBox="1"/>
          <p:nvPr/>
        </p:nvSpPr>
        <p:spPr bwMode="gray">
          <a:xfrm>
            <a:off x="2397135" y="3849987"/>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85"/>
          <p:cNvSpPr txBox="1"/>
          <p:nvPr/>
        </p:nvSpPr>
        <p:spPr bwMode="gray">
          <a:xfrm>
            <a:off x="3812795" y="385381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直接连接符 98"/>
          <p:cNvCxnSpPr/>
          <p:nvPr/>
        </p:nvCxnSpPr>
        <p:spPr bwMode="gray">
          <a:xfrm flipV="1">
            <a:off x="2717420" y="2285070"/>
            <a:ext cx="560692" cy="5322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bwMode="gray">
          <a:xfrm flipH="1" flipV="1">
            <a:off x="3278112" y="2285070"/>
            <a:ext cx="534683" cy="5322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3465532" y="2102178"/>
            <a:ext cx="2249060" cy="461665"/>
          </a:xfrm>
          <a:prstGeom prst="rect">
            <a:avLst/>
          </a:prstGeom>
        </p:spPr>
        <p:txBody>
          <a:bodyPr wrap="square">
            <a:spAutoFit/>
          </a:bodyPr>
          <a:lstStyle/>
          <a:p>
            <a:pPr fontAlgn="ctr">
              <a:spcBef>
                <a:spcPts val="0"/>
              </a:spcBef>
              <a:spcAft>
                <a:spcPts val="0"/>
              </a:spcAft>
            </a:pPr>
            <a:r>
              <a:rPr lang="en-US" sz="1200" dirty="0" smtClean="0">
                <a:solidFill>
                  <a:prstClr val="black"/>
                </a:solidFill>
                <a:latin typeface="Huawei Sans" panose="020C0503030203020204" pitchFamily="34" charset="0"/>
              </a:rPr>
              <a:t>International </a:t>
            </a:r>
            <a:r>
              <a:rPr lang="en-US" sz="1200" dirty="0">
                <a:solidFill>
                  <a:prstClr val="black"/>
                </a:solidFill>
                <a:latin typeface="Huawei Sans" panose="020C0503030203020204" pitchFamily="34" charset="0"/>
              </a:rPr>
              <a:t>i</a:t>
            </a:r>
            <a:r>
              <a:rPr lang="en-US" sz="1200" dirty="0" smtClean="0">
                <a:solidFill>
                  <a:prstClr val="black"/>
                </a:solidFill>
                <a:latin typeface="Huawei Sans" panose="020C0503030203020204" pitchFamily="34" charset="0"/>
              </a:rPr>
              <a:t>nterconnection control center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9"/>
          <p:cNvSpPr/>
          <p:nvPr/>
        </p:nvSpPr>
        <p:spPr bwMode="gray">
          <a:xfrm flipH="1">
            <a:off x="2810365" y="146692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连接符 106"/>
          <p:cNvCxnSpPr/>
          <p:nvPr/>
        </p:nvCxnSpPr>
        <p:spPr bwMode="gray">
          <a:xfrm flipV="1">
            <a:off x="3278112" y="1945375"/>
            <a:ext cx="0" cy="33969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6600096" y="2209483"/>
            <a:ext cx="5156177" cy="2677656"/>
          </a:xfrm>
          <a:prstGeom prst="rect">
            <a:avLst/>
          </a:prstGeom>
        </p:spPr>
        <p:txBody>
          <a:bodyPr wrap="square">
            <a:spAutoFit/>
          </a:bodyPr>
          <a:lstStyle/>
          <a:p>
            <a:pPr marL="371475" indent="-285750" fontAlgn="ctr">
              <a:lnSpc>
                <a:spcPct val="150000"/>
              </a:lnSpc>
              <a:spcAft>
                <a:spcPts val="600"/>
              </a:spcAft>
              <a:buFont typeface="Arial" panose="020B0604020202020204" pitchFamily="34" charset="0"/>
              <a:buChar char="•"/>
            </a:pPr>
            <a:r>
              <a:rPr lang="en-US" sz="1600" dirty="0" smtClean="0">
                <a:solidFill>
                  <a:schemeClr val="tx1">
                    <a:lumMod val="75000"/>
                    <a:lumOff val="25000"/>
                  </a:schemeClr>
                </a:solidFill>
                <a:latin typeface="Huawei Sans" panose="020C0503030203020204" pitchFamily="34" charset="0"/>
              </a:rPr>
              <a:t>The education backbone network connects universities, education institutions, and scientific research institutions across the country. As the upper-level network of the education MAN, the backbone network functions as the egress for the MANs to access external networks and the hub for communication between MANs.</a:t>
            </a:r>
            <a:endParaRPr lang="en-US" altLang="zh-CN" sz="16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descr="03.png"/>
          <p:cNvPicPr>
            <a:picLocks/>
          </p:cNvPicPr>
          <p:nvPr/>
        </p:nvPicPr>
        <p:blipFill>
          <a:blip r:embed="rId4" cstate="print"/>
          <a:stretch>
            <a:fillRect/>
          </a:stretch>
        </p:blipFill>
        <p:spPr>
          <a:xfrm>
            <a:off x="2522826" y="3535684"/>
            <a:ext cx="421327" cy="344597"/>
          </a:xfrm>
          <a:prstGeom prst="rect">
            <a:avLst/>
          </a:prstGeom>
        </p:spPr>
      </p:pic>
      <p:pic>
        <p:nvPicPr>
          <p:cNvPr id="61" name="图片 60" descr="03.png"/>
          <p:cNvPicPr>
            <a:picLocks/>
          </p:cNvPicPr>
          <p:nvPr/>
        </p:nvPicPr>
        <p:blipFill>
          <a:blip r:embed="rId4" cstate="print"/>
          <a:stretch>
            <a:fillRect/>
          </a:stretch>
        </p:blipFill>
        <p:spPr>
          <a:xfrm>
            <a:off x="3605543" y="3535684"/>
            <a:ext cx="421327" cy="344597"/>
          </a:xfrm>
          <a:prstGeom prst="rect">
            <a:avLst/>
          </a:prstGeom>
        </p:spPr>
      </p:pic>
      <p:pic>
        <p:nvPicPr>
          <p:cNvPr id="68" name="图片 67" descr="03.png"/>
          <p:cNvPicPr>
            <a:picLocks/>
          </p:cNvPicPr>
          <p:nvPr/>
        </p:nvPicPr>
        <p:blipFill>
          <a:blip r:embed="rId4" cstate="print"/>
          <a:stretch>
            <a:fillRect/>
          </a:stretch>
        </p:blipFill>
        <p:spPr>
          <a:xfrm>
            <a:off x="3605543" y="2796491"/>
            <a:ext cx="421327" cy="344597"/>
          </a:xfrm>
          <a:prstGeom prst="rect">
            <a:avLst/>
          </a:prstGeom>
        </p:spPr>
      </p:pic>
      <p:pic>
        <p:nvPicPr>
          <p:cNvPr id="69" name="图片 68" descr="03.png"/>
          <p:cNvPicPr>
            <a:picLocks/>
          </p:cNvPicPr>
          <p:nvPr/>
        </p:nvPicPr>
        <p:blipFill>
          <a:blip r:embed="rId4" cstate="print"/>
          <a:stretch>
            <a:fillRect/>
          </a:stretch>
        </p:blipFill>
        <p:spPr>
          <a:xfrm>
            <a:off x="2530000" y="2796491"/>
            <a:ext cx="421327" cy="344597"/>
          </a:xfrm>
          <a:prstGeom prst="rect">
            <a:avLst/>
          </a:prstGeom>
        </p:spPr>
      </p:pic>
      <p:pic>
        <p:nvPicPr>
          <p:cNvPr id="70" name="图片 69" descr="03.png"/>
          <p:cNvPicPr>
            <a:picLocks/>
          </p:cNvPicPr>
          <p:nvPr/>
        </p:nvPicPr>
        <p:blipFill>
          <a:blip r:embed="rId4" cstate="print"/>
          <a:stretch>
            <a:fillRect/>
          </a:stretch>
        </p:blipFill>
        <p:spPr>
          <a:xfrm>
            <a:off x="3074733" y="2203817"/>
            <a:ext cx="421327" cy="344597"/>
          </a:xfrm>
          <a:prstGeom prst="rect">
            <a:avLst/>
          </a:prstGeom>
        </p:spPr>
      </p:pic>
      <p:pic>
        <p:nvPicPr>
          <p:cNvPr id="72" name="图片 71"/>
          <p:cNvPicPr>
            <a:picLocks/>
          </p:cNvPicPr>
          <p:nvPr/>
        </p:nvPicPr>
        <p:blipFill>
          <a:blip r:embed="rId5"/>
          <a:stretch>
            <a:fillRect/>
          </a:stretch>
        </p:blipFill>
        <p:spPr>
          <a:xfrm>
            <a:off x="1559613" y="3546033"/>
            <a:ext cx="421327" cy="344597"/>
          </a:xfrm>
          <a:prstGeom prst="rect">
            <a:avLst/>
          </a:prstGeom>
        </p:spPr>
      </p:pic>
      <p:pic>
        <p:nvPicPr>
          <p:cNvPr id="74" name="图片 73"/>
          <p:cNvPicPr>
            <a:picLocks/>
          </p:cNvPicPr>
          <p:nvPr/>
        </p:nvPicPr>
        <p:blipFill>
          <a:blip r:embed="rId5"/>
          <a:stretch>
            <a:fillRect/>
          </a:stretch>
        </p:blipFill>
        <p:spPr>
          <a:xfrm>
            <a:off x="4699226" y="3546033"/>
            <a:ext cx="421327" cy="344597"/>
          </a:xfrm>
          <a:prstGeom prst="rect">
            <a:avLst/>
          </a:prstGeom>
        </p:spPr>
      </p:pic>
      <p:pic>
        <p:nvPicPr>
          <p:cNvPr id="75" name="图片 74"/>
          <p:cNvPicPr>
            <a:picLocks/>
          </p:cNvPicPr>
          <p:nvPr/>
        </p:nvPicPr>
        <p:blipFill>
          <a:blip r:embed="rId5"/>
          <a:stretch>
            <a:fillRect/>
          </a:stretch>
        </p:blipFill>
        <p:spPr>
          <a:xfrm>
            <a:off x="4699226" y="2796491"/>
            <a:ext cx="421327" cy="344597"/>
          </a:xfrm>
          <a:prstGeom prst="rect">
            <a:avLst/>
          </a:prstGeom>
        </p:spPr>
      </p:pic>
      <p:pic>
        <p:nvPicPr>
          <p:cNvPr id="78" name="图片 77"/>
          <p:cNvPicPr>
            <a:picLocks/>
          </p:cNvPicPr>
          <p:nvPr/>
        </p:nvPicPr>
        <p:blipFill>
          <a:blip r:embed="rId5"/>
          <a:stretch>
            <a:fillRect/>
          </a:stretch>
        </p:blipFill>
        <p:spPr>
          <a:xfrm>
            <a:off x="2520684" y="4273562"/>
            <a:ext cx="421327" cy="344597"/>
          </a:xfrm>
          <a:prstGeom prst="rect">
            <a:avLst/>
          </a:prstGeom>
        </p:spPr>
      </p:pic>
      <p:pic>
        <p:nvPicPr>
          <p:cNvPr id="79" name="图片 78"/>
          <p:cNvPicPr>
            <a:picLocks/>
          </p:cNvPicPr>
          <p:nvPr/>
        </p:nvPicPr>
        <p:blipFill>
          <a:blip r:embed="rId5"/>
          <a:stretch>
            <a:fillRect/>
          </a:stretch>
        </p:blipFill>
        <p:spPr>
          <a:xfrm>
            <a:off x="3602543" y="4273562"/>
            <a:ext cx="421327" cy="344597"/>
          </a:xfrm>
          <a:prstGeom prst="rect">
            <a:avLst/>
          </a:prstGeom>
        </p:spPr>
      </p:pic>
      <p:grpSp>
        <p:nvGrpSpPr>
          <p:cNvPr id="59" name="组合 58"/>
          <p:cNvGrpSpPr/>
          <p:nvPr/>
        </p:nvGrpSpPr>
        <p:grpSpPr bwMode="gray">
          <a:xfrm>
            <a:off x="6677631" y="99476"/>
            <a:ext cx="5071457" cy="252000"/>
            <a:chOff x="4744036" y="101826"/>
            <a:chExt cx="5071457" cy="213120"/>
          </a:xfrm>
        </p:grpSpPr>
        <p:sp>
          <p:nvSpPr>
            <p:cNvPr id="91" name="五边形 90"/>
            <p:cNvSpPr/>
            <p:nvPr/>
          </p:nvSpPr>
          <p:spPr bwMode="gray">
            <a:xfrm>
              <a:off x="4744036" y="101826"/>
              <a:ext cx="1332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Education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燕尾形 91"/>
            <p:cNvSpPr/>
            <p:nvPr/>
          </p:nvSpPr>
          <p:spPr bwMode="gray">
            <a:xfrm>
              <a:off x="5990522"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Finance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燕尾形 92"/>
            <p:cNvSpPr/>
            <p:nvPr/>
          </p:nvSpPr>
          <p:spPr bwMode="gray">
            <a:xfrm>
              <a:off x="7237008"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Railway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燕尾形 93"/>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391380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Education MAN</a:t>
            </a:r>
            <a:endParaRPr lang="en-US" altLang="zh-CN" dirty="0">
              <a:sym typeface="Huawei Sans" panose="020C0503030203020204" pitchFamily="34" charset="0"/>
            </a:endParaRPr>
          </a:p>
        </p:txBody>
      </p:sp>
      <p:sp>
        <p:nvSpPr>
          <p:cNvPr id="5" name="矩形 4"/>
          <p:cNvSpPr/>
          <p:nvPr/>
        </p:nvSpPr>
        <p:spPr bwMode="gray">
          <a:xfrm>
            <a:off x="5620171" y="3997647"/>
            <a:ext cx="1734314" cy="917463"/>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p:cNvCxnSpPr/>
          <p:nvPr/>
        </p:nvCxnSpPr>
        <p:spPr bwMode="gray">
          <a:xfrm>
            <a:off x="6151386" y="4454028"/>
            <a:ext cx="57326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bwMode="gray">
          <a:xfrm>
            <a:off x="3115209" y="3997647"/>
            <a:ext cx="1734314" cy="917463"/>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p:nvPr/>
        </p:nvCxnSpPr>
        <p:spPr bwMode="gray">
          <a:xfrm>
            <a:off x="3573796" y="4454028"/>
            <a:ext cx="70617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bwMode="gray">
          <a:xfrm>
            <a:off x="610247" y="3997647"/>
            <a:ext cx="1734314" cy="917463"/>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bwMode="gray">
          <a:xfrm>
            <a:off x="1036313" y="4454028"/>
            <a:ext cx="80582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3534702" y="3883335"/>
            <a:ext cx="0" cy="59943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1036313" y="3883335"/>
            <a:ext cx="0" cy="11356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bwMode="gray">
          <a:xfrm flipV="1">
            <a:off x="575550" y="2340075"/>
            <a:ext cx="3492197" cy="633332"/>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797039 w 1413835"/>
              <a:gd name="connsiteY0" fmla="*/ 137969 h 797945"/>
              <a:gd name="connsiteX1" fmla="*/ 0 w 1413835"/>
              <a:gd name="connsiteY1" fmla="*/ 13109 h 797945"/>
              <a:gd name="connsiteX2" fmla="*/ 194635 w 1413835"/>
              <a:gd name="connsiteY2" fmla="*/ 797945 h 797945"/>
              <a:gd name="connsiteX3" fmla="*/ 1413835 w 1413835"/>
              <a:gd name="connsiteY3" fmla="*/ 797945 h 797945"/>
              <a:gd name="connsiteX4" fmla="*/ 797039 w 1413835"/>
              <a:gd name="connsiteY4" fmla="*/ 137969 h 797945"/>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846345 w 1463141"/>
              <a:gd name="connsiteY0" fmla="*/ 245008 h 904984"/>
              <a:gd name="connsiteX1" fmla="*/ 0 w 1463141"/>
              <a:gd name="connsiteY1" fmla="*/ 0 h 904984"/>
              <a:gd name="connsiteX2" fmla="*/ 243941 w 1463141"/>
              <a:gd name="connsiteY2" fmla="*/ 904984 h 904984"/>
              <a:gd name="connsiteX3" fmla="*/ 1463141 w 1463141"/>
              <a:gd name="connsiteY3" fmla="*/ 904984 h 904984"/>
              <a:gd name="connsiteX4" fmla="*/ 846345 w 1463141"/>
              <a:gd name="connsiteY4" fmla="*/ 245008 h 904984"/>
              <a:gd name="connsiteX0" fmla="*/ 1217209 w 1463141"/>
              <a:gd name="connsiteY0" fmla="*/ 0 h 905495"/>
              <a:gd name="connsiteX1" fmla="*/ 0 w 1463141"/>
              <a:gd name="connsiteY1" fmla="*/ 511 h 905495"/>
              <a:gd name="connsiteX2" fmla="*/ 243941 w 1463141"/>
              <a:gd name="connsiteY2" fmla="*/ 905495 h 905495"/>
              <a:gd name="connsiteX3" fmla="*/ 1463141 w 1463141"/>
              <a:gd name="connsiteY3" fmla="*/ 905495 h 905495"/>
              <a:gd name="connsiteX4" fmla="*/ 1217209 w 1463141"/>
              <a:gd name="connsiteY4" fmla="*/ 0 h 905495"/>
              <a:gd name="connsiteX0" fmla="*/ 2539615 w 2785547"/>
              <a:gd name="connsiteY0" fmla="*/ 0 h 905495"/>
              <a:gd name="connsiteX1" fmla="*/ 1322406 w 2785547"/>
              <a:gd name="connsiteY1" fmla="*/ 511 h 905495"/>
              <a:gd name="connsiteX2" fmla="*/ 0 w 2785547"/>
              <a:gd name="connsiteY2" fmla="*/ 860222 h 905495"/>
              <a:gd name="connsiteX3" fmla="*/ 2785547 w 2785547"/>
              <a:gd name="connsiteY3" fmla="*/ 905495 h 905495"/>
              <a:gd name="connsiteX4" fmla="*/ 2539615 w 2785547"/>
              <a:gd name="connsiteY4" fmla="*/ 0 h 905495"/>
              <a:gd name="connsiteX0" fmla="*/ 2539615 w 3577295"/>
              <a:gd name="connsiteY0" fmla="*/ 0 h 860222"/>
              <a:gd name="connsiteX1" fmla="*/ 1322406 w 3577295"/>
              <a:gd name="connsiteY1" fmla="*/ 511 h 860222"/>
              <a:gd name="connsiteX2" fmla="*/ 0 w 3577295"/>
              <a:gd name="connsiteY2" fmla="*/ 860222 h 860222"/>
              <a:gd name="connsiteX3" fmla="*/ 3577295 w 3577295"/>
              <a:gd name="connsiteY3" fmla="*/ 856739 h 860222"/>
              <a:gd name="connsiteX4" fmla="*/ 2539615 w 3577295"/>
              <a:gd name="connsiteY4" fmla="*/ 0 h 860222"/>
              <a:gd name="connsiteX0" fmla="*/ 2539615 w 3929818"/>
              <a:gd name="connsiteY0" fmla="*/ 0 h 868348"/>
              <a:gd name="connsiteX1" fmla="*/ 1322406 w 3929818"/>
              <a:gd name="connsiteY1" fmla="*/ 511 h 868348"/>
              <a:gd name="connsiteX2" fmla="*/ 0 w 3929818"/>
              <a:gd name="connsiteY2" fmla="*/ 860222 h 868348"/>
              <a:gd name="connsiteX3" fmla="*/ 3929818 w 3929818"/>
              <a:gd name="connsiteY3" fmla="*/ 868348 h 868348"/>
              <a:gd name="connsiteX4" fmla="*/ 2539615 w 3929818"/>
              <a:gd name="connsiteY4" fmla="*/ 0 h 868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9818" h="868348">
                <a:moveTo>
                  <a:pt x="2539615" y="0"/>
                </a:moveTo>
                <a:lnTo>
                  <a:pt x="1322406" y="511"/>
                </a:lnTo>
                <a:lnTo>
                  <a:pt x="0" y="860222"/>
                </a:lnTo>
                <a:lnTo>
                  <a:pt x="3929818" y="868348"/>
                </a:lnTo>
                <a:lnTo>
                  <a:pt x="2539615" y="0"/>
                </a:lnTo>
                <a:close/>
              </a:path>
            </a:pathLst>
          </a:custGeom>
          <a:gradFill flip="none" rotWithShape="1">
            <a:gsLst>
              <a:gs pos="100000">
                <a:schemeClr val="bg1">
                  <a:alpha val="0"/>
                </a:schemeClr>
              </a:gs>
              <a:gs pos="0">
                <a:srgbClr val="FFD17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19" idx="2"/>
          </p:cNvCxnSpPr>
          <p:nvPr/>
        </p:nvCxnSpPr>
        <p:spPr bwMode="gray">
          <a:xfrm>
            <a:off x="3988280" y="3084736"/>
            <a:ext cx="0" cy="79859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reeform 159"/>
          <p:cNvSpPr/>
          <p:nvPr/>
        </p:nvSpPr>
        <p:spPr bwMode="gray">
          <a:xfrm flipH="1">
            <a:off x="1759100" y="2576823"/>
            <a:ext cx="1091152" cy="5703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2CC"/>
          </a:solidFill>
          <a:ln w="19050">
            <a:solidFill>
              <a:srgbClr val="FFD17D"/>
            </a:solidFill>
          </a:ln>
        </p:spPr>
        <p:style>
          <a:lnRef idx="1">
            <a:schemeClr val="accent1"/>
          </a:lnRef>
          <a:fillRef idx="0">
            <a:schemeClr val="accent1"/>
          </a:fillRef>
          <a:effectRef idx="0">
            <a:schemeClr val="accent1"/>
          </a:effectRef>
          <a:fontRef idx="minor">
            <a:schemeClr val="tx1"/>
          </a:fontRef>
        </p:style>
        <p:txBody>
          <a:bodyPr wrap="square" lIns="108000" tIns="108000" rIns="108000" rtlCol="0" anchor="ctr">
            <a:noAutofit/>
          </a:bodyPr>
          <a:lstStyle/>
          <a:p>
            <a:pPr algn="ctr" fontAlgn="ctr"/>
            <a:r>
              <a:rPr lang="en-US" sz="1200" b="1" dirty="0" smtClean="0">
                <a:solidFill>
                  <a:srgbClr val="ED6D00"/>
                </a:solidFill>
                <a:latin typeface="Huawei Sans" panose="020C0503030203020204" pitchFamily="34" charset="0"/>
              </a:rPr>
              <a:t>Smart Education</a:t>
            </a:r>
            <a:endParaRPr lang="en-US" altLang="zh-CN" sz="1200" b="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dirty="0" smtClean="0">
                <a:solidFill>
                  <a:srgbClr val="ED6D00"/>
                </a:solidFill>
                <a:latin typeface="Huawei Sans" panose="020C0503030203020204" pitchFamily="34" charset="0"/>
              </a:rPr>
              <a:t>DC</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a:off x="2744695" y="2933852"/>
            <a:ext cx="24693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8" name="图片 87" descr="汇聚交换机.png"/>
          <p:cNvPicPr>
            <a:picLocks noChangeAspect="1"/>
          </p:cNvPicPr>
          <p:nvPr/>
        </p:nvPicPr>
        <p:blipFill>
          <a:blip r:embed="rId3" cstate="print"/>
          <a:stretch>
            <a:fillRect/>
          </a:stretch>
        </p:blipFill>
        <p:spPr bwMode="gray">
          <a:xfrm>
            <a:off x="851900" y="4295059"/>
            <a:ext cx="368827" cy="301768"/>
          </a:xfrm>
          <a:prstGeom prst="rect">
            <a:avLst/>
          </a:prstGeom>
        </p:spPr>
      </p:pic>
      <p:pic>
        <p:nvPicPr>
          <p:cNvPr id="19" name="图片 86" descr="核心交换机.png"/>
          <p:cNvPicPr>
            <a:picLocks noChangeAspect="1"/>
          </p:cNvPicPr>
          <p:nvPr/>
        </p:nvPicPr>
        <p:blipFill>
          <a:blip r:embed="rId4" cstate="print"/>
          <a:stretch>
            <a:fillRect/>
          </a:stretch>
        </p:blipFill>
        <p:spPr bwMode="gray">
          <a:xfrm>
            <a:off x="3803866" y="2782968"/>
            <a:ext cx="368827" cy="301768"/>
          </a:xfrm>
          <a:prstGeom prst="rect">
            <a:avLst/>
          </a:prstGeom>
        </p:spPr>
      </p:pic>
      <p:pic>
        <p:nvPicPr>
          <p:cNvPr id="2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2809155"/>
            <a:ext cx="304815" cy="249395"/>
          </a:xfrm>
          <a:prstGeom prst="rect">
            <a:avLst/>
          </a:prstGeom>
        </p:spPr>
      </p:pic>
      <p:pic>
        <p:nvPicPr>
          <p:cNvPr id="23"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290166" y="1705409"/>
            <a:ext cx="368827" cy="301768"/>
          </a:xfrm>
          <a:prstGeom prst="rect">
            <a:avLst/>
          </a:prstGeom>
        </p:spPr>
      </p:pic>
      <p:cxnSp>
        <p:nvCxnSpPr>
          <p:cNvPr id="24" name="直接连接符 23"/>
          <p:cNvCxnSpPr>
            <a:stCxn id="23" idx="2"/>
            <a:endCxn id="19" idx="0"/>
          </p:cNvCxnSpPr>
          <p:nvPr/>
        </p:nvCxnSpPr>
        <p:spPr bwMode="gray">
          <a:xfrm flipH="1">
            <a:off x="3988280" y="2007177"/>
            <a:ext cx="486300" cy="775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bwMode="gray">
          <a:xfrm>
            <a:off x="567435" y="1530626"/>
            <a:ext cx="3520174" cy="824460"/>
          </a:xfrm>
          <a:prstGeom prst="rect">
            <a:avLst/>
          </a:prstGeom>
          <a:solidFill>
            <a:srgbClr val="FFF2CC"/>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478050" y="1912693"/>
            <a:ext cx="915394"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e-Schoolbag</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1225560" y="1912693"/>
            <a:ext cx="1005967"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Health</a:t>
            </a:r>
          </a:p>
          <a:p>
            <a:pPr algn="ctr" defTabSz="914209" fontAlgn="ctr">
              <a:defRPr/>
            </a:pPr>
            <a:r>
              <a:rPr lang="en-US" altLang="zh-CN" sz="1200" kern="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monitoring</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2486934" y="1912693"/>
            <a:ext cx="1134636"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Personnel locating</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2055428" y="2005026"/>
            <a:ext cx="631866" cy="276981"/>
          </a:xfrm>
          <a:prstGeom prst="rect">
            <a:avLst/>
          </a:prstGeom>
        </p:spPr>
        <p:txBody>
          <a:bodyPr wrap="non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AR/VR</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cstate="print"/>
          <a:stretch>
            <a:fillRect/>
          </a:stretch>
        </p:blipFill>
        <p:spPr bwMode="gray">
          <a:xfrm>
            <a:off x="3362744" y="4295059"/>
            <a:ext cx="368827" cy="301768"/>
          </a:xfrm>
          <a:prstGeom prst="rect">
            <a:avLst/>
          </a:prstGeom>
        </p:spPr>
      </p:pic>
      <p:sp>
        <p:nvSpPr>
          <p:cNvPr id="31" name="矩形 30"/>
          <p:cNvSpPr/>
          <p:nvPr/>
        </p:nvSpPr>
        <p:spPr bwMode="gray">
          <a:xfrm>
            <a:off x="7456679" y="1600484"/>
            <a:ext cx="4292410" cy="3554819"/>
          </a:xfrm>
          <a:prstGeom prst="rect">
            <a:avLst/>
          </a:prstGeom>
        </p:spPr>
        <p:txBody>
          <a:bodyPr wrap="square">
            <a:spAutoFit/>
          </a:bodyPr>
          <a:lstStyle/>
          <a:p>
            <a:pPr marL="182563" indent="-182563" fontAlgn="ctr">
              <a:lnSpc>
                <a:spcPts val="2400"/>
              </a:lnSpc>
              <a:spcAft>
                <a:spcPts val="600"/>
              </a:spcAft>
              <a:buFont typeface="Arial" panose="020B0604020202020204" pitchFamily="34" charset="0"/>
              <a:buChar char="•"/>
            </a:pPr>
            <a:r>
              <a:rPr lang="en-US" sz="1200" dirty="0" smtClean="0">
                <a:solidFill>
                  <a:schemeClr val="tx1">
                    <a:lumMod val="75000"/>
                    <a:lumOff val="25000"/>
                  </a:schemeClr>
                </a:solidFill>
                <a:latin typeface="Huawei Sans" panose="020C0503030203020204" pitchFamily="34" charset="0"/>
              </a:rPr>
              <a:t>The education MAN implements interconnection between education administrative organizations and schools. It is a regional network platform that carries functions such as education information resource sharing and education information management.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4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The </a:t>
            </a:r>
            <a:r>
              <a:rPr lang="en-US" altLang="zh-CN" sz="1200" dirty="0">
                <a:latin typeface="Huawei Sans" panose="020C0503030203020204" pitchFamily="34" charset="0"/>
              </a:rPr>
              <a:t>primary/secondary education </a:t>
            </a:r>
            <a:r>
              <a:rPr lang="en-US" altLang="zh-CN" sz="1200" dirty="0" smtClean="0">
                <a:latin typeface="Huawei Sans" panose="020C0503030203020204" pitchFamily="34" charset="0"/>
              </a:rPr>
              <a:t>campus </a:t>
            </a:r>
            <a:r>
              <a:rPr lang="en-US" sz="1200" dirty="0" smtClean="0">
                <a:solidFill>
                  <a:prstClr val="black"/>
                </a:solidFill>
                <a:latin typeface="Huawei Sans" panose="020C0503030203020204" pitchFamily="34" charset="0"/>
              </a:rPr>
              <a:t>network is not directly connected to the education backbone network due to its small scale. Instead, it is planned and constructed by the upper-level network management department and connected to the education MAN to implement full data convergence.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a:off x="1036313" y="3883335"/>
            <a:ext cx="500992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6046237" y="3883335"/>
            <a:ext cx="0" cy="59943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87" descr="汇聚交换机.png"/>
          <p:cNvPicPr>
            <a:picLocks noChangeAspect="1"/>
          </p:cNvPicPr>
          <p:nvPr/>
        </p:nvPicPr>
        <p:blipFill>
          <a:blip r:embed="rId3" cstate="print"/>
          <a:stretch>
            <a:fillRect/>
          </a:stretch>
        </p:blipFill>
        <p:spPr bwMode="gray">
          <a:xfrm>
            <a:off x="5861824" y="4295059"/>
            <a:ext cx="368827" cy="301768"/>
          </a:xfrm>
          <a:prstGeom prst="rect">
            <a:avLst/>
          </a:prstGeom>
        </p:spPr>
      </p:pic>
      <p:sp>
        <p:nvSpPr>
          <p:cNvPr id="35" name="矩形 34"/>
          <p:cNvSpPr/>
          <p:nvPr/>
        </p:nvSpPr>
        <p:spPr bwMode="gray">
          <a:xfrm>
            <a:off x="4087609" y="3379027"/>
            <a:ext cx="1284326" cy="276999"/>
          </a:xfrm>
          <a:prstGeom prst="rect">
            <a:avLst/>
          </a:prstGeom>
        </p:spPr>
        <p:txBody>
          <a:bodyPr wrap="none">
            <a:spAutoFit/>
          </a:bodyPr>
          <a:lstStyle/>
          <a:p>
            <a:pPr fontAlgn="ctr"/>
            <a:r>
              <a:rPr lang="en-US" sz="1200" dirty="0" smtClean="0">
                <a:solidFill>
                  <a:prstClr val="black">
                    <a:lumMod val="75000"/>
                    <a:lumOff val="25000"/>
                  </a:prstClr>
                </a:solidFill>
                <a:latin typeface="Huawei Sans" panose="020C0503030203020204" pitchFamily="34" charset="0"/>
              </a:rPr>
              <a:t>Education MAN</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014260" y="2809155"/>
            <a:ext cx="304815" cy="249395"/>
          </a:xfrm>
          <a:prstGeom prst="rect">
            <a:avLst/>
          </a:prstGeom>
        </p:spPr>
      </p:pic>
      <p:sp>
        <p:nvSpPr>
          <p:cNvPr id="40" name="矩形 39"/>
          <p:cNvSpPr/>
          <p:nvPr/>
        </p:nvSpPr>
        <p:spPr bwMode="gray">
          <a:xfrm>
            <a:off x="942842" y="3974465"/>
            <a:ext cx="1479892" cy="276999"/>
          </a:xfrm>
          <a:prstGeom prst="rect">
            <a:avLst/>
          </a:prstGeom>
        </p:spPr>
        <p:txBody>
          <a:bodyPr wrap="none">
            <a:spAutoFit/>
          </a:bodyPr>
          <a:lstStyle/>
          <a:p>
            <a:pPr algn="r" fontAlgn="ctr"/>
            <a:r>
              <a:rPr lang="en-US" sz="1200" dirty="0" smtClean="0">
                <a:solidFill>
                  <a:prstClr val="white">
                    <a:lumMod val="50000"/>
                  </a:prstClr>
                </a:solidFill>
                <a:latin typeface="Huawei Sans" panose="020C0503030203020204" pitchFamily="34" charset="0"/>
              </a:rPr>
              <a:t>Center in district X</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3458117" y="3974465"/>
            <a:ext cx="1476687" cy="276999"/>
          </a:xfrm>
          <a:prstGeom prst="rect">
            <a:avLst/>
          </a:prstGeom>
        </p:spPr>
        <p:txBody>
          <a:bodyPr wrap="none">
            <a:spAutoFit/>
          </a:bodyPr>
          <a:lstStyle/>
          <a:p>
            <a:pPr algn="r" fontAlgn="ctr"/>
            <a:r>
              <a:rPr lang="en-US" sz="1200" dirty="0" smtClean="0">
                <a:solidFill>
                  <a:prstClr val="white">
                    <a:lumMod val="50000"/>
                  </a:prstClr>
                </a:solidFill>
                <a:latin typeface="Huawei Sans" panose="020C0503030203020204" pitchFamily="34" charset="0"/>
              </a:rPr>
              <a:t>Center in </a:t>
            </a:r>
            <a:r>
              <a:rPr lang="en-US" altLang="zh-CN" sz="1200" dirty="0">
                <a:solidFill>
                  <a:prstClr val="white">
                    <a:lumMod val="50000"/>
                  </a:prstClr>
                </a:solidFill>
                <a:latin typeface="Huawei Sans" panose="020C0503030203020204" pitchFamily="34" charset="0"/>
              </a:rPr>
              <a:t>district </a:t>
            </a:r>
            <a:r>
              <a:rPr lang="en-US" sz="1200" dirty="0" smtClean="0">
                <a:solidFill>
                  <a:prstClr val="white">
                    <a:lumMod val="50000"/>
                  </a:prstClr>
                </a:solidFill>
                <a:latin typeface="Huawei Sans" panose="020C0503030203020204" pitchFamily="34" charset="0"/>
              </a:rPr>
              <a:t>Y</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5961938" y="3974465"/>
            <a:ext cx="1478290" cy="276999"/>
          </a:xfrm>
          <a:prstGeom prst="rect">
            <a:avLst/>
          </a:prstGeom>
        </p:spPr>
        <p:txBody>
          <a:bodyPr wrap="none">
            <a:spAutoFit/>
          </a:bodyPr>
          <a:lstStyle/>
          <a:p>
            <a:pPr algn="r" fontAlgn="ctr"/>
            <a:r>
              <a:rPr lang="en-US" sz="1200" dirty="0" smtClean="0">
                <a:solidFill>
                  <a:prstClr val="white">
                    <a:lumMod val="50000"/>
                  </a:prstClr>
                </a:solidFill>
                <a:latin typeface="Huawei Sans" panose="020C0503030203020204" pitchFamily="34" charset="0"/>
              </a:rPr>
              <a:t>Center in </a:t>
            </a:r>
            <a:r>
              <a:rPr lang="en-US" altLang="zh-CN" sz="1200" dirty="0">
                <a:solidFill>
                  <a:prstClr val="white">
                    <a:lumMod val="50000"/>
                  </a:prstClr>
                </a:solidFill>
                <a:latin typeface="Huawei Sans" panose="020C0503030203020204" pitchFamily="34" charset="0"/>
              </a:rPr>
              <a:t>district </a:t>
            </a:r>
            <a:r>
              <a:rPr lang="en-US" sz="1200" dirty="0" smtClean="0">
                <a:solidFill>
                  <a:prstClr val="white">
                    <a:lumMod val="50000"/>
                  </a:prstClr>
                </a:solidFill>
                <a:latin typeface="Huawei Sans" panose="020C0503030203020204" pitchFamily="34" charset="0"/>
              </a:rPr>
              <a:t>Z</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186"/>
          <p:cNvSpPr>
            <a:spLocks noEditPoints="1"/>
          </p:cNvSpPr>
          <p:nvPr/>
        </p:nvSpPr>
        <p:spPr bwMode="gray">
          <a:xfrm>
            <a:off x="1826626" y="4253718"/>
            <a:ext cx="320633" cy="32154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86"/>
          <p:cNvSpPr>
            <a:spLocks noEditPoints="1"/>
          </p:cNvSpPr>
          <p:nvPr/>
        </p:nvSpPr>
        <p:spPr bwMode="gray">
          <a:xfrm>
            <a:off x="4255945" y="4253718"/>
            <a:ext cx="320633" cy="32154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86"/>
          <p:cNvSpPr>
            <a:spLocks noEditPoints="1"/>
          </p:cNvSpPr>
          <p:nvPr/>
        </p:nvSpPr>
        <p:spPr bwMode="gray">
          <a:xfrm>
            <a:off x="6706777" y="4253718"/>
            <a:ext cx="320633" cy="321544"/>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499408" y="5209503"/>
            <a:ext cx="644728" cy="877292"/>
            <a:chOff x="499408" y="5209503"/>
            <a:chExt cx="644728" cy="877292"/>
          </a:xfrm>
        </p:grpSpPr>
        <p:sp>
          <p:nvSpPr>
            <p:cNvPr id="4" name="矩形 3"/>
            <p:cNvSpPr/>
            <p:nvPr/>
          </p:nvSpPr>
          <p:spPr bwMode="gray">
            <a:xfrm>
              <a:off x="608738" y="520950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7" descr="汇聚交换机.png"/>
            <p:cNvPicPr>
              <a:picLocks noChangeAspect="1"/>
            </p:cNvPicPr>
            <p:nvPr/>
          </p:nvPicPr>
          <p:blipFill>
            <a:blip r:embed="rId3" cstate="print"/>
            <a:stretch>
              <a:fillRect/>
            </a:stretch>
          </p:blipFill>
          <p:spPr bwMode="gray">
            <a:xfrm>
              <a:off x="721771" y="5464559"/>
              <a:ext cx="200000" cy="163636"/>
            </a:xfrm>
            <a:prstGeom prst="rect">
              <a:avLst/>
            </a:prstGeom>
          </p:spPr>
        </p:pic>
        <p:pic>
          <p:nvPicPr>
            <p:cNvPr id="3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21771" y="5276285"/>
              <a:ext cx="200000" cy="163636"/>
            </a:xfrm>
            <a:prstGeom prst="rect">
              <a:avLst/>
            </a:prstGeom>
          </p:spPr>
        </p:pic>
        <p:pic>
          <p:nvPicPr>
            <p:cNvPr id="39" name="图片 105" descr="AP.png"/>
            <p:cNvPicPr>
              <a:picLocks noChangeAspect="1"/>
            </p:cNvPicPr>
            <p:nvPr/>
          </p:nvPicPr>
          <p:blipFill>
            <a:blip r:embed="rId8" cstate="print"/>
            <a:stretch>
              <a:fillRect/>
            </a:stretch>
          </p:blipFill>
          <p:spPr bwMode="gray">
            <a:xfrm>
              <a:off x="721771" y="5646160"/>
              <a:ext cx="200000" cy="163636"/>
            </a:xfrm>
            <a:prstGeom prst="rect">
              <a:avLst/>
            </a:prstGeom>
          </p:spPr>
        </p:pic>
        <p:sp>
          <p:nvSpPr>
            <p:cNvPr id="49" name="矩形 48"/>
            <p:cNvSpPr/>
            <p:nvPr/>
          </p:nvSpPr>
          <p:spPr bwMode="gray">
            <a:xfrm>
              <a:off x="499408" y="5809796"/>
              <a:ext cx="64472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rPr>
                <a:t>School</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矩形 49"/>
          <p:cNvSpPr/>
          <p:nvPr/>
        </p:nvSpPr>
        <p:spPr bwMode="gray">
          <a:xfrm>
            <a:off x="1918495" y="520950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87" descr="汇聚交换机.png"/>
          <p:cNvPicPr>
            <a:picLocks noChangeAspect="1"/>
          </p:cNvPicPr>
          <p:nvPr/>
        </p:nvPicPr>
        <p:blipFill>
          <a:blip r:embed="rId3" cstate="print"/>
          <a:stretch>
            <a:fillRect/>
          </a:stretch>
        </p:blipFill>
        <p:spPr bwMode="gray">
          <a:xfrm>
            <a:off x="2031528" y="5464559"/>
            <a:ext cx="200000" cy="163636"/>
          </a:xfrm>
          <a:prstGeom prst="rect">
            <a:avLst/>
          </a:prstGeom>
        </p:spPr>
      </p:pic>
      <p:pic>
        <p:nvPicPr>
          <p:cNvPr id="52"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031528" y="5276285"/>
            <a:ext cx="200000" cy="163636"/>
          </a:xfrm>
          <a:prstGeom prst="rect">
            <a:avLst/>
          </a:prstGeom>
        </p:spPr>
      </p:pic>
      <p:pic>
        <p:nvPicPr>
          <p:cNvPr id="53" name="图片 105" descr="AP.png"/>
          <p:cNvPicPr>
            <a:picLocks noChangeAspect="1"/>
          </p:cNvPicPr>
          <p:nvPr/>
        </p:nvPicPr>
        <p:blipFill>
          <a:blip r:embed="rId8" cstate="print"/>
          <a:stretch>
            <a:fillRect/>
          </a:stretch>
        </p:blipFill>
        <p:spPr bwMode="gray">
          <a:xfrm>
            <a:off x="2031528" y="5646160"/>
            <a:ext cx="200000" cy="163636"/>
          </a:xfrm>
          <a:prstGeom prst="rect">
            <a:avLst/>
          </a:prstGeom>
        </p:spPr>
      </p:pic>
      <p:sp>
        <p:nvSpPr>
          <p:cNvPr id="54" name="矩形 53"/>
          <p:cNvSpPr/>
          <p:nvPr/>
        </p:nvSpPr>
        <p:spPr bwMode="gray">
          <a:xfrm>
            <a:off x="1809165" y="5809796"/>
            <a:ext cx="64472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rPr>
              <a:t>School</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a:off x="817816" y="5019003"/>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817816" y="501900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2147259" y="501900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3098934" y="520950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p:nvPr/>
        </p:nvCxnSpPr>
        <p:spPr bwMode="gray">
          <a:xfrm>
            <a:off x="3526509" y="4587683"/>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0" name="图片 87" descr="汇聚交换机.png"/>
          <p:cNvPicPr>
            <a:picLocks noChangeAspect="1"/>
          </p:cNvPicPr>
          <p:nvPr/>
        </p:nvPicPr>
        <p:blipFill>
          <a:blip r:embed="rId3" cstate="print"/>
          <a:stretch>
            <a:fillRect/>
          </a:stretch>
        </p:blipFill>
        <p:spPr bwMode="gray">
          <a:xfrm>
            <a:off x="3211967" y="5464559"/>
            <a:ext cx="200000" cy="163636"/>
          </a:xfrm>
          <a:prstGeom prst="rect">
            <a:avLst/>
          </a:prstGeom>
        </p:spPr>
      </p:pic>
      <p:pic>
        <p:nvPicPr>
          <p:cNvPr id="61"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11967" y="5276285"/>
            <a:ext cx="200000" cy="163636"/>
          </a:xfrm>
          <a:prstGeom prst="rect">
            <a:avLst/>
          </a:prstGeom>
        </p:spPr>
      </p:pic>
      <p:pic>
        <p:nvPicPr>
          <p:cNvPr id="62" name="图片 105" descr="AP.png"/>
          <p:cNvPicPr>
            <a:picLocks noChangeAspect="1"/>
          </p:cNvPicPr>
          <p:nvPr/>
        </p:nvPicPr>
        <p:blipFill>
          <a:blip r:embed="rId8" cstate="print"/>
          <a:stretch>
            <a:fillRect/>
          </a:stretch>
        </p:blipFill>
        <p:spPr bwMode="gray">
          <a:xfrm>
            <a:off x="3211967" y="5646160"/>
            <a:ext cx="200000" cy="163636"/>
          </a:xfrm>
          <a:prstGeom prst="rect">
            <a:avLst/>
          </a:prstGeom>
        </p:spPr>
      </p:pic>
      <p:sp>
        <p:nvSpPr>
          <p:cNvPr id="63" name="矩形 62"/>
          <p:cNvSpPr/>
          <p:nvPr/>
        </p:nvSpPr>
        <p:spPr bwMode="gray">
          <a:xfrm>
            <a:off x="2989604" y="5809796"/>
            <a:ext cx="64472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rPr>
              <a:t>School</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4408691" y="520950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87" descr="汇聚交换机.png"/>
          <p:cNvPicPr>
            <a:picLocks noChangeAspect="1"/>
          </p:cNvPicPr>
          <p:nvPr/>
        </p:nvPicPr>
        <p:blipFill>
          <a:blip r:embed="rId3" cstate="print"/>
          <a:stretch>
            <a:fillRect/>
          </a:stretch>
        </p:blipFill>
        <p:spPr bwMode="gray">
          <a:xfrm>
            <a:off x="4521724" y="5464559"/>
            <a:ext cx="200000" cy="163636"/>
          </a:xfrm>
          <a:prstGeom prst="rect">
            <a:avLst/>
          </a:prstGeom>
        </p:spPr>
      </p:pic>
      <p:pic>
        <p:nvPicPr>
          <p:cNvPr id="66"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521724" y="5276285"/>
            <a:ext cx="200000" cy="163636"/>
          </a:xfrm>
          <a:prstGeom prst="rect">
            <a:avLst/>
          </a:prstGeom>
        </p:spPr>
      </p:pic>
      <p:pic>
        <p:nvPicPr>
          <p:cNvPr id="67" name="图片 105" descr="AP.png"/>
          <p:cNvPicPr>
            <a:picLocks noChangeAspect="1"/>
          </p:cNvPicPr>
          <p:nvPr/>
        </p:nvPicPr>
        <p:blipFill>
          <a:blip r:embed="rId8" cstate="print"/>
          <a:stretch>
            <a:fillRect/>
          </a:stretch>
        </p:blipFill>
        <p:spPr bwMode="gray">
          <a:xfrm>
            <a:off x="4521724" y="5646160"/>
            <a:ext cx="200000" cy="163636"/>
          </a:xfrm>
          <a:prstGeom prst="rect">
            <a:avLst/>
          </a:prstGeom>
        </p:spPr>
      </p:pic>
      <p:sp>
        <p:nvSpPr>
          <p:cNvPr id="68" name="矩形 67"/>
          <p:cNvSpPr/>
          <p:nvPr/>
        </p:nvSpPr>
        <p:spPr bwMode="gray">
          <a:xfrm>
            <a:off x="4299361" y="5809796"/>
            <a:ext cx="64472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rPr>
              <a:t>School</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p:nvPr/>
        </p:nvCxnSpPr>
        <p:spPr bwMode="gray">
          <a:xfrm>
            <a:off x="3308012" y="5019003"/>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3308012" y="501900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a:off x="4637455" y="501900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bwMode="gray">
          <a:xfrm>
            <a:off x="5620322" y="520950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p:nvPr/>
        </p:nvCxnSpPr>
        <p:spPr bwMode="gray">
          <a:xfrm>
            <a:off x="6047897" y="4587683"/>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4" name="图片 87" descr="汇聚交换机.png"/>
          <p:cNvPicPr>
            <a:picLocks noChangeAspect="1"/>
          </p:cNvPicPr>
          <p:nvPr/>
        </p:nvPicPr>
        <p:blipFill>
          <a:blip r:embed="rId3" cstate="print"/>
          <a:stretch>
            <a:fillRect/>
          </a:stretch>
        </p:blipFill>
        <p:spPr bwMode="gray">
          <a:xfrm>
            <a:off x="5733355" y="5464559"/>
            <a:ext cx="200000" cy="163636"/>
          </a:xfrm>
          <a:prstGeom prst="rect">
            <a:avLst/>
          </a:prstGeom>
        </p:spPr>
      </p:pic>
      <p:pic>
        <p:nvPicPr>
          <p:cNvPr id="75"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733355" y="5276285"/>
            <a:ext cx="200000" cy="163636"/>
          </a:xfrm>
          <a:prstGeom prst="rect">
            <a:avLst/>
          </a:prstGeom>
        </p:spPr>
      </p:pic>
      <p:pic>
        <p:nvPicPr>
          <p:cNvPr id="76" name="图片 105" descr="AP.png"/>
          <p:cNvPicPr>
            <a:picLocks noChangeAspect="1"/>
          </p:cNvPicPr>
          <p:nvPr/>
        </p:nvPicPr>
        <p:blipFill>
          <a:blip r:embed="rId8" cstate="print"/>
          <a:stretch>
            <a:fillRect/>
          </a:stretch>
        </p:blipFill>
        <p:spPr bwMode="gray">
          <a:xfrm>
            <a:off x="5733355" y="5646160"/>
            <a:ext cx="200000" cy="163636"/>
          </a:xfrm>
          <a:prstGeom prst="rect">
            <a:avLst/>
          </a:prstGeom>
        </p:spPr>
      </p:pic>
      <p:sp>
        <p:nvSpPr>
          <p:cNvPr id="77" name="矩形 76"/>
          <p:cNvSpPr/>
          <p:nvPr/>
        </p:nvSpPr>
        <p:spPr bwMode="gray">
          <a:xfrm>
            <a:off x="5510992" y="5809796"/>
            <a:ext cx="64472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rPr>
              <a:t>School</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6930079" y="5209503"/>
            <a:ext cx="426066" cy="840105"/>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9" name="图片 87" descr="汇聚交换机.png"/>
          <p:cNvPicPr>
            <a:picLocks noChangeAspect="1"/>
          </p:cNvPicPr>
          <p:nvPr/>
        </p:nvPicPr>
        <p:blipFill>
          <a:blip r:embed="rId3" cstate="print"/>
          <a:stretch>
            <a:fillRect/>
          </a:stretch>
        </p:blipFill>
        <p:spPr bwMode="gray">
          <a:xfrm>
            <a:off x="7043112" y="5464559"/>
            <a:ext cx="200000" cy="163636"/>
          </a:xfrm>
          <a:prstGeom prst="rect">
            <a:avLst/>
          </a:prstGeom>
        </p:spPr>
      </p:pic>
      <p:pic>
        <p:nvPicPr>
          <p:cNvPr id="8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043112" y="5276285"/>
            <a:ext cx="200000" cy="163636"/>
          </a:xfrm>
          <a:prstGeom prst="rect">
            <a:avLst/>
          </a:prstGeom>
        </p:spPr>
      </p:pic>
      <p:pic>
        <p:nvPicPr>
          <p:cNvPr id="81" name="图片 105" descr="AP.png"/>
          <p:cNvPicPr>
            <a:picLocks noChangeAspect="1"/>
          </p:cNvPicPr>
          <p:nvPr/>
        </p:nvPicPr>
        <p:blipFill>
          <a:blip r:embed="rId8" cstate="print"/>
          <a:stretch>
            <a:fillRect/>
          </a:stretch>
        </p:blipFill>
        <p:spPr bwMode="gray">
          <a:xfrm>
            <a:off x="7043112" y="5646160"/>
            <a:ext cx="200000" cy="163636"/>
          </a:xfrm>
          <a:prstGeom prst="rect">
            <a:avLst/>
          </a:prstGeom>
        </p:spPr>
      </p:pic>
      <p:sp>
        <p:nvSpPr>
          <p:cNvPr id="82" name="矩形 81"/>
          <p:cNvSpPr/>
          <p:nvPr/>
        </p:nvSpPr>
        <p:spPr bwMode="gray">
          <a:xfrm>
            <a:off x="6820749" y="5809796"/>
            <a:ext cx="644728" cy="276999"/>
          </a:xfrm>
          <a:prstGeom prst="rect">
            <a:avLst/>
          </a:prstGeom>
        </p:spPr>
        <p:txBody>
          <a:bodyPr wrap="none">
            <a:spAutoFit/>
          </a:bodyPr>
          <a:lstStyle/>
          <a:p>
            <a:pPr algn="ctr" fontAlgn="ctr"/>
            <a:r>
              <a:rPr lang="en-US" sz="1200" dirty="0" smtClean="0">
                <a:solidFill>
                  <a:prstClr val="white">
                    <a:lumMod val="50000"/>
                  </a:prstClr>
                </a:solidFill>
                <a:latin typeface="Huawei Sans" panose="020C0503030203020204" pitchFamily="34" charset="0"/>
              </a:rPr>
              <a:t>School</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a:off x="5829400" y="5019003"/>
            <a:ext cx="132944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5829400" y="501900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a:off x="7158843" y="5019003"/>
            <a:ext cx="0" cy="25728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Group 3"/>
          <p:cNvGrpSpPr/>
          <p:nvPr/>
        </p:nvGrpSpPr>
        <p:grpSpPr bwMode="gray">
          <a:xfrm>
            <a:off x="1312340" y="5727978"/>
            <a:ext cx="261965" cy="61979"/>
            <a:chOff x="559282" y="6488261"/>
            <a:chExt cx="261965" cy="61979"/>
          </a:xfrm>
          <a:solidFill>
            <a:schemeClr val="bg1">
              <a:lumMod val="50000"/>
            </a:schemeClr>
          </a:solidFill>
        </p:grpSpPr>
        <p:sp>
          <p:nvSpPr>
            <p:cNvPr id="8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0" name="Group 3"/>
          <p:cNvGrpSpPr/>
          <p:nvPr/>
        </p:nvGrpSpPr>
        <p:grpSpPr bwMode="gray">
          <a:xfrm>
            <a:off x="3852458" y="5727978"/>
            <a:ext cx="261965" cy="61979"/>
            <a:chOff x="559282" y="6488261"/>
            <a:chExt cx="261965" cy="61979"/>
          </a:xfrm>
          <a:solidFill>
            <a:schemeClr val="bg1">
              <a:lumMod val="50000"/>
            </a:schemeClr>
          </a:solidFill>
        </p:grpSpPr>
        <p:sp>
          <p:nvSpPr>
            <p:cNvPr id="9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Group 3"/>
          <p:cNvGrpSpPr/>
          <p:nvPr/>
        </p:nvGrpSpPr>
        <p:grpSpPr bwMode="gray">
          <a:xfrm>
            <a:off x="6354162" y="5727978"/>
            <a:ext cx="261965" cy="61979"/>
            <a:chOff x="559282" y="6488261"/>
            <a:chExt cx="261965" cy="61979"/>
          </a:xfrm>
          <a:solidFill>
            <a:schemeClr val="bg1">
              <a:lumMod val="50000"/>
            </a:schemeClr>
          </a:solidFill>
        </p:grpSpPr>
        <p:sp>
          <p:nvSpPr>
            <p:cNvPr id="9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8" name="矩形 97"/>
          <p:cNvSpPr/>
          <p:nvPr/>
        </p:nvSpPr>
        <p:spPr bwMode="gray">
          <a:xfrm>
            <a:off x="3228580" y="1912693"/>
            <a:ext cx="1061548"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Distance education</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393"/>
          <p:cNvGrpSpPr>
            <a:grpSpLocks/>
          </p:cNvGrpSpPr>
          <p:nvPr/>
        </p:nvGrpSpPr>
        <p:grpSpPr bwMode="gray">
          <a:xfrm>
            <a:off x="1475144" y="1592550"/>
            <a:ext cx="399096" cy="398591"/>
            <a:chOff x="441325" y="3414713"/>
            <a:chExt cx="1116013" cy="1116013"/>
          </a:xfrm>
        </p:grpSpPr>
        <p:sp>
          <p:nvSpPr>
            <p:cNvPr id="100" name="Freeform 39"/>
            <p:cNvSpPr>
              <a:spLocks/>
            </p:cNvSpPr>
            <p:nvPr/>
          </p:nvSpPr>
          <p:spPr bwMode="gray">
            <a:xfrm>
              <a:off x="441325" y="3414713"/>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3"/>
                    <a:pt x="2064" y="2659"/>
                    <a:pt x="1329" y="2659"/>
                  </a:cubicBezTo>
                  <a:cubicBezTo>
                    <a:pt x="595" y="2659"/>
                    <a:pt x="0" y="2063"/>
                    <a:pt x="0" y="1329"/>
                  </a:cubicBezTo>
                  <a:cubicBezTo>
                    <a:pt x="0" y="595"/>
                    <a:pt x="595" y="0"/>
                    <a:pt x="1329" y="0"/>
                  </a:cubicBezTo>
                  <a:cubicBezTo>
                    <a:pt x="2064"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组合 372"/>
            <p:cNvGrpSpPr>
              <a:grpSpLocks/>
            </p:cNvGrpSpPr>
            <p:nvPr/>
          </p:nvGrpSpPr>
          <p:grpSpPr bwMode="gray">
            <a:xfrm>
              <a:off x="617538" y="3730626"/>
              <a:ext cx="763587" cy="485775"/>
              <a:chOff x="617538" y="3730626"/>
              <a:chExt cx="763587" cy="485775"/>
            </a:xfrm>
          </p:grpSpPr>
          <p:sp>
            <p:nvSpPr>
              <p:cNvPr id="102" name="Freeform 191"/>
              <p:cNvSpPr>
                <a:spLocks/>
              </p:cNvSpPr>
              <p:nvPr/>
            </p:nvSpPr>
            <p:spPr bwMode="gray">
              <a:xfrm>
                <a:off x="1135063" y="4141788"/>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92"/>
              <p:cNvSpPr>
                <a:spLocks/>
              </p:cNvSpPr>
              <p:nvPr/>
            </p:nvSpPr>
            <p:spPr bwMode="gray">
              <a:xfrm>
                <a:off x="1223963" y="4141788"/>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93"/>
              <p:cNvSpPr>
                <a:spLocks/>
              </p:cNvSpPr>
              <p:nvPr/>
            </p:nvSpPr>
            <p:spPr bwMode="gray">
              <a:xfrm>
                <a:off x="1028700" y="3865563"/>
                <a:ext cx="344488" cy="323850"/>
              </a:xfrm>
              <a:custGeom>
                <a:avLst/>
                <a:gdLst>
                  <a:gd name="T0" fmla="*/ 2147483647 w 822"/>
                  <a:gd name="T1" fmla="*/ 2147483647 h 775"/>
                  <a:gd name="T2" fmla="*/ 2147483647 w 822"/>
                  <a:gd name="T3" fmla="*/ 2147483647 h 775"/>
                  <a:gd name="T4" fmla="*/ 2147483647 w 822"/>
                  <a:gd name="T5" fmla="*/ 2147483647 h 775"/>
                  <a:gd name="T6" fmla="*/ 2147483647 w 822"/>
                  <a:gd name="T7" fmla="*/ 2147483647 h 775"/>
                  <a:gd name="T8" fmla="*/ 2147483647 w 822"/>
                  <a:gd name="T9" fmla="*/ 2147483647 h 775"/>
                  <a:gd name="T10" fmla="*/ 2147483647 w 822"/>
                  <a:gd name="T11" fmla="*/ 2147483647 h 775"/>
                  <a:gd name="T12" fmla="*/ 2147483647 w 822"/>
                  <a:gd name="T13" fmla="*/ 2147483647 h 775"/>
                  <a:gd name="T14" fmla="*/ 2147483647 w 822"/>
                  <a:gd name="T15" fmla="*/ 2147483647 h 775"/>
                  <a:gd name="T16" fmla="*/ 2147483647 w 822"/>
                  <a:gd name="T17" fmla="*/ 2147483647 h 775"/>
                  <a:gd name="T18" fmla="*/ 2147483647 w 822"/>
                  <a:gd name="T19" fmla="*/ 2147483647 h 775"/>
                  <a:gd name="T20" fmla="*/ 2147483647 w 822"/>
                  <a:gd name="T21" fmla="*/ 2147483647 h 775"/>
                  <a:gd name="T22" fmla="*/ 2147483647 w 822"/>
                  <a:gd name="T23" fmla="*/ 2147483647 h 775"/>
                  <a:gd name="T24" fmla="*/ 2147483647 w 822"/>
                  <a:gd name="T25" fmla="*/ 2147483647 h 775"/>
                  <a:gd name="T26" fmla="*/ 2147483647 w 822"/>
                  <a:gd name="T27" fmla="*/ 2147483647 h 775"/>
                  <a:gd name="T28" fmla="*/ 2147483647 w 822"/>
                  <a:gd name="T29" fmla="*/ 2147483647 h 775"/>
                  <a:gd name="T30" fmla="*/ 2147483647 w 822"/>
                  <a:gd name="T31" fmla="*/ 2147483647 h 775"/>
                  <a:gd name="T32" fmla="*/ 2147483647 w 822"/>
                  <a:gd name="T33" fmla="*/ 2147483647 h 7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2"/>
                  <a:gd name="T52" fmla="*/ 0 h 775"/>
                  <a:gd name="T53" fmla="*/ 822 w 822"/>
                  <a:gd name="T54" fmla="*/ 775 h 7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2" h="775">
                    <a:moveTo>
                      <a:pt x="314" y="771"/>
                    </a:moveTo>
                    <a:lnTo>
                      <a:pt x="314" y="771"/>
                    </a:lnTo>
                    <a:cubicBezTo>
                      <a:pt x="311" y="771"/>
                      <a:pt x="308" y="771"/>
                      <a:pt x="305" y="770"/>
                    </a:cubicBezTo>
                    <a:cubicBezTo>
                      <a:pt x="246" y="753"/>
                      <a:pt x="191" y="720"/>
                      <a:pt x="146" y="676"/>
                    </a:cubicBezTo>
                    <a:cubicBezTo>
                      <a:pt x="0" y="529"/>
                      <a:pt x="0" y="292"/>
                      <a:pt x="146" y="146"/>
                    </a:cubicBezTo>
                    <a:cubicBezTo>
                      <a:pt x="293" y="0"/>
                      <a:pt x="530" y="0"/>
                      <a:pt x="676" y="146"/>
                    </a:cubicBezTo>
                    <a:cubicBezTo>
                      <a:pt x="822" y="292"/>
                      <a:pt x="822" y="529"/>
                      <a:pt x="676" y="676"/>
                    </a:cubicBezTo>
                    <a:cubicBezTo>
                      <a:pt x="632" y="720"/>
                      <a:pt x="577" y="752"/>
                      <a:pt x="518" y="770"/>
                    </a:cubicBezTo>
                    <a:cubicBezTo>
                      <a:pt x="502" y="775"/>
                      <a:pt x="485" y="765"/>
                      <a:pt x="480" y="749"/>
                    </a:cubicBezTo>
                    <a:cubicBezTo>
                      <a:pt x="475" y="733"/>
                      <a:pt x="485" y="716"/>
                      <a:pt x="501" y="711"/>
                    </a:cubicBezTo>
                    <a:cubicBezTo>
                      <a:pt x="550" y="697"/>
                      <a:pt x="596" y="669"/>
                      <a:pt x="633" y="632"/>
                    </a:cubicBezTo>
                    <a:cubicBezTo>
                      <a:pt x="755" y="510"/>
                      <a:pt x="755" y="311"/>
                      <a:pt x="633" y="189"/>
                    </a:cubicBezTo>
                    <a:cubicBezTo>
                      <a:pt x="511" y="67"/>
                      <a:pt x="312" y="67"/>
                      <a:pt x="190" y="189"/>
                    </a:cubicBezTo>
                    <a:cubicBezTo>
                      <a:pt x="67" y="311"/>
                      <a:pt x="67" y="510"/>
                      <a:pt x="190" y="632"/>
                    </a:cubicBezTo>
                    <a:cubicBezTo>
                      <a:pt x="227" y="669"/>
                      <a:pt x="273" y="697"/>
                      <a:pt x="323" y="712"/>
                    </a:cubicBezTo>
                    <a:cubicBezTo>
                      <a:pt x="339" y="716"/>
                      <a:pt x="348" y="733"/>
                      <a:pt x="343" y="749"/>
                    </a:cubicBezTo>
                    <a:cubicBezTo>
                      <a:pt x="339" y="763"/>
                      <a:pt x="327" y="771"/>
                      <a:pt x="314" y="7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94"/>
              <p:cNvSpPr>
                <a:spLocks/>
              </p:cNvSpPr>
              <p:nvPr/>
            </p:nvSpPr>
            <p:spPr bwMode="gray">
              <a:xfrm>
                <a:off x="1289050" y="4124326"/>
                <a:ext cx="92075" cy="92075"/>
              </a:xfrm>
              <a:custGeom>
                <a:avLst/>
                <a:gdLst>
                  <a:gd name="T0" fmla="*/ 2147483647 w 220"/>
                  <a:gd name="T1" fmla="*/ 2147483647 h 217"/>
                  <a:gd name="T2" fmla="*/ 2147483647 w 220"/>
                  <a:gd name="T3" fmla="*/ 2147483647 h 217"/>
                  <a:gd name="T4" fmla="*/ 2147483647 w 220"/>
                  <a:gd name="T5" fmla="*/ 2147483647 h 217"/>
                  <a:gd name="T6" fmla="*/ 2147483647 w 220"/>
                  <a:gd name="T7" fmla="*/ 2147483647 h 217"/>
                  <a:gd name="T8" fmla="*/ 2147483647 w 220"/>
                  <a:gd name="T9" fmla="*/ 2147483647 h 217"/>
                  <a:gd name="T10" fmla="*/ 2147483647 w 220"/>
                  <a:gd name="T11" fmla="*/ 2147483647 h 217"/>
                  <a:gd name="T12" fmla="*/ 2147483647 w 220"/>
                  <a:gd name="T13" fmla="*/ 2147483647 h 217"/>
                  <a:gd name="T14" fmla="*/ 2147483647 w 220"/>
                  <a:gd name="T15" fmla="*/ 2147483647 h 217"/>
                  <a:gd name="T16" fmla="*/ 2147483647 w 220"/>
                  <a:gd name="T17" fmla="*/ 2147483647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
                  <a:gd name="T28" fmla="*/ 0 h 217"/>
                  <a:gd name="T29" fmla="*/ 220 w 220"/>
                  <a:gd name="T30" fmla="*/ 217 h 2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 h="217">
                    <a:moveTo>
                      <a:pt x="187" y="217"/>
                    </a:moveTo>
                    <a:lnTo>
                      <a:pt x="187" y="217"/>
                    </a:lnTo>
                    <a:cubicBezTo>
                      <a:pt x="179" y="217"/>
                      <a:pt x="171" y="214"/>
                      <a:pt x="165" y="208"/>
                    </a:cubicBezTo>
                    <a:lnTo>
                      <a:pt x="12" y="56"/>
                    </a:lnTo>
                    <a:cubicBezTo>
                      <a:pt x="0" y="44"/>
                      <a:pt x="0" y="24"/>
                      <a:pt x="12" y="12"/>
                    </a:cubicBezTo>
                    <a:cubicBezTo>
                      <a:pt x="24" y="0"/>
                      <a:pt x="43" y="0"/>
                      <a:pt x="55" y="12"/>
                    </a:cubicBezTo>
                    <a:lnTo>
                      <a:pt x="208" y="165"/>
                    </a:lnTo>
                    <a:cubicBezTo>
                      <a:pt x="220" y="177"/>
                      <a:pt x="220" y="196"/>
                      <a:pt x="208" y="208"/>
                    </a:cubicBezTo>
                    <a:cubicBezTo>
                      <a:pt x="202" y="214"/>
                      <a:pt x="194" y="217"/>
                      <a:pt x="187" y="21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95"/>
              <p:cNvSpPr>
                <a:spLocks/>
              </p:cNvSpPr>
              <p:nvPr/>
            </p:nvSpPr>
            <p:spPr bwMode="gray">
              <a:xfrm>
                <a:off x="617538" y="3730626"/>
                <a:ext cx="666750" cy="449263"/>
              </a:xfrm>
              <a:custGeom>
                <a:avLst/>
                <a:gdLst>
                  <a:gd name="T0" fmla="*/ 2147483647 w 1589"/>
                  <a:gd name="T1" fmla="*/ 2147483647 h 1070"/>
                  <a:gd name="T2" fmla="*/ 2147483647 w 1589"/>
                  <a:gd name="T3" fmla="*/ 2147483647 h 1070"/>
                  <a:gd name="T4" fmla="*/ 2147483647 w 1589"/>
                  <a:gd name="T5" fmla="*/ 2147483647 h 1070"/>
                  <a:gd name="T6" fmla="*/ 0 w 1589"/>
                  <a:gd name="T7" fmla="*/ 2147483647 h 1070"/>
                  <a:gd name="T8" fmla="*/ 0 w 1589"/>
                  <a:gd name="T9" fmla="*/ 2147483647 h 1070"/>
                  <a:gd name="T10" fmla="*/ 2147483647 w 1589"/>
                  <a:gd name="T11" fmla="*/ 0 h 1070"/>
                  <a:gd name="T12" fmla="*/ 2147483647 w 1589"/>
                  <a:gd name="T13" fmla="*/ 0 h 1070"/>
                  <a:gd name="T14" fmla="*/ 2147483647 w 1589"/>
                  <a:gd name="T15" fmla="*/ 2147483647 h 1070"/>
                  <a:gd name="T16" fmla="*/ 2147483647 w 1589"/>
                  <a:gd name="T17" fmla="*/ 2147483647 h 1070"/>
                  <a:gd name="T18" fmla="*/ 2147483647 w 1589"/>
                  <a:gd name="T19" fmla="*/ 2147483647 h 1070"/>
                  <a:gd name="T20" fmla="*/ 2147483647 w 1589"/>
                  <a:gd name="T21" fmla="*/ 2147483647 h 1070"/>
                  <a:gd name="T22" fmla="*/ 2147483647 w 1589"/>
                  <a:gd name="T23" fmla="*/ 2147483647 h 1070"/>
                  <a:gd name="T24" fmla="*/ 2147483647 w 1589"/>
                  <a:gd name="T25" fmla="*/ 2147483647 h 1070"/>
                  <a:gd name="T26" fmla="*/ 2147483647 w 1589"/>
                  <a:gd name="T27" fmla="*/ 2147483647 h 1070"/>
                  <a:gd name="T28" fmla="*/ 2147483647 w 1589"/>
                  <a:gd name="T29" fmla="*/ 2147483647 h 1070"/>
                  <a:gd name="T30" fmla="*/ 2147483647 w 1589"/>
                  <a:gd name="T31" fmla="*/ 2147483647 h 1070"/>
                  <a:gd name="T32" fmla="*/ 2147483647 w 1589"/>
                  <a:gd name="T33" fmla="*/ 2147483647 h 10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89"/>
                  <a:gd name="T52" fmla="*/ 0 h 1070"/>
                  <a:gd name="T53" fmla="*/ 1589 w 1589"/>
                  <a:gd name="T54" fmla="*/ 1070 h 10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89" h="1070">
                    <a:moveTo>
                      <a:pt x="1236" y="1070"/>
                    </a:moveTo>
                    <a:lnTo>
                      <a:pt x="1236" y="1070"/>
                    </a:lnTo>
                    <a:lnTo>
                      <a:pt x="30" y="1070"/>
                    </a:lnTo>
                    <a:cubicBezTo>
                      <a:pt x="13" y="1070"/>
                      <a:pt x="0" y="1056"/>
                      <a:pt x="0" y="1039"/>
                    </a:cubicBezTo>
                    <a:lnTo>
                      <a:pt x="0" y="31"/>
                    </a:lnTo>
                    <a:cubicBezTo>
                      <a:pt x="0" y="14"/>
                      <a:pt x="13" y="0"/>
                      <a:pt x="30" y="0"/>
                    </a:cubicBezTo>
                    <a:lnTo>
                      <a:pt x="1558" y="0"/>
                    </a:lnTo>
                    <a:cubicBezTo>
                      <a:pt x="1575" y="0"/>
                      <a:pt x="1589" y="14"/>
                      <a:pt x="1589" y="31"/>
                    </a:cubicBezTo>
                    <a:lnTo>
                      <a:pt x="1589" y="431"/>
                    </a:lnTo>
                    <a:cubicBezTo>
                      <a:pt x="1589" y="448"/>
                      <a:pt x="1575" y="462"/>
                      <a:pt x="1558" y="462"/>
                    </a:cubicBezTo>
                    <a:cubicBezTo>
                      <a:pt x="1542" y="462"/>
                      <a:pt x="1528" y="448"/>
                      <a:pt x="1528" y="431"/>
                    </a:cubicBezTo>
                    <a:lnTo>
                      <a:pt x="1528" y="61"/>
                    </a:lnTo>
                    <a:lnTo>
                      <a:pt x="61" y="61"/>
                    </a:lnTo>
                    <a:lnTo>
                      <a:pt x="61" y="1009"/>
                    </a:lnTo>
                    <a:lnTo>
                      <a:pt x="1236" y="1009"/>
                    </a:lnTo>
                    <a:cubicBezTo>
                      <a:pt x="1252" y="1009"/>
                      <a:pt x="1266" y="1022"/>
                      <a:pt x="1266" y="1039"/>
                    </a:cubicBezTo>
                    <a:cubicBezTo>
                      <a:pt x="1266" y="1056"/>
                      <a:pt x="1252" y="1070"/>
                      <a:pt x="1236" y="107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96"/>
              <p:cNvSpPr>
                <a:spLocks noEditPoints="1"/>
              </p:cNvSpPr>
              <p:nvPr/>
            </p:nvSpPr>
            <p:spPr bwMode="gray">
              <a:xfrm>
                <a:off x="671513" y="3905251"/>
                <a:ext cx="82550" cy="274638"/>
              </a:xfrm>
              <a:custGeom>
                <a:avLst/>
                <a:gdLst>
                  <a:gd name="T0" fmla="*/ 2147483647 w 197"/>
                  <a:gd name="T1" fmla="*/ 2147483647 h 651"/>
                  <a:gd name="T2" fmla="*/ 2147483647 w 197"/>
                  <a:gd name="T3" fmla="*/ 2147483647 h 651"/>
                  <a:gd name="T4" fmla="*/ 2147483647 w 197"/>
                  <a:gd name="T5" fmla="*/ 2147483647 h 651"/>
                  <a:gd name="T6" fmla="*/ 2147483647 w 197"/>
                  <a:gd name="T7" fmla="*/ 2147483647 h 651"/>
                  <a:gd name="T8" fmla="*/ 2147483647 w 197"/>
                  <a:gd name="T9" fmla="*/ 2147483647 h 651"/>
                  <a:gd name="T10" fmla="*/ 2147483647 w 197"/>
                  <a:gd name="T11" fmla="*/ 2147483647 h 651"/>
                  <a:gd name="T12" fmla="*/ 2147483647 w 197"/>
                  <a:gd name="T13" fmla="*/ 2147483647 h 651"/>
                  <a:gd name="T14" fmla="*/ 2147483647 w 197"/>
                  <a:gd name="T15" fmla="*/ 2147483647 h 651"/>
                  <a:gd name="T16" fmla="*/ 2147483647 w 197"/>
                  <a:gd name="T17" fmla="*/ 2147483647 h 651"/>
                  <a:gd name="T18" fmla="*/ 0 w 197"/>
                  <a:gd name="T19" fmla="*/ 2147483647 h 651"/>
                  <a:gd name="T20" fmla="*/ 0 w 197"/>
                  <a:gd name="T21" fmla="*/ 2147483647 h 651"/>
                  <a:gd name="T22" fmla="*/ 2147483647 w 197"/>
                  <a:gd name="T23" fmla="*/ 0 h 651"/>
                  <a:gd name="T24" fmla="*/ 2147483647 w 197"/>
                  <a:gd name="T25" fmla="*/ 0 h 651"/>
                  <a:gd name="T26" fmla="*/ 2147483647 w 197"/>
                  <a:gd name="T27" fmla="*/ 2147483647 h 651"/>
                  <a:gd name="T28" fmla="*/ 2147483647 w 197"/>
                  <a:gd name="T29" fmla="*/ 2147483647 h 651"/>
                  <a:gd name="T30" fmla="*/ 2147483647 w 197"/>
                  <a:gd name="T31" fmla="*/ 2147483647 h 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651"/>
                  <a:gd name="T50" fmla="*/ 197 w 197"/>
                  <a:gd name="T51" fmla="*/ 651 h 6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651">
                    <a:moveTo>
                      <a:pt x="61" y="590"/>
                    </a:moveTo>
                    <a:lnTo>
                      <a:pt x="61" y="590"/>
                    </a:lnTo>
                    <a:lnTo>
                      <a:pt x="136" y="590"/>
                    </a:lnTo>
                    <a:lnTo>
                      <a:pt x="136" y="61"/>
                    </a:lnTo>
                    <a:lnTo>
                      <a:pt x="61" y="61"/>
                    </a:lnTo>
                    <a:lnTo>
                      <a:pt x="61" y="590"/>
                    </a:lnTo>
                    <a:close/>
                    <a:moveTo>
                      <a:pt x="166" y="651"/>
                    </a:moveTo>
                    <a:lnTo>
                      <a:pt x="166" y="651"/>
                    </a:lnTo>
                    <a:lnTo>
                      <a:pt x="31" y="651"/>
                    </a:lnTo>
                    <a:cubicBezTo>
                      <a:pt x="14" y="651"/>
                      <a:pt x="0" y="637"/>
                      <a:pt x="0" y="620"/>
                    </a:cubicBezTo>
                    <a:lnTo>
                      <a:pt x="0" y="30"/>
                    </a:lnTo>
                    <a:cubicBezTo>
                      <a:pt x="0" y="14"/>
                      <a:pt x="14" y="0"/>
                      <a:pt x="31" y="0"/>
                    </a:cubicBezTo>
                    <a:lnTo>
                      <a:pt x="166" y="0"/>
                    </a:lnTo>
                    <a:cubicBezTo>
                      <a:pt x="183" y="0"/>
                      <a:pt x="197" y="14"/>
                      <a:pt x="197" y="30"/>
                    </a:cubicBezTo>
                    <a:lnTo>
                      <a:pt x="197" y="620"/>
                    </a:lnTo>
                    <a:cubicBezTo>
                      <a:pt x="197" y="637"/>
                      <a:pt x="183" y="651"/>
                      <a:pt x="166" y="65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97"/>
              <p:cNvSpPr>
                <a:spLocks noEditPoints="1"/>
              </p:cNvSpPr>
              <p:nvPr/>
            </p:nvSpPr>
            <p:spPr bwMode="gray">
              <a:xfrm>
                <a:off x="766763" y="3816351"/>
                <a:ext cx="82550" cy="363538"/>
              </a:xfrm>
              <a:custGeom>
                <a:avLst/>
                <a:gdLst>
                  <a:gd name="T0" fmla="*/ 2147483647 w 197"/>
                  <a:gd name="T1" fmla="*/ 2147483647 h 865"/>
                  <a:gd name="T2" fmla="*/ 2147483647 w 197"/>
                  <a:gd name="T3" fmla="*/ 2147483647 h 865"/>
                  <a:gd name="T4" fmla="*/ 2147483647 w 197"/>
                  <a:gd name="T5" fmla="*/ 2147483647 h 865"/>
                  <a:gd name="T6" fmla="*/ 2147483647 w 197"/>
                  <a:gd name="T7" fmla="*/ 2147483647 h 865"/>
                  <a:gd name="T8" fmla="*/ 2147483647 w 197"/>
                  <a:gd name="T9" fmla="*/ 2147483647 h 865"/>
                  <a:gd name="T10" fmla="*/ 2147483647 w 197"/>
                  <a:gd name="T11" fmla="*/ 2147483647 h 865"/>
                  <a:gd name="T12" fmla="*/ 2147483647 w 197"/>
                  <a:gd name="T13" fmla="*/ 2147483647 h 865"/>
                  <a:gd name="T14" fmla="*/ 2147483647 w 197"/>
                  <a:gd name="T15" fmla="*/ 2147483647 h 865"/>
                  <a:gd name="T16" fmla="*/ 2147483647 w 197"/>
                  <a:gd name="T17" fmla="*/ 2147483647 h 865"/>
                  <a:gd name="T18" fmla="*/ 0 w 197"/>
                  <a:gd name="T19" fmla="*/ 2147483647 h 865"/>
                  <a:gd name="T20" fmla="*/ 0 w 197"/>
                  <a:gd name="T21" fmla="*/ 2147483647 h 865"/>
                  <a:gd name="T22" fmla="*/ 2147483647 w 197"/>
                  <a:gd name="T23" fmla="*/ 0 h 865"/>
                  <a:gd name="T24" fmla="*/ 2147483647 w 197"/>
                  <a:gd name="T25" fmla="*/ 0 h 865"/>
                  <a:gd name="T26" fmla="*/ 2147483647 w 197"/>
                  <a:gd name="T27" fmla="*/ 2147483647 h 865"/>
                  <a:gd name="T28" fmla="*/ 2147483647 w 197"/>
                  <a:gd name="T29" fmla="*/ 2147483647 h 865"/>
                  <a:gd name="T30" fmla="*/ 2147483647 w 197"/>
                  <a:gd name="T31" fmla="*/ 2147483647 h 8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865"/>
                  <a:gd name="T50" fmla="*/ 197 w 197"/>
                  <a:gd name="T51" fmla="*/ 865 h 8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865">
                    <a:moveTo>
                      <a:pt x="61" y="804"/>
                    </a:moveTo>
                    <a:lnTo>
                      <a:pt x="61" y="804"/>
                    </a:lnTo>
                    <a:lnTo>
                      <a:pt x="136" y="804"/>
                    </a:lnTo>
                    <a:lnTo>
                      <a:pt x="136" y="62"/>
                    </a:lnTo>
                    <a:lnTo>
                      <a:pt x="61" y="62"/>
                    </a:lnTo>
                    <a:lnTo>
                      <a:pt x="61" y="804"/>
                    </a:lnTo>
                    <a:close/>
                    <a:moveTo>
                      <a:pt x="166" y="865"/>
                    </a:moveTo>
                    <a:lnTo>
                      <a:pt x="166" y="865"/>
                    </a:lnTo>
                    <a:lnTo>
                      <a:pt x="31" y="865"/>
                    </a:lnTo>
                    <a:cubicBezTo>
                      <a:pt x="14" y="865"/>
                      <a:pt x="0" y="851"/>
                      <a:pt x="0" y="834"/>
                    </a:cubicBezTo>
                    <a:lnTo>
                      <a:pt x="0" y="31"/>
                    </a:lnTo>
                    <a:cubicBezTo>
                      <a:pt x="0" y="14"/>
                      <a:pt x="14" y="0"/>
                      <a:pt x="31" y="0"/>
                    </a:cubicBezTo>
                    <a:lnTo>
                      <a:pt x="166" y="0"/>
                    </a:lnTo>
                    <a:cubicBezTo>
                      <a:pt x="183" y="0"/>
                      <a:pt x="197" y="14"/>
                      <a:pt x="197" y="31"/>
                    </a:cubicBezTo>
                    <a:lnTo>
                      <a:pt x="197" y="834"/>
                    </a:lnTo>
                    <a:cubicBezTo>
                      <a:pt x="197" y="851"/>
                      <a:pt x="183" y="865"/>
                      <a:pt x="166" y="86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98"/>
              <p:cNvSpPr>
                <a:spLocks noEditPoints="1"/>
              </p:cNvSpPr>
              <p:nvPr/>
            </p:nvSpPr>
            <p:spPr bwMode="gray">
              <a:xfrm>
                <a:off x="862013" y="3965576"/>
                <a:ext cx="82550" cy="214313"/>
              </a:xfrm>
              <a:custGeom>
                <a:avLst/>
                <a:gdLst>
                  <a:gd name="T0" fmla="*/ 2147483647 w 196"/>
                  <a:gd name="T1" fmla="*/ 2147483647 h 509"/>
                  <a:gd name="T2" fmla="*/ 2147483647 w 196"/>
                  <a:gd name="T3" fmla="*/ 2147483647 h 509"/>
                  <a:gd name="T4" fmla="*/ 2147483647 w 196"/>
                  <a:gd name="T5" fmla="*/ 2147483647 h 509"/>
                  <a:gd name="T6" fmla="*/ 2147483647 w 196"/>
                  <a:gd name="T7" fmla="*/ 2147483647 h 509"/>
                  <a:gd name="T8" fmla="*/ 2147483647 w 196"/>
                  <a:gd name="T9" fmla="*/ 2147483647 h 509"/>
                  <a:gd name="T10" fmla="*/ 2147483647 w 196"/>
                  <a:gd name="T11" fmla="*/ 2147483647 h 509"/>
                  <a:gd name="T12" fmla="*/ 2147483647 w 196"/>
                  <a:gd name="T13" fmla="*/ 2147483647 h 509"/>
                  <a:gd name="T14" fmla="*/ 2147483647 w 196"/>
                  <a:gd name="T15" fmla="*/ 2147483647 h 509"/>
                  <a:gd name="T16" fmla="*/ 2147483647 w 196"/>
                  <a:gd name="T17" fmla="*/ 2147483647 h 509"/>
                  <a:gd name="T18" fmla="*/ 0 w 196"/>
                  <a:gd name="T19" fmla="*/ 2147483647 h 509"/>
                  <a:gd name="T20" fmla="*/ 0 w 196"/>
                  <a:gd name="T21" fmla="*/ 2147483647 h 509"/>
                  <a:gd name="T22" fmla="*/ 2147483647 w 196"/>
                  <a:gd name="T23" fmla="*/ 0 h 509"/>
                  <a:gd name="T24" fmla="*/ 2147483647 w 196"/>
                  <a:gd name="T25" fmla="*/ 0 h 509"/>
                  <a:gd name="T26" fmla="*/ 2147483647 w 196"/>
                  <a:gd name="T27" fmla="*/ 2147483647 h 509"/>
                  <a:gd name="T28" fmla="*/ 2147483647 w 196"/>
                  <a:gd name="T29" fmla="*/ 2147483647 h 509"/>
                  <a:gd name="T30" fmla="*/ 2147483647 w 196"/>
                  <a:gd name="T31" fmla="*/ 2147483647 h 5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6"/>
                  <a:gd name="T49" fmla="*/ 0 h 509"/>
                  <a:gd name="T50" fmla="*/ 196 w 196"/>
                  <a:gd name="T51" fmla="*/ 509 h 5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6" h="509">
                    <a:moveTo>
                      <a:pt x="61" y="448"/>
                    </a:moveTo>
                    <a:lnTo>
                      <a:pt x="61" y="448"/>
                    </a:lnTo>
                    <a:lnTo>
                      <a:pt x="135" y="448"/>
                    </a:lnTo>
                    <a:lnTo>
                      <a:pt x="135" y="61"/>
                    </a:lnTo>
                    <a:lnTo>
                      <a:pt x="61" y="61"/>
                    </a:lnTo>
                    <a:lnTo>
                      <a:pt x="61" y="448"/>
                    </a:lnTo>
                    <a:close/>
                    <a:moveTo>
                      <a:pt x="166" y="509"/>
                    </a:moveTo>
                    <a:lnTo>
                      <a:pt x="166" y="509"/>
                    </a:lnTo>
                    <a:lnTo>
                      <a:pt x="30" y="509"/>
                    </a:lnTo>
                    <a:cubicBezTo>
                      <a:pt x="13" y="509"/>
                      <a:pt x="0" y="495"/>
                      <a:pt x="0" y="478"/>
                    </a:cubicBezTo>
                    <a:lnTo>
                      <a:pt x="0" y="31"/>
                    </a:lnTo>
                    <a:cubicBezTo>
                      <a:pt x="0" y="14"/>
                      <a:pt x="13" y="0"/>
                      <a:pt x="30" y="0"/>
                    </a:cubicBezTo>
                    <a:lnTo>
                      <a:pt x="166" y="0"/>
                    </a:lnTo>
                    <a:cubicBezTo>
                      <a:pt x="183" y="0"/>
                      <a:pt x="196" y="14"/>
                      <a:pt x="196" y="31"/>
                    </a:cubicBezTo>
                    <a:lnTo>
                      <a:pt x="196" y="478"/>
                    </a:lnTo>
                    <a:cubicBezTo>
                      <a:pt x="196" y="495"/>
                      <a:pt x="183" y="509"/>
                      <a:pt x="166" y="50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99"/>
              <p:cNvSpPr>
                <a:spLocks noEditPoints="1"/>
              </p:cNvSpPr>
              <p:nvPr/>
            </p:nvSpPr>
            <p:spPr bwMode="gray">
              <a:xfrm>
                <a:off x="957263" y="3848101"/>
                <a:ext cx="82550" cy="331788"/>
              </a:xfrm>
              <a:custGeom>
                <a:avLst/>
                <a:gdLst>
                  <a:gd name="T0" fmla="*/ 2147483647 w 197"/>
                  <a:gd name="T1" fmla="*/ 2147483647 h 787"/>
                  <a:gd name="T2" fmla="*/ 2147483647 w 197"/>
                  <a:gd name="T3" fmla="*/ 2147483647 h 787"/>
                  <a:gd name="T4" fmla="*/ 2147483647 w 197"/>
                  <a:gd name="T5" fmla="*/ 2147483647 h 787"/>
                  <a:gd name="T6" fmla="*/ 2147483647 w 197"/>
                  <a:gd name="T7" fmla="*/ 2147483647 h 787"/>
                  <a:gd name="T8" fmla="*/ 2147483647 w 197"/>
                  <a:gd name="T9" fmla="*/ 2147483647 h 787"/>
                  <a:gd name="T10" fmla="*/ 2147483647 w 197"/>
                  <a:gd name="T11" fmla="*/ 2147483647 h 787"/>
                  <a:gd name="T12" fmla="*/ 2147483647 w 197"/>
                  <a:gd name="T13" fmla="*/ 2147483647 h 787"/>
                  <a:gd name="T14" fmla="*/ 2147483647 w 197"/>
                  <a:gd name="T15" fmla="*/ 2147483647 h 787"/>
                  <a:gd name="T16" fmla="*/ 2147483647 w 197"/>
                  <a:gd name="T17" fmla="*/ 2147483647 h 787"/>
                  <a:gd name="T18" fmla="*/ 0 w 197"/>
                  <a:gd name="T19" fmla="*/ 2147483647 h 787"/>
                  <a:gd name="T20" fmla="*/ 0 w 197"/>
                  <a:gd name="T21" fmla="*/ 2147483647 h 787"/>
                  <a:gd name="T22" fmla="*/ 2147483647 w 197"/>
                  <a:gd name="T23" fmla="*/ 0 h 787"/>
                  <a:gd name="T24" fmla="*/ 2147483647 w 197"/>
                  <a:gd name="T25" fmla="*/ 0 h 787"/>
                  <a:gd name="T26" fmla="*/ 2147483647 w 197"/>
                  <a:gd name="T27" fmla="*/ 2147483647 h 787"/>
                  <a:gd name="T28" fmla="*/ 2147483647 w 197"/>
                  <a:gd name="T29" fmla="*/ 2147483647 h 787"/>
                  <a:gd name="T30" fmla="*/ 2147483647 w 197"/>
                  <a:gd name="T31" fmla="*/ 2147483647 h 7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787"/>
                  <a:gd name="T50" fmla="*/ 197 w 197"/>
                  <a:gd name="T51" fmla="*/ 787 h 7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787">
                    <a:moveTo>
                      <a:pt x="61" y="726"/>
                    </a:moveTo>
                    <a:lnTo>
                      <a:pt x="61" y="726"/>
                    </a:lnTo>
                    <a:lnTo>
                      <a:pt x="136" y="726"/>
                    </a:lnTo>
                    <a:lnTo>
                      <a:pt x="136" y="61"/>
                    </a:lnTo>
                    <a:lnTo>
                      <a:pt x="61" y="61"/>
                    </a:lnTo>
                    <a:lnTo>
                      <a:pt x="61" y="726"/>
                    </a:lnTo>
                    <a:close/>
                    <a:moveTo>
                      <a:pt x="166" y="787"/>
                    </a:moveTo>
                    <a:lnTo>
                      <a:pt x="166" y="787"/>
                    </a:lnTo>
                    <a:lnTo>
                      <a:pt x="31" y="787"/>
                    </a:lnTo>
                    <a:cubicBezTo>
                      <a:pt x="14" y="787"/>
                      <a:pt x="0" y="773"/>
                      <a:pt x="0" y="756"/>
                    </a:cubicBezTo>
                    <a:lnTo>
                      <a:pt x="0" y="31"/>
                    </a:lnTo>
                    <a:cubicBezTo>
                      <a:pt x="0" y="14"/>
                      <a:pt x="14" y="0"/>
                      <a:pt x="31" y="0"/>
                    </a:cubicBezTo>
                    <a:lnTo>
                      <a:pt x="166" y="0"/>
                    </a:lnTo>
                    <a:cubicBezTo>
                      <a:pt x="183" y="0"/>
                      <a:pt x="197" y="14"/>
                      <a:pt x="197" y="31"/>
                    </a:cubicBezTo>
                    <a:lnTo>
                      <a:pt x="197" y="756"/>
                    </a:lnTo>
                    <a:cubicBezTo>
                      <a:pt x="197" y="773"/>
                      <a:pt x="183" y="787"/>
                      <a:pt x="166" y="78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200"/>
              <p:cNvSpPr>
                <a:spLocks/>
              </p:cNvSpPr>
              <p:nvPr/>
            </p:nvSpPr>
            <p:spPr bwMode="gray">
              <a:xfrm>
                <a:off x="1147763" y="3786188"/>
                <a:ext cx="82550" cy="125413"/>
              </a:xfrm>
              <a:custGeom>
                <a:avLst/>
                <a:gdLst>
                  <a:gd name="T0" fmla="*/ 2147483647 w 196"/>
                  <a:gd name="T1" fmla="*/ 2147483647 h 298"/>
                  <a:gd name="T2" fmla="*/ 2147483647 w 196"/>
                  <a:gd name="T3" fmla="*/ 2147483647 h 298"/>
                  <a:gd name="T4" fmla="*/ 0 w 196"/>
                  <a:gd name="T5" fmla="*/ 2147483647 h 298"/>
                  <a:gd name="T6" fmla="*/ 0 w 196"/>
                  <a:gd name="T7" fmla="*/ 2147483647 h 298"/>
                  <a:gd name="T8" fmla="*/ 2147483647 w 196"/>
                  <a:gd name="T9" fmla="*/ 0 h 298"/>
                  <a:gd name="T10" fmla="*/ 2147483647 w 196"/>
                  <a:gd name="T11" fmla="*/ 0 h 298"/>
                  <a:gd name="T12" fmla="*/ 2147483647 w 196"/>
                  <a:gd name="T13" fmla="*/ 2147483647 h 298"/>
                  <a:gd name="T14" fmla="*/ 2147483647 w 196"/>
                  <a:gd name="T15" fmla="*/ 2147483647 h 298"/>
                  <a:gd name="T16" fmla="*/ 2147483647 w 196"/>
                  <a:gd name="T17" fmla="*/ 2147483647 h 298"/>
                  <a:gd name="T18" fmla="*/ 2147483647 w 196"/>
                  <a:gd name="T19" fmla="*/ 2147483647 h 298"/>
                  <a:gd name="T20" fmla="*/ 2147483647 w 196"/>
                  <a:gd name="T21" fmla="*/ 2147483647 h 298"/>
                  <a:gd name="T22" fmla="*/ 2147483647 w 196"/>
                  <a:gd name="T23" fmla="*/ 2147483647 h 298"/>
                  <a:gd name="T24" fmla="*/ 2147483647 w 196"/>
                  <a:gd name="T25" fmla="*/ 2147483647 h 298"/>
                  <a:gd name="T26" fmla="*/ 2147483647 w 196"/>
                  <a:gd name="T27" fmla="*/ 2147483647 h 2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298"/>
                  <a:gd name="T44" fmla="*/ 196 w 196"/>
                  <a:gd name="T45" fmla="*/ 298 h 2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298">
                    <a:moveTo>
                      <a:pt x="30" y="298"/>
                    </a:moveTo>
                    <a:lnTo>
                      <a:pt x="30" y="298"/>
                    </a:lnTo>
                    <a:cubicBezTo>
                      <a:pt x="13" y="298"/>
                      <a:pt x="0" y="284"/>
                      <a:pt x="0" y="267"/>
                    </a:cubicBezTo>
                    <a:lnTo>
                      <a:pt x="0" y="31"/>
                    </a:lnTo>
                    <a:cubicBezTo>
                      <a:pt x="0" y="14"/>
                      <a:pt x="13" y="0"/>
                      <a:pt x="30" y="0"/>
                    </a:cubicBezTo>
                    <a:lnTo>
                      <a:pt x="166" y="0"/>
                    </a:lnTo>
                    <a:cubicBezTo>
                      <a:pt x="183" y="0"/>
                      <a:pt x="196" y="14"/>
                      <a:pt x="196" y="31"/>
                    </a:cubicBezTo>
                    <a:lnTo>
                      <a:pt x="196" y="256"/>
                    </a:lnTo>
                    <a:cubicBezTo>
                      <a:pt x="196" y="273"/>
                      <a:pt x="183" y="286"/>
                      <a:pt x="166" y="286"/>
                    </a:cubicBezTo>
                    <a:cubicBezTo>
                      <a:pt x="149" y="286"/>
                      <a:pt x="135" y="273"/>
                      <a:pt x="135" y="256"/>
                    </a:cubicBezTo>
                    <a:lnTo>
                      <a:pt x="135" y="61"/>
                    </a:lnTo>
                    <a:lnTo>
                      <a:pt x="61" y="61"/>
                    </a:lnTo>
                    <a:lnTo>
                      <a:pt x="61" y="267"/>
                    </a:lnTo>
                    <a:cubicBezTo>
                      <a:pt x="61" y="284"/>
                      <a:pt x="47" y="298"/>
                      <a:pt x="30" y="2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201"/>
              <p:cNvSpPr>
                <a:spLocks/>
              </p:cNvSpPr>
              <p:nvPr/>
            </p:nvSpPr>
            <p:spPr bwMode="gray">
              <a:xfrm>
                <a:off x="1052513" y="3902076"/>
                <a:ext cx="82550" cy="98425"/>
              </a:xfrm>
              <a:custGeom>
                <a:avLst/>
                <a:gdLst>
                  <a:gd name="T0" fmla="*/ 2147483647 w 197"/>
                  <a:gd name="T1" fmla="*/ 2147483647 h 237"/>
                  <a:gd name="T2" fmla="*/ 2147483647 w 197"/>
                  <a:gd name="T3" fmla="*/ 2147483647 h 237"/>
                  <a:gd name="T4" fmla="*/ 0 w 197"/>
                  <a:gd name="T5" fmla="*/ 2147483647 h 237"/>
                  <a:gd name="T6" fmla="*/ 0 w 197"/>
                  <a:gd name="T7" fmla="*/ 2147483647 h 237"/>
                  <a:gd name="T8" fmla="*/ 2147483647 w 197"/>
                  <a:gd name="T9" fmla="*/ 0 h 237"/>
                  <a:gd name="T10" fmla="*/ 2147483647 w 197"/>
                  <a:gd name="T11" fmla="*/ 0 h 237"/>
                  <a:gd name="T12" fmla="*/ 2147483647 w 197"/>
                  <a:gd name="T13" fmla="*/ 2147483647 h 237"/>
                  <a:gd name="T14" fmla="*/ 2147483647 w 197"/>
                  <a:gd name="T15" fmla="*/ 2147483647 h 237"/>
                  <a:gd name="T16" fmla="*/ 2147483647 w 197"/>
                  <a:gd name="T17" fmla="*/ 2147483647 h 237"/>
                  <a:gd name="T18" fmla="*/ 2147483647 w 197"/>
                  <a:gd name="T19" fmla="*/ 2147483647 h 237"/>
                  <a:gd name="T20" fmla="*/ 2147483647 w 197"/>
                  <a:gd name="T21" fmla="*/ 2147483647 h 2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7"/>
                  <a:gd name="T34" fmla="*/ 0 h 237"/>
                  <a:gd name="T35" fmla="*/ 197 w 197"/>
                  <a:gd name="T36" fmla="*/ 237 h 2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7" h="237">
                    <a:moveTo>
                      <a:pt x="31" y="237"/>
                    </a:moveTo>
                    <a:lnTo>
                      <a:pt x="31" y="237"/>
                    </a:lnTo>
                    <a:cubicBezTo>
                      <a:pt x="14" y="237"/>
                      <a:pt x="0" y="224"/>
                      <a:pt x="0" y="207"/>
                    </a:cubicBezTo>
                    <a:lnTo>
                      <a:pt x="0" y="31"/>
                    </a:lnTo>
                    <a:cubicBezTo>
                      <a:pt x="0" y="14"/>
                      <a:pt x="14" y="0"/>
                      <a:pt x="31" y="0"/>
                    </a:cubicBezTo>
                    <a:lnTo>
                      <a:pt x="166" y="0"/>
                    </a:lnTo>
                    <a:cubicBezTo>
                      <a:pt x="183" y="0"/>
                      <a:pt x="197" y="14"/>
                      <a:pt x="197" y="31"/>
                    </a:cubicBezTo>
                    <a:cubicBezTo>
                      <a:pt x="197" y="48"/>
                      <a:pt x="183" y="61"/>
                      <a:pt x="166" y="61"/>
                    </a:cubicBezTo>
                    <a:lnTo>
                      <a:pt x="61" y="61"/>
                    </a:lnTo>
                    <a:lnTo>
                      <a:pt x="61" y="207"/>
                    </a:lnTo>
                    <a:cubicBezTo>
                      <a:pt x="61" y="224"/>
                      <a:pt x="47" y="237"/>
                      <a:pt x="31" y="23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202"/>
              <p:cNvSpPr>
                <a:spLocks/>
              </p:cNvSpPr>
              <p:nvPr/>
            </p:nvSpPr>
            <p:spPr bwMode="gray">
              <a:xfrm>
                <a:off x="1052513" y="4073526"/>
                <a:ext cx="25400" cy="106363"/>
              </a:xfrm>
              <a:custGeom>
                <a:avLst/>
                <a:gdLst>
                  <a:gd name="T0" fmla="*/ 2147483647 w 61"/>
                  <a:gd name="T1" fmla="*/ 2147483647 h 252"/>
                  <a:gd name="T2" fmla="*/ 2147483647 w 61"/>
                  <a:gd name="T3" fmla="*/ 2147483647 h 252"/>
                  <a:gd name="T4" fmla="*/ 0 w 61"/>
                  <a:gd name="T5" fmla="*/ 2147483647 h 252"/>
                  <a:gd name="T6" fmla="*/ 0 w 61"/>
                  <a:gd name="T7" fmla="*/ 2147483647 h 252"/>
                  <a:gd name="T8" fmla="*/ 2147483647 w 61"/>
                  <a:gd name="T9" fmla="*/ 0 h 252"/>
                  <a:gd name="T10" fmla="*/ 2147483647 w 61"/>
                  <a:gd name="T11" fmla="*/ 2147483647 h 252"/>
                  <a:gd name="T12" fmla="*/ 2147483647 w 61"/>
                  <a:gd name="T13" fmla="*/ 2147483647 h 252"/>
                  <a:gd name="T14" fmla="*/ 2147483647 w 61"/>
                  <a:gd name="T15" fmla="*/ 2147483647 h 25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252"/>
                  <a:gd name="T26" fmla="*/ 61 w 61"/>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252">
                    <a:moveTo>
                      <a:pt x="31" y="252"/>
                    </a:moveTo>
                    <a:lnTo>
                      <a:pt x="31" y="252"/>
                    </a:lnTo>
                    <a:cubicBezTo>
                      <a:pt x="14" y="252"/>
                      <a:pt x="0" y="238"/>
                      <a:pt x="0" y="221"/>
                    </a:cubicBezTo>
                    <a:lnTo>
                      <a:pt x="0" y="30"/>
                    </a:lnTo>
                    <a:cubicBezTo>
                      <a:pt x="0" y="14"/>
                      <a:pt x="14" y="0"/>
                      <a:pt x="31" y="0"/>
                    </a:cubicBezTo>
                    <a:cubicBezTo>
                      <a:pt x="47" y="0"/>
                      <a:pt x="61" y="14"/>
                      <a:pt x="61" y="30"/>
                    </a:cubicBezTo>
                    <a:lnTo>
                      <a:pt x="61" y="221"/>
                    </a:lnTo>
                    <a:cubicBezTo>
                      <a:pt x="61" y="238"/>
                      <a:pt x="47" y="252"/>
                      <a:pt x="31" y="25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14" name="组合 742"/>
          <p:cNvGrpSpPr>
            <a:grpSpLocks/>
          </p:cNvGrpSpPr>
          <p:nvPr/>
        </p:nvGrpSpPr>
        <p:grpSpPr bwMode="gray">
          <a:xfrm>
            <a:off x="720209" y="1592550"/>
            <a:ext cx="398086" cy="398591"/>
            <a:chOff x="7591425" y="531813"/>
            <a:chExt cx="1114425" cy="1116013"/>
          </a:xfrm>
        </p:grpSpPr>
        <p:sp>
          <p:nvSpPr>
            <p:cNvPr id="115" name="Freeform 33"/>
            <p:cNvSpPr>
              <a:spLocks/>
            </p:cNvSpPr>
            <p:nvPr/>
          </p:nvSpPr>
          <p:spPr bwMode="gray">
            <a:xfrm>
              <a:off x="7591425" y="531813"/>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6" name="组合 721"/>
            <p:cNvGrpSpPr>
              <a:grpSpLocks/>
            </p:cNvGrpSpPr>
            <p:nvPr/>
          </p:nvGrpSpPr>
          <p:grpSpPr bwMode="gray">
            <a:xfrm>
              <a:off x="7893050" y="779463"/>
              <a:ext cx="511176" cy="620713"/>
              <a:chOff x="7893050" y="779463"/>
              <a:chExt cx="511176" cy="620713"/>
            </a:xfrm>
          </p:grpSpPr>
          <p:sp>
            <p:nvSpPr>
              <p:cNvPr id="117" name="Freeform 534"/>
              <p:cNvSpPr>
                <a:spLocks/>
              </p:cNvSpPr>
              <p:nvPr/>
            </p:nvSpPr>
            <p:spPr bwMode="gray">
              <a:xfrm>
                <a:off x="8264525" y="1341438"/>
                <a:ext cx="58738" cy="58738"/>
              </a:xfrm>
              <a:custGeom>
                <a:avLst/>
                <a:gdLst>
                  <a:gd name="T0" fmla="*/ 2147483647 w 139"/>
                  <a:gd name="T1" fmla="*/ 0 h 139"/>
                  <a:gd name="T2" fmla="*/ 2147483647 w 139"/>
                  <a:gd name="T3" fmla="*/ 0 h 139"/>
                  <a:gd name="T4" fmla="*/ 2147483647 w 139"/>
                  <a:gd name="T5" fmla="*/ 2147483647 h 139"/>
                  <a:gd name="T6" fmla="*/ 2147483647 w 139"/>
                  <a:gd name="T7" fmla="*/ 2147483647 h 139"/>
                  <a:gd name="T8" fmla="*/ 0 w 139"/>
                  <a:gd name="T9" fmla="*/ 2147483647 h 139"/>
                  <a:gd name="T10" fmla="*/ 2147483647 w 139"/>
                  <a:gd name="T11" fmla="*/ 0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0"/>
                    </a:moveTo>
                    <a:lnTo>
                      <a:pt x="69" y="0"/>
                    </a:lnTo>
                    <a:cubicBezTo>
                      <a:pt x="108" y="0"/>
                      <a:pt x="139" y="31"/>
                      <a:pt x="139" y="69"/>
                    </a:cubicBezTo>
                    <a:cubicBezTo>
                      <a:pt x="139" y="108"/>
                      <a:pt x="108" y="139"/>
                      <a:pt x="69" y="139"/>
                    </a:cubicBezTo>
                    <a:cubicBezTo>
                      <a:pt x="31" y="139"/>
                      <a:pt x="0" y="108"/>
                      <a:pt x="0" y="69"/>
                    </a:cubicBezTo>
                    <a:cubicBezTo>
                      <a:pt x="0" y="31"/>
                      <a:pt x="31" y="0"/>
                      <a:pt x="6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535"/>
              <p:cNvSpPr>
                <a:spLocks/>
              </p:cNvSpPr>
              <p:nvPr/>
            </p:nvSpPr>
            <p:spPr bwMode="gray">
              <a:xfrm>
                <a:off x="8174038" y="1343026"/>
                <a:ext cx="58738" cy="57150"/>
              </a:xfrm>
              <a:custGeom>
                <a:avLst/>
                <a:gdLst>
                  <a:gd name="T0" fmla="*/ 2147483647 w 139"/>
                  <a:gd name="T1" fmla="*/ 0 h 139"/>
                  <a:gd name="T2" fmla="*/ 2147483647 w 139"/>
                  <a:gd name="T3" fmla="*/ 0 h 139"/>
                  <a:gd name="T4" fmla="*/ 2147483647 w 139"/>
                  <a:gd name="T5" fmla="*/ 2147483647 h 139"/>
                  <a:gd name="T6" fmla="*/ 2147483647 w 139"/>
                  <a:gd name="T7" fmla="*/ 2147483647 h 139"/>
                  <a:gd name="T8" fmla="*/ 0 w 139"/>
                  <a:gd name="T9" fmla="*/ 2147483647 h 139"/>
                  <a:gd name="T10" fmla="*/ 2147483647 w 139"/>
                  <a:gd name="T11" fmla="*/ 0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0"/>
                    </a:moveTo>
                    <a:lnTo>
                      <a:pt x="70" y="0"/>
                    </a:lnTo>
                    <a:cubicBezTo>
                      <a:pt x="108" y="0"/>
                      <a:pt x="139" y="31"/>
                      <a:pt x="139" y="69"/>
                    </a:cubicBezTo>
                    <a:cubicBezTo>
                      <a:pt x="139" y="107"/>
                      <a:pt x="108" y="139"/>
                      <a:pt x="70" y="139"/>
                    </a:cubicBezTo>
                    <a:cubicBezTo>
                      <a:pt x="31" y="139"/>
                      <a:pt x="0" y="107"/>
                      <a:pt x="0" y="69"/>
                    </a:cubicBezTo>
                    <a:cubicBezTo>
                      <a:pt x="0" y="31"/>
                      <a:pt x="31" y="0"/>
                      <a:pt x="7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536"/>
              <p:cNvSpPr>
                <a:spLocks/>
              </p:cNvSpPr>
              <p:nvPr/>
            </p:nvSpPr>
            <p:spPr bwMode="gray">
              <a:xfrm>
                <a:off x="8285163" y="1268413"/>
                <a:ext cx="119063" cy="117475"/>
              </a:xfrm>
              <a:custGeom>
                <a:avLst/>
                <a:gdLst>
                  <a:gd name="T0" fmla="*/ 2147483647 w 282"/>
                  <a:gd name="T1" fmla="*/ 2147483647 h 279"/>
                  <a:gd name="T2" fmla="*/ 2147483647 w 282"/>
                  <a:gd name="T3" fmla="*/ 2147483647 h 279"/>
                  <a:gd name="T4" fmla="*/ 0 w 282"/>
                  <a:gd name="T5" fmla="*/ 2147483647 h 279"/>
                  <a:gd name="T6" fmla="*/ 0 w 282"/>
                  <a:gd name="T7" fmla="*/ 2147483647 h 279"/>
                  <a:gd name="T8" fmla="*/ 2147483647 w 282"/>
                  <a:gd name="T9" fmla="*/ 2147483647 h 279"/>
                  <a:gd name="T10" fmla="*/ 2147483647 w 282"/>
                  <a:gd name="T11" fmla="*/ 0 h 279"/>
                  <a:gd name="T12" fmla="*/ 2147483647 w 282"/>
                  <a:gd name="T13" fmla="*/ 0 h 279"/>
                  <a:gd name="T14" fmla="*/ 2147483647 w 282"/>
                  <a:gd name="T15" fmla="*/ 2147483647 h 279"/>
                  <a:gd name="T16" fmla="*/ 0 60000 65536"/>
                  <a:gd name="T17" fmla="*/ 0 60000 65536"/>
                  <a:gd name="T18" fmla="*/ 0 60000 65536"/>
                  <a:gd name="T19" fmla="*/ 0 60000 65536"/>
                  <a:gd name="T20" fmla="*/ 0 60000 65536"/>
                  <a:gd name="T21" fmla="*/ 0 60000 65536"/>
                  <a:gd name="T22" fmla="*/ 0 60000 65536"/>
                  <a:gd name="T23" fmla="*/ 0 60000 65536"/>
                  <a:gd name="T24" fmla="*/ 0 w 282"/>
                  <a:gd name="T25" fmla="*/ 0 h 279"/>
                  <a:gd name="T26" fmla="*/ 282 w 282"/>
                  <a:gd name="T27" fmla="*/ 279 h 2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2" h="279">
                    <a:moveTo>
                      <a:pt x="282" y="279"/>
                    </a:moveTo>
                    <a:lnTo>
                      <a:pt x="282" y="279"/>
                    </a:lnTo>
                    <a:lnTo>
                      <a:pt x="0" y="279"/>
                    </a:lnTo>
                    <a:lnTo>
                      <a:pt x="0" y="212"/>
                    </a:lnTo>
                    <a:lnTo>
                      <a:pt x="215" y="212"/>
                    </a:lnTo>
                    <a:lnTo>
                      <a:pt x="215" y="0"/>
                    </a:lnTo>
                    <a:lnTo>
                      <a:pt x="282" y="0"/>
                    </a:lnTo>
                    <a:lnTo>
                      <a:pt x="282" y="279"/>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537"/>
              <p:cNvSpPr>
                <a:spLocks noEditPoints="1"/>
              </p:cNvSpPr>
              <p:nvPr/>
            </p:nvSpPr>
            <p:spPr bwMode="gray">
              <a:xfrm>
                <a:off x="7893050" y="779463"/>
                <a:ext cx="511175" cy="606425"/>
              </a:xfrm>
              <a:custGeom>
                <a:avLst/>
                <a:gdLst>
                  <a:gd name="T0" fmla="*/ 2147483647 w 1217"/>
                  <a:gd name="T1" fmla="*/ 2147483647 h 1446"/>
                  <a:gd name="T2" fmla="*/ 2147483647 w 1217"/>
                  <a:gd name="T3" fmla="*/ 2147483647 h 1446"/>
                  <a:gd name="T4" fmla="*/ 2147483647 w 1217"/>
                  <a:gd name="T5" fmla="*/ 2147483647 h 1446"/>
                  <a:gd name="T6" fmla="*/ 2147483647 w 1217"/>
                  <a:gd name="T7" fmla="*/ 2147483647 h 1446"/>
                  <a:gd name="T8" fmla="*/ 2147483647 w 1217"/>
                  <a:gd name="T9" fmla="*/ 2147483647 h 1446"/>
                  <a:gd name="T10" fmla="*/ 2147483647 w 1217"/>
                  <a:gd name="T11" fmla="*/ 2147483647 h 1446"/>
                  <a:gd name="T12" fmla="*/ 2147483647 w 1217"/>
                  <a:gd name="T13" fmla="*/ 2147483647 h 1446"/>
                  <a:gd name="T14" fmla="*/ 2147483647 w 1217"/>
                  <a:gd name="T15" fmla="*/ 2147483647 h 1446"/>
                  <a:gd name="T16" fmla="*/ 2147483647 w 1217"/>
                  <a:gd name="T17" fmla="*/ 2147483647 h 1446"/>
                  <a:gd name="T18" fmla="*/ 2147483647 w 1217"/>
                  <a:gd name="T19" fmla="*/ 2147483647 h 1446"/>
                  <a:gd name="T20" fmla="*/ 2147483647 w 1217"/>
                  <a:gd name="T21" fmla="*/ 2147483647 h 1446"/>
                  <a:gd name="T22" fmla="*/ 0 w 1217"/>
                  <a:gd name="T23" fmla="*/ 2147483647 h 1446"/>
                  <a:gd name="T24" fmla="*/ 0 w 1217"/>
                  <a:gd name="T25" fmla="*/ 2147483647 h 1446"/>
                  <a:gd name="T26" fmla="*/ 2147483647 w 1217"/>
                  <a:gd name="T27" fmla="*/ 0 h 1446"/>
                  <a:gd name="T28" fmla="*/ 2147483647 w 1217"/>
                  <a:gd name="T29" fmla="*/ 0 h 1446"/>
                  <a:gd name="T30" fmla="*/ 2147483647 w 1217"/>
                  <a:gd name="T31" fmla="*/ 2147483647 h 1446"/>
                  <a:gd name="T32" fmla="*/ 2147483647 w 1217"/>
                  <a:gd name="T33" fmla="*/ 2147483647 h 1446"/>
                  <a:gd name="T34" fmla="*/ 2147483647 w 1217"/>
                  <a:gd name="T35" fmla="*/ 2147483647 h 1446"/>
                  <a:gd name="T36" fmla="*/ 2147483647 w 1217"/>
                  <a:gd name="T37" fmla="*/ 2147483647 h 1446"/>
                  <a:gd name="T38" fmla="*/ 2147483647 w 1217"/>
                  <a:gd name="T39" fmla="*/ 2147483647 h 1446"/>
                  <a:gd name="T40" fmla="*/ 2147483647 w 1217"/>
                  <a:gd name="T41" fmla="*/ 2147483647 h 144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17"/>
                  <a:gd name="T64" fmla="*/ 0 h 1446"/>
                  <a:gd name="T65" fmla="*/ 1217 w 1217"/>
                  <a:gd name="T66" fmla="*/ 1446 h 144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17" h="1446">
                    <a:moveTo>
                      <a:pt x="156" y="66"/>
                    </a:moveTo>
                    <a:lnTo>
                      <a:pt x="156" y="66"/>
                    </a:lnTo>
                    <a:cubicBezTo>
                      <a:pt x="107" y="66"/>
                      <a:pt x="67" y="107"/>
                      <a:pt x="67" y="156"/>
                    </a:cubicBezTo>
                    <a:lnTo>
                      <a:pt x="67" y="1162"/>
                    </a:lnTo>
                    <a:cubicBezTo>
                      <a:pt x="92" y="1144"/>
                      <a:pt x="123" y="1134"/>
                      <a:pt x="156" y="1134"/>
                    </a:cubicBezTo>
                    <a:lnTo>
                      <a:pt x="1150" y="1134"/>
                    </a:lnTo>
                    <a:lnTo>
                      <a:pt x="1150" y="66"/>
                    </a:lnTo>
                    <a:lnTo>
                      <a:pt x="156" y="66"/>
                    </a:lnTo>
                    <a:close/>
                    <a:moveTo>
                      <a:pt x="756" y="1446"/>
                    </a:moveTo>
                    <a:lnTo>
                      <a:pt x="756" y="1446"/>
                    </a:lnTo>
                    <a:lnTo>
                      <a:pt x="156" y="1446"/>
                    </a:lnTo>
                    <a:cubicBezTo>
                      <a:pt x="70" y="1446"/>
                      <a:pt x="0" y="1376"/>
                      <a:pt x="0" y="1290"/>
                    </a:cubicBezTo>
                    <a:lnTo>
                      <a:pt x="0" y="156"/>
                    </a:lnTo>
                    <a:cubicBezTo>
                      <a:pt x="0" y="70"/>
                      <a:pt x="70" y="0"/>
                      <a:pt x="156" y="0"/>
                    </a:cubicBezTo>
                    <a:lnTo>
                      <a:pt x="1217" y="0"/>
                    </a:lnTo>
                    <a:lnTo>
                      <a:pt x="1217" y="1201"/>
                    </a:lnTo>
                    <a:lnTo>
                      <a:pt x="156" y="1201"/>
                    </a:lnTo>
                    <a:cubicBezTo>
                      <a:pt x="107" y="1201"/>
                      <a:pt x="67" y="1241"/>
                      <a:pt x="67" y="1290"/>
                    </a:cubicBezTo>
                    <a:cubicBezTo>
                      <a:pt x="67" y="1339"/>
                      <a:pt x="107" y="1379"/>
                      <a:pt x="156" y="1379"/>
                    </a:cubicBezTo>
                    <a:lnTo>
                      <a:pt x="756" y="1379"/>
                    </a:lnTo>
                    <a:lnTo>
                      <a:pt x="756" y="144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538"/>
              <p:cNvSpPr>
                <a:spLocks/>
              </p:cNvSpPr>
              <p:nvPr/>
            </p:nvSpPr>
            <p:spPr bwMode="gray">
              <a:xfrm>
                <a:off x="7954963" y="839788"/>
                <a:ext cx="17463" cy="384175"/>
              </a:xfrm>
              <a:custGeom>
                <a:avLst/>
                <a:gdLst>
                  <a:gd name="T0" fmla="*/ 2147483647 w 40"/>
                  <a:gd name="T1" fmla="*/ 2147483647 h 916"/>
                  <a:gd name="T2" fmla="*/ 2147483647 w 40"/>
                  <a:gd name="T3" fmla="*/ 2147483647 h 916"/>
                  <a:gd name="T4" fmla="*/ 0 w 40"/>
                  <a:gd name="T5" fmla="*/ 2147483647 h 916"/>
                  <a:gd name="T6" fmla="*/ 0 w 40"/>
                  <a:gd name="T7" fmla="*/ 0 h 916"/>
                  <a:gd name="T8" fmla="*/ 2147483647 w 40"/>
                  <a:gd name="T9" fmla="*/ 0 h 916"/>
                  <a:gd name="T10" fmla="*/ 2147483647 w 40"/>
                  <a:gd name="T11" fmla="*/ 2147483647 h 916"/>
                  <a:gd name="T12" fmla="*/ 0 60000 65536"/>
                  <a:gd name="T13" fmla="*/ 0 60000 65536"/>
                  <a:gd name="T14" fmla="*/ 0 60000 65536"/>
                  <a:gd name="T15" fmla="*/ 0 60000 65536"/>
                  <a:gd name="T16" fmla="*/ 0 60000 65536"/>
                  <a:gd name="T17" fmla="*/ 0 60000 65536"/>
                  <a:gd name="T18" fmla="*/ 0 w 40"/>
                  <a:gd name="T19" fmla="*/ 0 h 916"/>
                  <a:gd name="T20" fmla="*/ 40 w 40"/>
                  <a:gd name="T21" fmla="*/ 916 h 916"/>
                </a:gdLst>
                <a:ahLst/>
                <a:cxnLst>
                  <a:cxn ang="T12">
                    <a:pos x="T0" y="T1"/>
                  </a:cxn>
                  <a:cxn ang="T13">
                    <a:pos x="T2" y="T3"/>
                  </a:cxn>
                  <a:cxn ang="T14">
                    <a:pos x="T4" y="T5"/>
                  </a:cxn>
                  <a:cxn ang="T15">
                    <a:pos x="T6" y="T7"/>
                  </a:cxn>
                  <a:cxn ang="T16">
                    <a:pos x="T8" y="T9"/>
                  </a:cxn>
                  <a:cxn ang="T17">
                    <a:pos x="T10" y="T11"/>
                  </a:cxn>
                </a:cxnLst>
                <a:rect l="T18" t="T19" r="T20" b="T21"/>
                <a:pathLst>
                  <a:path w="40" h="916">
                    <a:moveTo>
                      <a:pt x="40" y="916"/>
                    </a:moveTo>
                    <a:lnTo>
                      <a:pt x="40" y="916"/>
                    </a:lnTo>
                    <a:lnTo>
                      <a:pt x="0" y="916"/>
                    </a:lnTo>
                    <a:lnTo>
                      <a:pt x="0" y="0"/>
                    </a:lnTo>
                    <a:lnTo>
                      <a:pt x="40" y="0"/>
                    </a:lnTo>
                    <a:lnTo>
                      <a:pt x="40" y="91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539"/>
              <p:cNvSpPr>
                <a:spLocks/>
              </p:cNvSpPr>
              <p:nvPr/>
            </p:nvSpPr>
            <p:spPr bwMode="gray">
              <a:xfrm>
                <a:off x="7962900" y="1309688"/>
                <a:ext cx="392113" cy="15875"/>
              </a:xfrm>
              <a:custGeom>
                <a:avLst/>
                <a:gdLst>
                  <a:gd name="T0" fmla="*/ 2147483647 w 934"/>
                  <a:gd name="T1" fmla="*/ 2147483647 h 40"/>
                  <a:gd name="T2" fmla="*/ 2147483647 w 934"/>
                  <a:gd name="T3" fmla="*/ 2147483647 h 40"/>
                  <a:gd name="T4" fmla="*/ 0 w 934"/>
                  <a:gd name="T5" fmla="*/ 2147483647 h 40"/>
                  <a:gd name="T6" fmla="*/ 0 w 934"/>
                  <a:gd name="T7" fmla="*/ 0 h 40"/>
                  <a:gd name="T8" fmla="*/ 2147483647 w 934"/>
                  <a:gd name="T9" fmla="*/ 0 h 40"/>
                  <a:gd name="T10" fmla="*/ 2147483647 w 934"/>
                  <a:gd name="T11" fmla="*/ 2147483647 h 40"/>
                  <a:gd name="T12" fmla="*/ 0 60000 65536"/>
                  <a:gd name="T13" fmla="*/ 0 60000 65536"/>
                  <a:gd name="T14" fmla="*/ 0 60000 65536"/>
                  <a:gd name="T15" fmla="*/ 0 60000 65536"/>
                  <a:gd name="T16" fmla="*/ 0 60000 65536"/>
                  <a:gd name="T17" fmla="*/ 0 60000 65536"/>
                  <a:gd name="T18" fmla="*/ 0 w 934"/>
                  <a:gd name="T19" fmla="*/ 0 h 40"/>
                  <a:gd name="T20" fmla="*/ 934 w 934"/>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934" h="40">
                    <a:moveTo>
                      <a:pt x="934" y="40"/>
                    </a:moveTo>
                    <a:lnTo>
                      <a:pt x="934" y="40"/>
                    </a:lnTo>
                    <a:lnTo>
                      <a:pt x="0" y="40"/>
                    </a:lnTo>
                    <a:lnTo>
                      <a:pt x="0" y="0"/>
                    </a:lnTo>
                    <a:lnTo>
                      <a:pt x="934" y="0"/>
                    </a:lnTo>
                    <a:lnTo>
                      <a:pt x="934" y="4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540"/>
              <p:cNvSpPr>
                <a:spLocks noEditPoints="1"/>
              </p:cNvSpPr>
              <p:nvPr/>
            </p:nvSpPr>
            <p:spPr bwMode="gray">
              <a:xfrm>
                <a:off x="8029575" y="881063"/>
                <a:ext cx="290513" cy="106363"/>
              </a:xfrm>
              <a:custGeom>
                <a:avLst/>
                <a:gdLst>
                  <a:gd name="T0" fmla="*/ 2147483647 w 692"/>
                  <a:gd name="T1" fmla="*/ 2147483647 h 252"/>
                  <a:gd name="T2" fmla="*/ 2147483647 w 692"/>
                  <a:gd name="T3" fmla="*/ 2147483647 h 252"/>
                  <a:gd name="T4" fmla="*/ 2147483647 w 692"/>
                  <a:gd name="T5" fmla="*/ 2147483647 h 252"/>
                  <a:gd name="T6" fmla="*/ 2147483647 w 692"/>
                  <a:gd name="T7" fmla="*/ 2147483647 h 252"/>
                  <a:gd name="T8" fmla="*/ 2147483647 w 692"/>
                  <a:gd name="T9" fmla="*/ 2147483647 h 252"/>
                  <a:gd name="T10" fmla="*/ 2147483647 w 692"/>
                  <a:gd name="T11" fmla="*/ 2147483647 h 252"/>
                  <a:gd name="T12" fmla="*/ 2147483647 w 692"/>
                  <a:gd name="T13" fmla="*/ 2147483647 h 252"/>
                  <a:gd name="T14" fmla="*/ 2147483647 w 692"/>
                  <a:gd name="T15" fmla="*/ 2147483647 h 252"/>
                  <a:gd name="T16" fmla="*/ 0 w 692"/>
                  <a:gd name="T17" fmla="*/ 2147483647 h 252"/>
                  <a:gd name="T18" fmla="*/ 0 w 692"/>
                  <a:gd name="T19" fmla="*/ 0 h 252"/>
                  <a:gd name="T20" fmla="*/ 2147483647 w 692"/>
                  <a:gd name="T21" fmla="*/ 0 h 252"/>
                  <a:gd name="T22" fmla="*/ 2147483647 w 692"/>
                  <a:gd name="T23" fmla="*/ 2147483647 h 2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92"/>
                  <a:gd name="T37" fmla="*/ 0 h 252"/>
                  <a:gd name="T38" fmla="*/ 692 w 692"/>
                  <a:gd name="T39" fmla="*/ 252 h 2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92" h="252">
                    <a:moveTo>
                      <a:pt x="40" y="212"/>
                    </a:moveTo>
                    <a:lnTo>
                      <a:pt x="40" y="212"/>
                    </a:lnTo>
                    <a:lnTo>
                      <a:pt x="652" y="212"/>
                    </a:lnTo>
                    <a:lnTo>
                      <a:pt x="652" y="40"/>
                    </a:lnTo>
                    <a:lnTo>
                      <a:pt x="40" y="40"/>
                    </a:lnTo>
                    <a:lnTo>
                      <a:pt x="40" y="212"/>
                    </a:lnTo>
                    <a:close/>
                    <a:moveTo>
                      <a:pt x="692" y="252"/>
                    </a:moveTo>
                    <a:lnTo>
                      <a:pt x="692" y="252"/>
                    </a:lnTo>
                    <a:lnTo>
                      <a:pt x="0" y="252"/>
                    </a:lnTo>
                    <a:lnTo>
                      <a:pt x="0" y="0"/>
                    </a:lnTo>
                    <a:lnTo>
                      <a:pt x="692" y="0"/>
                    </a:lnTo>
                    <a:lnTo>
                      <a:pt x="692" y="25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24" name="组合 237"/>
          <p:cNvGrpSpPr>
            <a:grpSpLocks/>
          </p:cNvGrpSpPr>
          <p:nvPr/>
        </p:nvGrpSpPr>
        <p:grpSpPr bwMode="gray">
          <a:xfrm>
            <a:off x="3559127" y="1592550"/>
            <a:ext cx="398591" cy="398591"/>
            <a:chOff x="677863" y="3554413"/>
            <a:chExt cx="1114425" cy="1117600"/>
          </a:xfrm>
        </p:grpSpPr>
        <p:sp>
          <p:nvSpPr>
            <p:cNvPr id="125" name="Freeform 30"/>
            <p:cNvSpPr>
              <a:spLocks/>
            </p:cNvSpPr>
            <p:nvPr/>
          </p:nvSpPr>
          <p:spPr bwMode="gray">
            <a:xfrm>
              <a:off x="677863" y="3554413"/>
              <a:ext cx="1114425" cy="111760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3" y="2659"/>
                    <a:pt x="1329" y="2659"/>
                  </a:cubicBezTo>
                  <a:cubicBezTo>
                    <a:pt x="595" y="2659"/>
                    <a:pt x="0" y="2064"/>
                    <a:pt x="0" y="1329"/>
                  </a:cubicBezTo>
                  <a:cubicBezTo>
                    <a:pt x="0" y="595"/>
                    <a:pt x="595" y="0"/>
                    <a:pt x="1329" y="0"/>
                  </a:cubicBezTo>
                  <a:cubicBezTo>
                    <a:pt x="2063" y="0"/>
                    <a:pt x="2659" y="595"/>
                    <a:pt x="2659" y="1329"/>
                  </a:cubicBezTo>
                  <a:close/>
                </a:path>
              </a:pathLst>
            </a:custGeom>
            <a:solidFill>
              <a:srgbClr val="15B0E8"/>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6" name="组合 228"/>
            <p:cNvGrpSpPr>
              <a:grpSpLocks/>
            </p:cNvGrpSpPr>
            <p:nvPr/>
          </p:nvGrpSpPr>
          <p:grpSpPr bwMode="gray">
            <a:xfrm>
              <a:off x="823913" y="3865563"/>
              <a:ext cx="820738" cy="496888"/>
              <a:chOff x="823913" y="3865563"/>
              <a:chExt cx="820738" cy="496888"/>
            </a:xfrm>
          </p:grpSpPr>
          <p:sp>
            <p:nvSpPr>
              <p:cNvPr id="127" name="Freeform 186"/>
              <p:cNvSpPr>
                <a:spLocks noEditPoints="1"/>
              </p:cNvSpPr>
              <p:nvPr/>
            </p:nvSpPr>
            <p:spPr bwMode="gray">
              <a:xfrm>
                <a:off x="871538" y="4021138"/>
                <a:ext cx="231775" cy="244475"/>
              </a:xfrm>
              <a:custGeom>
                <a:avLst/>
                <a:gdLst>
                  <a:gd name="T0" fmla="*/ 2147483647 w 551"/>
                  <a:gd name="T1" fmla="*/ 2147483647 h 583"/>
                  <a:gd name="T2" fmla="*/ 2147483647 w 551"/>
                  <a:gd name="T3" fmla="*/ 2147483647 h 583"/>
                  <a:gd name="T4" fmla="*/ 2147483647 w 551"/>
                  <a:gd name="T5" fmla="*/ 2147483647 h 583"/>
                  <a:gd name="T6" fmla="*/ 2147483647 w 551"/>
                  <a:gd name="T7" fmla="*/ 2147483647 h 583"/>
                  <a:gd name="T8" fmla="*/ 2147483647 w 551"/>
                  <a:gd name="T9" fmla="*/ 2147483647 h 583"/>
                  <a:gd name="T10" fmla="*/ 2147483647 w 551"/>
                  <a:gd name="T11" fmla="*/ 2147483647 h 583"/>
                  <a:gd name="T12" fmla="*/ 2147483647 w 551"/>
                  <a:gd name="T13" fmla="*/ 2147483647 h 583"/>
                  <a:gd name="T14" fmla="*/ 2147483647 w 551"/>
                  <a:gd name="T15" fmla="*/ 2147483647 h 583"/>
                  <a:gd name="T16" fmla="*/ 2147483647 w 551"/>
                  <a:gd name="T17" fmla="*/ 2147483647 h 583"/>
                  <a:gd name="T18" fmla="*/ 2147483647 w 551"/>
                  <a:gd name="T19" fmla="*/ 2147483647 h 583"/>
                  <a:gd name="T20" fmla="*/ 2147483647 w 551"/>
                  <a:gd name="T21" fmla="*/ 2147483647 h 583"/>
                  <a:gd name="T22" fmla="*/ 2147483647 w 551"/>
                  <a:gd name="T23" fmla="*/ 2147483647 h 583"/>
                  <a:gd name="T24" fmla="*/ 2147483647 w 551"/>
                  <a:gd name="T25" fmla="*/ 2147483647 h 583"/>
                  <a:gd name="T26" fmla="*/ 2147483647 w 551"/>
                  <a:gd name="T27" fmla="*/ 2147483647 h 583"/>
                  <a:gd name="T28" fmla="*/ 2147483647 w 551"/>
                  <a:gd name="T29" fmla="*/ 2147483647 h 583"/>
                  <a:gd name="T30" fmla="*/ 2147483647 w 551"/>
                  <a:gd name="T31" fmla="*/ 2147483647 h 583"/>
                  <a:gd name="T32" fmla="*/ 2147483647 w 551"/>
                  <a:gd name="T33" fmla="*/ 2147483647 h 583"/>
                  <a:gd name="T34" fmla="*/ 2147483647 w 551"/>
                  <a:gd name="T35" fmla="*/ 2147483647 h 583"/>
                  <a:gd name="T36" fmla="*/ 2147483647 w 551"/>
                  <a:gd name="T37" fmla="*/ 2147483647 h 583"/>
                  <a:gd name="T38" fmla="*/ 2147483647 w 551"/>
                  <a:gd name="T39" fmla="*/ 2147483647 h 583"/>
                  <a:gd name="T40" fmla="*/ 2147483647 w 551"/>
                  <a:gd name="T41" fmla="*/ 2147483647 h 583"/>
                  <a:gd name="T42" fmla="*/ 2147483647 w 551"/>
                  <a:gd name="T43" fmla="*/ 2147483647 h 583"/>
                  <a:gd name="T44" fmla="*/ 2147483647 w 551"/>
                  <a:gd name="T45" fmla="*/ 2147483647 h 583"/>
                  <a:gd name="T46" fmla="*/ 2147483647 w 551"/>
                  <a:gd name="T47" fmla="*/ 2147483647 h 583"/>
                  <a:gd name="T48" fmla="*/ 2147483647 w 551"/>
                  <a:gd name="T49" fmla="*/ 2147483647 h 583"/>
                  <a:gd name="T50" fmla="*/ 2147483647 w 551"/>
                  <a:gd name="T51" fmla="*/ 0 h 583"/>
                  <a:gd name="T52" fmla="*/ 2147483647 w 551"/>
                  <a:gd name="T53" fmla="*/ 0 h 583"/>
                  <a:gd name="T54" fmla="*/ 0 w 551"/>
                  <a:gd name="T55" fmla="*/ 2147483647 h 583"/>
                  <a:gd name="T56" fmla="*/ 0 w 551"/>
                  <a:gd name="T57" fmla="*/ 2147483647 h 583"/>
                  <a:gd name="T58" fmla="*/ 2147483647 w 551"/>
                  <a:gd name="T59" fmla="*/ 2147483647 h 583"/>
                  <a:gd name="T60" fmla="*/ 2147483647 w 551"/>
                  <a:gd name="T61" fmla="*/ 2147483647 h 583"/>
                  <a:gd name="T62" fmla="*/ 2147483647 w 551"/>
                  <a:gd name="T63" fmla="*/ 2147483647 h 583"/>
                  <a:gd name="T64" fmla="*/ 2147483647 w 551"/>
                  <a:gd name="T65" fmla="*/ 2147483647 h 583"/>
                  <a:gd name="T66" fmla="*/ 2147483647 w 551"/>
                  <a:gd name="T67" fmla="*/ 2147483647 h 583"/>
                  <a:gd name="T68" fmla="*/ 2147483647 w 551"/>
                  <a:gd name="T69" fmla="*/ 2147483647 h 583"/>
                  <a:gd name="T70" fmla="*/ 2147483647 w 551"/>
                  <a:gd name="T71" fmla="*/ 2147483647 h 583"/>
                  <a:gd name="T72" fmla="*/ 2147483647 w 551"/>
                  <a:gd name="T73" fmla="*/ 2147483647 h 583"/>
                  <a:gd name="T74" fmla="*/ 2147483647 w 551"/>
                  <a:gd name="T75" fmla="*/ 2147483647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1"/>
                  <a:gd name="T115" fmla="*/ 0 h 583"/>
                  <a:gd name="T116" fmla="*/ 551 w 551"/>
                  <a:gd name="T117" fmla="*/ 583 h 58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1" h="583">
                    <a:moveTo>
                      <a:pt x="497" y="364"/>
                    </a:moveTo>
                    <a:lnTo>
                      <a:pt x="497" y="364"/>
                    </a:lnTo>
                    <a:lnTo>
                      <a:pt x="393" y="364"/>
                    </a:lnTo>
                    <a:cubicBezTo>
                      <a:pt x="411" y="340"/>
                      <a:pt x="421" y="311"/>
                      <a:pt x="421" y="279"/>
                    </a:cubicBezTo>
                    <a:cubicBezTo>
                      <a:pt x="421" y="198"/>
                      <a:pt x="356" y="133"/>
                      <a:pt x="275" y="133"/>
                    </a:cubicBezTo>
                    <a:cubicBezTo>
                      <a:pt x="195" y="133"/>
                      <a:pt x="130" y="198"/>
                      <a:pt x="130" y="279"/>
                    </a:cubicBezTo>
                    <a:cubicBezTo>
                      <a:pt x="130" y="311"/>
                      <a:pt x="140" y="340"/>
                      <a:pt x="158" y="364"/>
                    </a:cubicBezTo>
                    <a:lnTo>
                      <a:pt x="54" y="364"/>
                    </a:lnTo>
                    <a:lnTo>
                      <a:pt x="54" y="54"/>
                    </a:lnTo>
                    <a:lnTo>
                      <a:pt x="497" y="54"/>
                    </a:lnTo>
                    <a:lnTo>
                      <a:pt x="497" y="364"/>
                    </a:lnTo>
                    <a:close/>
                    <a:moveTo>
                      <a:pt x="154" y="517"/>
                    </a:moveTo>
                    <a:lnTo>
                      <a:pt x="154" y="517"/>
                    </a:lnTo>
                    <a:cubicBezTo>
                      <a:pt x="169" y="463"/>
                      <a:pt x="218" y="424"/>
                      <a:pt x="275" y="424"/>
                    </a:cubicBezTo>
                    <a:cubicBezTo>
                      <a:pt x="333" y="424"/>
                      <a:pt x="382" y="463"/>
                      <a:pt x="397" y="517"/>
                    </a:cubicBezTo>
                    <a:lnTo>
                      <a:pt x="154" y="517"/>
                    </a:lnTo>
                    <a:close/>
                    <a:moveTo>
                      <a:pt x="275" y="358"/>
                    </a:moveTo>
                    <a:lnTo>
                      <a:pt x="275" y="358"/>
                    </a:lnTo>
                    <a:cubicBezTo>
                      <a:pt x="232" y="358"/>
                      <a:pt x="196" y="322"/>
                      <a:pt x="196" y="279"/>
                    </a:cubicBezTo>
                    <a:cubicBezTo>
                      <a:pt x="196" y="235"/>
                      <a:pt x="232" y="200"/>
                      <a:pt x="275" y="200"/>
                    </a:cubicBezTo>
                    <a:cubicBezTo>
                      <a:pt x="319" y="200"/>
                      <a:pt x="354" y="235"/>
                      <a:pt x="354" y="279"/>
                    </a:cubicBezTo>
                    <a:cubicBezTo>
                      <a:pt x="354" y="322"/>
                      <a:pt x="319" y="358"/>
                      <a:pt x="275" y="358"/>
                    </a:cubicBezTo>
                    <a:close/>
                    <a:moveTo>
                      <a:pt x="551" y="391"/>
                    </a:moveTo>
                    <a:lnTo>
                      <a:pt x="551" y="391"/>
                    </a:lnTo>
                    <a:lnTo>
                      <a:pt x="551" y="27"/>
                    </a:lnTo>
                    <a:cubicBezTo>
                      <a:pt x="551" y="12"/>
                      <a:pt x="539" y="0"/>
                      <a:pt x="524" y="0"/>
                    </a:cubicBezTo>
                    <a:lnTo>
                      <a:pt x="27" y="0"/>
                    </a:lnTo>
                    <a:cubicBezTo>
                      <a:pt x="12" y="0"/>
                      <a:pt x="0" y="12"/>
                      <a:pt x="0" y="27"/>
                    </a:cubicBezTo>
                    <a:lnTo>
                      <a:pt x="0" y="391"/>
                    </a:lnTo>
                    <a:cubicBezTo>
                      <a:pt x="0" y="406"/>
                      <a:pt x="12" y="418"/>
                      <a:pt x="27" y="418"/>
                    </a:cubicBezTo>
                    <a:lnTo>
                      <a:pt x="136" y="418"/>
                    </a:lnTo>
                    <a:cubicBezTo>
                      <a:pt x="103" y="452"/>
                      <a:pt x="83" y="499"/>
                      <a:pt x="83" y="550"/>
                    </a:cubicBezTo>
                    <a:cubicBezTo>
                      <a:pt x="83" y="568"/>
                      <a:pt x="98" y="583"/>
                      <a:pt x="116" y="583"/>
                    </a:cubicBezTo>
                    <a:lnTo>
                      <a:pt x="435" y="583"/>
                    </a:lnTo>
                    <a:cubicBezTo>
                      <a:pt x="453" y="583"/>
                      <a:pt x="468" y="568"/>
                      <a:pt x="468" y="550"/>
                    </a:cubicBezTo>
                    <a:cubicBezTo>
                      <a:pt x="468" y="499"/>
                      <a:pt x="448" y="452"/>
                      <a:pt x="415" y="418"/>
                    </a:cubicBezTo>
                    <a:lnTo>
                      <a:pt x="524" y="418"/>
                    </a:lnTo>
                    <a:cubicBezTo>
                      <a:pt x="539" y="418"/>
                      <a:pt x="551" y="406"/>
                      <a:pt x="551" y="39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187"/>
              <p:cNvSpPr>
                <a:spLocks noEditPoints="1"/>
              </p:cNvSpPr>
              <p:nvPr/>
            </p:nvSpPr>
            <p:spPr bwMode="gray">
              <a:xfrm>
                <a:off x="1122363" y="4021138"/>
                <a:ext cx="230188" cy="244475"/>
              </a:xfrm>
              <a:custGeom>
                <a:avLst/>
                <a:gdLst>
                  <a:gd name="T0" fmla="*/ 2147483647 w 550"/>
                  <a:gd name="T1" fmla="*/ 2147483647 h 583"/>
                  <a:gd name="T2" fmla="*/ 2147483647 w 550"/>
                  <a:gd name="T3" fmla="*/ 2147483647 h 583"/>
                  <a:gd name="T4" fmla="*/ 2147483647 w 550"/>
                  <a:gd name="T5" fmla="*/ 2147483647 h 583"/>
                  <a:gd name="T6" fmla="*/ 2147483647 w 550"/>
                  <a:gd name="T7" fmla="*/ 2147483647 h 583"/>
                  <a:gd name="T8" fmla="*/ 2147483647 w 550"/>
                  <a:gd name="T9" fmla="*/ 2147483647 h 583"/>
                  <a:gd name="T10" fmla="*/ 2147483647 w 550"/>
                  <a:gd name="T11" fmla="*/ 2147483647 h 583"/>
                  <a:gd name="T12" fmla="*/ 2147483647 w 550"/>
                  <a:gd name="T13" fmla="*/ 2147483647 h 583"/>
                  <a:gd name="T14" fmla="*/ 2147483647 w 550"/>
                  <a:gd name="T15" fmla="*/ 2147483647 h 583"/>
                  <a:gd name="T16" fmla="*/ 2147483647 w 550"/>
                  <a:gd name="T17" fmla="*/ 2147483647 h 583"/>
                  <a:gd name="T18" fmla="*/ 2147483647 w 550"/>
                  <a:gd name="T19" fmla="*/ 2147483647 h 583"/>
                  <a:gd name="T20" fmla="*/ 2147483647 w 550"/>
                  <a:gd name="T21" fmla="*/ 2147483647 h 583"/>
                  <a:gd name="T22" fmla="*/ 2147483647 w 550"/>
                  <a:gd name="T23" fmla="*/ 2147483647 h 583"/>
                  <a:gd name="T24" fmla="*/ 2147483647 w 550"/>
                  <a:gd name="T25" fmla="*/ 2147483647 h 583"/>
                  <a:gd name="T26" fmla="*/ 2147483647 w 550"/>
                  <a:gd name="T27" fmla="*/ 2147483647 h 583"/>
                  <a:gd name="T28" fmla="*/ 2147483647 w 550"/>
                  <a:gd name="T29" fmla="*/ 2147483647 h 583"/>
                  <a:gd name="T30" fmla="*/ 2147483647 w 550"/>
                  <a:gd name="T31" fmla="*/ 2147483647 h 583"/>
                  <a:gd name="T32" fmla="*/ 2147483647 w 550"/>
                  <a:gd name="T33" fmla="*/ 2147483647 h 583"/>
                  <a:gd name="T34" fmla="*/ 2147483647 w 550"/>
                  <a:gd name="T35" fmla="*/ 2147483647 h 583"/>
                  <a:gd name="T36" fmla="*/ 2147483647 w 550"/>
                  <a:gd name="T37" fmla="*/ 2147483647 h 583"/>
                  <a:gd name="T38" fmla="*/ 2147483647 w 550"/>
                  <a:gd name="T39" fmla="*/ 2147483647 h 583"/>
                  <a:gd name="T40" fmla="*/ 2147483647 w 550"/>
                  <a:gd name="T41" fmla="*/ 2147483647 h 583"/>
                  <a:gd name="T42" fmla="*/ 2147483647 w 550"/>
                  <a:gd name="T43" fmla="*/ 2147483647 h 583"/>
                  <a:gd name="T44" fmla="*/ 2147483647 w 550"/>
                  <a:gd name="T45" fmla="*/ 2147483647 h 583"/>
                  <a:gd name="T46" fmla="*/ 2147483647 w 550"/>
                  <a:gd name="T47" fmla="*/ 2147483647 h 583"/>
                  <a:gd name="T48" fmla="*/ 2147483647 w 550"/>
                  <a:gd name="T49" fmla="*/ 2147483647 h 583"/>
                  <a:gd name="T50" fmla="*/ 2147483647 w 550"/>
                  <a:gd name="T51" fmla="*/ 0 h 583"/>
                  <a:gd name="T52" fmla="*/ 2147483647 w 550"/>
                  <a:gd name="T53" fmla="*/ 0 h 583"/>
                  <a:gd name="T54" fmla="*/ 0 w 550"/>
                  <a:gd name="T55" fmla="*/ 2147483647 h 583"/>
                  <a:gd name="T56" fmla="*/ 0 w 550"/>
                  <a:gd name="T57" fmla="*/ 2147483647 h 583"/>
                  <a:gd name="T58" fmla="*/ 2147483647 w 550"/>
                  <a:gd name="T59" fmla="*/ 2147483647 h 583"/>
                  <a:gd name="T60" fmla="*/ 2147483647 w 550"/>
                  <a:gd name="T61" fmla="*/ 2147483647 h 583"/>
                  <a:gd name="T62" fmla="*/ 2147483647 w 550"/>
                  <a:gd name="T63" fmla="*/ 2147483647 h 583"/>
                  <a:gd name="T64" fmla="*/ 2147483647 w 550"/>
                  <a:gd name="T65" fmla="*/ 2147483647 h 583"/>
                  <a:gd name="T66" fmla="*/ 2147483647 w 550"/>
                  <a:gd name="T67" fmla="*/ 2147483647 h 583"/>
                  <a:gd name="T68" fmla="*/ 2147483647 w 550"/>
                  <a:gd name="T69" fmla="*/ 2147483647 h 583"/>
                  <a:gd name="T70" fmla="*/ 2147483647 w 550"/>
                  <a:gd name="T71" fmla="*/ 2147483647 h 583"/>
                  <a:gd name="T72" fmla="*/ 2147483647 w 550"/>
                  <a:gd name="T73" fmla="*/ 2147483647 h 583"/>
                  <a:gd name="T74" fmla="*/ 2147483647 w 550"/>
                  <a:gd name="T75" fmla="*/ 2147483647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0"/>
                  <a:gd name="T115" fmla="*/ 0 h 583"/>
                  <a:gd name="T116" fmla="*/ 550 w 550"/>
                  <a:gd name="T117" fmla="*/ 583 h 58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0" h="583">
                    <a:moveTo>
                      <a:pt x="497" y="364"/>
                    </a:moveTo>
                    <a:lnTo>
                      <a:pt x="497" y="364"/>
                    </a:lnTo>
                    <a:lnTo>
                      <a:pt x="393" y="364"/>
                    </a:lnTo>
                    <a:cubicBezTo>
                      <a:pt x="410" y="340"/>
                      <a:pt x="421" y="311"/>
                      <a:pt x="421" y="279"/>
                    </a:cubicBezTo>
                    <a:cubicBezTo>
                      <a:pt x="421" y="198"/>
                      <a:pt x="355" y="133"/>
                      <a:pt x="275" y="133"/>
                    </a:cubicBezTo>
                    <a:cubicBezTo>
                      <a:pt x="195" y="133"/>
                      <a:pt x="129" y="198"/>
                      <a:pt x="129" y="279"/>
                    </a:cubicBezTo>
                    <a:cubicBezTo>
                      <a:pt x="129" y="311"/>
                      <a:pt x="140" y="340"/>
                      <a:pt x="158" y="364"/>
                    </a:cubicBezTo>
                    <a:lnTo>
                      <a:pt x="53" y="364"/>
                    </a:lnTo>
                    <a:lnTo>
                      <a:pt x="53" y="54"/>
                    </a:lnTo>
                    <a:lnTo>
                      <a:pt x="497" y="54"/>
                    </a:lnTo>
                    <a:lnTo>
                      <a:pt x="497" y="364"/>
                    </a:lnTo>
                    <a:close/>
                    <a:moveTo>
                      <a:pt x="154" y="517"/>
                    </a:moveTo>
                    <a:lnTo>
                      <a:pt x="154" y="517"/>
                    </a:lnTo>
                    <a:cubicBezTo>
                      <a:pt x="168" y="463"/>
                      <a:pt x="217" y="424"/>
                      <a:pt x="275" y="424"/>
                    </a:cubicBezTo>
                    <a:cubicBezTo>
                      <a:pt x="333" y="424"/>
                      <a:pt x="382" y="463"/>
                      <a:pt x="396" y="517"/>
                    </a:cubicBezTo>
                    <a:lnTo>
                      <a:pt x="154" y="517"/>
                    </a:lnTo>
                    <a:close/>
                    <a:moveTo>
                      <a:pt x="275" y="358"/>
                    </a:moveTo>
                    <a:lnTo>
                      <a:pt x="275" y="358"/>
                    </a:lnTo>
                    <a:cubicBezTo>
                      <a:pt x="232" y="358"/>
                      <a:pt x="196" y="322"/>
                      <a:pt x="196" y="279"/>
                    </a:cubicBezTo>
                    <a:cubicBezTo>
                      <a:pt x="196" y="235"/>
                      <a:pt x="232" y="200"/>
                      <a:pt x="275" y="200"/>
                    </a:cubicBezTo>
                    <a:cubicBezTo>
                      <a:pt x="319" y="200"/>
                      <a:pt x="354" y="235"/>
                      <a:pt x="354" y="279"/>
                    </a:cubicBezTo>
                    <a:cubicBezTo>
                      <a:pt x="354" y="322"/>
                      <a:pt x="319" y="358"/>
                      <a:pt x="275" y="358"/>
                    </a:cubicBezTo>
                    <a:close/>
                    <a:moveTo>
                      <a:pt x="550" y="391"/>
                    </a:moveTo>
                    <a:lnTo>
                      <a:pt x="550" y="391"/>
                    </a:lnTo>
                    <a:lnTo>
                      <a:pt x="550" y="27"/>
                    </a:lnTo>
                    <a:cubicBezTo>
                      <a:pt x="550" y="12"/>
                      <a:pt x="538" y="0"/>
                      <a:pt x="524" y="0"/>
                    </a:cubicBezTo>
                    <a:lnTo>
                      <a:pt x="27" y="0"/>
                    </a:lnTo>
                    <a:cubicBezTo>
                      <a:pt x="12" y="0"/>
                      <a:pt x="0" y="12"/>
                      <a:pt x="0" y="27"/>
                    </a:cubicBezTo>
                    <a:lnTo>
                      <a:pt x="0" y="391"/>
                    </a:lnTo>
                    <a:cubicBezTo>
                      <a:pt x="0" y="406"/>
                      <a:pt x="12" y="418"/>
                      <a:pt x="27" y="418"/>
                    </a:cubicBezTo>
                    <a:lnTo>
                      <a:pt x="136" y="418"/>
                    </a:lnTo>
                    <a:cubicBezTo>
                      <a:pt x="103" y="452"/>
                      <a:pt x="83" y="499"/>
                      <a:pt x="83" y="550"/>
                    </a:cubicBezTo>
                    <a:cubicBezTo>
                      <a:pt x="83" y="568"/>
                      <a:pt x="98" y="583"/>
                      <a:pt x="116" y="583"/>
                    </a:cubicBezTo>
                    <a:lnTo>
                      <a:pt x="434" y="583"/>
                    </a:lnTo>
                    <a:cubicBezTo>
                      <a:pt x="453" y="583"/>
                      <a:pt x="468" y="568"/>
                      <a:pt x="468" y="550"/>
                    </a:cubicBezTo>
                    <a:cubicBezTo>
                      <a:pt x="468" y="499"/>
                      <a:pt x="447" y="452"/>
                      <a:pt x="414" y="418"/>
                    </a:cubicBezTo>
                    <a:lnTo>
                      <a:pt x="524" y="418"/>
                    </a:lnTo>
                    <a:cubicBezTo>
                      <a:pt x="538" y="418"/>
                      <a:pt x="550" y="406"/>
                      <a:pt x="550" y="39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188"/>
              <p:cNvSpPr>
                <a:spLocks noEditPoints="1"/>
              </p:cNvSpPr>
              <p:nvPr/>
            </p:nvSpPr>
            <p:spPr bwMode="gray">
              <a:xfrm>
                <a:off x="1373188" y="4021138"/>
                <a:ext cx="230188" cy="244475"/>
              </a:xfrm>
              <a:custGeom>
                <a:avLst/>
                <a:gdLst>
                  <a:gd name="T0" fmla="*/ 2147483647 w 550"/>
                  <a:gd name="T1" fmla="*/ 2147483647 h 583"/>
                  <a:gd name="T2" fmla="*/ 2147483647 w 550"/>
                  <a:gd name="T3" fmla="*/ 2147483647 h 583"/>
                  <a:gd name="T4" fmla="*/ 2147483647 w 550"/>
                  <a:gd name="T5" fmla="*/ 2147483647 h 583"/>
                  <a:gd name="T6" fmla="*/ 2147483647 w 550"/>
                  <a:gd name="T7" fmla="*/ 2147483647 h 583"/>
                  <a:gd name="T8" fmla="*/ 2147483647 w 550"/>
                  <a:gd name="T9" fmla="*/ 2147483647 h 583"/>
                  <a:gd name="T10" fmla="*/ 2147483647 w 550"/>
                  <a:gd name="T11" fmla="*/ 2147483647 h 583"/>
                  <a:gd name="T12" fmla="*/ 2147483647 w 550"/>
                  <a:gd name="T13" fmla="*/ 2147483647 h 583"/>
                  <a:gd name="T14" fmla="*/ 2147483647 w 550"/>
                  <a:gd name="T15" fmla="*/ 2147483647 h 583"/>
                  <a:gd name="T16" fmla="*/ 2147483647 w 550"/>
                  <a:gd name="T17" fmla="*/ 2147483647 h 583"/>
                  <a:gd name="T18" fmla="*/ 2147483647 w 550"/>
                  <a:gd name="T19" fmla="*/ 2147483647 h 583"/>
                  <a:gd name="T20" fmla="*/ 2147483647 w 550"/>
                  <a:gd name="T21" fmla="*/ 2147483647 h 583"/>
                  <a:gd name="T22" fmla="*/ 2147483647 w 550"/>
                  <a:gd name="T23" fmla="*/ 2147483647 h 583"/>
                  <a:gd name="T24" fmla="*/ 2147483647 w 550"/>
                  <a:gd name="T25" fmla="*/ 2147483647 h 583"/>
                  <a:gd name="T26" fmla="*/ 2147483647 w 550"/>
                  <a:gd name="T27" fmla="*/ 2147483647 h 583"/>
                  <a:gd name="T28" fmla="*/ 2147483647 w 550"/>
                  <a:gd name="T29" fmla="*/ 2147483647 h 583"/>
                  <a:gd name="T30" fmla="*/ 2147483647 w 550"/>
                  <a:gd name="T31" fmla="*/ 2147483647 h 583"/>
                  <a:gd name="T32" fmla="*/ 2147483647 w 550"/>
                  <a:gd name="T33" fmla="*/ 2147483647 h 583"/>
                  <a:gd name="T34" fmla="*/ 2147483647 w 550"/>
                  <a:gd name="T35" fmla="*/ 2147483647 h 583"/>
                  <a:gd name="T36" fmla="*/ 2147483647 w 550"/>
                  <a:gd name="T37" fmla="*/ 2147483647 h 583"/>
                  <a:gd name="T38" fmla="*/ 2147483647 w 550"/>
                  <a:gd name="T39" fmla="*/ 2147483647 h 583"/>
                  <a:gd name="T40" fmla="*/ 2147483647 w 550"/>
                  <a:gd name="T41" fmla="*/ 2147483647 h 583"/>
                  <a:gd name="T42" fmla="*/ 2147483647 w 550"/>
                  <a:gd name="T43" fmla="*/ 2147483647 h 583"/>
                  <a:gd name="T44" fmla="*/ 2147483647 w 550"/>
                  <a:gd name="T45" fmla="*/ 2147483647 h 583"/>
                  <a:gd name="T46" fmla="*/ 2147483647 w 550"/>
                  <a:gd name="T47" fmla="*/ 2147483647 h 583"/>
                  <a:gd name="T48" fmla="*/ 2147483647 w 550"/>
                  <a:gd name="T49" fmla="*/ 2147483647 h 583"/>
                  <a:gd name="T50" fmla="*/ 2147483647 w 550"/>
                  <a:gd name="T51" fmla="*/ 2147483647 h 583"/>
                  <a:gd name="T52" fmla="*/ 2147483647 w 550"/>
                  <a:gd name="T53" fmla="*/ 2147483647 h 583"/>
                  <a:gd name="T54" fmla="*/ 2147483647 w 550"/>
                  <a:gd name="T55" fmla="*/ 2147483647 h 583"/>
                  <a:gd name="T56" fmla="*/ 2147483647 w 550"/>
                  <a:gd name="T57" fmla="*/ 0 h 583"/>
                  <a:gd name="T58" fmla="*/ 2147483647 w 550"/>
                  <a:gd name="T59" fmla="*/ 0 h 583"/>
                  <a:gd name="T60" fmla="*/ 0 w 550"/>
                  <a:gd name="T61" fmla="*/ 2147483647 h 583"/>
                  <a:gd name="T62" fmla="*/ 0 w 550"/>
                  <a:gd name="T63" fmla="*/ 2147483647 h 583"/>
                  <a:gd name="T64" fmla="*/ 2147483647 w 550"/>
                  <a:gd name="T65" fmla="*/ 2147483647 h 583"/>
                  <a:gd name="T66" fmla="*/ 2147483647 w 550"/>
                  <a:gd name="T67" fmla="*/ 2147483647 h 583"/>
                  <a:gd name="T68" fmla="*/ 2147483647 w 550"/>
                  <a:gd name="T69" fmla="*/ 2147483647 h 583"/>
                  <a:gd name="T70" fmla="*/ 2147483647 w 550"/>
                  <a:gd name="T71" fmla="*/ 2147483647 h 583"/>
                  <a:gd name="T72" fmla="*/ 2147483647 w 550"/>
                  <a:gd name="T73" fmla="*/ 2147483647 h 583"/>
                  <a:gd name="T74" fmla="*/ 2147483647 w 550"/>
                  <a:gd name="T75" fmla="*/ 2147483647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0"/>
                  <a:gd name="T115" fmla="*/ 0 h 583"/>
                  <a:gd name="T116" fmla="*/ 550 w 550"/>
                  <a:gd name="T117" fmla="*/ 583 h 58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0" h="583">
                    <a:moveTo>
                      <a:pt x="154" y="517"/>
                    </a:moveTo>
                    <a:lnTo>
                      <a:pt x="154" y="517"/>
                    </a:lnTo>
                    <a:cubicBezTo>
                      <a:pt x="168" y="463"/>
                      <a:pt x="217" y="424"/>
                      <a:pt x="275" y="424"/>
                    </a:cubicBezTo>
                    <a:cubicBezTo>
                      <a:pt x="333" y="424"/>
                      <a:pt x="381" y="463"/>
                      <a:pt x="396" y="517"/>
                    </a:cubicBezTo>
                    <a:lnTo>
                      <a:pt x="154" y="517"/>
                    </a:lnTo>
                    <a:close/>
                    <a:moveTo>
                      <a:pt x="53" y="54"/>
                    </a:moveTo>
                    <a:lnTo>
                      <a:pt x="53" y="54"/>
                    </a:lnTo>
                    <a:lnTo>
                      <a:pt x="497" y="54"/>
                    </a:lnTo>
                    <a:lnTo>
                      <a:pt x="497" y="364"/>
                    </a:lnTo>
                    <a:lnTo>
                      <a:pt x="392" y="364"/>
                    </a:lnTo>
                    <a:cubicBezTo>
                      <a:pt x="410" y="340"/>
                      <a:pt x="420" y="311"/>
                      <a:pt x="420" y="279"/>
                    </a:cubicBezTo>
                    <a:cubicBezTo>
                      <a:pt x="420" y="198"/>
                      <a:pt x="355" y="133"/>
                      <a:pt x="275" y="133"/>
                    </a:cubicBezTo>
                    <a:cubicBezTo>
                      <a:pt x="194" y="133"/>
                      <a:pt x="129" y="198"/>
                      <a:pt x="129" y="279"/>
                    </a:cubicBezTo>
                    <a:cubicBezTo>
                      <a:pt x="129" y="311"/>
                      <a:pt x="140" y="340"/>
                      <a:pt x="157" y="364"/>
                    </a:cubicBezTo>
                    <a:lnTo>
                      <a:pt x="53" y="364"/>
                    </a:lnTo>
                    <a:lnTo>
                      <a:pt x="53" y="54"/>
                    </a:lnTo>
                    <a:close/>
                    <a:moveTo>
                      <a:pt x="275" y="358"/>
                    </a:moveTo>
                    <a:lnTo>
                      <a:pt x="275" y="358"/>
                    </a:lnTo>
                    <a:cubicBezTo>
                      <a:pt x="231" y="358"/>
                      <a:pt x="196" y="322"/>
                      <a:pt x="196" y="279"/>
                    </a:cubicBezTo>
                    <a:cubicBezTo>
                      <a:pt x="196" y="235"/>
                      <a:pt x="231" y="200"/>
                      <a:pt x="275" y="200"/>
                    </a:cubicBezTo>
                    <a:cubicBezTo>
                      <a:pt x="318" y="200"/>
                      <a:pt x="354" y="235"/>
                      <a:pt x="354" y="279"/>
                    </a:cubicBezTo>
                    <a:cubicBezTo>
                      <a:pt x="354" y="322"/>
                      <a:pt x="318" y="358"/>
                      <a:pt x="275" y="358"/>
                    </a:cubicBezTo>
                    <a:close/>
                    <a:moveTo>
                      <a:pt x="467" y="550"/>
                    </a:moveTo>
                    <a:lnTo>
                      <a:pt x="467" y="550"/>
                    </a:lnTo>
                    <a:cubicBezTo>
                      <a:pt x="467" y="499"/>
                      <a:pt x="447" y="452"/>
                      <a:pt x="414" y="418"/>
                    </a:cubicBezTo>
                    <a:lnTo>
                      <a:pt x="523" y="418"/>
                    </a:lnTo>
                    <a:cubicBezTo>
                      <a:pt x="538" y="418"/>
                      <a:pt x="550" y="406"/>
                      <a:pt x="550" y="391"/>
                    </a:cubicBezTo>
                    <a:lnTo>
                      <a:pt x="550" y="27"/>
                    </a:lnTo>
                    <a:cubicBezTo>
                      <a:pt x="550" y="12"/>
                      <a:pt x="538" y="0"/>
                      <a:pt x="523" y="0"/>
                    </a:cubicBezTo>
                    <a:lnTo>
                      <a:pt x="26" y="0"/>
                    </a:lnTo>
                    <a:cubicBezTo>
                      <a:pt x="12" y="0"/>
                      <a:pt x="0" y="12"/>
                      <a:pt x="0" y="27"/>
                    </a:cubicBezTo>
                    <a:lnTo>
                      <a:pt x="0" y="391"/>
                    </a:lnTo>
                    <a:cubicBezTo>
                      <a:pt x="0" y="406"/>
                      <a:pt x="12" y="418"/>
                      <a:pt x="26" y="418"/>
                    </a:cubicBezTo>
                    <a:lnTo>
                      <a:pt x="136" y="418"/>
                    </a:lnTo>
                    <a:cubicBezTo>
                      <a:pt x="103" y="452"/>
                      <a:pt x="82" y="499"/>
                      <a:pt x="82" y="550"/>
                    </a:cubicBezTo>
                    <a:cubicBezTo>
                      <a:pt x="82" y="568"/>
                      <a:pt x="97" y="583"/>
                      <a:pt x="116" y="583"/>
                    </a:cubicBezTo>
                    <a:lnTo>
                      <a:pt x="434" y="583"/>
                    </a:lnTo>
                    <a:cubicBezTo>
                      <a:pt x="452" y="583"/>
                      <a:pt x="467" y="568"/>
                      <a:pt x="467" y="5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189"/>
              <p:cNvSpPr>
                <a:spLocks/>
              </p:cNvSpPr>
              <p:nvPr/>
            </p:nvSpPr>
            <p:spPr bwMode="gray">
              <a:xfrm>
                <a:off x="935038" y="3917951"/>
                <a:ext cx="103188" cy="31750"/>
              </a:xfrm>
              <a:custGeom>
                <a:avLst/>
                <a:gdLst>
                  <a:gd name="T0" fmla="*/ 0 w 245"/>
                  <a:gd name="T1" fmla="*/ 2147483647 h 77"/>
                  <a:gd name="T2" fmla="*/ 0 w 245"/>
                  <a:gd name="T3" fmla="*/ 2147483647 h 77"/>
                  <a:gd name="T4" fmla="*/ 2147483647 w 245"/>
                  <a:gd name="T5" fmla="*/ 2147483647 h 77"/>
                  <a:gd name="T6" fmla="*/ 2147483647 w 245"/>
                  <a:gd name="T7" fmla="*/ 2147483647 h 77"/>
                  <a:gd name="T8" fmla="*/ 2147483647 w 245"/>
                  <a:gd name="T9" fmla="*/ 2147483647 h 77"/>
                  <a:gd name="T10" fmla="*/ 2147483647 w 245"/>
                  <a:gd name="T11" fmla="*/ 2147483647 h 77"/>
                  <a:gd name="T12" fmla="*/ 2147483647 w 245"/>
                  <a:gd name="T13" fmla="*/ 0 h 77"/>
                  <a:gd name="T14" fmla="*/ 0 w 245"/>
                  <a:gd name="T15" fmla="*/ 2147483647 h 77"/>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77"/>
                  <a:gd name="T26" fmla="*/ 245 w 245"/>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77">
                    <a:moveTo>
                      <a:pt x="0" y="32"/>
                    </a:moveTo>
                    <a:lnTo>
                      <a:pt x="0" y="32"/>
                    </a:lnTo>
                    <a:lnTo>
                      <a:pt x="29" y="77"/>
                    </a:lnTo>
                    <a:cubicBezTo>
                      <a:pt x="52" y="62"/>
                      <a:pt x="86" y="54"/>
                      <a:pt x="122" y="54"/>
                    </a:cubicBezTo>
                    <a:cubicBezTo>
                      <a:pt x="159" y="54"/>
                      <a:pt x="193" y="62"/>
                      <a:pt x="216" y="77"/>
                    </a:cubicBezTo>
                    <a:lnTo>
                      <a:pt x="245" y="32"/>
                    </a:lnTo>
                    <a:cubicBezTo>
                      <a:pt x="214" y="12"/>
                      <a:pt x="169" y="0"/>
                      <a:pt x="122" y="0"/>
                    </a:cubicBezTo>
                    <a:cubicBezTo>
                      <a:pt x="76" y="0"/>
                      <a:pt x="31" y="12"/>
                      <a:pt x="0" y="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190"/>
              <p:cNvSpPr>
                <a:spLocks/>
              </p:cNvSpPr>
              <p:nvPr/>
            </p:nvSpPr>
            <p:spPr bwMode="gray">
              <a:xfrm>
                <a:off x="898525" y="3865563"/>
                <a:ext cx="176213" cy="41275"/>
              </a:xfrm>
              <a:custGeom>
                <a:avLst/>
                <a:gdLst>
                  <a:gd name="T0" fmla="*/ 2147483647 w 422"/>
                  <a:gd name="T1" fmla="*/ 2147483647 h 99"/>
                  <a:gd name="T2" fmla="*/ 2147483647 w 422"/>
                  <a:gd name="T3" fmla="*/ 2147483647 h 99"/>
                  <a:gd name="T4" fmla="*/ 2147483647 w 422"/>
                  <a:gd name="T5" fmla="*/ 2147483647 h 99"/>
                  <a:gd name="T6" fmla="*/ 2147483647 w 422"/>
                  <a:gd name="T7" fmla="*/ 2147483647 h 99"/>
                  <a:gd name="T8" fmla="*/ 2147483647 w 422"/>
                  <a:gd name="T9" fmla="*/ 0 h 99"/>
                  <a:gd name="T10" fmla="*/ 0 w 422"/>
                  <a:gd name="T11" fmla="*/ 2147483647 h 99"/>
                  <a:gd name="T12" fmla="*/ 2147483647 w 422"/>
                  <a:gd name="T13" fmla="*/ 2147483647 h 99"/>
                  <a:gd name="T14" fmla="*/ 2147483647 w 422"/>
                  <a:gd name="T15" fmla="*/ 2147483647 h 99"/>
                  <a:gd name="T16" fmla="*/ 0 60000 65536"/>
                  <a:gd name="T17" fmla="*/ 0 60000 65536"/>
                  <a:gd name="T18" fmla="*/ 0 60000 65536"/>
                  <a:gd name="T19" fmla="*/ 0 60000 65536"/>
                  <a:gd name="T20" fmla="*/ 0 60000 65536"/>
                  <a:gd name="T21" fmla="*/ 0 60000 65536"/>
                  <a:gd name="T22" fmla="*/ 0 60000 65536"/>
                  <a:gd name="T23" fmla="*/ 0 60000 65536"/>
                  <a:gd name="T24" fmla="*/ 0 w 422"/>
                  <a:gd name="T25" fmla="*/ 0 h 99"/>
                  <a:gd name="T26" fmla="*/ 422 w 42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2" h="99">
                    <a:moveTo>
                      <a:pt x="211" y="53"/>
                    </a:moveTo>
                    <a:lnTo>
                      <a:pt x="211" y="53"/>
                    </a:lnTo>
                    <a:cubicBezTo>
                      <a:pt x="282" y="53"/>
                      <a:pt x="348" y="70"/>
                      <a:pt x="393" y="99"/>
                    </a:cubicBezTo>
                    <a:lnTo>
                      <a:pt x="422" y="54"/>
                    </a:lnTo>
                    <a:cubicBezTo>
                      <a:pt x="369" y="20"/>
                      <a:pt x="292" y="0"/>
                      <a:pt x="211" y="0"/>
                    </a:cubicBezTo>
                    <a:cubicBezTo>
                      <a:pt x="131" y="0"/>
                      <a:pt x="54" y="20"/>
                      <a:pt x="0" y="54"/>
                    </a:cubicBezTo>
                    <a:lnTo>
                      <a:pt x="29" y="99"/>
                    </a:lnTo>
                    <a:cubicBezTo>
                      <a:pt x="74" y="70"/>
                      <a:pt x="141" y="53"/>
                      <a:pt x="211"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91"/>
              <p:cNvSpPr>
                <a:spLocks/>
              </p:cNvSpPr>
              <p:nvPr/>
            </p:nvSpPr>
            <p:spPr bwMode="gray">
              <a:xfrm>
                <a:off x="1187450" y="3917951"/>
                <a:ext cx="103188" cy="31750"/>
              </a:xfrm>
              <a:custGeom>
                <a:avLst/>
                <a:gdLst>
                  <a:gd name="T0" fmla="*/ 0 w 245"/>
                  <a:gd name="T1" fmla="*/ 2147483647 h 77"/>
                  <a:gd name="T2" fmla="*/ 0 w 245"/>
                  <a:gd name="T3" fmla="*/ 2147483647 h 77"/>
                  <a:gd name="T4" fmla="*/ 2147483647 w 245"/>
                  <a:gd name="T5" fmla="*/ 2147483647 h 77"/>
                  <a:gd name="T6" fmla="*/ 2147483647 w 245"/>
                  <a:gd name="T7" fmla="*/ 2147483647 h 77"/>
                  <a:gd name="T8" fmla="*/ 2147483647 w 245"/>
                  <a:gd name="T9" fmla="*/ 2147483647 h 77"/>
                  <a:gd name="T10" fmla="*/ 2147483647 w 245"/>
                  <a:gd name="T11" fmla="*/ 2147483647 h 77"/>
                  <a:gd name="T12" fmla="*/ 2147483647 w 245"/>
                  <a:gd name="T13" fmla="*/ 0 h 77"/>
                  <a:gd name="T14" fmla="*/ 0 w 245"/>
                  <a:gd name="T15" fmla="*/ 2147483647 h 77"/>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77"/>
                  <a:gd name="T26" fmla="*/ 245 w 245"/>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77">
                    <a:moveTo>
                      <a:pt x="0" y="32"/>
                    </a:moveTo>
                    <a:lnTo>
                      <a:pt x="0" y="32"/>
                    </a:lnTo>
                    <a:lnTo>
                      <a:pt x="29" y="77"/>
                    </a:lnTo>
                    <a:cubicBezTo>
                      <a:pt x="52" y="62"/>
                      <a:pt x="86" y="54"/>
                      <a:pt x="123" y="54"/>
                    </a:cubicBezTo>
                    <a:cubicBezTo>
                      <a:pt x="159" y="54"/>
                      <a:pt x="193" y="62"/>
                      <a:pt x="216" y="77"/>
                    </a:cubicBezTo>
                    <a:lnTo>
                      <a:pt x="245" y="32"/>
                    </a:lnTo>
                    <a:cubicBezTo>
                      <a:pt x="214" y="12"/>
                      <a:pt x="169" y="0"/>
                      <a:pt x="123" y="0"/>
                    </a:cubicBezTo>
                    <a:cubicBezTo>
                      <a:pt x="76" y="0"/>
                      <a:pt x="31" y="12"/>
                      <a:pt x="0" y="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192"/>
              <p:cNvSpPr>
                <a:spLocks/>
              </p:cNvSpPr>
              <p:nvPr/>
            </p:nvSpPr>
            <p:spPr bwMode="gray">
              <a:xfrm>
                <a:off x="1150938" y="3865563"/>
                <a:ext cx="177800" cy="41275"/>
              </a:xfrm>
              <a:custGeom>
                <a:avLst/>
                <a:gdLst>
                  <a:gd name="T0" fmla="*/ 2147483647 w 422"/>
                  <a:gd name="T1" fmla="*/ 2147483647 h 99"/>
                  <a:gd name="T2" fmla="*/ 2147483647 w 422"/>
                  <a:gd name="T3" fmla="*/ 2147483647 h 99"/>
                  <a:gd name="T4" fmla="*/ 2147483647 w 422"/>
                  <a:gd name="T5" fmla="*/ 2147483647 h 99"/>
                  <a:gd name="T6" fmla="*/ 2147483647 w 422"/>
                  <a:gd name="T7" fmla="*/ 2147483647 h 99"/>
                  <a:gd name="T8" fmla="*/ 2147483647 w 422"/>
                  <a:gd name="T9" fmla="*/ 0 h 99"/>
                  <a:gd name="T10" fmla="*/ 0 w 422"/>
                  <a:gd name="T11" fmla="*/ 2147483647 h 99"/>
                  <a:gd name="T12" fmla="*/ 2147483647 w 422"/>
                  <a:gd name="T13" fmla="*/ 2147483647 h 99"/>
                  <a:gd name="T14" fmla="*/ 2147483647 w 422"/>
                  <a:gd name="T15" fmla="*/ 2147483647 h 99"/>
                  <a:gd name="T16" fmla="*/ 0 60000 65536"/>
                  <a:gd name="T17" fmla="*/ 0 60000 65536"/>
                  <a:gd name="T18" fmla="*/ 0 60000 65536"/>
                  <a:gd name="T19" fmla="*/ 0 60000 65536"/>
                  <a:gd name="T20" fmla="*/ 0 60000 65536"/>
                  <a:gd name="T21" fmla="*/ 0 60000 65536"/>
                  <a:gd name="T22" fmla="*/ 0 60000 65536"/>
                  <a:gd name="T23" fmla="*/ 0 60000 65536"/>
                  <a:gd name="T24" fmla="*/ 0 w 422"/>
                  <a:gd name="T25" fmla="*/ 0 h 99"/>
                  <a:gd name="T26" fmla="*/ 422 w 42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2" h="99">
                    <a:moveTo>
                      <a:pt x="211" y="53"/>
                    </a:moveTo>
                    <a:lnTo>
                      <a:pt x="211" y="53"/>
                    </a:lnTo>
                    <a:cubicBezTo>
                      <a:pt x="281" y="53"/>
                      <a:pt x="348" y="70"/>
                      <a:pt x="393" y="99"/>
                    </a:cubicBezTo>
                    <a:lnTo>
                      <a:pt x="422" y="54"/>
                    </a:lnTo>
                    <a:cubicBezTo>
                      <a:pt x="368" y="20"/>
                      <a:pt x="291" y="0"/>
                      <a:pt x="211" y="0"/>
                    </a:cubicBezTo>
                    <a:cubicBezTo>
                      <a:pt x="130" y="0"/>
                      <a:pt x="53" y="20"/>
                      <a:pt x="0" y="54"/>
                    </a:cubicBezTo>
                    <a:lnTo>
                      <a:pt x="29" y="99"/>
                    </a:lnTo>
                    <a:cubicBezTo>
                      <a:pt x="74" y="70"/>
                      <a:pt x="140" y="53"/>
                      <a:pt x="211"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193"/>
              <p:cNvSpPr>
                <a:spLocks/>
              </p:cNvSpPr>
              <p:nvPr/>
            </p:nvSpPr>
            <p:spPr bwMode="gray">
              <a:xfrm>
                <a:off x="1439863" y="3917951"/>
                <a:ext cx="103188" cy="31750"/>
              </a:xfrm>
              <a:custGeom>
                <a:avLst/>
                <a:gdLst>
                  <a:gd name="T0" fmla="*/ 0 w 245"/>
                  <a:gd name="T1" fmla="*/ 2147483647 h 77"/>
                  <a:gd name="T2" fmla="*/ 0 w 245"/>
                  <a:gd name="T3" fmla="*/ 2147483647 h 77"/>
                  <a:gd name="T4" fmla="*/ 2147483647 w 245"/>
                  <a:gd name="T5" fmla="*/ 2147483647 h 77"/>
                  <a:gd name="T6" fmla="*/ 2147483647 w 245"/>
                  <a:gd name="T7" fmla="*/ 2147483647 h 77"/>
                  <a:gd name="T8" fmla="*/ 2147483647 w 245"/>
                  <a:gd name="T9" fmla="*/ 2147483647 h 77"/>
                  <a:gd name="T10" fmla="*/ 2147483647 w 245"/>
                  <a:gd name="T11" fmla="*/ 2147483647 h 77"/>
                  <a:gd name="T12" fmla="*/ 2147483647 w 245"/>
                  <a:gd name="T13" fmla="*/ 0 h 77"/>
                  <a:gd name="T14" fmla="*/ 0 w 245"/>
                  <a:gd name="T15" fmla="*/ 2147483647 h 77"/>
                  <a:gd name="T16" fmla="*/ 0 60000 65536"/>
                  <a:gd name="T17" fmla="*/ 0 60000 65536"/>
                  <a:gd name="T18" fmla="*/ 0 60000 65536"/>
                  <a:gd name="T19" fmla="*/ 0 60000 65536"/>
                  <a:gd name="T20" fmla="*/ 0 60000 65536"/>
                  <a:gd name="T21" fmla="*/ 0 60000 65536"/>
                  <a:gd name="T22" fmla="*/ 0 60000 65536"/>
                  <a:gd name="T23" fmla="*/ 0 60000 65536"/>
                  <a:gd name="T24" fmla="*/ 0 w 245"/>
                  <a:gd name="T25" fmla="*/ 0 h 77"/>
                  <a:gd name="T26" fmla="*/ 245 w 245"/>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5" h="77">
                    <a:moveTo>
                      <a:pt x="0" y="32"/>
                    </a:moveTo>
                    <a:lnTo>
                      <a:pt x="0" y="32"/>
                    </a:lnTo>
                    <a:lnTo>
                      <a:pt x="29" y="77"/>
                    </a:lnTo>
                    <a:cubicBezTo>
                      <a:pt x="52" y="62"/>
                      <a:pt x="86" y="54"/>
                      <a:pt x="123" y="54"/>
                    </a:cubicBezTo>
                    <a:cubicBezTo>
                      <a:pt x="159" y="54"/>
                      <a:pt x="194" y="62"/>
                      <a:pt x="216" y="77"/>
                    </a:cubicBezTo>
                    <a:lnTo>
                      <a:pt x="245" y="32"/>
                    </a:lnTo>
                    <a:cubicBezTo>
                      <a:pt x="214" y="12"/>
                      <a:pt x="169" y="0"/>
                      <a:pt x="123" y="0"/>
                    </a:cubicBezTo>
                    <a:cubicBezTo>
                      <a:pt x="76" y="0"/>
                      <a:pt x="31" y="12"/>
                      <a:pt x="0" y="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194"/>
              <p:cNvSpPr>
                <a:spLocks/>
              </p:cNvSpPr>
              <p:nvPr/>
            </p:nvSpPr>
            <p:spPr bwMode="gray">
              <a:xfrm>
                <a:off x="1403350" y="3865563"/>
                <a:ext cx="177800" cy="41275"/>
              </a:xfrm>
              <a:custGeom>
                <a:avLst/>
                <a:gdLst>
                  <a:gd name="T0" fmla="*/ 2147483647 w 422"/>
                  <a:gd name="T1" fmla="*/ 2147483647 h 99"/>
                  <a:gd name="T2" fmla="*/ 2147483647 w 422"/>
                  <a:gd name="T3" fmla="*/ 2147483647 h 99"/>
                  <a:gd name="T4" fmla="*/ 2147483647 w 422"/>
                  <a:gd name="T5" fmla="*/ 2147483647 h 99"/>
                  <a:gd name="T6" fmla="*/ 2147483647 w 422"/>
                  <a:gd name="T7" fmla="*/ 2147483647 h 99"/>
                  <a:gd name="T8" fmla="*/ 2147483647 w 422"/>
                  <a:gd name="T9" fmla="*/ 0 h 99"/>
                  <a:gd name="T10" fmla="*/ 0 w 422"/>
                  <a:gd name="T11" fmla="*/ 2147483647 h 99"/>
                  <a:gd name="T12" fmla="*/ 2147483647 w 422"/>
                  <a:gd name="T13" fmla="*/ 2147483647 h 99"/>
                  <a:gd name="T14" fmla="*/ 2147483647 w 422"/>
                  <a:gd name="T15" fmla="*/ 2147483647 h 99"/>
                  <a:gd name="T16" fmla="*/ 0 60000 65536"/>
                  <a:gd name="T17" fmla="*/ 0 60000 65536"/>
                  <a:gd name="T18" fmla="*/ 0 60000 65536"/>
                  <a:gd name="T19" fmla="*/ 0 60000 65536"/>
                  <a:gd name="T20" fmla="*/ 0 60000 65536"/>
                  <a:gd name="T21" fmla="*/ 0 60000 65536"/>
                  <a:gd name="T22" fmla="*/ 0 60000 65536"/>
                  <a:gd name="T23" fmla="*/ 0 60000 65536"/>
                  <a:gd name="T24" fmla="*/ 0 w 422"/>
                  <a:gd name="T25" fmla="*/ 0 h 99"/>
                  <a:gd name="T26" fmla="*/ 422 w 42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2" h="99">
                    <a:moveTo>
                      <a:pt x="211" y="53"/>
                    </a:moveTo>
                    <a:lnTo>
                      <a:pt x="211" y="53"/>
                    </a:lnTo>
                    <a:cubicBezTo>
                      <a:pt x="282" y="53"/>
                      <a:pt x="348" y="70"/>
                      <a:pt x="393" y="99"/>
                    </a:cubicBezTo>
                    <a:lnTo>
                      <a:pt x="422" y="54"/>
                    </a:lnTo>
                    <a:cubicBezTo>
                      <a:pt x="368" y="20"/>
                      <a:pt x="292" y="0"/>
                      <a:pt x="211" y="0"/>
                    </a:cubicBezTo>
                    <a:cubicBezTo>
                      <a:pt x="130" y="0"/>
                      <a:pt x="53" y="20"/>
                      <a:pt x="0" y="54"/>
                    </a:cubicBezTo>
                    <a:lnTo>
                      <a:pt x="29" y="99"/>
                    </a:lnTo>
                    <a:cubicBezTo>
                      <a:pt x="74" y="70"/>
                      <a:pt x="140" y="53"/>
                      <a:pt x="211" y="5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195"/>
              <p:cNvSpPr>
                <a:spLocks/>
              </p:cNvSpPr>
              <p:nvPr/>
            </p:nvSpPr>
            <p:spPr bwMode="gray">
              <a:xfrm>
                <a:off x="823913" y="3975101"/>
                <a:ext cx="820738" cy="387350"/>
              </a:xfrm>
              <a:custGeom>
                <a:avLst/>
                <a:gdLst>
                  <a:gd name="T0" fmla="*/ 2147483647 w 1956"/>
                  <a:gd name="T1" fmla="*/ 0 h 921"/>
                  <a:gd name="T2" fmla="*/ 2147483647 w 1956"/>
                  <a:gd name="T3" fmla="*/ 0 h 921"/>
                  <a:gd name="T4" fmla="*/ 2147483647 w 1956"/>
                  <a:gd name="T5" fmla="*/ 0 h 921"/>
                  <a:gd name="T6" fmla="*/ 0 w 1956"/>
                  <a:gd name="T7" fmla="*/ 2147483647 h 921"/>
                  <a:gd name="T8" fmla="*/ 0 w 1956"/>
                  <a:gd name="T9" fmla="*/ 2147483647 h 921"/>
                  <a:gd name="T10" fmla="*/ 2147483647 w 1956"/>
                  <a:gd name="T11" fmla="*/ 2147483647 h 921"/>
                  <a:gd name="T12" fmla="*/ 2147483647 w 1956"/>
                  <a:gd name="T13" fmla="*/ 2147483647 h 921"/>
                  <a:gd name="T14" fmla="*/ 2147483647 w 1956"/>
                  <a:gd name="T15" fmla="*/ 2147483647 h 921"/>
                  <a:gd name="T16" fmla="*/ 2147483647 w 1956"/>
                  <a:gd name="T17" fmla="*/ 2147483647 h 921"/>
                  <a:gd name="T18" fmla="*/ 2147483647 w 1956"/>
                  <a:gd name="T19" fmla="*/ 2147483647 h 921"/>
                  <a:gd name="T20" fmla="*/ 2147483647 w 1956"/>
                  <a:gd name="T21" fmla="*/ 2147483647 h 921"/>
                  <a:gd name="T22" fmla="*/ 2147483647 w 1956"/>
                  <a:gd name="T23" fmla="*/ 2147483647 h 921"/>
                  <a:gd name="T24" fmla="*/ 2147483647 w 1956"/>
                  <a:gd name="T25" fmla="*/ 2147483647 h 921"/>
                  <a:gd name="T26" fmla="*/ 2147483647 w 1956"/>
                  <a:gd name="T27" fmla="*/ 2147483647 h 921"/>
                  <a:gd name="T28" fmla="*/ 2147483647 w 1956"/>
                  <a:gd name="T29" fmla="*/ 2147483647 h 921"/>
                  <a:gd name="T30" fmla="*/ 2147483647 w 1956"/>
                  <a:gd name="T31" fmla="*/ 2147483647 h 921"/>
                  <a:gd name="T32" fmla="*/ 2147483647 w 1956"/>
                  <a:gd name="T33" fmla="*/ 2147483647 h 921"/>
                  <a:gd name="T34" fmla="*/ 2147483647 w 1956"/>
                  <a:gd name="T35" fmla="*/ 2147483647 h 921"/>
                  <a:gd name="T36" fmla="*/ 2147483647 w 1956"/>
                  <a:gd name="T37" fmla="*/ 2147483647 h 921"/>
                  <a:gd name="T38" fmla="*/ 2147483647 w 1956"/>
                  <a:gd name="T39" fmla="*/ 2147483647 h 921"/>
                  <a:gd name="T40" fmla="*/ 2147483647 w 1956"/>
                  <a:gd name="T41" fmla="*/ 2147483647 h 921"/>
                  <a:gd name="T42" fmla="*/ 2147483647 w 1956"/>
                  <a:gd name="T43" fmla="*/ 2147483647 h 921"/>
                  <a:gd name="T44" fmla="*/ 2147483647 w 1956"/>
                  <a:gd name="T45" fmla="*/ 2147483647 h 921"/>
                  <a:gd name="T46" fmla="*/ 2147483647 w 1956"/>
                  <a:gd name="T47" fmla="*/ 0 h 9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56"/>
                  <a:gd name="T73" fmla="*/ 0 h 921"/>
                  <a:gd name="T74" fmla="*/ 1956 w 1956"/>
                  <a:gd name="T75" fmla="*/ 921 h 9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56" h="921">
                    <a:moveTo>
                      <a:pt x="1929" y="0"/>
                    </a:moveTo>
                    <a:lnTo>
                      <a:pt x="1929" y="0"/>
                    </a:lnTo>
                    <a:lnTo>
                      <a:pt x="27" y="0"/>
                    </a:lnTo>
                    <a:cubicBezTo>
                      <a:pt x="12" y="0"/>
                      <a:pt x="0" y="12"/>
                      <a:pt x="0" y="26"/>
                    </a:cubicBezTo>
                    <a:lnTo>
                      <a:pt x="0" y="852"/>
                    </a:lnTo>
                    <a:cubicBezTo>
                      <a:pt x="0" y="867"/>
                      <a:pt x="12" y="879"/>
                      <a:pt x="27" y="879"/>
                    </a:cubicBezTo>
                    <a:lnTo>
                      <a:pt x="1220" y="879"/>
                    </a:lnTo>
                    <a:cubicBezTo>
                      <a:pt x="1230" y="904"/>
                      <a:pt x="1255" y="921"/>
                      <a:pt x="1284" y="921"/>
                    </a:cubicBezTo>
                    <a:cubicBezTo>
                      <a:pt x="1322" y="921"/>
                      <a:pt x="1353" y="890"/>
                      <a:pt x="1353" y="852"/>
                    </a:cubicBezTo>
                    <a:cubicBezTo>
                      <a:pt x="1353" y="813"/>
                      <a:pt x="1322" y="782"/>
                      <a:pt x="1284" y="782"/>
                    </a:cubicBezTo>
                    <a:cubicBezTo>
                      <a:pt x="1255" y="782"/>
                      <a:pt x="1230" y="800"/>
                      <a:pt x="1220" y="825"/>
                    </a:cubicBezTo>
                    <a:lnTo>
                      <a:pt x="54" y="825"/>
                    </a:lnTo>
                    <a:lnTo>
                      <a:pt x="54" y="53"/>
                    </a:lnTo>
                    <a:lnTo>
                      <a:pt x="1903" y="53"/>
                    </a:lnTo>
                    <a:lnTo>
                      <a:pt x="1903" y="825"/>
                    </a:lnTo>
                    <a:lnTo>
                      <a:pt x="1605" y="825"/>
                    </a:lnTo>
                    <a:cubicBezTo>
                      <a:pt x="1595" y="800"/>
                      <a:pt x="1570" y="782"/>
                      <a:pt x="1541" y="782"/>
                    </a:cubicBezTo>
                    <a:cubicBezTo>
                      <a:pt x="1503" y="782"/>
                      <a:pt x="1471" y="813"/>
                      <a:pt x="1471" y="852"/>
                    </a:cubicBezTo>
                    <a:cubicBezTo>
                      <a:pt x="1471" y="890"/>
                      <a:pt x="1503" y="921"/>
                      <a:pt x="1541" y="921"/>
                    </a:cubicBezTo>
                    <a:cubicBezTo>
                      <a:pt x="1570" y="921"/>
                      <a:pt x="1595" y="904"/>
                      <a:pt x="1605" y="879"/>
                    </a:cubicBezTo>
                    <a:lnTo>
                      <a:pt x="1929" y="879"/>
                    </a:lnTo>
                    <a:cubicBezTo>
                      <a:pt x="1944" y="879"/>
                      <a:pt x="1956" y="867"/>
                      <a:pt x="1956" y="852"/>
                    </a:cubicBezTo>
                    <a:lnTo>
                      <a:pt x="1956" y="26"/>
                    </a:lnTo>
                    <a:cubicBezTo>
                      <a:pt x="1956" y="12"/>
                      <a:pt x="1944" y="0"/>
                      <a:pt x="192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37" name="组 2"/>
          <p:cNvGrpSpPr>
            <a:grpSpLocks/>
          </p:cNvGrpSpPr>
          <p:nvPr/>
        </p:nvGrpSpPr>
        <p:grpSpPr bwMode="gray">
          <a:xfrm>
            <a:off x="2863424" y="1590206"/>
            <a:ext cx="403953" cy="403279"/>
            <a:chOff x="4729163" y="2073275"/>
            <a:chExt cx="849312" cy="849313"/>
          </a:xfrm>
        </p:grpSpPr>
        <p:sp>
          <p:nvSpPr>
            <p:cNvPr id="138" name="Freeform 19"/>
            <p:cNvSpPr>
              <a:spLocks/>
            </p:cNvSpPr>
            <p:nvPr/>
          </p:nvSpPr>
          <p:spPr bwMode="gray">
            <a:xfrm>
              <a:off x="4729163" y="2073275"/>
              <a:ext cx="849312" cy="849313"/>
            </a:xfrm>
            <a:custGeom>
              <a:avLst/>
              <a:gdLst>
                <a:gd name="T0" fmla="*/ 2147483647 w 2658"/>
                <a:gd name="T1" fmla="*/ 2147483647 h 2658"/>
                <a:gd name="T2" fmla="*/ 2147483647 w 2658"/>
                <a:gd name="T3" fmla="*/ 2147483647 h 2658"/>
                <a:gd name="T4" fmla="*/ 2147483647 w 2658"/>
                <a:gd name="T5" fmla="*/ 2147483647 h 2658"/>
                <a:gd name="T6" fmla="*/ 0 w 2658"/>
                <a:gd name="T7" fmla="*/ 2147483647 h 2658"/>
                <a:gd name="T8" fmla="*/ 2147483647 w 2658"/>
                <a:gd name="T9" fmla="*/ 0 h 2658"/>
                <a:gd name="T10" fmla="*/ 2147483647 w 2658"/>
                <a:gd name="T11" fmla="*/ 2147483647 h 26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8">
                  <a:moveTo>
                    <a:pt x="2658" y="1328"/>
                  </a:moveTo>
                  <a:lnTo>
                    <a:pt x="2658" y="1328"/>
                  </a:lnTo>
                  <a:cubicBezTo>
                    <a:pt x="2658" y="2063"/>
                    <a:pt x="2063" y="2658"/>
                    <a:pt x="1329" y="2658"/>
                  </a:cubicBezTo>
                  <a:cubicBezTo>
                    <a:pt x="595" y="2658"/>
                    <a:pt x="0" y="2063"/>
                    <a:pt x="0" y="1328"/>
                  </a:cubicBezTo>
                  <a:cubicBezTo>
                    <a:pt x="0" y="594"/>
                    <a:pt x="595" y="0"/>
                    <a:pt x="1329" y="0"/>
                  </a:cubicBezTo>
                  <a:cubicBezTo>
                    <a:pt x="2063" y="0"/>
                    <a:pt x="2658" y="594"/>
                    <a:pt x="2658" y="1328"/>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9" name="组合 2"/>
            <p:cNvGrpSpPr>
              <a:grpSpLocks/>
            </p:cNvGrpSpPr>
            <p:nvPr/>
          </p:nvGrpSpPr>
          <p:grpSpPr bwMode="gray">
            <a:xfrm>
              <a:off x="4950216" y="2273968"/>
              <a:ext cx="453743" cy="410115"/>
              <a:chOff x="4949704" y="2274220"/>
              <a:chExt cx="453923" cy="410277"/>
            </a:xfrm>
          </p:grpSpPr>
          <p:sp>
            <p:nvSpPr>
              <p:cNvPr id="140" name="Freeform 448"/>
              <p:cNvSpPr>
                <a:spLocks/>
              </p:cNvSpPr>
              <p:nvPr/>
            </p:nvSpPr>
            <p:spPr bwMode="gray">
              <a:xfrm>
                <a:off x="5133020" y="2486633"/>
                <a:ext cx="34917" cy="186224"/>
              </a:xfrm>
              <a:custGeom>
                <a:avLst/>
                <a:gdLst>
                  <a:gd name="T0" fmla="*/ 2147483647 w 117"/>
                  <a:gd name="T1" fmla="*/ 2147483647 h 586"/>
                  <a:gd name="T2" fmla="*/ 2147483647 w 117"/>
                  <a:gd name="T3" fmla="*/ 2147483647 h 586"/>
                  <a:gd name="T4" fmla="*/ 2147483647 w 117"/>
                  <a:gd name="T5" fmla="*/ 2147483647 h 586"/>
                  <a:gd name="T6" fmla="*/ 2147483647 w 117"/>
                  <a:gd name="T7" fmla="*/ 2147483647 h 586"/>
                  <a:gd name="T8" fmla="*/ 2147483647 w 117"/>
                  <a:gd name="T9" fmla="*/ 2147483647 h 586"/>
                  <a:gd name="T10" fmla="*/ 2147483647 w 117"/>
                  <a:gd name="T11" fmla="*/ 2147483647 h 586"/>
                  <a:gd name="T12" fmla="*/ 2147483647 w 117"/>
                  <a:gd name="T13" fmla="*/ 2147483647 h 586"/>
                  <a:gd name="T14" fmla="*/ 2147483647 w 117"/>
                  <a:gd name="T15" fmla="*/ 2147483647 h 586"/>
                  <a:gd name="T16" fmla="*/ 2147483647 w 117"/>
                  <a:gd name="T17" fmla="*/ 2147483647 h 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586">
                    <a:moveTo>
                      <a:pt x="82" y="586"/>
                    </a:moveTo>
                    <a:lnTo>
                      <a:pt x="82" y="586"/>
                    </a:lnTo>
                    <a:cubicBezTo>
                      <a:pt x="65" y="586"/>
                      <a:pt x="50" y="573"/>
                      <a:pt x="49" y="555"/>
                    </a:cubicBezTo>
                    <a:lnTo>
                      <a:pt x="1" y="38"/>
                    </a:lnTo>
                    <a:cubicBezTo>
                      <a:pt x="0" y="20"/>
                      <a:pt x="13" y="4"/>
                      <a:pt x="31" y="2"/>
                    </a:cubicBezTo>
                    <a:cubicBezTo>
                      <a:pt x="50" y="0"/>
                      <a:pt x="66" y="14"/>
                      <a:pt x="68" y="32"/>
                    </a:cubicBezTo>
                    <a:lnTo>
                      <a:pt x="115" y="549"/>
                    </a:lnTo>
                    <a:cubicBezTo>
                      <a:pt x="117" y="567"/>
                      <a:pt x="103" y="584"/>
                      <a:pt x="85" y="585"/>
                    </a:cubicBezTo>
                    <a:cubicBezTo>
                      <a:pt x="84" y="585"/>
                      <a:pt x="83" y="586"/>
                      <a:pt x="82" y="58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449"/>
              <p:cNvSpPr>
                <a:spLocks/>
              </p:cNvSpPr>
              <p:nvPr/>
            </p:nvSpPr>
            <p:spPr bwMode="gray">
              <a:xfrm>
                <a:off x="4949704" y="2486633"/>
                <a:ext cx="84382" cy="186224"/>
              </a:xfrm>
              <a:custGeom>
                <a:avLst/>
                <a:gdLst>
                  <a:gd name="T0" fmla="*/ 2147483647 w 265"/>
                  <a:gd name="T1" fmla="*/ 2147483647 h 588"/>
                  <a:gd name="T2" fmla="*/ 2147483647 w 265"/>
                  <a:gd name="T3" fmla="*/ 2147483647 h 588"/>
                  <a:gd name="T4" fmla="*/ 2147483647 w 265"/>
                  <a:gd name="T5" fmla="*/ 2147483647 h 588"/>
                  <a:gd name="T6" fmla="*/ 2147483647 w 265"/>
                  <a:gd name="T7" fmla="*/ 2147483647 h 588"/>
                  <a:gd name="T8" fmla="*/ 2147483647 w 265"/>
                  <a:gd name="T9" fmla="*/ 2147483647 h 588"/>
                  <a:gd name="T10" fmla="*/ 2147483647 w 265"/>
                  <a:gd name="T11" fmla="*/ 2147483647 h 588"/>
                  <a:gd name="T12" fmla="*/ 2147483647 w 265"/>
                  <a:gd name="T13" fmla="*/ 2147483647 h 588"/>
                  <a:gd name="T14" fmla="*/ 2147483647 w 265"/>
                  <a:gd name="T15" fmla="*/ 2147483647 h 588"/>
                  <a:gd name="T16" fmla="*/ 2147483647 w 265"/>
                  <a:gd name="T17" fmla="*/ 2147483647 h 5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5" h="588">
                    <a:moveTo>
                      <a:pt x="37" y="588"/>
                    </a:moveTo>
                    <a:lnTo>
                      <a:pt x="37" y="588"/>
                    </a:lnTo>
                    <a:cubicBezTo>
                      <a:pt x="34" y="588"/>
                      <a:pt x="30" y="587"/>
                      <a:pt x="26" y="585"/>
                    </a:cubicBezTo>
                    <a:cubicBezTo>
                      <a:pt x="9" y="579"/>
                      <a:pt x="0" y="560"/>
                      <a:pt x="6" y="543"/>
                    </a:cubicBezTo>
                    <a:lnTo>
                      <a:pt x="196" y="26"/>
                    </a:lnTo>
                    <a:cubicBezTo>
                      <a:pt x="202" y="9"/>
                      <a:pt x="221" y="0"/>
                      <a:pt x="239" y="6"/>
                    </a:cubicBezTo>
                    <a:cubicBezTo>
                      <a:pt x="256" y="12"/>
                      <a:pt x="265" y="32"/>
                      <a:pt x="258" y="49"/>
                    </a:cubicBezTo>
                    <a:lnTo>
                      <a:pt x="69" y="566"/>
                    </a:lnTo>
                    <a:cubicBezTo>
                      <a:pt x="64" y="579"/>
                      <a:pt x="51" y="588"/>
                      <a:pt x="37" y="58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50"/>
              <p:cNvSpPr>
                <a:spLocks/>
              </p:cNvSpPr>
              <p:nvPr/>
            </p:nvSpPr>
            <p:spPr bwMode="gray">
              <a:xfrm>
                <a:off x="5278508" y="2486633"/>
                <a:ext cx="125119" cy="186224"/>
              </a:xfrm>
              <a:custGeom>
                <a:avLst/>
                <a:gdLst>
                  <a:gd name="T0" fmla="*/ 2147483647 w 392"/>
                  <a:gd name="T1" fmla="*/ 2147483647 h 589"/>
                  <a:gd name="T2" fmla="*/ 2147483647 w 392"/>
                  <a:gd name="T3" fmla="*/ 2147483647 h 589"/>
                  <a:gd name="T4" fmla="*/ 2147483647 w 392"/>
                  <a:gd name="T5" fmla="*/ 2147483647 h 589"/>
                  <a:gd name="T6" fmla="*/ 2147483647 w 392"/>
                  <a:gd name="T7" fmla="*/ 2147483647 h 589"/>
                  <a:gd name="T8" fmla="*/ 2147483647 w 392"/>
                  <a:gd name="T9" fmla="*/ 2147483647 h 589"/>
                  <a:gd name="T10" fmla="*/ 2147483647 w 392"/>
                  <a:gd name="T11" fmla="*/ 2147483647 h 589"/>
                  <a:gd name="T12" fmla="*/ 2147483647 w 392"/>
                  <a:gd name="T13" fmla="*/ 2147483647 h 589"/>
                  <a:gd name="T14" fmla="*/ 2147483647 w 392"/>
                  <a:gd name="T15" fmla="*/ 2147483647 h 589"/>
                  <a:gd name="T16" fmla="*/ 2147483647 w 392"/>
                  <a:gd name="T17" fmla="*/ 2147483647 h 5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2" h="589">
                    <a:moveTo>
                      <a:pt x="354" y="589"/>
                    </a:moveTo>
                    <a:lnTo>
                      <a:pt x="354" y="589"/>
                    </a:lnTo>
                    <a:cubicBezTo>
                      <a:pt x="343" y="589"/>
                      <a:pt x="332" y="583"/>
                      <a:pt x="326" y="573"/>
                    </a:cubicBezTo>
                    <a:lnTo>
                      <a:pt x="10" y="56"/>
                    </a:lnTo>
                    <a:cubicBezTo>
                      <a:pt x="0" y="40"/>
                      <a:pt x="5" y="20"/>
                      <a:pt x="21" y="10"/>
                    </a:cubicBezTo>
                    <a:cubicBezTo>
                      <a:pt x="37" y="0"/>
                      <a:pt x="57" y="5"/>
                      <a:pt x="67" y="21"/>
                    </a:cubicBezTo>
                    <a:lnTo>
                      <a:pt x="383" y="538"/>
                    </a:lnTo>
                    <a:cubicBezTo>
                      <a:pt x="392" y="553"/>
                      <a:pt x="387" y="574"/>
                      <a:pt x="372" y="584"/>
                    </a:cubicBezTo>
                    <a:cubicBezTo>
                      <a:pt x="366" y="587"/>
                      <a:pt x="360" y="589"/>
                      <a:pt x="354" y="58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51"/>
              <p:cNvSpPr>
                <a:spLocks/>
              </p:cNvSpPr>
              <p:nvPr/>
            </p:nvSpPr>
            <p:spPr bwMode="gray">
              <a:xfrm>
                <a:off x="4978802" y="2582655"/>
                <a:ext cx="378268" cy="20369"/>
              </a:xfrm>
              <a:custGeom>
                <a:avLst/>
                <a:gdLst>
                  <a:gd name="T0" fmla="*/ 2147483647 w 1185"/>
                  <a:gd name="T1" fmla="*/ 2147483647 h 67"/>
                  <a:gd name="T2" fmla="*/ 2147483647 w 1185"/>
                  <a:gd name="T3" fmla="*/ 2147483647 h 67"/>
                  <a:gd name="T4" fmla="*/ 2147483647 w 1185"/>
                  <a:gd name="T5" fmla="*/ 2147483647 h 67"/>
                  <a:gd name="T6" fmla="*/ 0 w 1185"/>
                  <a:gd name="T7" fmla="*/ 2147483647 h 67"/>
                  <a:gd name="T8" fmla="*/ 2147483647 w 1185"/>
                  <a:gd name="T9" fmla="*/ 0 h 67"/>
                  <a:gd name="T10" fmla="*/ 2147483647 w 1185"/>
                  <a:gd name="T11" fmla="*/ 0 h 67"/>
                  <a:gd name="T12" fmla="*/ 2147483647 w 1185"/>
                  <a:gd name="T13" fmla="*/ 2147483647 h 67"/>
                  <a:gd name="T14" fmla="*/ 2147483647 w 1185"/>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85" h="67">
                    <a:moveTo>
                      <a:pt x="1152" y="67"/>
                    </a:moveTo>
                    <a:lnTo>
                      <a:pt x="1152" y="67"/>
                    </a:lnTo>
                    <a:lnTo>
                      <a:pt x="33" y="67"/>
                    </a:lnTo>
                    <a:cubicBezTo>
                      <a:pt x="15" y="67"/>
                      <a:pt x="0" y="52"/>
                      <a:pt x="0" y="34"/>
                    </a:cubicBezTo>
                    <a:cubicBezTo>
                      <a:pt x="0" y="15"/>
                      <a:pt x="15" y="0"/>
                      <a:pt x="33" y="0"/>
                    </a:cubicBezTo>
                    <a:lnTo>
                      <a:pt x="1152" y="0"/>
                    </a:lnTo>
                    <a:cubicBezTo>
                      <a:pt x="1170" y="0"/>
                      <a:pt x="1185" y="15"/>
                      <a:pt x="1185" y="34"/>
                    </a:cubicBezTo>
                    <a:cubicBezTo>
                      <a:pt x="1185" y="52"/>
                      <a:pt x="1170" y="67"/>
                      <a:pt x="1152"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452"/>
              <p:cNvSpPr>
                <a:spLocks/>
              </p:cNvSpPr>
              <p:nvPr/>
            </p:nvSpPr>
            <p:spPr bwMode="gray">
              <a:xfrm>
                <a:off x="5278508" y="2652489"/>
                <a:ext cx="125119" cy="20369"/>
              </a:xfrm>
              <a:custGeom>
                <a:avLst/>
                <a:gdLst>
                  <a:gd name="T0" fmla="*/ 2147483647 w 388"/>
                  <a:gd name="T1" fmla="*/ 2147483647 h 67"/>
                  <a:gd name="T2" fmla="*/ 2147483647 w 388"/>
                  <a:gd name="T3" fmla="*/ 2147483647 h 67"/>
                  <a:gd name="T4" fmla="*/ 2147483647 w 388"/>
                  <a:gd name="T5" fmla="*/ 2147483647 h 67"/>
                  <a:gd name="T6" fmla="*/ 0 w 388"/>
                  <a:gd name="T7" fmla="*/ 2147483647 h 67"/>
                  <a:gd name="T8" fmla="*/ 2147483647 w 388"/>
                  <a:gd name="T9" fmla="*/ 0 h 67"/>
                  <a:gd name="T10" fmla="*/ 2147483647 w 388"/>
                  <a:gd name="T11" fmla="*/ 0 h 67"/>
                  <a:gd name="T12" fmla="*/ 2147483647 w 388"/>
                  <a:gd name="T13" fmla="*/ 2147483647 h 67"/>
                  <a:gd name="T14" fmla="*/ 2147483647 w 388"/>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8" h="67">
                    <a:moveTo>
                      <a:pt x="354" y="67"/>
                    </a:moveTo>
                    <a:lnTo>
                      <a:pt x="354" y="67"/>
                    </a:lnTo>
                    <a:lnTo>
                      <a:pt x="33" y="67"/>
                    </a:lnTo>
                    <a:cubicBezTo>
                      <a:pt x="15" y="67"/>
                      <a:pt x="0" y="52"/>
                      <a:pt x="0" y="33"/>
                    </a:cubicBezTo>
                    <a:cubicBezTo>
                      <a:pt x="0" y="15"/>
                      <a:pt x="15" y="0"/>
                      <a:pt x="33" y="0"/>
                    </a:cubicBezTo>
                    <a:lnTo>
                      <a:pt x="354" y="0"/>
                    </a:lnTo>
                    <a:cubicBezTo>
                      <a:pt x="373" y="0"/>
                      <a:pt x="388" y="15"/>
                      <a:pt x="388" y="33"/>
                    </a:cubicBezTo>
                    <a:cubicBezTo>
                      <a:pt x="388" y="52"/>
                      <a:pt x="373" y="67"/>
                      <a:pt x="354"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453"/>
              <p:cNvSpPr>
                <a:spLocks/>
              </p:cNvSpPr>
              <p:nvPr/>
            </p:nvSpPr>
            <p:spPr bwMode="gray">
              <a:xfrm>
                <a:off x="4949704" y="2652489"/>
                <a:ext cx="285156" cy="20369"/>
              </a:xfrm>
              <a:custGeom>
                <a:avLst/>
                <a:gdLst>
                  <a:gd name="T0" fmla="*/ 2147483647 w 885"/>
                  <a:gd name="T1" fmla="*/ 2147483647 h 67"/>
                  <a:gd name="T2" fmla="*/ 2147483647 w 885"/>
                  <a:gd name="T3" fmla="*/ 2147483647 h 67"/>
                  <a:gd name="T4" fmla="*/ 2147483647 w 885"/>
                  <a:gd name="T5" fmla="*/ 2147483647 h 67"/>
                  <a:gd name="T6" fmla="*/ 0 w 885"/>
                  <a:gd name="T7" fmla="*/ 2147483647 h 67"/>
                  <a:gd name="T8" fmla="*/ 2147483647 w 885"/>
                  <a:gd name="T9" fmla="*/ 0 h 67"/>
                  <a:gd name="T10" fmla="*/ 2147483647 w 885"/>
                  <a:gd name="T11" fmla="*/ 0 h 67"/>
                  <a:gd name="T12" fmla="*/ 2147483647 w 885"/>
                  <a:gd name="T13" fmla="*/ 2147483647 h 67"/>
                  <a:gd name="T14" fmla="*/ 2147483647 w 885"/>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5" h="67">
                    <a:moveTo>
                      <a:pt x="852" y="67"/>
                    </a:moveTo>
                    <a:lnTo>
                      <a:pt x="852" y="67"/>
                    </a:lnTo>
                    <a:lnTo>
                      <a:pt x="33" y="67"/>
                    </a:lnTo>
                    <a:cubicBezTo>
                      <a:pt x="15" y="67"/>
                      <a:pt x="0" y="52"/>
                      <a:pt x="0" y="33"/>
                    </a:cubicBezTo>
                    <a:cubicBezTo>
                      <a:pt x="0" y="15"/>
                      <a:pt x="15" y="0"/>
                      <a:pt x="33" y="0"/>
                    </a:cubicBezTo>
                    <a:lnTo>
                      <a:pt x="852" y="0"/>
                    </a:lnTo>
                    <a:cubicBezTo>
                      <a:pt x="870" y="0"/>
                      <a:pt x="885" y="15"/>
                      <a:pt x="885" y="33"/>
                    </a:cubicBezTo>
                    <a:cubicBezTo>
                      <a:pt x="885" y="52"/>
                      <a:pt x="870" y="67"/>
                      <a:pt x="852"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454"/>
              <p:cNvSpPr>
                <a:spLocks/>
              </p:cNvSpPr>
              <p:nvPr/>
            </p:nvSpPr>
            <p:spPr bwMode="gray">
              <a:xfrm>
                <a:off x="4996260" y="2530279"/>
                <a:ext cx="331712" cy="20369"/>
              </a:xfrm>
              <a:custGeom>
                <a:avLst/>
                <a:gdLst>
                  <a:gd name="T0" fmla="*/ 2147483647 w 1039"/>
                  <a:gd name="T1" fmla="*/ 2147483647 h 67"/>
                  <a:gd name="T2" fmla="*/ 2147483647 w 1039"/>
                  <a:gd name="T3" fmla="*/ 2147483647 h 67"/>
                  <a:gd name="T4" fmla="*/ 2147483647 w 1039"/>
                  <a:gd name="T5" fmla="*/ 2147483647 h 67"/>
                  <a:gd name="T6" fmla="*/ 0 w 1039"/>
                  <a:gd name="T7" fmla="*/ 2147483647 h 67"/>
                  <a:gd name="T8" fmla="*/ 2147483647 w 1039"/>
                  <a:gd name="T9" fmla="*/ 0 h 67"/>
                  <a:gd name="T10" fmla="*/ 2147483647 w 1039"/>
                  <a:gd name="T11" fmla="*/ 0 h 67"/>
                  <a:gd name="T12" fmla="*/ 2147483647 w 1039"/>
                  <a:gd name="T13" fmla="*/ 2147483647 h 67"/>
                  <a:gd name="T14" fmla="*/ 2147483647 w 1039"/>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9" h="67">
                    <a:moveTo>
                      <a:pt x="1006" y="67"/>
                    </a:moveTo>
                    <a:lnTo>
                      <a:pt x="1006" y="67"/>
                    </a:lnTo>
                    <a:lnTo>
                      <a:pt x="33" y="67"/>
                    </a:lnTo>
                    <a:cubicBezTo>
                      <a:pt x="15" y="67"/>
                      <a:pt x="0" y="52"/>
                      <a:pt x="0" y="34"/>
                    </a:cubicBezTo>
                    <a:cubicBezTo>
                      <a:pt x="0" y="15"/>
                      <a:pt x="15" y="0"/>
                      <a:pt x="33" y="0"/>
                    </a:cubicBezTo>
                    <a:lnTo>
                      <a:pt x="1006" y="0"/>
                    </a:lnTo>
                    <a:cubicBezTo>
                      <a:pt x="1024" y="0"/>
                      <a:pt x="1039" y="15"/>
                      <a:pt x="1039" y="34"/>
                    </a:cubicBezTo>
                    <a:cubicBezTo>
                      <a:pt x="1039" y="52"/>
                      <a:pt x="1024" y="67"/>
                      <a:pt x="1006"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455"/>
              <p:cNvSpPr>
                <a:spLocks/>
              </p:cNvSpPr>
              <p:nvPr/>
            </p:nvSpPr>
            <p:spPr bwMode="gray">
              <a:xfrm>
                <a:off x="5077734" y="2486633"/>
                <a:ext cx="224050" cy="20369"/>
              </a:xfrm>
              <a:custGeom>
                <a:avLst/>
                <a:gdLst>
                  <a:gd name="T0" fmla="*/ 2147483647 w 696"/>
                  <a:gd name="T1" fmla="*/ 2147483647 h 67"/>
                  <a:gd name="T2" fmla="*/ 2147483647 w 696"/>
                  <a:gd name="T3" fmla="*/ 2147483647 h 67"/>
                  <a:gd name="T4" fmla="*/ 2147483647 w 696"/>
                  <a:gd name="T5" fmla="*/ 2147483647 h 67"/>
                  <a:gd name="T6" fmla="*/ 0 w 696"/>
                  <a:gd name="T7" fmla="*/ 2147483647 h 67"/>
                  <a:gd name="T8" fmla="*/ 2147483647 w 696"/>
                  <a:gd name="T9" fmla="*/ 0 h 67"/>
                  <a:gd name="T10" fmla="*/ 2147483647 w 696"/>
                  <a:gd name="T11" fmla="*/ 0 h 67"/>
                  <a:gd name="T12" fmla="*/ 2147483647 w 696"/>
                  <a:gd name="T13" fmla="*/ 2147483647 h 67"/>
                  <a:gd name="T14" fmla="*/ 2147483647 w 696"/>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96" h="67">
                    <a:moveTo>
                      <a:pt x="662" y="67"/>
                    </a:moveTo>
                    <a:lnTo>
                      <a:pt x="662" y="67"/>
                    </a:lnTo>
                    <a:lnTo>
                      <a:pt x="33" y="67"/>
                    </a:lnTo>
                    <a:cubicBezTo>
                      <a:pt x="15" y="67"/>
                      <a:pt x="0" y="52"/>
                      <a:pt x="0" y="33"/>
                    </a:cubicBezTo>
                    <a:cubicBezTo>
                      <a:pt x="0" y="15"/>
                      <a:pt x="15" y="0"/>
                      <a:pt x="33" y="0"/>
                    </a:cubicBezTo>
                    <a:lnTo>
                      <a:pt x="662" y="0"/>
                    </a:lnTo>
                    <a:cubicBezTo>
                      <a:pt x="681" y="0"/>
                      <a:pt x="696" y="15"/>
                      <a:pt x="696" y="33"/>
                    </a:cubicBezTo>
                    <a:cubicBezTo>
                      <a:pt x="696" y="52"/>
                      <a:pt x="681" y="67"/>
                      <a:pt x="662"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56"/>
              <p:cNvSpPr>
                <a:spLocks/>
              </p:cNvSpPr>
              <p:nvPr/>
            </p:nvSpPr>
            <p:spPr bwMode="gray">
              <a:xfrm>
                <a:off x="5010810" y="2486633"/>
                <a:ext cx="64015" cy="20369"/>
              </a:xfrm>
              <a:custGeom>
                <a:avLst/>
                <a:gdLst>
                  <a:gd name="T0" fmla="*/ 2147483647 w 194"/>
                  <a:gd name="T1" fmla="*/ 2147483647 h 67"/>
                  <a:gd name="T2" fmla="*/ 2147483647 w 194"/>
                  <a:gd name="T3" fmla="*/ 2147483647 h 67"/>
                  <a:gd name="T4" fmla="*/ 2147483647 w 194"/>
                  <a:gd name="T5" fmla="*/ 2147483647 h 67"/>
                  <a:gd name="T6" fmla="*/ 0 w 194"/>
                  <a:gd name="T7" fmla="*/ 2147483647 h 67"/>
                  <a:gd name="T8" fmla="*/ 2147483647 w 194"/>
                  <a:gd name="T9" fmla="*/ 0 h 67"/>
                  <a:gd name="T10" fmla="*/ 2147483647 w 194"/>
                  <a:gd name="T11" fmla="*/ 0 h 67"/>
                  <a:gd name="T12" fmla="*/ 2147483647 w 194"/>
                  <a:gd name="T13" fmla="*/ 2147483647 h 67"/>
                  <a:gd name="T14" fmla="*/ 2147483647 w 194"/>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 h="67">
                    <a:moveTo>
                      <a:pt x="161" y="67"/>
                    </a:moveTo>
                    <a:lnTo>
                      <a:pt x="161" y="67"/>
                    </a:lnTo>
                    <a:lnTo>
                      <a:pt x="33" y="67"/>
                    </a:lnTo>
                    <a:cubicBezTo>
                      <a:pt x="15" y="67"/>
                      <a:pt x="0" y="52"/>
                      <a:pt x="0" y="33"/>
                    </a:cubicBezTo>
                    <a:cubicBezTo>
                      <a:pt x="0" y="15"/>
                      <a:pt x="15" y="0"/>
                      <a:pt x="33" y="0"/>
                    </a:cubicBezTo>
                    <a:lnTo>
                      <a:pt x="161" y="0"/>
                    </a:lnTo>
                    <a:cubicBezTo>
                      <a:pt x="179" y="0"/>
                      <a:pt x="194" y="15"/>
                      <a:pt x="194" y="33"/>
                    </a:cubicBezTo>
                    <a:cubicBezTo>
                      <a:pt x="194" y="52"/>
                      <a:pt x="179" y="67"/>
                      <a:pt x="161" y="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57"/>
              <p:cNvSpPr>
                <a:spLocks noEditPoints="1"/>
              </p:cNvSpPr>
              <p:nvPr/>
            </p:nvSpPr>
            <p:spPr bwMode="gray">
              <a:xfrm>
                <a:off x="5010810" y="2335326"/>
                <a:ext cx="133849" cy="189135"/>
              </a:xfrm>
              <a:custGeom>
                <a:avLst/>
                <a:gdLst>
                  <a:gd name="T0" fmla="*/ 2147483647 w 420"/>
                  <a:gd name="T1" fmla="*/ 2147483647 h 587"/>
                  <a:gd name="T2" fmla="*/ 2147483647 w 420"/>
                  <a:gd name="T3" fmla="*/ 2147483647 h 587"/>
                  <a:gd name="T4" fmla="*/ 2147483647 w 420"/>
                  <a:gd name="T5" fmla="*/ 2147483647 h 587"/>
                  <a:gd name="T6" fmla="*/ 2147483647 w 420"/>
                  <a:gd name="T7" fmla="*/ 2147483647 h 587"/>
                  <a:gd name="T8" fmla="*/ 2147483647 w 420"/>
                  <a:gd name="T9" fmla="*/ 2147483647 h 587"/>
                  <a:gd name="T10" fmla="*/ 2147483647 w 420"/>
                  <a:gd name="T11" fmla="*/ 2147483647 h 587"/>
                  <a:gd name="T12" fmla="*/ 2147483647 w 420"/>
                  <a:gd name="T13" fmla="*/ 2147483647 h 587"/>
                  <a:gd name="T14" fmla="*/ 2147483647 w 420"/>
                  <a:gd name="T15" fmla="*/ 2147483647 h 587"/>
                  <a:gd name="T16" fmla="*/ 2147483647 w 420"/>
                  <a:gd name="T17" fmla="*/ 2147483647 h 587"/>
                  <a:gd name="T18" fmla="*/ 0 w 420"/>
                  <a:gd name="T19" fmla="*/ 2147483647 h 587"/>
                  <a:gd name="T20" fmla="*/ 2147483647 w 420"/>
                  <a:gd name="T21" fmla="*/ 0 h 587"/>
                  <a:gd name="T22" fmla="*/ 2147483647 w 420"/>
                  <a:gd name="T23" fmla="*/ 2147483647 h 587"/>
                  <a:gd name="T24" fmla="*/ 2147483647 w 420"/>
                  <a:gd name="T25" fmla="*/ 2147483647 h 587"/>
                  <a:gd name="T26" fmla="*/ 2147483647 w 420"/>
                  <a:gd name="T27" fmla="*/ 2147483647 h 587"/>
                  <a:gd name="T28" fmla="*/ 2147483647 w 420"/>
                  <a:gd name="T29" fmla="*/ 2147483647 h 5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20" h="587">
                    <a:moveTo>
                      <a:pt x="210" y="67"/>
                    </a:moveTo>
                    <a:lnTo>
                      <a:pt x="210" y="67"/>
                    </a:lnTo>
                    <a:cubicBezTo>
                      <a:pt x="131" y="67"/>
                      <a:pt x="67" y="131"/>
                      <a:pt x="67" y="210"/>
                    </a:cubicBezTo>
                    <a:cubicBezTo>
                      <a:pt x="67" y="320"/>
                      <a:pt x="163" y="447"/>
                      <a:pt x="209" y="502"/>
                    </a:cubicBezTo>
                    <a:cubicBezTo>
                      <a:pt x="256" y="444"/>
                      <a:pt x="353" y="311"/>
                      <a:pt x="353" y="210"/>
                    </a:cubicBezTo>
                    <a:cubicBezTo>
                      <a:pt x="353" y="131"/>
                      <a:pt x="289" y="67"/>
                      <a:pt x="210" y="67"/>
                    </a:cubicBezTo>
                    <a:close/>
                    <a:moveTo>
                      <a:pt x="210" y="587"/>
                    </a:moveTo>
                    <a:lnTo>
                      <a:pt x="210" y="587"/>
                    </a:lnTo>
                    <a:cubicBezTo>
                      <a:pt x="201" y="587"/>
                      <a:pt x="192" y="583"/>
                      <a:pt x="186" y="576"/>
                    </a:cubicBezTo>
                    <a:cubicBezTo>
                      <a:pt x="178" y="568"/>
                      <a:pt x="0" y="380"/>
                      <a:pt x="0" y="210"/>
                    </a:cubicBezTo>
                    <a:cubicBezTo>
                      <a:pt x="0" y="95"/>
                      <a:pt x="94" y="0"/>
                      <a:pt x="210" y="0"/>
                    </a:cubicBezTo>
                    <a:cubicBezTo>
                      <a:pt x="326" y="0"/>
                      <a:pt x="420" y="95"/>
                      <a:pt x="420" y="210"/>
                    </a:cubicBezTo>
                    <a:cubicBezTo>
                      <a:pt x="420" y="368"/>
                      <a:pt x="242" y="567"/>
                      <a:pt x="235" y="576"/>
                    </a:cubicBezTo>
                    <a:cubicBezTo>
                      <a:pt x="229" y="582"/>
                      <a:pt x="220" y="586"/>
                      <a:pt x="210" y="5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58"/>
              <p:cNvSpPr>
                <a:spLocks/>
              </p:cNvSpPr>
              <p:nvPr/>
            </p:nvSpPr>
            <p:spPr bwMode="gray">
              <a:xfrm>
                <a:off x="5057366" y="2384791"/>
                <a:ext cx="40737" cy="40737"/>
              </a:xfrm>
              <a:custGeom>
                <a:avLst/>
                <a:gdLst>
                  <a:gd name="T0" fmla="*/ 2147483647 w 126"/>
                  <a:gd name="T1" fmla="*/ 2147483647 h 127"/>
                  <a:gd name="T2" fmla="*/ 2147483647 w 126"/>
                  <a:gd name="T3" fmla="*/ 2147483647 h 127"/>
                  <a:gd name="T4" fmla="*/ 2147483647 w 126"/>
                  <a:gd name="T5" fmla="*/ 2147483647 h 127"/>
                  <a:gd name="T6" fmla="*/ 0 w 126"/>
                  <a:gd name="T7" fmla="*/ 2147483647 h 127"/>
                  <a:gd name="T8" fmla="*/ 2147483647 w 126"/>
                  <a:gd name="T9" fmla="*/ 0 h 127"/>
                  <a:gd name="T10" fmla="*/ 2147483647 w 126"/>
                  <a:gd name="T11" fmla="*/ 2147483647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6" h="127">
                    <a:moveTo>
                      <a:pt x="126" y="64"/>
                    </a:moveTo>
                    <a:lnTo>
                      <a:pt x="126" y="64"/>
                    </a:lnTo>
                    <a:cubicBezTo>
                      <a:pt x="126" y="99"/>
                      <a:pt x="98" y="127"/>
                      <a:pt x="63" y="127"/>
                    </a:cubicBezTo>
                    <a:cubicBezTo>
                      <a:pt x="28" y="127"/>
                      <a:pt x="0" y="99"/>
                      <a:pt x="0" y="64"/>
                    </a:cubicBezTo>
                    <a:cubicBezTo>
                      <a:pt x="0" y="29"/>
                      <a:pt x="28" y="0"/>
                      <a:pt x="63" y="0"/>
                    </a:cubicBezTo>
                    <a:cubicBezTo>
                      <a:pt x="98" y="0"/>
                      <a:pt x="126" y="29"/>
                      <a:pt x="126" y="6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59"/>
              <p:cNvSpPr>
                <a:spLocks/>
              </p:cNvSpPr>
              <p:nvPr/>
            </p:nvSpPr>
            <p:spPr bwMode="gray">
              <a:xfrm>
                <a:off x="5202854" y="2274220"/>
                <a:ext cx="75654" cy="139668"/>
              </a:xfrm>
              <a:custGeom>
                <a:avLst/>
                <a:gdLst>
                  <a:gd name="T0" fmla="*/ 2147483647 w 238"/>
                  <a:gd name="T1" fmla="*/ 2147483647 h 441"/>
                  <a:gd name="T2" fmla="*/ 2147483647 w 238"/>
                  <a:gd name="T3" fmla="*/ 2147483647 h 441"/>
                  <a:gd name="T4" fmla="*/ 2147483647 w 238"/>
                  <a:gd name="T5" fmla="*/ 2147483647 h 441"/>
                  <a:gd name="T6" fmla="*/ 2147483647 w 238"/>
                  <a:gd name="T7" fmla="*/ 2147483647 h 441"/>
                  <a:gd name="T8" fmla="*/ 0 w 238"/>
                  <a:gd name="T9" fmla="*/ 2147483647 h 441"/>
                  <a:gd name="T10" fmla="*/ 2147483647 w 238"/>
                  <a:gd name="T11" fmla="*/ 0 h 441"/>
                  <a:gd name="T12" fmla="*/ 2147483647 w 238"/>
                  <a:gd name="T13" fmla="*/ 2147483647 h 441"/>
                  <a:gd name="T14" fmla="*/ 2147483647 w 238"/>
                  <a:gd name="T15" fmla="*/ 2147483647 h 4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8" h="441">
                    <a:moveTo>
                      <a:pt x="211" y="441"/>
                    </a:moveTo>
                    <a:lnTo>
                      <a:pt x="211" y="441"/>
                    </a:lnTo>
                    <a:lnTo>
                      <a:pt x="149" y="419"/>
                    </a:lnTo>
                    <a:cubicBezTo>
                      <a:pt x="170" y="359"/>
                      <a:pt x="166" y="284"/>
                      <a:pt x="137" y="214"/>
                    </a:cubicBezTo>
                    <a:cubicBezTo>
                      <a:pt x="108" y="143"/>
                      <a:pt x="58" y="87"/>
                      <a:pt x="0" y="60"/>
                    </a:cubicBezTo>
                    <a:lnTo>
                      <a:pt x="29" y="0"/>
                    </a:lnTo>
                    <a:cubicBezTo>
                      <a:pt x="102" y="34"/>
                      <a:pt x="163" y="103"/>
                      <a:pt x="199" y="188"/>
                    </a:cubicBezTo>
                    <a:cubicBezTo>
                      <a:pt x="234" y="273"/>
                      <a:pt x="238" y="366"/>
                      <a:pt x="211" y="441"/>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60"/>
              <p:cNvSpPr>
                <a:spLocks/>
              </p:cNvSpPr>
              <p:nvPr/>
            </p:nvSpPr>
            <p:spPr bwMode="gray">
              <a:xfrm>
                <a:off x="5176665" y="2303318"/>
                <a:ext cx="58195" cy="104751"/>
              </a:xfrm>
              <a:custGeom>
                <a:avLst/>
                <a:gdLst>
                  <a:gd name="T0" fmla="*/ 2147483647 w 186"/>
                  <a:gd name="T1" fmla="*/ 2147483647 h 331"/>
                  <a:gd name="T2" fmla="*/ 2147483647 w 186"/>
                  <a:gd name="T3" fmla="*/ 2147483647 h 331"/>
                  <a:gd name="T4" fmla="*/ 2147483647 w 186"/>
                  <a:gd name="T5" fmla="*/ 2147483647 h 331"/>
                  <a:gd name="T6" fmla="*/ 2147483647 w 186"/>
                  <a:gd name="T7" fmla="*/ 2147483647 h 331"/>
                  <a:gd name="T8" fmla="*/ 0 w 186"/>
                  <a:gd name="T9" fmla="*/ 2147483647 h 331"/>
                  <a:gd name="T10" fmla="*/ 2147483647 w 186"/>
                  <a:gd name="T11" fmla="*/ 0 h 331"/>
                  <a:gd name="T12" fmla="*/ 2147483647 w 186"/>
                  <a:gd name="T13" fmla="*/ 2147483647 h 331"/>
                  <a:gd name="T14" fmla="*/ 2147483647 w 186"/>
                  <a:gd name="T15" fmla="*/ 2147483647 h 3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6" h="331">
                    <a:moveTo>
                      <a:pt x="166" y="331"/>
                    </a:moveTo>
                    <a:lnTo>
                      <a:pt x="166" y="331"/>
                    </a:lnTo>
                    <a:lnTo>
                      <a:pt x="103" y="309"/>
                    </a:lnTo>
                    <a:cubicBezTo>
                      <a:pt x="118" y="267"/>
                      <a:pt x="115" y="216"/>
                      <a:pt x="94" y="167"/>
                    </a:cubicBezTo>
                    <a:cubicBezTo>
                      <a:pt x="74" y="118"/>
                      <a:pt x="40" y="79"/>
                      <a:pt x="0" y="60"/>
                    </a:cubicBezTo>
                    <a:lnTo>
                      <a:pt x="29" y="0"/>
                    </a:lnTo>
                    <a:cubicBezTo>
                      <a:pt x="83" y="26"/>
                      <a:pt x="130" y="78"/>
                      <a:pt x="156" y="141"/>
                    </a:cubicBezTo>
                    <a:cubicBezTo>
                      <a:pt x="182" y="205"/>
                      <a:pt x="186" y="274"/>
                      <a:pt x="166" y="331"/>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61"/>
              <p:cNvSpPr>
                <a:spLocks/>
              </p:cNvSpPr>
              <p:nvPr/>
            </p:nvSpPr>
            <p:spPr bwMode="gray">
              <a:xfrm>
                <a:off x="5147568" y="2332415"/>
                <a:ext cx="43645" cy="72745"/>
              </a:xfrm>
              <a:custGeom>
                <a:avLst/>
                <a:gdLst>
                  <a:gd name="T0" fmla="*/ 2147483647 w 131"/>
                  <a:gd name="T1" fmla="*/ 2147483647 h 222"/>
                  <a:gd name="T2" fmla="*/ 2147483647 w 131"/>
                  <a:gd name="T3" fmla="*/ 2147483647 h 222"/>
                  <a:gd name="T4" fmla="*/ 2147483647 w 131"/>
                  <a:gd name="T5" fmla="*/ 2147483647 h 222"/>
                  <a:gd name="T6" fmla="*/ 2147483647 w 131"/>
                  <a:gd name="T7" fmla="*/ 2147483647 h 222"/>
                  <a:gd name="T8" fmla="*/ 0 w 131"/>
                  <a:gd name="T9" fmla="*/ 2147483647 h 222"/>
                  <a:gd name="T10" fmla="*/ 2147483647 w 131"/>
                  <a:gd name="T11" fmla="*/ 0 h 222"/>
                  <a:gd name="T12" fmla="*/ 2147483647 w 131"/>
                  <a:gd name="T13" fmla="*/ 2147483647 h 222"/>
                  <a:gd name="T14" fmla="*/ 2147483647 w 131"/>
                  <a:gd name="T15" fmla="*/ 2147483647 h 2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222">
                    <a:moveTo>
                      <a:pt x="114" y="222"/>
                    </a:moveTo>
                    <a:lnTo>
                      <a:pt x="114" y="222"/>
                    </a:lnTo>
                    <a:lnTo>
                      <a:pt x="54" y="194"/>
                    </a:lnTo>
                    <a:cubicBezTo>
                      <a:pt x="63" y="174"/>
                      <a:pt x="62" y="145"/>
                      <a:pt x="51" y="118"/>
                    </a:cubicBezTo>
                    <a:cubicBezTo>
                      <a:pt x="39" y="91"/>
                      <a:pt x="20" y="70"/>
                      <a:pt x="0" y="63"/>
                    </a:cubicBezTo>
                    <a:lnTo>
                      <a:pt x="23" y="0"/>
                    </a:lnTo>
                    <a:cubicBezTo>
                      <a:pt x="60" y="14"/>
                      <a:pt x="94" y="48"/>
                      <a:pt x="112" y="93"/>
                    </a:cubicBezTo>
                    <a:cubicBezTo>
                      <a:pt x="131" y="137"/>
                      <a:pt x="131" y="186"/>
                      <a:pt x="114" y="222"/>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62"/>
              <p:cNvSpPr>
                <a:spLocks/>
              </p:cNvSpPr>
              <p:nvPr/>
            </p:nvSpPr>
            <p:spPr bwMode="gray">
              <a:xfrm>
                <a:off x="5199944" y="2640850"/>
                <a:ext cx="43645" cy="43647"/>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1"/>
                      <a:pt x="31" y="0"/>
                      <a:pt x="69" y="0"/>
                    </a:cubicBezTo>
                    <a:cubicBezTo>
                      <a:pt x="107" y="0"/>
                      <a:pt x="139" y="31"/>
                      <a:pt x="139" y="70"/>
                    </a:cubicBezTo>
                    <a:cubicBezTo>
                      <a:pt x="139"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63"/>
              <p:cNvSpPr>
                <a:spLocks/>
              </p:cNvSpPr>
              <p:nvPr/>
            </p:nvSpPr>
            <p:spPr bwMode="gray">
              <a:xfrm>
                <a:off x="5266869" y="2640850"/>
                <a:ext cx="43645" cy="43647"/>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6" name="组合 155"/>
          <p:cNvGrpSpPr/>
          <p:nvPr/>
        </p:nvGrpSpPr>
        <p:grpSpPr bwMode="gray">
          <a:xfrm>
            <a:off x="2154180" y="1555148"/>
            <a:ext cx="407152" cy="461647"/>
            <a:chOff x="2952330" y="1405757"/>
            <a:chExt cx="492654" cy="558594"/>
          </a:xfrm>
        </p:grpSpPr>
        <p:sp>
          <p:nvSpPr>
            <p:cNvPr id="157" name="Freeform 19"/>
            <p:cNvSpPr>
              <a:spLocks/>
            </p:cNvSpPr>
            <p:nvPr/>
          </p:nvSpPr>
          <p:spPr bwMode="gray">
            <a:xfrm>
              <a:off x="2956202" y="1448175"/>
              <a:ext cx="488782" cy="487968"/>
            </a:xfrm>
            <a:custGeom>
              <a:avLst/>
              <a:gdLst>
                <a:gd name="T0" fmla="*/ 2147483647 w 2658"/>
                <a:gd name="T1" fmla="*/ 2147483647 h 2658"/>
                <a:gd name="T2" fmla="*/ 2147483647 w 2658"/>
                <a:gd name="T3" fmla="*/ 2147483647 h 2658"/>
                <a:gd name="T4" fmla="*/ 2147483647 w 2658"/>
                <a:gd name="T5" fmla="*/ 2147483647 h 2658"/>
                <a:gd name="T6" fmla="*/ 0 w 2658"/>
                <a:gd name="T7" fmla="*/ 2147483647 h 2658"/>
                <a:gd name="T8" fmla="*/ 2147483647 w 2658"/>
                <a:gd name="T9" fmla="*/ 0 h 2658"/>
                <a:gd name="T10" fmla="*/ 2147483647 w 2658"/>
                <a:gd name="T11" fmla="*/ 2147483647 h 26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8">
                  <a:moveTo>
                    <a:pt x="2658" y="1328"/>
                  </a:moveTo>
                  <a:lnTo>
                    <a:pt x="2658" y="1328"/>
                  </a:lnTo>
                  <a:cubicBezTo>
                    <a:pt x="2658" y="2063"/>
                    <a:pt x="2063" y="2658"/>
                    <a:pt x="1329" y="2658"/>
                  </a:cubicBezTo>
                  <a:cubicBezTo>
                    <a:pt x="595" y="2658"/>
                    <a:pt x="0" y="2063"/>
                    <a:pt x="0" y="1328"/>
                  </a:cubicBezTo>
                  <a:cubicBezTo>
                    <a:pt x="0" y="594"/>
                    <a:pt x="595" y="0"/>
                    <a:pt x="1329" y="0"/>
                  </a:cubicBezTo>
                  <a:cubicBezTo>
                    <a:pt x="2063" y="0"/>
                    <a:pt x="2658" y="594"/>
                    <a:pt x="2658" y="1328"/>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2952330" y="1405757"/>
              <a:ext cx="471674" cy="558594"/>
            </a:xfrm>
            <a:prstGeom prst="rect">
              <a:avLst/>
            </a:prstGeom>
          </p:spPr>
          <p:txBody>
            <a:bodyPr wrap="none" lIns="91421" tIns="45711" rIns="91421" bIns="45711" anchor="ctr">
              <a:spAutoFit/>
            </a:bodyPr>
            <a:lstStyle/>
            <a:p>
              <a:pPr algn="ctr" defTabSz="914209" fontAlgn="ctr">
                <a:defRPr/>
              </a:pPr>
              <a:r>
                <a:rPr lang="en-US" sz="1200" b="1" dirty="0" smtClean="0">
                  <a:solidFill>
                    <a:prstClr val="white"/>
                  </a:solidFill>
                  <a:latin typeface="Huawei Sans" panose="020C0503030203020204" pitchFamily="34" charset="0"/>
                </a:rPr>
                <a:t>AR</a:t>
              </a:r>
            </a:p>
            <a:p>
              <a:pPr algn="ctr" defTabSz="914209" fontAlgn="ctr">
                <a:defRPr/>
              </a:pPr>
              <a:r>
                <a:rPr lang="en-US" sz="1200" b="1" dirty="0" smtClean="0">
                  <a:solidFill>
                    <a:prstClr val="white"/>
                  </a:solidFill>
                  <a:latin typeface="Huawei Sans" panose="020C0503030203020204" pitchFamily="34" charset="0"/>
                </a:rPr>
                <a:t>VR</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0" name="Freeform 159"/>
          <p:cNvSpPr/>
          <p:nvPr/>
        </p:nvSpPr>
        <p:spPr bwMode="gray">
          <a:xfrm flipH="1">
            <a:off x="3796555" y="1094044"/>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b="1" dirty="0" smtClean="0">
                <a:solidFill>
                  <a:prstClr val="white"/>
                </a:solidFill>
                <a:latin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59"/>
          <p:cNvSpPr/>
          <p:nvPr/>
        </p:nvSpPr>
        <p:spPr bwMode="gray">
          <a:xfrm flipH="1">
            <a:off x="4658993" y="1094044"/>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b="1" dirty="0" smtClean="0">
                <a:solidFill>
                  <a:prstClr val="white"/>
                </a:solidFill>
                <a:latin typeface="Huawei Sans" panose="020C0503030203020204" pitchFamily="34" charset="0"/>
              </a:rPr>
              <a:t>CERNET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59"/>
          <p:cNvSpPr/>
          <p:nvPr/>
        </p:nvSpPr>
        <p:spPr bwMode="gray">
          <a:xfrm flipH="1">
            <a:off x="5269285" y="2576823"/>
            <a:ext cx="1091152" cy="5703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fontAlgn="ctr"/>
            <a:endParaRPr lang="en-US" altLang="zh-CN" sz="1200" b="1" dirty="0">
              <a:solidFill>
                <a:prstClr val="white">
                  <a:lumMod val="65000"/>
                </a:prstClr>
              </a:solidFill>
              <a:latin typeface="Huawei Sans" panose="020C0503030203020204" pitchFamily="34" charset="0"/>
            </a:endParaRPr>
          </a:p>
        </p:txBody>
      </p:sp>
      <p:sp>
        <p:nvSpPr>
          <p:cNvPr id="21" name="文本框 20"/>
          <p:cNvSpPr txBox="1"/>
          <p:nvPr/>
        </p:nvSpPr>
        <p:spPr>
          <a:xfrm>
            <a:off x="5182775" y="2609104"/>
            <a:ext cx="1283450" cy="840230"/>
          </a:xfrm>
          <a:prstGeom prst="rect">
            <a:avLst/>
          </a:prstGeom>
          <a:noFill/>
        </p:spPr>
        <p:txBody>
          <a:bodyPr wrap="square" rtlCol="0">
            <a:spAutoFit/>
          </a:bodyPr>
          <a:lstStyle/>
          <a:p>
            <a:pPr lvl="0" algn="ctr" fontAlgn="ctr">
              <a:lnSpc>
                <a:spcPct val="90000"/>
              </a:lnSpc>
            </a:pPr>
            <a:r>
              <a:rPr lang="en-US" altLang="zh-CN" sz="1200" b="1" dirty="0">
                <a:solidFill>
                  <a:prstClr val="white">
                    <a:lumMod val="65000"/>
                  </a:prstClr>
                </a:solidFill>
                <a:latin typeface="Huawei Sans" panose="020C0503030203020204" pitchFamily="34" charset="0"/>
              </a:rPr>
              <a:t>Municipal management center</a:t>
            </a:r>
          </a:p>
          <a:p>
            <a:pPr>
              <a:lnSpc>
                <a:spcPct val="90000"/>
              </a:lnSpc>
            </a:pPr>
            <a:endParaRPr lang="zh-CN" altLang="en-US" dirty="0"/>
          </a:p>
        </p:txBody>
      </p:sp>
      <p:grpSp>
        <p:nvGrpSpPr>
          <p:cNvPr id="162" name="组合 161"/>
          <p:cNvGrpSpPr/>
          <p:nvPr/>
        </p:nvGrpSpPr>
        <p:grpSpPr bwMode="gray">
          <a:xfrm>
            <a:off x="6677631" y="99476"/>
            <a:ext cx="5071457" cy="252000"/>
            <a:chOff x="4744036" y="101826"/>
            <a:chExt cx="5071457" cy="213120"/>
          </a:xfrm>
        </p:grpSpPr>
        <p:sp>
          <p:nvSpPr>
            <p:cNvPr id="163" name="五边形 162"/>
            <p:cNvSpPr/>
            <p:nvPr/>
          </p:nvSpPr>
          <p:spPr bwMode="gray">
            <a:xfrm>
              <a:off x="4744036" y="101826"/>
              <a:ext cx="1332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Education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燕尾形 164"/>
            <p:cNvSpPr/>
            <p:nvPr/>
          </p:nvSpPr>
          <p:spPr bwMode="gray">
            <a:xfrm>
              <a:off x="5990522"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Finance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燕尾形 170"/>
            <p:cNvSpPr/>
            <p:nvPr/>
          </p:nvSpPr>
          <p:spPr bwMode="gray">
            <a:xfrm>
              <a:off x="7237008"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Railway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燕尾形 171"/>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375041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Higher Education Campus Network</a:t>
            </a:r>
            <a:endParaRPr lang="en-US" altLang="zh-CN" dirty="0">
              <a:sym typeface="Huawei Sans" panose="020C0503030203020204" pitchFamily="34" charset="0"/>
            </a:endParaRPr>
          </a:p>
        </p:txBody>
      </p:sp>
      <p:sp>
        <p:nvSpPr>
          <p:cNvPr id="4" name="矩形 3"/>
          <p:cNvSpPr/>
          <p:nvPr/>
        </p:nvSpPr>
        <p:spPr bwMode="gray">
          <a:xfrm>
            <a:off x="446089" y="1489545"/>
            <a:ext cx="5769908" cy="4529789"/>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bwMode="gray">
          <a:xfrm>
            <a:off x="2883317" y="3544813"/>
            <a:ext cx="56125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reeform 159"/>
          <p:cNvSpPr/>
          <p:nvPr/>
        </p:nvSpPr>
        <p:spPr bwMode="gray">
          <a:xfrm flipH="1">
            <a:off x="1003996" y="3197194"/>
            <a:ext cx="1846253" cy="764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fontAlgn="ctr"/>
            <a:endParaRPr lang="en-US" altLang="zh-CN" sz="12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任意多边形 6"/>
          <p:cNvSpPr/>
          <p:nvPr/>
        </p:nvSpPr>
        <p:spPr bwMode="gray">
          <a:xfrm flipV="1">
            <a:off x="575550" y="2330484"/>
            <a:ext cx="3178931" cy="627405"/>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797039 w 1413835"/>
              <a:gd name="connsiteY0" fmla="*/ 137969 h 797945"/>
              <a:gd name="connsiteX1" fmla="*/ 0 w 1413835"/>
              <a:gd name="connsiteY1" fmla="*/ 13109 h 797945"/>
              <a:gd name="connsiteX2" fmla="*/ 194635 w 1413835"/>
              <a:gd name="connsiteY2" fmla="*/ 797945 h 797945"/>
              <a:gd name="connsiteX3" fmla="*/ 1413835 w 1413835"/>
              <a:gd name="connsiteY3" fmla="*/ 797945 h 797945"/>
              <a:gd name="connsiteX4" fmla="*/ 797039 w 1413835"/>
              <a:gd name="connsiteY4" fmla="*/ 137969 h 797945"/>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846345 w 1463141"/>
              <a:gd name="connsiteY0" fmla="*/ 245008 h 904984"/>
              <a:gd name="connsiteX1" fmla="*/ 0 w 1463141"/>
              <a:gd name="connsiteY1" fmla="*/ 0 h 904984"/>
              <a:gd name="connsiteX2" fmla="*/ 243941 w 1463141"/>
              <a:gd name="connsiteY2" fmla="*/ 904984 h 904984"/>
              <a:gd name="connsiteX3" fmla="*/ 1463141 w 1463141"/>
              <a:gd name="connsiteY3" fmla="*/ 904984 h 904984"/>
              <a:gd name="connsiteX4" fmla="*/ 846345 w 1463141"/>
              <a:gd name="connsiteY4" fmla="*/ 245008 h 904984"/>
              <a:gd name="connsiteX0" fmla="*/ 1217209 w 1463141"/>
              <a:gd name="connsiteY0" fmla="*/ 0 h 905495"/>
              <a:gd name="connsiteX1" fmla="*/ 0 w 1463141"/>
              <a:gd name="connsiteY1" fmla="*/ 511 h 905495"/>
              <a:gd name="connsiteX2" fmla="*/ 243941 w 1463141"/>
              <a:gd name="connsiteY2" fmla="*/ 905495 h 905495"/>
              <a:gd name="connsiteX3" fmla="*/ 1463141 w 1463141"/>
              <a:gd name="connsiteY3" fmla="*/ 905495 h 905495"/>
              <a:gd name="connsiteX4" fmla="*/ 1217209 w 1463141"/>
              <a:gd name="connsiteY4" fmla="*/ 0 h 905495"/>
              <a:gd name="connsiteX0" fmla="*/ 2539615 w 2785547"/>
              <a:gd name="connsiteY0" fmla="*/ 0 h 905495"/>
              <a:gd name="connsiteX1" fmla="*/ 1322406 w 2785547"/>
              <a:gd name="connsiteY1" fmla="*/ 511 h 905495"/>
              <a:gd name="connsiteX2" fmla="*/ 0 w 2785547"/>
              <a:gd name="connsiteY2" fmla="*/ 860222 h 905495"/>
              <a:gd name="connsiteX3" fmla="*/ 2785547 w 2785547"/>
              <a:gd name="connsiteY3" fmla="*/ 905495 h 905495"/>
              <a:gd name="connsiteX4" fmla="*/ 2539615 w 2785547"/>
              <a:gd name="connsiteY4" fmla="*/ 0 h 905495"/>
              <a:gd name="connsiteX0" fmla="*/ 2539615 w 3577295"/>
              <a:gd name="connsiteY0" fmla="*/ 0 h 860222"/>
              <a:gd name="connsiteX1" fmla="*/ 1322406 w 3577295"/>
              <a:gd name="connsiteY1" fmla="*/ 511 h 860222"/>
              <a:gd name="connsiteX2" fmla="*/ 0 w 3577295"/>
              <a:gd name="connsiteY2" fmla="*/ 860222 h 860222"/>
              <a:gd name="connsiteX3" fmla="*/ 3577295 w 3577295"/>
              <a:gd name="connsiteY3" fmla="*/ 856739 h 860222"/>
              <a:gd name="connsiteX4" fmla="*/ 2539615 w 3577295"/>
              <a:gd name="connsiteY4" fmla="*/ 0 h 860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295" h="860222">
                <a:moveTo>
                  <a:pt x="2539615" y="0"/>
                </a:moveTo>
                <a:lnTo>
                  <a:pt x="1322406" y="511"/>
                </a:lnTo>
                <a:lnTo>
                  <a:pt x="0" y="860222"/>
                </a:lnTo>
                <a:lnTo>
                  <a:pt x="3577295" y="856739"/>
                </a:lnTo>
                <a:lnTo>
                  <a:pt x="2539615" y="0"/>
                </a:lnTo>
                <a:close/>
              </a:path>
            </a:pathLst>
          </a:custGeom>
          <a:gradFill flip="none" rotWithShape="1">
            <a:gsLst>
              <a:gs pos="100000">
                <a:schemeClr val="bg1">
                  <a:alpha val="0"/>
                </a:schemeClr>
              </a:gs>
              <a:gs pos="0">
                <a:srgbClr val="FFD17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6368405" y="1517636"/>
            <a:ext cx="1314473" cy="4529789"/>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a:stCxn id="13" idx="2"/>
          </p:cNvCxnSpPr>
          <p:nvPr/>
        </p:nvCxnSpPr>
        <p:spPr bwMode="gray">
          <a:xfrm>
            <a:off x="3988280" y="3069218"/>
            <a:ext cx="0" cy="11858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Freeform 159"/>
          <p:cNvSpPr/>
          <p:nvPr/>
        </p:nvSpPr>
        <p:spPr bwMode="gray">
          <a:xfrm flipH="1">
            <a:off x="1399123" y="2561305"/>
            <a:ext cx="1451129" cy="5703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2CC"/>
          </a:solidFill>
          <a:ln w="19050">
            <a:solidFill>
              <a:srgbClr val="FFD17D"/>
            </a:solidFill>
          </a:ln>
        </p:spPr>
        <p:style>
          <a:lnRef idx="1">
            <a:schemeClr val="accent1"/>
          </a:lnRef>
          <a:fillRef idx="0">
            <a:schemeClr val="accent1"/>
          </a:fillRef>
          <a:effectRef idx="0">
            <a:schemeClr val="accent1"/>
          </a:effectRef>
          <a:fontRef idx="minor">
            <a:schemeClr val="tx1"/>
          </a:fontRef>
        </p:style>
        <p:txBody>
          <a:bodyPr wrap="square" tIns="216000" rtlCol="0" anchor="ctr">
            <a:noAutofit/>
          </a:bodyPr>
          <a:lstStyle/>
          <a:p>
            <a:pPr algn="ctr" fontAlgn="ctr"/>
            <a:r>
              <a:rPr lang="en-US" sz="1200" b="1" dirty="0" smtClean="0">
                <a:solidFill>
                  <a:srgbClr val="ED6D00"/>
                </a:solidFill>
                <a:latin typeface="Huawei Sans" panose="020C0503030203020204" pitchFamily="34" charset="0"/>
              </a:rPr>
              <a:t>School campus DC</a:t>
            </a:r>
            <a:endParaRPr lang="en-US" sz="1200" b="1" dirty="0">
              <a:solidFill>
                <a:srgbClr val="ED6D00"/>
              </a:solidFill>
              <a:latin typeface="Huawei Sans" panose="020C0503030203020204" pitchFamily="34" charset="0"/>
            </a:endParaRPr>
          </a:p>
        </p:txBody>
      </p:sp>
      <p:cxnSp>
        <p:nvCxnSpPr>
          <p:cNvPr id="11" name="直接连接符 10"/>
          <p:cNvCxnSpPr/>
          <p:nvPr/>
        </p:nvCxnSpPr>
        <p:spPr bwMode="gray">
          <a:xfrm>
            <a:off x="2744695" y="2918334"/>
            <a:ext cx="109070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图片 87" descr="汇聚交换机.png"/>
          <p:cNvPicPr>
            <a:picLocks noChangeAspect="1"/>
          </p:cNvPicPr>
          <p:nvPr/>
        </p:nvPicPr>
        <p:blipFill>
          <a:blip r:embed="rId3" cstate="print"/>
          <a:stretch>
            <a:fillRect/>
          </a:stretch>
        </p:blipFill>
        <p:spPr bwMode="gray">
          <a:xfrm>
            <a:off x="3803866" y="3751499"/>
            <a:ext cx="368827" cy="301768"/>
          </a:xfrm>
          <a:prstGeom prst="rect">
            <a:avLst/>
          </a:prstGeom>
        </p:spPr>
      </p:pic>
      <p:pic>
        <p:nvPicPr>
          <p:cNvPr id="13" name="图片 86" descr="核心交换机.png"/>
          <p:cNvPicPr>
            <a:picLocks/>
          </p:cNvPicPr>
          <p:nvPr/>
        </p:nvPicPr>
        <p:blipFill>
          <a:blip r:embed="rId4" cstate="print"/>
          <a:stretch>
            <a:fillRect/>
          </a:stretch>
        </p:blipFill>
        <p:spPr bwMode="gray">
          <a:xfrm>
            <a:off x="3803866" y="2767450"/>
            <a:ext cx="368827" cy="301768"/>
          </a:xfrm>
          <a:prstGeom prst="rect">
            <a:avLst/>
          </a:prstGeom>
        </p:spPr>
      </p:pic>
      <p:pic>
        <p:nvPicPr>
          <p:cNvPr id="14" name="图片 86" descr="核心交换机.png"/>
          <p:cNvPicPr>
            <a:picLocks noChangeAspect="1"/>
          </p:cNvPicPr>
          <p:nvPr/>
        </p:nvPicPr>
        <p:blipFill>
          <a:blip r:embed="rId4" cstate="print"/>
          <a:stretch>
            <a:fillRect/>
          </a:stretch>
        </p:blipFill>
        <p:spPr bwMode="gray">
          <a:xfrm>
            <a:off x="6746867" y="2767450"/>
            <a:ext cx="368827" cy="301768"/>
          </a:xfrm>
          <a:prstGeom prst="rect">
            <a:avLst/>
          </a:prstGeom>
        </p:spPr>
      </p:pic>
      <p:pic>
        <p:nvPicPr>
          <p:cNvPr id="1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2793637"/>
            <a:ext cx="304815" cy="249395"/>
          </a:xfrm>
          <a:prstGeom prst="rect">
            <a:avLst/>
          </a:prstGeom>
        </p:spPr>
      </p:pic>
      <p:cxnSp>
        <p:nvCxnSpPr>
          <p:cNvPr id="16" name="直接连接符 15"/>
          <p:cNvCxnSpPr>
            <a:stCxn id="13" idx="3"/>
            <a:endCxn id="14" idx="1"/>
          </p:cNvCxnSpPr>
          <p:nvPr/>
        </p:nvCxnSpPr>
        <p:spPr bwMode="gray">
          <a:xfrm>
            <a:off x="4172693" y="2918334"/>
            <a:ext cx="257417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4" idx="2"/>
          </p:cNvCxnSpPr>
          <p:nvPr/>
        </p:nvCxnSpPr>
        <p:spPr bwMode="gray">
          <a:xfrm>
            <a:off x="6931281" y="3069218"/>
            <a:ext cx="0" cy="14791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Freeform 159"/>
          <p:cNvSpPr/>
          <p:nvPr/>
        </p:nvSpPr>
        <p:spPr bwMode="gray">
          <a:xfrm flipH="1">
            <a:off x="3796555"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prstClr val="white"/>
                </a:solidFill>
                <a:latin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59"/>
          <p:cNvSpPr/>
          <p:nvPr/>
        </p:nvSpPr>
        <p:spPr bwMode="gray">
          <a:xfrm flipH="1">
            <a:off x="4658993"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prstClr val="white"/>
                </a:solidFill>
                <a:latin typeface="Huawei Sans" panose="020C0503030203020204" pitchFamily="34" charset="0"/>
              </a:rPr>
              <a:t>CERNET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290166" y="1689891"/>
            <a:ext cx="368827" cy="301768"/>
          </a:xfrm>
          <a:prstGeom prst="rect">
            <a:avLst/>
          </a:prstGeom>
        </p:spPr>
      </p:pic>
      <p:cxnSp>
        <p:nvCxnSpPr>
          <p:cNvPr id="21" name="直接连接符 20"/>
          <p:cNvCxnSpPr>
            <a:stCxn id="20" idx="2"/>
            <a:endCxn id="13" idx="0"/>
          </p:cNvCxnSpPr>
          <p:nvPr/>
        </p:nvCxnSpPr>
        <p:spPr bwMode="gray">
          <a:xfrm flipH="1">
            <a:off x="3988280" y="1991659"/>
            <a:ext cx="486300" cy="775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1156405" y="4255090"/>
            <a:ext cx="433445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2608855"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4" name="图片 76" descr="接入交换机.png"/>
          <p:cNvPicPr>
            <a:picLocks noChangeAspect="1"/>
          </p:cNvPicPr>
          <p:nvPr/>
        </p:nvPicPr>
        <p:blipFill>
          <a:blip r:embed="rId7" cstate="print"/>
          <a:stretch>
            <a:fillRect/>
          </a:stretch>
        </p:blipFill>
        <p:spPr bwMode="gray">
          <a:xfrm>
            <a:off x="2456447" y="4548409"/>
            <a:ext cx="304815" cy="249395"/>
          </a:xfrm>
          <a:prstGeom prst="rect">
            <a:avLst/>
          </a:prstGeom>
        </p:spPr>
      </p:pic>
      <p:cxnSp>
        <p:nvCxnSpPr>
          <p:cNvPr id="25" name="直接连接符 24"/>
          <p:cNvCxnSpPr/>
          <p:nvPr/>
        </p:nvCxnSpPr>
        <p:spPr bwMode="gray">
          <a:xfrm>
            <a:off x="4051781"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6" name="图片 76" descr="接入交换机.png"/>
          <p:cNvPicPr>
            <a:picLocks noChangeAspect="1"/>
          </p:cNvPicPr>
          <p:nvPr/>
        </p:nvPicPr>
        <p:blipFill>
          <a:blip r:embed="rId7" cstate="print"/>
          <a:stretch>
            <a:fillRect/>
          </a:stretch>
        </p:blipFill>
        <p:spPr bwMode="gray">
          <a:xfrm>
            <a:off x="3899373" y="4548409"/>
            <a:ext cx="304815" cy="249395"/>
          </a:xfrm>
          <a:prstGeom prst="rect">
            <a:avLst/>
          </a:prstGeom>
        </p:spPr>
      </p:pic>
      <p:cxnSp>
        <p:nvCxnSpPr>
          <p:cNvPr id="27" name="直接连接符 26"/>
          <p:cNvCxnSpPr/>
          <p:nvPr/>
        </p:nvCxnSpPr>
        <p:spPr bwMode="gray">
          <a:xfrm>
            <a:off x="5490855"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8" name="图片 76" descr="接入交换机.png"/>
          <p:cNvPicPr>
            <a:picLocks noChangeAspect="1"/>
          </p:cNvPicPr>
          <p:nvPr/>
        </p:nvPicPr>
        <p:blipFill>
          <a:blip r:embed="rId7" cstate="print"/>
          <a:stretch>
            <a:fillRect/>
          </a:stretch>
        </p:blipFill>
        <p:spPr bwMode="gray">
          <a:xfrm>
            <a:off x="5338447" y="4548409"/>
            <a:ext cx="304815" cy="249395"/>
          </a:xfrm>
          <a:prstGeom prst="rect">
            <a:avLst/>
          </a:prstGeom>
        </p:spPr>
      </p:pic>
      <p:sp>
        <p:nvSpPr>
          <p:cNvPr id="29" name="文本框 28"/>
          <p:cNvSpPr txBox="1"/>
          <p:nvPr/>
        </p:nvSpPr>
        <p:spPr bwMode="gray">
          <a:xfrm>
            <a:off x="4428976" y="2609369"/>
            <a:ext cx="1811714"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Private line or VPN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a:off x="1156405"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1" name="图片 76" descr="接入交换机.png"/>
          <p:cNvPicPr>
            <a:picLocks noChangeAspect="1"/>
          </p:cNvPicPr>
          <p:nvPr/>
        </p:nvPicPr>
        <p:blipFill>
          <a:blip r:embed="rId7" cstate="print"/>
          <a:stretch>
            <a:fillRect/>
          </a:stretch>
        </p:blipFill>
        <p:spPr bwMode="gray">
          <a:xfrm>
            <a:off x="1003997" y="4548409"/>
            <a:ext cx="304815" cy="249395"/>
          </a:xfrm>
          <a:prstGeom prst="rect">
            <a:avLst/>
          </a:prstGeom>
        </p:spPr>
      </p:pic>
      <p:pic>
        <p:nvPicPr>
          <p:cNvPr id="32" name="图片 76" descr="接入交换机.png"/>
          <p:cNvPicPr>
            <a:picLocks noChangeAspect="1"/>
          </p:cNvPicPr>
          <p:nvPr/>
        </p:nvPicPr>
        <p:blipFill>
          <a:blip r:embed="rId7" cstate="print"/>
          <a:stretch>
            <a:fillRect/>
          </a:stretch>
        </p:blipFill>
        <p:spPr bwMode="gray">
          <a:xfrm>
            <a:off x="6778873" y="4548409"/>
            <a:ext cx="304815" cy="249395"/>
          </a:xfrm>
          <a:prstGeom prst="rect">
            <a:avLst/>
          </a:prstGeom>
        </p:spPr>
      </p:pic>
      <p:pic>
        <p:nvPicPr>
          <p:cNvPr id="33" name="图片 87" descr="汇聚交换机.png"/>
          <p:cNvPicPr>
            <a:picLocks noChangeAspect="1"/>
          </p:cNvPicPr>
          <p:nvPr/>
        </p:nvPicPr>
        <p:blipFill>
          <a:blip r:embed="rId3" cstate="print"/>
          <a:stretch>
            <a:fillRect/>
          </a:stretch>
        </p:blipFill>
        <p:spPr bwMode="gray">
          <a:xfrm>
            <a:off x="6746867" y="3751499"/>
            <a:ext cx="368827" cy="301768"/>
          </a:xfrm>
          <a:prstGeom prst="rect">
            <a:avLst/>
          </a:prstGeom>
        </p:spPr>
      </p:pic>
      <p:pic>
        <p:nvPicPr>
          <p:cNvPr id="35" name="Picture 4" descr="http://3ms.huawei.com/multimedia/ImageDetailServlet?f_id=img201909280355&amp;type=2&amp;loc=2"/>
          <p:cNvPicPr>
            <a:picLocks noChangeArrowheads="1"/>
          </p:cNvPicPr>
          <p:nvPr/>
        </p:nvPicPr>
        <p:blipFill rotWithShape="1">
          <a:blip r:embed="rId8" cstate="print">
            <a:extLst>
              <a:ext uri="{28A0092B-C50C-407E-A947-70E740481C1C}">
                <a14:useLocalDpi xmlns:a14="http://schemas.microsoft.com/office/drawing/2010/main" val="0"/>
              </a:ext>
            </a:extLst>
          </a:blip>
          <a:srcRect l="23166" r="7676"/>
          <a:stretch/>
        </p:blipFill>
        <p:spPr bwMode="gray">
          <a:xfrm>
            <a:off x="2001641" y="4870329"/>
            <a:ext cx="1214425" cy="737655"/>
          </a:xfrm>
          <a:prstGeom prst="roundRect">
            <a:avLst>
              <a:gd name="adj" fmla="val 6185"/>
            </a:avLst>
          </a:prstGeom>
          <a:noFill/>
          <a:extLst>
            <a:ext uri="{909E8E84-426E-40DD-AFC4-6F175D3DCCD1}">
              <a14:hiddenFill xmlns:a14="http://schemas.microsoft.com/office/drawing/2010/main">
                <a:solidFill>
                  <a:srgbClr val="FFFFFF"/>
                </a:solidFill>
              </a14:hiddenFill>
            </a:ext>
          </a:extLst>
        </p:spPr>
      </p:pic>
      <p:pic>
        <p:nvPicPr>
          <p:cNvPr id="36" name="Picture 6" descr="http://3ms.huawei.com/multimedia/ImageDetailServlet?f_id=img201909291016&amp;type=2&amp;loc=2"/>
          <p:cNvPicPr>
            <a:picLocks noChangeArrowheads="1"/>
          </p:cNvPicPr>
          <p:nvPr/>
        </p:nvPicPr>
        <p:blipFill rotWithShape="1">
          <a:blip r:embed="rId9" cstate="print">
            <a:extLst>
              <a:ext uri="{28A0092B-C50C-407E-A947-70E740481C1C}">
                <a14:useLocalDpi xmlns:a14="http://schemas.microsoft.com/office/drawing/2010/main" val="0"/>
              </a:ext>
            </a:extLst>
          </a:blip>
          <a:srcRect r="7116"/>
          <a:stretch/>
        </p:blipFill>
        <p:spPr bwMode="gray">
          <a:xfrm>
            <a:off x="3444568" y="4870329"/>
            <a:ext cx="1214425" cy="737655"/>
          </a:xfrm>
          <a:prstGeom prst="roundRect">
            <a:avLst>
              <a:gd name="adj" fmla="val 7260"/>
            </a:avLst>
          </a:prstGeom>
          <a:noFill/>
          <a:extLst>
            <a:ext uri="{909E8E84-426E-40DD-AFC4-6F175D3DCCD1}">
              <a14:hiddenFill xmlns:a14="http://schemas.microsoft.com/office/drawing/2010/main">
                <a:solidFill>
                  <a:srgbClr val="FFFFFF"/>
                </a:solidFill>
              </a14:hiddenFill>
            </a:ext>
          </a:extLst>
        </p:spPr>
      </p:pic>
      <p:sp>
        <p:nvSpPr>
          <p:cNvPr id="38" name="文本框 37"/>
          <p:cNvSpPr txBox="1"/>
          <p:nvPr/>
        </p:nvSpPr>
        <p:spPr bwMode="gray">
          <a:xfrm>
            <a:off x="5088765" y="1546954"/>
            <a:ext cx="1127232"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Main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368405" y="1546954"/>
            <a:ext cx="1257075"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Branch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415"/>
          <p:cNvSpPr>
            <a:spLocks noChangeArrowheads="1"/>
          </p:cNvSpPr>
          <p:nvPr/>
        </p:nvSpPr>
        <p:spPr bwMode="gray">
          <a:xfrm>
            <a:off x="5009071" y="5686211"/>
            <a:ext cx="971273" cy="272590"/>
          </a:xfrm>
          <a:prstGeom prst="rect">
            <a:avLst/>
          </a:prstGeom>
          <a:noFill/>
          <a:ln w="9525">
            <a:noFill/>
            <a:miter lim="800000"/>
            <a:headEnd/>
            <a:tailEnd/>
          </a:ln>
        </p:spPr>
        <p:txBody>
          <a:bodyPr wrap="square" lIns="91421" tIns="45711" rIns="91421" bIns="45711" anchor="ctr"/>
          <a:lstStyle/>
          <a:p>
            <a:pPr algn="ctr" fontAlgn="ctr"/>
            <a:r>
              <a:rPr lang="en-US" sz="1200" dirty="0" smtClean="0">
                <a:solidFill>
                  <a:prstClr val="black">
                    <a:lumMod val="75000"/>
                    <a:lumOff val="25000"/>
                  </a:prstClr>
                </a:solidFill>
                <a:latin typeface="Huawei Sans" panose="020C0503030203020204" pitchFamily="34" charset="0"/>
              </a:rPr>
              <a:t>Dormitory</a:t>
            </a:r>
            <a:endParaRPr lang="en-US" altLang="zh-CN" sz="12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80"/>
          <p:cNvSpPr>
            <a:spLocks noChangeArrowheads="1"/>
          </p:cNvSpPr>
          <p:nvPr/>
        </p:nvSpPr>
        <p:spPr bwMode="gray">
          <a:xfrm>
            <a:off x="2001640" y="5684016"/>
            <a:ext cx="1214426" cy="276981"/>
          </a:xfrm>
          <a:prstGeom prst="rect">
            <a:avLst/>
          </a:prstGeom>
          <a:noFill/>
          <a:ln w="9525">
            <a:noFill/>
            <a:miter lim="800000"/>
            <a:headEnd/>
            <a:tailEnd/>
          </a:ln>
        </p:spPr>
        <p:txBody>
          <a:bodyPr wrap="square" lIns="91421" tIns="45711" rIns="91421" bIns="45711">
            <a:spAutoFit/>
          </a:bodyPr>
          <a:lstStyle/>
          <a:p>
            <a:pPr algn="ctr" fontAlgn="ctr"/>
            <a:r>
              <a:rPr lang="en-US" sz="1200" dirty="0" smtClean="0">
                <a:solidFill>
                  <a:prstClr val="black">
                    <a:lumMod val="75000"/>
                    <a:lumOff val="25000"/>
                  </a:prstClr>
                </a:solidFill>
                <a:latin typeface="Huawei Sans" panose="020C0503030203020204" pitchFamily="34" charset="0"/>
              </a:rPr>
              <a:t>Lecture hall</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562081" y="5684016"/>
            <a:ext cx="979399" cy="276981"/>
          </a:xfrm>
          <a:prstGeom prst="rect">
            <a:avLst/>
          </a:prstGeom>
        </p:spPr>
        <p:txBody>
          <a:bodyPr wrap="square" lIns="91421" tIns="45711" rIns="91421" bIns="45711">
            <a:spAutoFit/>
          </a:bodyPr>
          <a:lstStyle/>
          <a:p>
            <a:pPr algn="ctr" fontAlgn="ctr">
              <a:defRPr/>
            </a:pPr>
            <a:r>
              <a:rPr lang="en-US" sz="1200" dirty="0" smtClean="0">
                <a:solidFill>
                  <a:prstClr val="black">
                    <a:lumMod val="75000"/>
                    <a:lumOff val="25000"/>
                  </a:prstClr>
                </a:solidFill>
                <a:latin typeface="Huawei Sans" panose="020C0503030203020204" pitchFamily="34" charset="0"/>
              </a:rPr>
              <a:t>Library</a:t>
            </a:r>
            <a:endParaRPr lang="en-US" altLang="zh-CN" sz="12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105" descr="AP.png"/>
          <p:cNvPicPr>
            <a:picLocks noChangeAspect="1"/>
          </p:cNvPicPr>
          <p:nvPr/>
        </p:nvPicPr>
        <p:blipFill>
          <a:blip r:embed="rId10" cstate="print"/>
          <a:stretch>
            <a:fillRect/>
          </a:stretch>
        </p:blipFill>
        <p:spPr bwMode="gray">
          <a:xfrm>
            <a:off x="1377388" y="4543522"/>
            <a:ext cx="304815" cy="249395"/>
          </a:xfrm>
          <a:prstGeom prst="rect">
            <a:avLst/>
          </a:prstGeom>
        </p:spPr>
      </p:pic>
      <p:pic>
        <p:nvPicPr>
          <p:cNvPr id="45" name="图片 105" descr="AP.png"/>
          <p:cNvPicPr>
            <a:picLocks noChangeAspect="1"/>
          </p:cNvPicPr>
          <p:nvPr/>
        </p:nvPicPr>
        <p:blipFill>
          <a:blip r:embed="rId10" cstate="print"/>
          <a:stretch>
            <a:fillRect/>
          </a:stretch>
        </p:blipFill>
        <p:spPr bwMode="gray">
          <a:xfrm>
            <a:off x="2801375" y="4543522"/>
            <a:ext cx="304815" cy="249395"/>
          </a:xfrm>
          <a:prstGeom prst="rect">
            <a:avLst/>
          </a:prstGeom>
        </p:spPr>
      </p:pic>
      <p:pic>
        <p:nvPicPr>
          <p:cNvPr id="46" name="图片 105" descr="AP.png"/>
          <p:cNvPicPr>
            <a:picLocks noChangeAspect="1"/>
          </p:cNvPicPr>
          <p:nvPr/>
        </p:nvPicPr>
        <p:blipFill>
          <a:blip r:embed="rId10" cstate="print"/>
          <a:stretch>
            <a:fillRect/>
          </a:stretch>
        </p:blipFill>
        <p:spPr bwMode="gray">
          <a:xfrm>
            <a:off x="4241620" y="4543522"/>
            <a:ext cx="304815" cy="249395"/>
          </a:xfrm>
          <a:prstGeom prst="rect">
            <a:avLst/>
          </a:prstGeom>
        </p:spPr>
      </p:pic>
      <p:pic>
        <p:nvPicPr>
          <p:cNvPr id="47" name="图片 105" descr="AP.png"/>
          <p:cNvPicPr>
            <a:picLocks noChangeAspect="1"/>
          </p:cNvPicPr>
          <p:nvPr/>
        </p:nvPicPr>
        <p:blipFill>
          <a:blip r:embed="rId10" cstate="print"/>
          <a:stretch>
            <a:fillRect/>
          </a:stretch>
        </p:blipFill>
        <p:spPr bwMode="gray">
          <a:xfrm>
            <a:off x="5680693" y="4543522"/>
            <a:ext cx="304815" cy="249395"/>
          </a:xfrm>
          <a:prstGeom prst="rect">
            <a:avLst/>
          </a:prstGeom>
        </p:spPr>
      </p:pic>
      <p:pic>
        <p:nvPicPr>
          <p:cNvPr id="48" name="图片 105" descr="AP.png"/>
          <p:cNvPicPr>
            <a:picLocks noChangeAspect="1"/>
          </p:cNvPicPr>
          <p:nvPr/>
        </p:nvPicPr>
        <p:blipFill>
          <a:blip r:embed="rId10" cstate="print"/>
          <a:stretch>
            <a:fillRect/>
          </a:stretch>
        </p:blipFill>
        <p:spPr bwMode="gray">
          <a:xfrm>
            <a:off x="7123413" y="4543522"/>
            <a:ext cx="304815" cy="249395"/>
          </a:xfrm>
          <a:prstGeom prst="rect">
            <a:avLst/>
          </a:prstGeom>
        </p:spPr>
      </p:pic>
      <p:sp>
        <p:nvSpPr>
          <p:cNvPr id="51" name="矩形 50"/>
          <p:cNvSpPr/>
          <p:nvPr/>
        </p:nvSpPr>
        <p:spPr bwMode="gray">
          <a:xfrm>
            <a:off x="567435" y="1527717"/>
            <a:ext cx="3205369" cy="811851"/>
          </a:xfrm>
          <a:prstGeom prst="rect">
            <a:avLst/>
          </a:prstGeom>
          <a:solidFill>
            <a:srgbClr val="FFF2CC"/>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143"/>
          <p:cNvSpPr>
            <a:spLocks noEditPoints="1"/>
          </p:cNvSpPr>
          <p:nvPr/>
        </p:nvSpPr>
        <p:spPr bwMode="gray">
          <a:xfrm>
            <a:off x="718493" y="1604676"/>
            <a:ext cx="356825" cy="297811"/>
          </a:xfrm>
          <a:custGeom>
            <a:avLst/>
            <a:gdLst/>
            <a:ahLst/>
            <a:cxnLst>
              <a:cxn ang="0">
                <a:pos x="3256" y="3251"/>
              </a:cxn>
              <a:cxn ang="0">
                <a:pos x="2068" y="3339"/>
              </a:cxn>
              <a:cxn ang="0">
                <a:pos x="1540" y="3778"/>
              </a:cxn>
              <a:cxn ang="0">
                <a:pos x="1320" y="4437"/>
              </a:cxn>
              <a:cxn ang="0">
                <a:pos x="1364" y="11643"/>
              </a:cxn>
              <a:cxn ang="0">
                <a:pos x="1672" y="12126"/>
              </a:cxn>
              <a:cxn ang="0">
                <a:pos x="2200" y="12390"/>
              </a:cxn>
              <a:cxn ang="0">
                <a:pos x="16412" y="15158"/>
              </a:cxn>
              <a:cxn ang="0">
                <a:pos x="14300" y="12346"/>
              </a:cxn>
              <a:cxn ang="0">
                <a:pos x="14784" y="11995"/>
              </a:cxn>
              <a:cxn ang="0">
                <a:pos x="15004" y="11468"/>
              </a:cxn>
              <a:cxn ang="0">
                <a:pos x="15004" y="4218"/>
              </a:cxn>
              <a:cxn ang="0">
                <a:pos x="14696" y="3602"/>
              </a:cxn>
              <a:cxn ang="0">
                <a:pos x="14080" y="3251"/>
              </a:cxn>
              <a:cxn ang="0">
                <a:pos x="13112" y="4525"/>
              </a:cxn>
              <a:cxn ang="0">
                <a:pos x="2464" y="11424"/>
              </a:cxn>
              <a:cxn ang="0">
                <a:pos x="9328" y="791"/>
              </a:cxn>
              <a:cxn ang="0">
                <a:pos x="9900" y="1098"/>
              </a:cxn>
              <a:cxn ang="0">
                <a:pos x="6204" y="1977"/>
              </a:cxn>
              <a:cxn ang="0">
                <a:pos x="5852" y="2328"/>
              </a:cxn>
              <a:cxn ang="0">
                <a:pos x="5368" y="8129"/>
              </a:cxn>
              <a:cxn ang="0">
                <a:pos x="11660" y="3999"/>
              </a:cxn>
              <a:cxn ang="0">
                <a:pos x="8580" y="4394"/>
              </a:cxn>
              <a:cxn ang="0">
                <a:pos x="12012" y="2944"/>
              </a:cxn>
              <a:cxn ang="0">
                <a:pos x="12364" y="3471"/>
              </a:cxn>
              <a:cxn ang="0">
                <a:pos x="12188" y="9534"/>
              </a:cxn>
              <a:cxn ang="0">
                <a:pos x="7832" y="10282"/>
              </a:cxn>
              <a:cxn ang="0">
                <a:pos x="7260" y="3163"/>
              </a:cxn>
              <a:cxn ang="0">
                <a:pos x="7436" y="3471"/>
              </a:cxn>
              <a:cxn ang="0">
                <a:pos x="7436" y="10237"/>
              </a:cxn>
              <a:cxn ang="0">
                <a:pos x="7260" y="10325"/>
              </a:cxn>
              <a:cxn ang="0">
                <a:pos x="6424" y="9710"/>
              </a:cxn>
              <a:cxn ang="0">
                <a:pos x="6380" y="2900"/>
              </a:cxn>
              <a:cxn ang="0">
                <a:pos x="6468" y="2680"/>
              </a:cxn>
              <a:cxn ang="0">
                <a:pos x="7480" y="2856"/>
              </a:cxn>
              <a:cxn ang="0">
                <a:pos x="11220" y="2285"/>
              </a:cxn>
              <a:cxn ang="0">
                <a:pos x="10735" y="2153"/>
              </a:cxn>
              <a:cxn ang="0">
                <a:pos x="4841" y="1011"/>
              </a:cxn>
              <a:cxn ang="0">
                <a:pos x="5016" y="1318"/>
              </a:cxn>
              <a:cxn ang="0">
                <a:pos x="5016" y="8129"/>
              </a:cxn>
              <a:cxn ang="0">
                <a:pos x="4841" y="8173"/>
              </a:cxn>
              <a:cxn ang="0">
                <a:pos x="3960" y="7557"/>
              </a:cxn>
              <a:cxn ang="0">
                <a:pos x="3916" y="747"/>
              </a:cxn>
              <a:cxn ang="0">
                <a:pos x="4048" y="572"/>
              </a:cxn>
              <a:cxn ang="0">
                <a:pos x="5016" y="747"/>
              </a:cxn>
              <a:cxn ang="0">
                <a:pos x="8756" y="132"/>
              </a:cxn>
              <a:cxn ang="0">
                <a:pos x="8272" y="0"/>
              </a:cxn>
              <a:cxn ang="0">
                <a:pos x="9064" y="13268"/>
              </a:cxn>
              <a:cxn ang="0">
                <a:pos x="7304" y="13268"/>
              </a:cxn>
            </a:cxnLst>
            <a:rect l="0" t="0" r="r" b="b"/>
            <a:pathLst>
              <a:path w="16412" h="15158">
                <a:moveTo>
                  <a:pt x="2464" y="4525"/>
                </a:moveTo>
                <a:lnTo>
                  <a:pt x="3256" y="4525"/>
                </a:lnTo>
                <a:lnTo>
                  <a:pt x="3256" y="3251"/>
                </a:lnTo>
                <a:lnTo>
                  <a:pt x="2508" y="3251"/>
                </a:lnTo>
                <a:lnTo>
                  <a:pt x="2288" y="3251"/>
                </a:lnTo>
                <a:lnTo>
                  <a:pt x="2068" y="3339"/>
                </a:lnTo>
                <a:lnTo>
                  <a:pt x="1848" y="3427"/>
                </a:lnTo>
                <a:lnTo>
                  <a:pt x="1672" y="3602"/>
                </a:lnTo>
                <a:lnTo>
                  <a:pt x="1540" y="3778"/>
                </a:lnTo>
                <a:lnTo>
                  <a:pt x="1408" y="3955"/>
                </a:lnTo>
                <a:lnTo>
                  <a:pt x="1320" y="4218"/>
                </a:lnTo>
                <a:lnTo>
                  <a:pt x="1320" y="4437"/>
                </a:lnTo>
                <a:lnTo>
                  <a:pt x="1320" y="11247"/>
                </a:lnTo>
                <a:lnTo>
                  <a:pt x="1320" y="11424"/>
                </a:lnTo>
                <a:lnTo>
                  <a:pt x="1364" y="11643"/>
                </a:lnTo>
                <a:lnTo>
                  <a:pt x="1452" y="11819"/>
                </a:lnTo>
                <a:lnTo>
                  <a:pt x="1584" y="11951"/>
                </a:lnTo>
                <a:lnTo>
                  <a:pt x="1672" y="12126"/>
                </a:lnTo>
                <a:lnTo>
                  <a:pt x="1848" y="12214"/>
                </a:lnTo>
                <a:lnTo>
                  <a:pt x="2024" y="12346"/>
                </a:lnTo>
                <a:lnTo>
                  <a:pt x="2200" y="12390"/>
                </a:lnTo>
                <a:lnTo>
                  <a:pt x="0" y="14103"/>
                </a:lnTo>
                <a:lnTo>
                  <a:pt x="0" y="15158"/>
                </a:lnTo>
                <a:lnTo>
                  <a:pt x="16412" y="15158"/>
                </a:lnTo>
                <a:lnTo>
                  <a:pt x="16412" y="14103"/>
                </a:lnTo>
                <a:lnTo>
                  <a:pt x="14080" y="12433"/>
                </a:lnTo>
                <a:lnTo>
                  <a:pt x="14300" y="12346"/>
                </a:lnTo>
                <a:lnTo>
                  <a:pt x="14476" y="12258"/>
                </a:lnTo>
                <a:lnTo>
                  <a:pt x="14608" y="12126"/>
                </a:lnTo>
                <a:lnTo>
                  <a:pt x="14784" y="11995"/>
                </a:lnTo>
                <a:lnTo>
                  <a:pt x="14872" y="11819"/>
                </a:lnTo>
                <a:lnTo>
                  <a:pt x="14960" y="11643"/>
                </a:lnTo>
                <a:lnTo>
                  <a:pt x="15004" y="11468"/>
                </a:lnTo>
                <a:lnTo>
                  <a:pt x="15048" y="11247"/>
                </a:lnTo>
                <a:lnTo>
                  <a:pt x="15048" y="4437"/>
                </a:lnTo>
                <a:lnTo>
                  <a:pt x="15004" y="4218"/>
                </a:lnTo>
                <a:lnTo>
                  <a:pt x="14960" y="3955"/>
                </a:lnTo>
                <a:lnTo>
                  <a:pt x="14828" y="3778"/>
                </a:lnTo>
                <a:lnTo>
                  <a:pt x="14696" y="3602"/>
                </a:lnTo>
                <a:lnTo>
                  <a:pt x="14519" y="3427"/>
                </a:lnTo>
                <a:lnTo>
                  <a:pt x="14300" y="3339"/>
                </a:lnTo>
                <a:lnTo>
                  <a:pt x="14080" y="3251"/>
                </a:lnTo>
                <a:lnTo>
                  <a:pt x="13816" y="3251"/>
                </a:lnTo>
                <a:lnTo>
                  <a:pt x="13112" y="3251"/>
                </a:lnTo>
                <a:lnTo>
                  <a:pt x="13112" y="4525"/>
                </a:lnTo>
                <a:lnTo>
                  <a:pt x="13860" y="4525"/>
                </a:lnTo>
                <a:lnTo>
                  <a:pt x="13860" y="11424"/>
                </a:lnTo>
                <a:lnTo>
                  <a:pt x="2464" y="11424"/>
                </a:lnTo>
                <a:lnTo>
                  <a:pt x="2464" y="4525"/>
                </a:lnTo>
                <a:close/>
                <a:moveTo>
                  <a:pt x="5368" y="1318"/>
                </a:moveTo>
                <a:lnTo>
                  <a:pt x="9328" y="791"/>
                </a:lnTo>
                <a:lnTo>
                  <a:pt x="9548" y="835"/>
                </a:lnTo>
                <a:lnTo>
                  <a:pt x="9768" y="923"/>
                </a:lnTo>
                <a:lnTo>
                  <a:pt x="9900" y="1098"/>
                </a:lnTo>
                <a:lnTo>
                  <a:pt x="9944" y="1318"/>
                </a:lnTo>
                <a:lnTo>
                  <a:pt x="9944" y="1493"/>
                </a:lnTo>
                <a:lnTo>
                  <a:pt x="6204" y="1977"/>
                </a:lnTo>
                <a:lnTo>
                  <a:pt x="6028" y="2021"/>
                </a:lnTo>
                <a:lnTo>
                  <a:pt x="5896" y="2153"/>
                </a:lnTo>
                <a:lnTo>
                  <a:pt x="5852" y="2328"/>
                </a:lnTo>
                <a:lnTo>
                  <a:pt x="5808" y="2548"/>
                </a:lnTo>
                <a:lnTo>
                  <a:pt x="5808" y="8040"/>
                </a:lnTo>
                <a:lnTo>
                  <a:pt x="5368" y="8129"/>
                </a:lnTo>
                <a:lnTo>
                  <a:pt x="5368" y="1318"/>
                </a:lnTo>
                <a:close/>
                <a:moveTo>
                  <a:pt x="8580" y="4394"/>
                </a:moveTo>
                <a:lnTo>
                  <a:pt x="11660" y="3999"/>
                </a:lnTo>
                <a:lnTo>
                  <a:pt x="11660" y="5360"/>
                </a:lnTo>
                <a:lnTo>
                  <a:pt x="8580" y="5755"/>
                </a:lnTo>
                <a:lnTo>
                  <a:pt x="8580" y="4394"/>
                </a:lnTo>
                <a:close/>
                <a:moveTo>
                  <a:pt x="7832" y="3471"/>
                </a:moveTo>
                <a:lnTo>
                  <a:pt x="11748" y="2944"/>
                </a:lnTo>
                <a:lnTo>
                  <a:pt x="12012" y="2944"/>
                </a:lnTo>
                <a:lnTo>
                  <a:pt x="12188" y="3076"/>
                </a:lnTo>
                <a:lnTo>
                  <a:pt x="12320" y="3251"/>
                </a:lnTo>
                <a:lnTo>
                  <a:pt x="12364" y="3471"/>
                </a:lnTo>
                <a:lnTo>
                  <a:pt x="12364" y="9094"/>
                </a:lnTo>
                <a:lnTo>
                  <a:pt x="12320" y="9315"/>
                </a:lnTo>
                <a:lnTo>
                  <a:pt x="12188" y="9534"/>
                </a:lnTo>
                <a:lnTo>
                  <a:pt x="12012" y="9666"/>
                </a:lnTo>
                <a:lnTo>
                  <a:pt x="11748" y="9754"/>
                </a:lnTo>
                <a:lnTo>
                  <a:pt x="7832" y="10282"/>
                </a:lnTo>
                <a:lnTo>
                  <a:pt x="7832" y="3471"/>
                </a:lnTo>
                <a:close/>
                <a:moveTo>
                  <a:pt x="6556" y="2725"/>
                </a:moveTo>
                <a:lnTo>
                  <a:pt x="7260" y="3163"/>
                </a:lnTo>
                <a:lnTo>
                  <a:pt x="7348" y="3251"/>
                </a:lnTo>
                <a:lnTo>
                  <a:pt x="7392" y="3339"/>
                </a:lnTo>
                <a:lnTo>
                  <a:pt x="7436" y="3471"/>
                </a:lnTo>
                <a:lnTo>
                  <a:pt x="7480" y="3602"/>
                </a:lnTo>
                <a:lnTo>
                  <a:pt x="7480" y="10149"/>
                </a:lnTo>
                <a:lnTo>
                  <a:pt x="7436" y="10237"/>
                </a:lnTo>
                <a:lnTo>
                  <a:pt x="7392" y="10325"/>
                </a:lnTo>
                <a:lnTo>
                  <a:pt x="7348" y="10369"/>
                </a:lnTo>
                <a:lnTo>
                  <a:pt x="7260" y="10325"/>
                </a:lnTo>
                <a:lnTo>
                  <a:pt x="6556" y="9886"/>
                </a:lnTo>
                <a:lnTo>
                  <a:pt x="6468" y="9798"/>
                </a:lnTo>
                <a:lnTo>
                  <a:pt x="6424" y="9710"/>
                </a:lnTo>
                <a:lnTo>
                  <a:pt x="6380" y="9578"/>
                </a:lnTo>
                <a:lnTo>
                  <a:pt x="6380" y="9447"/>
                </a:lnTo>
                <a:lnTo>
                  <a:pt x="6380" y="2900"/>
                </a:lnTo>
                <a:lnTo>
                  <a:pt x="6380" y="2812"/>
                </a:lnTo>
                <a:lnTo>
                  <a:pt x="6424" y="2725"/>
                </a:lnTo>
                <a:lnTo>
                  <a:pt x="6468" y="2680"/>
                </a:lnTo>
                <a:lnTo>
                  <a:pt x="6556" y="2725"/>
                </a:lnTo>
                <a:close/>
                <a:moveTo>
                  <a:pt x="7040" y="2592"/>
                </a:moveTo>
                <a:lnTo>
                  <a:pt x="7480" y="2856"/>
                </a:lnTo>
                <a:lnTo>
                  <a:pt x="7524" y="2900"/>
                </a:lnTo>
                <a:lnTo>
                  <a:pt x="11308" y="2416"/>
                </a:lnTo>
                <a:lnTo>
                  <a:pt x="11220" y="2285"/>
                </a:lnTo>
                <a:lnTo>
                  <a:pt x="11088" y="2197"/>
                </a:lnTo>
                <a:lnTo>
                  <a:pt x="10912" y="2153"/>
                </a:lnTo>
                <a:lnTo>
                  <a:pt x="10735" y="2153"/>
                </a:lnTo>
                <a:lnTo>
                  <a:pt x="7040" y="2592"/>
                </a:lnTo>
                <a:close/>
                <a:moveTo>
                  <a:pt x="4092" y="572"/>
                </a:moveTo>
                <a:lnTo>
                  <a:pt x="4841" y="1011"/>
                </a:lnTo>
                <a:lnTo>
                  <a:pt x="4884" y="1098"/>
                </a:lnTo>
                <a:lnTo>
                  <a:pt x="4972" y="1186"/>
                </a:lnTo>
                <a:lnTo>
                  <a:pt x="5016" y="1318"/>
                </a:lnTo>
                <a:lnTo>
                  <a:pt x="5016" y="1450"/>
                </a:lnTo>
                <a:lnTo>
                  <a:pt x="5016" y="7996"/>
                </a:lnTo>
                <a:lnTo>
                  <a:pt x="5016" y="8129"/>
                </a:lnTo>
                <a:lnTo>
                  <a:pt x="4972" y="8173"/>
                </a:lnTo>
                <a:lnTo>
                  <a:pt x="4884" y="8217"/>
                </a:lnTo>
                <a:lnTo>
                  <a:pt x="4841" y="8173"/>
                </a:lnTo>
                <a:lnTo>
                  <a:pt x="4092" y="7733"/>
                </a:lnTo>
                <a:lnTo>
                  <a:pt x="4048" y="7645"/>
                </a:lnTo>
                <a:lnTo>
                  <a:pt x="3960" y="7557"/>
                </a:lnTo>
                <a:lnTo>
                  <a:pt x="3916" y="7425"/>
                </a:lnTo>
                <a:lnTo>
                  <a:pt x="3916" y="7294"/>
                </a:lnTo>
                <a:lnTo>
                  <a:pt x="3916" y="747"/>
                </a:lnTo>
                <a:lnTo>
                  <a:pt x="3916" y="659"/>
                </a:lnTo>
                <a:lnTo>
                  <a:pt x="3960" y="572"/>
                </a:lnTo>
                <a:lnTo>
                  <a:pt x="4048" y="572"/>
                </a:lnTo>
                <a:lnTo>
                  <a:pt x="4092" y="572"/>
                </a:lnTo>
                <a:close/>
                <a:moveTo>
                  <a:pt x="4620" y="483"/>
                </a:moveTo>
                <a:lnTo>
                  <a:pt x="5016" y="747"/>
                </a:lnTo>
                <a:lnTo>
                  <a:pt x="5104" y="791"/>
                </a:lnTo>
                <a:lnTo>
                  <a:pt x="8888" y="307"/>
                </a:lnTo>
                <a:lnTo>
                  <a:pt x="8756" y="132"/>
                </a:lnTo>
                <a:lnTo>
                  <a:pt x="8625" y="44"/>
                </a:lnTo>
                <a:lnTo>
                  <a:pt x="8492" y="0"/>
                </a:lnTo>
                <a:lnTo>
                  <a:pt x="8272" y="0"/>
                </a:lnTo>
                <a:lnTo>
                  <a:pt x="4620" y="483"/>
                </a:lnTo>
                <a:close/>
                <a:moveTo>
                  <a:pt x="7304" y="13268"/>
                </a:moveTo>
                <a:lnTo>
                  <a:pt x="9064" y="13268"/>
                </a:lnTo>
                <a:lnTo>
                  <a:pt x="9636" y="14279"/>
                </a:lnTo>
                <a:lnTo>
                  <a:pt x="6776" y="14279"/>
                </a:lnTo>
                <a:lnTo>
                  <a:pt x="7304" y="13268"/>
                </a:lnTo>
                <a:close/>
              </a:path>
            </a:pathLst>
          </a:custGeom>
          <a:solidFill>
            <a:srgbClr val="EC7061"/>
          </a:solidFill>
          <a:ln w="9525">
            <a:noFill/>
            <a:round/>
            <a:headEnd/>
            <a:tailEnd/>
          </a:ln>
        </p:spPr>
        <p:txBody>
          <a:bodyPr lIns="91421" tIns="45711" rIns="91421" bIns="45711"/>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20"/>
          <p:cNvSpPr>
            <a:spLocks noEditPoints="1"/>
          </p:cNvSpPr>
          <p:nvPr/>
        </p:nvSpPr>
        <p:spPr bwMode="gray">
          <a:xfrm>
            <a:off x="1536329" y="1598254"/>
            <a:ext cx="387233" cy="323746"/>
          </a:xfrm>
          <a:custGeom>
            <a:avLst/>
            <a:gdLst/>
            <a:ahLst/>
            <a:cxnLst>
              <a:cxn ang="0">
                <a:pos x="4752" y="351"/>
              </a:cxn>
              <a:cxn ang="0">
                <a:pos x="5060" y="1362"/>
              </a:cxn>
              <a:cxn ang="0">
                <a:pos x="4400" y="2197"/>
              </a:cxn>
              <a:cxn ang="0">
                <a:pos x="3299" y="2109"/>
              </a:cxn>
              <a:cxn ang="0">
                <a:pos x="2816" y="1142"/>
              </a:cxn>
              <a:cxn ang="0">
                <a:pos x="3299" y="220"/>
              </a:cxn>
              <a:cxn ang="0">
                <a:pos x="4180" y="11600"/>
              </a:cxn>
              <a:cxn ang="0">
                <a:pos x="5016" y="12039"/>
              </a:cxn>
              <a:cxn ang="0">
                <a:pos x="5280" y="13621"/>
              </a:cxn>
              <a:cxn ang="0">
                <a:pos x="5984" y="12214"/>
              </a:cxn>
              <a:cxn ang="0">
                <a:pos x="6688" y="11600"/>
              </a:cxn>
              <a:cxn ang="0">
                <a:pos x="9988" y="11775"/>
              </a:cxn>
              <a:cxn ang="0">
                <a:pos x="10428" y="12610"/>
              </a:cxn>
              <a:cxn ang="0">
                <a:pos x="11220" y="12610"/>
              </a:cxn>
              <a:cxn ang="0">
                <a:pos x="11660" y="11775"/>
              </a:cxn>
              <a:cxn ang="0">
                <a:pos x="14960" y="11600"/>
              </a:cxn>
              <a:cxn ang="0">
                <a:pos x="15707" y="12214"/>
              </a:cxn>
              <a:cxn ang="0">
                <a:pos x="16324" y="13621"/>
              </a:cxn>
              <a:cxn ang="0">
                <a:pos x="15752" y="14192"/>
              </a:cxn>
              <a:cxn ang="0">
                <a:pos x="10604" y="14192"/>
              </a:cxn>
              <a:cxn ang="0">
                <a:pos x="5764" y="14192"/>
              </a:cxn>
              <a:cxn ang="0">
                <a:pos x="616" y="14192"/>
              </a:cxn>
              <a:cxn ang="0">
                <a:pos x="660" y="12391"/>
              </a:cxn>
              <a:cxn ang="0">
                <a:pos x="1231" y="11688"/>
              </a:cxn>
              <a:cxn ang="0">
                <a:pos x="13992" y="9755"/>
              </a:cxn>
              <a:cxn ang="0">
                <a:pos x="14740" y="10633"/>
              </a:cxn>
              <a:cxn ang="0">
                <a:pos x="12320" y="11117"/>
              </a:cxn>
              <a:cxn ang="0">
                <a:pos x="12628" y="10018"/>
              </a:cxn>
              <a:cxn ang="0">
                <a:pos x="8184" y="9666"/>
              </a:cxn>
              <a:cxn ang="0">
                <a:pos x="9240" y="10194"/>
              </a:cxn>
              <a:cxn ang="0">
                <a:pos x="9372" y="11336"/>
              </a:cxn>
              <a:cxn ang="0">
                <a:pos x="7041" y="10413"/>
              </a:cxn>
              <a:cxn ang="0">
                <a:pos x="7964" y="9666"/>
              </a:cxn>
              <a:cxn ang="0">
                <a:pos x="3652" y="9842"/>
              </a:cxn>
              <a:cxn ang="0">
                <a:pos x="4180" y="10897"/>
              </a:cxn>
              <a:cxn ang="0">
                <a:pos x="1672" y="10897"/>
              </a:cxn>
              <a:cxn ang="0">
                <a:pos x="2244" y="9842"/>
              </a:cxn>
              <a:cxn ang="0">
                <a:pos x="13508" y="6459"/>
              </a:cxn>
              <a:cxn ang="0">
                <a:pos x="9503" y="6459"/>
              </a:cxn>
              <a:cxn ang="0">
                <a:pos x="7964" y="5712"/>
              </a:cxn>
              <a:cxn ang="0">
                <a:pos x="7437" y="834"/>
              </a:cxn>
              <a:cxn ang="0">
                <a:pos x="7084" y="1537"/>
              </a:cxn>
              <a:cxn ang="0">
                <a:pos x="4796" y="2416"/>
              </a:cxn>
              <a:cxn ang="0">
                <a:pos x="2376" y="2636"/>
              </a:cxn>
              <a:cxn ang="0">
                <a:pos x="2200" y="5360"/>
              </a:cxn>
              <a:cxn ang="0">
                <a:pos x="3036" y="5800"/>
              </a:cxn>
              <a:cxn ang="0">
                <a:pos x="4004" y="8744"/>
              </a:cxn>
              <a:cxn ang="0">
                <a:pos x="4796" y="3735"/>
              </a:cxn>
              <a:cxn ang="0">
                <a:pos x="7084" y="3471"/>
              </a:cxn>
              <a:cxn ang="0">
                <a:pos x="7304" y="5272"/>
              </a:cxn>
              <a:cxn ang="0">
                <a:pos x="13376" y="5537"/>
              </a:cxn>
              <a:cxn ang="0">
                <a:pos x="14080" y="5141"/>
              </a:cxn>
              <a:cxn ang="0">
                <a:pos x="14212" y="1362"/>
              </a:cxn>
              <a:cxn ang="0">
                <a:pos x="13684" y="747"/>
              </a:cxn>
              <a:cxn ang="0">
                <a:pos x="13420" y="1362"/>
              </a:cxn>
              <a:cxn ang="0">
                <a:pos x="13508" y="4746"/>
              </a:cxn>
              <a:cxn ang="0">
                <a:pos x="7920" y="4877"/>
              </a:cxn>
              <a:cxn ang="0">
                <a:pos x="7744" y="4701"/>
              </a:cxn>
              <a:cxn ang="0">
                <a:pos x="7744" y="1537"/>
              </a:cxn>
              <a:cxn ang="0">
                <a:pos x="13376" y="1362"/>
              </a:cxn>
            </a:cxnLst>
            <a:rect l="0" t="0" r="r" b="b"/>
            <a:pathLst>
              <a:path w="16544" h="15598">
                <a:moveTo>
                  <a:pt x="3960" y="0"/>
                </a:moveTo>
                <a:lnTo>
                  <a:pt x="4180" y="44"/>
                </a:lnTo>
                <a:lnTo>
                  <a:pt x="4400" y="88"/>
                </a:lnTo>
                <a:lnTo>
                  <a:pt x="4576" y="220"/>
                </a:lnTo>
                <a:lnTo>
                  <a:pt x="4752" y="351"/>
                </a:lnTo>
                <a:lnTo>
                  <a:pt x="4884" y="528"/>
                </a:lnTo>
                <a:lnTo>
                  <a:pt x="4973" y="703"/>
                </a:lnTo>
                <a:lnTo>
                  <a:pt x="5060" y="923"/>
                </a:lnTo>
                <a:lnTo>
                  <a:pt x="5060" y="1142"/>
                </a:lnTo>
                <a:lnTo>
                  <a:pt x="5060" y="1362"/>
                </a:lnTo>
                <a:lnTo>
                  <a:pt x="4973" y="1582"/>
                </a:lnTo>
                <a:lnTo>
                  <a:pt x="4884" y="1802"/>
                </a:lnTo>
                <a:lnTo>
                  <a:pt x="4752" y="1933"/>
                </a:lnTo>
                <a:lnTo>
                  <a:pt x="4576" y="2109"/>
                </a:lnTo>
                <a:lnTo>
                  <a:pt x="4400" y="2197"/>
                </a:lnTo>
                <a:lnTo>
                  <a:pt x="4180" y="2241"/>
                </a:lnTo>
                <a:lnTo>
                  <a:pt x="3960" y="2285"/>
                </a:lnTo>
                <a:lnTo>
                  <a:pt x="3696" y="2241"/>
                </a:lnTo>
                <a:lnTo>
                  <a:pt x="3476" y="2197"/>
                </a:lnTo>
                <a:lnTo>
                  <a:pt x="3299" y="2109"/>
                </a:lnTo>
                <a:lnTo>
                  <a:pt x="3124" y="1933"/>
                </a:lnTo>
                <a:lnTo>
                  <a:pt x="2992" y="1802"/>
                </a:lnTo>
                <a:lnTo>
                  <a:pt x="2903" y="1582"/>
                </a:lnTo>
                <a:lnTo>
                  <a:pt x="2816" y="1362"/>
                </a:lnTo>
                <a:lnTo>
                  <a:pt x="2816" y="1142"/>
                </a:lnTo>
                <a:lnTo>
                  <a:pt x="2816" y="923"/>
                </a:lnTo>
                <a:lnTo>
                  <a:pt x="2903" y="703"/>
                </a:lnTo>
                <a:lnTo>
                  <a:pt x="2992" y="528"/>
                </a:lnTo>
                <a:lnTo>
                  <a:pt x="3124" y="351"/>
                </a:lnTo>
                <a:lnTo>
                  <a:pt x="3299" y="220"/>
                </a:lnTo>
                <a:lnTo>
                  <a:pt x="3476" y="88"/>
                </a:lnTo>
                <a:lnTo>
                  <a:pt x="3696" y="44"/>
                </a:lnTo>
                <a:lnTo>
                  <a:pt x="3960" y="0"/>
                </a:lnTo>
                <a:close/>
                <a:moveTo>
                  <a:pt x="1628" y="11600"/>
                </a:moveTo>
                <a:lnTo>
                  <a:pt x="4180" y="11600"/>
                </a:lnTo>
                <a:lnTo>
                  <a:pt x="4400" y="11600"/>
                </a:lnTo>
                <a:lnTo>
                  <a:pt x="4576" y="11688"/>
                </a:lnTo>
                <a:lnTo>
                  <a:pt x="4752" y="11775"/>
                </a:lnTo>
                <a:lnTo>
                  <a:pt x="4884" y="11908"/>
                </a:lnTo>
                <a:lnTo>
                  <a:pt x="5016" y="12039"/>
                </a:lnTo>
                <a:lnTo>
                  <a:pt x="5104" y="12214"/>
                </a:lnTo>
                <a:lnTo>
                  <a:pt x="5148" y="12391"/>
                </a:lnTo>
                <a:lnTo>
                  <a:pt x="5192" y="12610"/>
                </a:lnTo>
                <a:lnTo>
                  <a:pt x="5192" y="13621"/>
                </a:lnTo>
                <a:lnTo>
                  <a:pt x="5280" y="13621"/>
                </a:lnTo>
                <a:lnTo>
                  <a:pt x="5764" y="13621"/>
                </a:lnTo>
                <a:lnTo>
                  <a:pt x="5896" y="13621"/>
                </a:lnTo>
                <a:lnTo>
                  <a:pt x="5896" y="12610"/>
                </a:lnTo>
                <a:lnTo>
                  <a:pt x="5896" y="12391"/>
                </a:lnTo>
                <a:lnTo>
                  <a:pt x="5984" y="12214"/>
                </a:lnTo>
                <a:lnTo>
                  <a:pt x="6072" y="12039"/>
                </a:lnTo>
                <a:lnTo>
                  <a:pt x="6160" y="11908"/>
                </a:lnTo>
                <a:lnTo>
                  <a:pt x="6336" y="11775"/>
                </a:lnTo>
                <a:lnTo>
                  <a:pt x="6512" y="11688"/>
                </a:lnTo>
                <a:lnTo>
                  <a:pt x="6688" y="11600"/>
                </a:lnTo>
                <a:lnTo>
                  <a:pt x="6864" y="11600"/>
                </a:lnTo>
                <a:lnTo>
                  <a:pt x="9460" y="11600"/>
                </a:lnTo>
                <a:lnTo>
                  <a:pt x="9636" y="11600"/>
                </a:lnTo>
                <a:lnTo>
                  <a:pt x="9812" y="11688"/>
                </a:lnTo>
                <a:lnTo>
                  <a:pt x="9988" y="11775"/>
                </a:lnTo>
                <a:lnTo>
                  <a:pt x="10164" y="11908"/>
                </a:lnTo>
                <a:lnTo>
                  <a:pt x="10252" y="12039"/>
                </a:lnTo>
                <a:lnTo>
                  <a:pt x="10340" y="12214"/>
                </a:lnTo>
                <a:lnTo>
                  <a:pt x="10428" y="12391"/>
                </a:lnTo>
                <a:lnTo>
                  <a:pt x="10428" y="12610"/>
                </a:lnTo>
                <a:lnTo>
                  <a:pt x="10428" y="13621"/>
                </a:lnTo>
                <a:lnTo>
                  <a:pt x="10604" y="13621"/>
                </a:lnTo>
                <a:lnTo>
                  <a:pt x="11000" y="13621"/>
                </a:lnTo>
                <a:lnTo>
                  <a:pt x="11220" y="13621"/>
                </a:lnTo>
                <a:lnTo>
                  <a:pt x="11220" y="12610"/>
                </a:lnTo>
                <a:lnTo>
                  <a:pt x="11220" y="12391"/>
                </a:lnTo>
                <a:lnTo>
                  <a:pt x="11308" y="12214"/>
                </a:lnTo>
                <a:lnTo>
                  <a:pt x="11396" y="12039"/>
                </a:lnTo>
                <a:lnTo>
                  <a:pt x="11528" y="11908"/>
                </a:lnTo>
                <a:lnTo>
                  <a:pt x="11660" y="11775"/>
                </a:lnTo>
                <a:lnTo>
                  <a:pt x="11836" y="11688"/>
                </a:lnTo>
                <a:lnTo>
                  <a:pt x="12012" y="11600"/>
                </a:lnTo>
                <a:lnTo>
                  <a:pt x="12232" y="11600"/>
                </a:lnTo>
                <a:lnTo>
                  <a:pt x="14784" y="11600"/>
                </a:lnTo>
                <a:lnTo>
                  <a:pt x="14960" y="11600"/>
                </a:lnTo>
                <a:lnTo>
                  <a:pt x="15180" y="11688"/>
                </a:lnTo>
                <a:lnTo>
                  <a:pt x="15313" y="11775"/>
                </a:lnTo>
                <a:lnTo>
                  <a:pt x="15488" y="11908"/>
                </a:lnTo>
                <a:lnTo>
                  <a:pt x="15576" y="12039"/>
                </a:lnTo>
                <a:lnTo>
                  <a:pt x="15707" y="12214"/>
                </a:lnTo>
                <a:lnTo>
                  <a:pt x="15752" y="12391"/>
                </a:lnTo>
                <a:lnTo>
                  <a:pt x="15752" y="12610"/>
                </a:lnTo>
                <a:lnTo>
                  <a:pt x="15752" y="13621"/>
                </a:lnTo>
                <a:lnTo>
                  <a:pt x="15928" y="13621"/>
                </a:lnTo>
                <a:lnTo>
                  <a:pt x="16324" y="13621"/>
                </a:lnTo>
                <a:lnTo>
                  <a:pt x="16544" y="13621"/>
                </a:lnTo>
                <a:lnTo>
                  <a:pt x="16544" y="14192"/>
                </a:lnTo>
                <a:lnTo>
                  <a:pt x="16324" y="14192"/>
                </a:lnTo>
                <a:lnTo>
                  <a:pt x="15928" y="14192"/>
                </a:lnTo>
                <a:lnTo>
                  <a:pt x="15752" y="14192"/>
                </a:lnTo>
                <a:lnTo>
                  <a:pt x="15752" y="15598"/>
                </a:lnTo>
                <a:lnTo>
                  <a:pt x="11220" y="15598"/>
                </a:lnTo>
                <a:lnTo>
                  <a:pt x="11220" y="14192"/>
                </a:lnTo>
                <a:lnTo>
                  <a:pt x="11000" y="14192"/>
                </a:lnTo>
                <a:lnTo>
                  <a:pt x="10604" y="14192"/>
                </a:lnTo>
                <a:lnTo>
                  <a:pt x="10428" y="14192"/>
                </a:lnTo>
                <a:lnTo>
                  <a:pt x="10428" y="15598"/>
                </a:lnTo>
                <a:lnTo>
                  <a:pt x="5896" y="15598"/>
                </a:lnTo>
                <a:lnTo>
                  <a:pt x="5896" y="14192"/>
                </a:lnTo>
                <a:lnTo>
                  <a:pt x="5764" y="14192"/>
                </a:lnTo>
                <a:lnTo>
                  <a:pt x="5280" y="14192"/>
                </a:lnTo>
                <a:lnTo>
                  <a:pt x="5192" y="14192"/>
                </a:lnTo>
                <a:lnTo>
                  <a:pt x="5192" y="15598"/>
                </a:lnTo>
                <a:lnTo>
                  <a:pt x="616" y="15598"/>
                </a:lnTo>
                <a:lnTo>
                  <a:pt x="616" y="14192"/>
                </a:lnTo>
                <a:lnTo>
                  <a:pt x="0" y="14192"/>
                </a:lnTo>
                <a:lnTo>
                  <a:pt x="0" y="13621"/>
                </a:lnTo>
                <a:lnTo>
                  <a:pt x="616" y="13621"/>
                </a:lnTo>
                <a:lnTo>
                  <a:pt x="616" y="12610"/>
                </a:lnTo>
                <a:lnTo>
                  <a:pt x="660" y="12391"/>
                </a:lnTo>
                <a:lnTo>
                  <a:pt x="704" y="12214"/>
                </a:lnTo>
                <a:lnTo>
                  <a:pt x="792" y="12039"/>
                </a:lnTo>
                <a:lnTo>
                  <a:pt x="924" y="11908"/>
                </a:lnTo>
                <a:lnTo>
                  <a:pt x="1056" y="11775"/>
                </a:lnTo>
                <a:lnTo>
                  <a:pt x="1231" y="11688"/>
                </a:lnTo>
                <a:lnTo>
                  <a:pt x="1408" y="11600"/>
                </a:lnTo>
                <a:lnTo>
                  <a:pt x="1628" y="11600"/>
                </a:lnTo>
                <a:close/>
                <a:moveTo>
                  <a:pt x="13508" y="9666"/>
                </a:moveTo>
                <a:lnTo>
                  <a:pt x="13772" y="9666"/>
                </a:lnTo>
                <a:lnTo>
                  <a:pt x="13992" y="9755"/>
                </a:lnTo>
                <a:lnTo>
                  <a:pt x="14212" y="9842"/>
                </a:lnTo>
                <a:lnTo>
                  <a:pt x="14388" y="10018"/>
                </a:lnTo>
                <a:lnTo>
                  <a:pt x="14564" y="10194"/>
                </a:lnTo>
                <a:lnTo>
                  <a:pt x="14652" y="10413"/>
                </a:lnTo>
                <a:lnTo>
                  <a:pt x="14740" y="10633"/>
                </a:lnTo>
                <a:lnTo>
                  <a:pt x="14784" y="10897"/>
                </a:lnTo>
                <a:lnTo>
                  <a:pt x="14740" y="11117"/>
                </a:lnTo>
                <a:lnTo>
                  <a:pt x="14696" y="11336"/>
                </a:lnTo>
                <a:lnTo>
                  <a:pt x="12364" y="11336"/>
                </a:lnTo>
                <a:lnTo>
                  <a:pt x="12320" y="11117"/>
                </a:lnTo>
                <a:lnTo>
                  <a:pt x="12276" y="10897"/>
                </a:lnTo>
                <a:lnTo>
                  <a:pt x="12320" y="10633"/>
                </a:lnTo>
                <a:lnTo>
                  <a:pt x="12364" y="10413"/>
                </a:lnTo>
                <a:lnTo>
                  <a:pt x="12496" y="10194"/>
                </a:lnTo>
                <a:lnTo>
                  <a:pt x="12628" y="10018"/>
                </a:lnTo>
                <a:lnTo>
                  <a:pt x="12848" y="9842"/>
                </a:lnTo>
                <a:lnTo>
                  <a:pt x="13024" y="9755"/>
                </a:lnTo>
                <a:lnTo>
                  <a:pt x="13288" y="9666"/>
                </a:lnTo>
                <a:lnTo>
                  <a:pt x="13508" y="9666"/>
                </a:lnTo>
                <a:close/>
                <a:moveTo>
                  <a:pt x="8184" y="9666"/>
                </a:moveTo>
                <a:lnTo>
                  <a:pt x="8448" y="9666"/>
                </a:lnTo>
                <a:lnTo>
                  <a:pt x="8668" y="9755"/>
                </a:lnTo>
                <a:lnTo>
                  <a:pt x="8888" y="9842"/>
                </a:lnTo>
                <a:lnTo>
                  <a:pt x="9064" y="10018"/>
                </a:lnTo>
                <a:lnTo>
                  <a:pt x="9240" y="10194"/>
                </a:lnTo>
                <a:lnTo>
                  <a:pt x="9328" y="10413"/>
                </a:lnTo>
                <a:lnTo>
                  <a:pt x="9416" y="10633"/>
                </a:lnTo>
                <a:lnTo>
                  <a:pt x="9460" y="10897"/>
                </a:lnTo>
                <a:lnTo>
                  <a:pt x="9416" y="11117"/>
                </a:lnTo>
                <a:lnTo>
                  <a:pt x="9372" y="11336"/>
                </a:lnTo>
                <a:lnTo>
                  <a:pt x="7041" y="11336"/>
                </a:lnTo>
                <a:lnTo>
                  <a:pt x="6952" y="11117"/>
                </a:lnTo>
                <a:lnTo>
                  <a:pt x="6952" y="10897"/>
                </a:lnTo>
                <a:lnTo>
                  <a:pt x="6996" y="10633"/>
                </a:lnTo>
                <a:lnTo>
                  <a:pt x="7041" y="10413"/>
                </a:lnTo>
                <a:lnTo>
                  <a:pt x="7172" y="10194"/>
                </a:lnTo>
                <a:lnTo>
                  <a:pt x="7304" y="10018"/>
                </a:lnTo>
                <a:lnTo>
                  <a:pt x="7480" y="9842"/>
                </a:lnTo>
                <a:lnTo>
                  <a:pt x="7700" y="9755"/>
                </a:lnTo>
                <a:lnTo>
                  <a:pt x="7964" y="9666"/>
                </a:lnTo>
                <a:lnTo>
                  <a:pt x="8184" y="9666"/>
                </a:lnTo>
                <a:close/>
                <a:moveTo>
                  <a:pt x="2948" y="9666"/>
                </a:moveTo>
                <a:lnTo>
                  <a:pt x="3168" y="9666"/>
                </a:lnTo>
                <a:lnTo>
                  <a:pt x="3432" y="9755"/>
                </a:lnTo>
                <a:lnTo>
                  <a:pt x="3652" y="9842"/>
                </a:lnTo>
                <a:lnTo>
                  <a:pt x="3828" y="10018"/>
                </a:lnTo>
                <a:lnTo>
                  <a:pt x="3960" y="10194"/>
                </a:lnTo>
                <a:lnTo>
                  <a:pt x="4092" y="10413"/>
                </a:lnTo>
                <a:lnTo>
                  <a:pt x="4136" y="10633"/>
                </a:lnTo>
                <a:lnTo>
                  <a:pt x="4180" y="10897"/>
                </a:lnTo>
                <a:lnTo>
                  <a:pt x="4180" y="11117"/>
                </a:lnTo>
                <a:lnTo>
                  <a:pt x="4092" y="11336"/>
                </a:lnTo>
                <a:lnTo>
                  <a:pt x="1760" y="11336"/>
                </a:lnTo>
                <a:lnTo>
                  <a:pt x="1716" y="11117"/>
                </a:lnTo>
                <a:lnTo>
                  <a:pt x="1672" y="10897"/>
                </a:lnTo>
                <a:lnTo>
                  <a:pt x="1716" y="10633"/>
                </a:lnTo>
                <a:lnTo>
                  <a:pt x="1804" y="10413"/>
                </a:lnTo>
                <a:lnTo>
                  <a:pt x="1892" y="10194"/>
                </a:lnTo>
                <a:lnTo>
                  <a:pt x="2068" y="10018"/>
                </a:lnTo>
                <a:lnTo>
                  <a:pt x="2244" y="9842"/>
                </a:lnTo>
                <a:lnTo>
                  <a:pt x="2464" y="9755"/>
                </a:lnTo>
                <a:lnTo>
                  <a:pt x="2684" y="9666"/>
                </a:lnTo>
                <a:lnTo>
                  <a:pt x="2948" y="9666"/>
                </a:lnTo>
                <a:close/>
                <a:moveTo>
                  <a:pt x="13508" y="5712"/>
                </a:moveTo>
                <a:lnTo>
                  <a:pt x="13508" y="6459"/>
                </a:lnTo>
                <a:lnTo>
                  <a:pt x="12892" y="6459"/>
                </a:lnTo>
                <a:lnTo>
                  <a:pt x="13552" y="8832"/>
                </a:lnTo>
                <a:lnTo>
                  <a:pt x="12716" y="8832"/>
                </a:lnTo>
                <a:lnTo>
                  <a:pt x="12012" y="6459"/>
                </a:lnTo>
                <a:lnTo>
                  <a:pt x="9503" y="6459"/>
                </a:lnTo>
                <a:lnTo>
                  <a:pt x="8844" y="8832"/>
                </a:lnTo>
                <a:lnTo>
                  <a:pt x="7964" y="8832"/>
                </a:lnTo>
                <a:lnTo>
                  <a:pt x="8668" y="6459"/>
                </a:lnTo>
                <a:lnTo>
                  <a:pt x="7964" y="6459"/>
                </a:lnTo>
                <a:lnTo>
                  <a:pt x="7964" y="5712"/>
                </a:lnTo>
                <a:lnTo>
                  <a:pt x="13508" y="5712"/>
                </a:lnTo>
                <a:close/>
                <a:moveTo>
                  <a:pt x="7920" y="703"/>
                </a:moveTo>
                <a:lnTo>
                  <a:pt x="7744" y="703"/>
                </a:lnTo>
                <a:lnTo>
                  <a:pt x="7568" y="747"/>
                </a:lnTo>
                <a:lnTo>
                  <a:pt x="7437" y="834"/>
                </a:lnTo>
                <a:lnTo>
                  <a:pt x="7304" y="923"/>
                </a:lnTo>
                <a:lnTo>
                  <a:pt x="7216" y="1054"/>
                </a:lnTo>
                <a:lnTo>
                  <a:pt x="7128" y="1186"/>
                </a:lnTo>
                <a:lnTo>
                  <a:pt x="7084" y="1362"/>
                </a:lnTo>
                <a:lnTo>
                  <a:pt x="7084" y="1537"/>
                </a:lnTo>
                <a:lnTo>
                  <a:pt x="7084" y="3164"/>
                </a:lnTo>
                <a:lnTo>
                  <a:pt x="6820" y="3207"/>
                </a:lnTo>
                <a:lnTo>
                  <a:pt x="6820" y="2944"/>
                </a:lnTo>
                <a:lnTo>
                  <a:pt x="5632" y="2944"/>
                </a:lnTo>
                <a:lnTo>
                  <a:pt x="4796" y="2416"/>
                </a:lnTo>
                <a:lnTo>
                  <a:pt x="2903" y="2416"/>
                </a:lnTo>
                <a:lnTo>
                  <a:pt x="2772" y="2461"/>
                </a:lnTo>
                <a:lnTo>
                  <a:pt x="2640" y="2504"/>
                </a:lnTo>
                <a:lnTo>
                  <a:pt x="2508" y="2548"/>
                </a:lnTo>
                <a:lnTo>
                  <a:pt x="2376" y="2636"/>
                </a:lnTo>
                <a:lnTo>
                  <a:pt x="2288" y="2724"/>
                </a:lnTo>
                <a:lnTo>
                  <a:pt x="2244" y="2856"/>
                </a:lnTo>
                <a:lnTo>
                  <a:pt x="2200" y="2988"/>
                </a:lnTo>
                <a:lnTo>
                  <a:pt x="2200" y="3119"/>
                </a:lnTo>
                <a:lnTo>
                  <a:pt x="2200" y="5360"/>
                </a:lnTo>
                <a:lnTo>
                  <a:pt x="2903" y="5360"/>
                </a:lnTo>
                <a:lnTo>
                  <a:pt x="2903" y="3735"/>
                </a:lnTo>
                <a:lnTo>
                  <a:pt x="3036" y="3735"/>
                </a:lnTo>
                <a:lnTo>
                  <a:pt x="3036" y="5360"/>
                </a:lnTo>
                <a:lnTo>
                  <a:pt x="3036" y="5800"/>
                </a:lnTo>
                <a:lnTo>
                  <a:pt x="3036" y="8744"/>
                </a:lnTo>
                <a:lnTo>
                  <a:pt x="3828" y="8744"/>
                </a:lnTo>
                <a:lnTo>
                  <a:pt x="3828" y="6283"/>
                </a:lnTo>
                <a:lnTo>
                  <a:pt x="4004" y="6283"/>
                </a:lnTo>
                <a:lnTo>
                  <a:pt x="4004" y="8744"/>
                </a:lnTo>
                <a:lnTo>
                  <a:pt x="4796" y="8744"/>
                </a:lnTo>
                <a:lnTo>
                  <a:pt x="4796" y="8304"/>
                </a:lnTo>
                <a:lnTo>
                  <a:pt x="4796" y="5800"/>
                </a:lnTo>
                <a:lnTo>
                  <a:pt x="4796" y="5360"/>
                </a:lnTo>
                <a:lnTo>
                  <a:pt x="4796" y="3735"/>
                </a:lnTo>
                <a:lnTo>
                  <a:pt x="4796" y="3295"/>
                </a:lnTo>
                <a:lnTo>
                  <a:pt x="5632" y="3735"/>
                </a:lnTo>
                <a:lnTo>
                  <a:pt x="6820" y="3735"/>
                </a:lnTo>
                <a:lnTo>
                  <a:pt x="6820" y="3515"/>
                </a:lnTo>
                <a:lnTo>
                  <a:pt x="7084" y="3471"/>
                </a:lnTo>
                <a:lnTo>
                  <a:pt x="7084" y="4701"/>
                </a:lnTo>
                <a:lnTo>
                  <a:pt x="7084" y="4877"/>
                </a:lnTo>
                <a:lnTo>
                  <a:pt x="7128" y="5009"/>
                </a:lnTo>
                <a:lnTo>
                  <a:pt x="7216" y="5141"/>
                </a:lnTo>
                <a:lnTo>
                  <a:pt x="7304" y="5272"/>
                </a:lnTo>
                <a:lnTo>
                  <a:pt x="7437" y="5404"/>
                </a:lnTo>
                <a:lnTo>
                  <a:pt x="7612" y="5448"/>
                </a:lnTo>
                <a:lnTo>
                  <a:pt x="7744" y="5537"/>
                </a:lnTo>
                <a:lnTo>
                  <a:pt x="7920" y="5537"/>
                </a:lnTo>
                <a:lnTo>
                  <a:pt x="13376" y="5537"/>
                </a:lnTo>
                <a:lnTo>
                  <a:pt x="13552" y="5537"/>
                </a:lnTo>
                <a:lnTo>
                  <a:pt x="13684" y="5448"/>
                </a:lnTo>
                <a:lnTo>
                  <a:pt x="13816" y="5404"/>
                </a:lnTo>
                <a:lnTo>
                  <a:pt x="13948" y="5272"/>
                </a:lnTo>
                <a:lnTo>
                  <a:pt x="14080" y="5141"/>
                </a:lnTo>
                <a:lnTo>
                  <a:pt x="14124" y="5009"/>
                </a:lnTo>
                <a:lnTo>
                  <a:pt x="14212" y="4877"/>
                </a:lnTo>
                <a:lnTo>
                  <a:pt x="14212" y="4701"/>
                </a:lnTo>
                <a:lnTo>
                  <a:pt x="14212" y="1537"/>
                </a:lnTo>
                <a:lnTo>
                  <a:pt x="14212" y="1362"/>
                </a:lnTo>
                <a:lnTo>
                  <a:pt x="14124" y="1186"/>
                </a:lnTo>
                <a:lnTo>
                  <a:pt x="14080" y="1054"/>
                </a:lnTo>
                <a:lnTo>
                  <a:pt x="13948" y="923"/>
                </a:lnTo>
                <a:lnTo>
                  <a:pt x="13860" y="834"/>
                </a:lnTo>
                <a:lnTo>
                  <a:pt x="13684" y="747"/>
                </a:lnTo>
                <a:lnTo>
                  <a:pt x="13552" y="703"/>
                </a:lnTo>
                <a:lnTo>
                  <a:pt x="13376" y="703"/>
                </a:lnTo>
                <a:lnTo>
                  <a:pt x="7920" y="703"/>
                </a:lnTo>
                <a:close/>
                <a:moveTo>
                  <a:pt x="13376" y="1362"/>
                </a:moveTo>
                <a:lnTo>
                  <a:pt x="13420" y="1362"/>
                </a:lnTo>
                <a:lnTo>
                  <a:pt x="13508" y="1406"/>
                </a:lnTo>
                <a:lnTo>
                  <a:pt x="13508" y="1450"/>
                </a:lnTo>
                <a:lnTo>
                  <a:pt x="13552" y="1537"/>
                </a:lnTo>
                <a:lnTo>
                  <a:pt x="13552" y="4701"/>
                </a:lnTo>
                <a:lnTo>
                  <a:pt x="13508" y="4746"/>
                </a:lnTo>
                <a:lnTo>
                  <a:pt x="13508" y="4789"/>
                </a:lnTo>
                <a:lnTo>
                  <a:pt x="13508" y="4833"/>
                </a:lnTo>
                <a:lnTo>
                  <a:pt x="13420" y="4833"/>
                </a:lnTo>
                <a:lnTo>
                  <a:pt x="13376" y="4877"/>
                </a:lnTo>
                <a:lnTo>
                  <a:pt x="7920" y="4877"/>
                </a:lnTo>
                <a:lnTo>
                  <a:pt x="7832" y="4833"/>
                </a:lnTo>
                <a:lnTo>
                  <a:pt x="7788" y="4833"/>
                </a:lnTo>
                <a:lnTo>
                  <a:pt x="7788" y="4789"/>
                </a:lnTo>
                <a:lnTo>
                  <a:pt x="7744" y="4746"/>
                </a:lnTo>
                <a:lnTo>
                  <a:pt x="7744" y="4701"/>
                </a:lnTo>
                <a:lnTo>
                  <a:pt x="7744" y="3339"/>
                </a:lnTo>
                <a:lnTo>
                  <a:pt x="10472" y="2768"/>
                </a:lnTo>
                <a:lnTo>
                  <a:pt x="10428" y="2724"/>
                </a:lnTo>
                <a:lnTo>
                  <a:pt x="7744" y="3076"/>
                </a:lnTo>
                <a:lnTo>
                  <a:pt x="7744" y="1537"/>
                </a:lnTo>
                <a:lnTo>
                  <a:pt x="7744" y="1450"/>
                </a:lnTo>
                <a:lnTo>
                  <a:pt x="7788" y="1406"/>
                </a:lnTo>
                <a:lnTo>
                  <a:pt x="7832" y="1362"/>
                </a:lnTo>
                <a:lnTo>
                  <a:pt x="7920" y="1362"/>
                </a:lnTo>
                <a:lnTo>
                  <a:pt x="13376" y="1362"/>
                </a:lnTo>
                <a:close/>
              </a:path>
            </a:pathLst>
          </a:custGeom>
          <a:solidFill>
            <a:srgbClr val="EC7061"/>
          </a:solidFill>
          <a:ln w="9525">
            <a:noFill/>
            <a:round/>
            <a:headEnd/>
            <a:tailEnd/>
          </a:ln>
        </p:spPr>
        <p:txBody>
          <a:bodyPr lIns="91421" tIns="45711" rIns="91421" bIns="45711"/>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 name="组合 177"/>
          <p:cNvGrpSpPr/>
          <p:nvPr/>
        </p:nvGrpSpPr>
        <p:grpSpPr bwMode="gray">
          <a:xfrm>
            <a:off x="2333186" y="1571506"/>
            <a:ext cx="357401" cy="351615"/>
            <a:chOff x="5315630" y="4804682"/>
            <a:chExt cx="982663" cy="1158876"/>
          </a:xfrm>
          <a:solidFill>
            <a:srgbClr val="EC7061"/>
          </a:solidFill>
        </p:grpSpPr>
        <p:sp>
          <p:nvSpPr>
            <p:cNvPr id="55" name="Freeform 164"/>
            <p:cNvSpPr>
              <a:spLocks/>
            </p:cNvSpPr>
            <p:nvPr/>
          </p:nvSpPr>
          <p:spPr bwMode="gray">
            <a:xfrm>
              <a:off x="5315630" y="5219020"/>
              <a:ext cx="982663" cy="744538"/>
            </a:xfrm>
            <a:custGeom>
              <a:avLst/>
              <a:gdLst/>
              <a:ahLst/>
              <a:cxnLst>
                <a:cxn ang="0">
                  <a:pos x="11742" y="344"/>
                </a:cxn>
                <a:cxn ang="0">
                  <a:pos x="11977" y="812"/>
                </a:cxn>
                <a:cxn ang="0">
                  <a:pos x="12374" y="1569"/>
                </a:cxn>
                <a:cxn ang="0">
                  <a:pos x="12626" y="8436"/>
                </a:cxn>
                <a:cxn ang="0">
                  <a:pos x="12193" y="8094"/>
                </a:cxn>
                <a:cxn ang="0">
                  <a:pos x="11327" y="7661"/>
                </a:cxn>
                <a:cxn ang="0">
                  <a:pos x="10137" y="7409"/>
                </a:cxn>
                <a:cxn ang="0">
                  <a:pos x="8892" y="7463"/>
                </a:cxn>
                <a:cxn ang="0">
                  <a:pos x="7738" y="7806"/>
                </a:cxn>
                <a:cxn ang="0">
                  <a:pos x="7088" y="8202"/>
                </a:cxn>
                <a:cxn ang="0">
                  <a:pos x="6673" y="8310"/>
                </a:cxn>
                <a:cxn ang="0">
                  <a:pos x="6222" y="7986"/>
                </a:cxn>
                <a:cxn ang="0">
                  <a:pos x="5123" y="7554"/>
                </a:cxn>
                <a:cxn ang="0">
                  <a:pos x="3896" y="7391"/>
                </a:cxn>
                <a:cxn ang="0">
                  <a:pos x="2670" y="7554"/>
                </a:cxn>
                <a:cxn ang="0">
                  <a:pos x="1587" y="7986"/>
                </a:cxn>
                <a:cxn ang="0">
                  <a:pos x="1118" y="8310"/>
                </a:cxn>
                <a:cxn ang="0">
                  <a:pos x="992" y="1785"/>
                </a:cxn>
                <a:cxn ang="0">
                  <a:pos x="1551" y="1352"/>
                </a:cxn>
                <a:cxn ang="0">
                  <a:pos x="1912" y="91"/>
                </a:cxn>
                <a:cxn ang="0">
                  <a:pos x="1226" y="380"/>
                </a:cxn>
                <a:cxn ang="0">
                  <a:pos x="632" y="776"/>
                </a:cxn>
                <a:cxn ang="0">
                  <a:pos x="163" y="1227"/>
                </a:cxn>
                <a:cxn ang="0">
                  <a:pos x="0" y="1785"/>
                </a:cxn>
                <a:cxn ang="0">
                  <a:pos x="72" y="8815"/>
                </a:cxn>
                <a:cxn ang="0">
                  <a:pos x="270" y="9266"/>
                </a:cxn>
                <a:cxn ang="0">
                  <a:pos x="361" y="9554"/>
                </a:cxn>
                <a:cxn ang="0">
                  <a:pos x="578" y="9752"/>
                </a:cxn>
                <a:cxn ang="0">
                  <a:pos x="5988" y="9788"/>
                </a:cxn>
                <a:cxn ang="0">
                  <a:pos x="6204" y="10095"/>
                </a:cxn>
                <a:cxn ang="0">
                  <a:pos x="6548" y="10293"/>
                </a:cxn>
                <a:cxn ang="0">
                  <a:pos x="6945" y="10329"/>
                </a:cxn>
                <a:cxn ang="0">
                  <a:pos x="7305" y="10184"/>
                </a:cxn>
                <a:cxn ang="0">
                  <a:pos x="7575" y="9896"/>
                </a:cxn>
                <a:cxn ang="0">
                  <a:pos x="12933" y="9770"/>
                </a:cxn>
                <a:cxn ang="0">
                  <a:pos x="13203" y="9644"/>
                </a:cxn>
                <a:cxn ang="0">
                  <a:pos x="13348" y="9373"/>
                </a:cxn>
                <a:cxn ang="0">
                  <a:pos x="13473" y="8977"/>
                </a:cxn>
                <a:cxn ang="0">
                  <a:pos x="13618" y="8436"/>
                </a:cxn>
                <a:cxn ang="0">
                  <a:pos x="13546" y="1407"/>
                </a:cxn>
                <a:cxn ang="0">
                  <a:pos x="13149" y="902"/>
                </a:cxn>
                <a:cxn ang="0">
                  <a:pos x="12500" y="451"/>
                </a:cxn>
                <a:cxn ang="0">
                  <a:pos x="11742" y="91"/>
                </a:cxn>
              </a:cxnLst>
              <a:rect l="0" t="0" r="r" b="b"/>
              <a:pathLst>
                <a:path w="13618" h="10329">
                  <a:moveTo>
                    <a:pt x="11472" y="0"/>
                  </a:moveTo>
                  <a:lnTo>
                    <a:pt x="11616" y="163"/>
                  </a:lnTo>
                  <a:lnTo>
                    <a:pt x="11742" y="344"/>
                  </a:lnTo>
                  <a:lnTo>
                    <a:pt x="11850" y="523"/>
                  </a:lnTo>
                  <a:lnTo>
                    <a:pt x="11941" y="722"/>
                  </a:lnTo>
                  <a:lnTo>
                    <a:pt x="11977" y="812"/>
                  </a:lnTo>
                  <a:lnTo>
                    <a:pt x="12049" y="1082"/>
                  </a:lnTo>
                  <a:lnTo>
                    <a:pt x="12103" y="1371"/>
                  </a:lnTo>
                  <a:lnTo>
                    <a:pt x="12374" y="1569"/>
                  </a:lnTo>
                  <a:lnTo>
                    <a:pt x="12626" y="1785"/>
                  </a:lnTo>
                  <a:lnTo>
                    <a:pt x="12626" y="6220"/>
                  </a:lnTo>
                  <a:lnTo>
                    <a:pt x="12626" y="8436"/>
                  </a:lnTo>
                  <a:lnTo>
                    <a:pt x="12482" y="8310"/>
                  </a:lnTo>
                  <a:lnTo>
                    <a:pt x="12337" y="8202"/>
                  </a:lnTo>
                  <a:lnTo>
                    <a:pt x="12193" y="8094"/>
                  </a:lnTo>
                  <a:lnTo>
                    <a:pt x="12031" y="7986"/>
                  </a:lnTo>
                  <a:lnTo>
                    <a:pt x="11688" y="7806"/>
                  </a:lnTo>
                  <a:lnTo>
                    <a:pt x="11327" y="7661"/>
                  </a:lnTo>
                  <a:lnTo>
                    <a:pt x="10930" y="7554"/>
                  </a:lnTo>
                  <a:lnTo>
                    <a:pt x="10533" y="7463"/>
                  </a:lnTo>
                  <a:lnTo>
                    <a:pt x="10137" y="7409"/>
                  </a:lnTo>
                  <a:lnTo>
                    <a:pt x="9722" y="7391"/>
                  </a:lnTo>
                  <a:lnTo>
                    <a:pt x="9307" y="7409"/>
                  </a:lnTo>
                  <a:lnTo>
                    <a:pt x="8892" y="7463"/>
                  </a:lnTo>
                  <a:lnTo>
                    <a:pt x="8495" y="7554"/>
                  </a:lnTo>
                  <a:lnTo>
                    <a:pt x="8117" y="7661"/>
                  </a:lnTo>
                  <a:lnTo>
                    <a:pt x="7738" y="7806"/>
                  </a:lnTo>
                  <a:lnTo>
                    <a:pt x="7396" y="7986"/>
                  </a:lnTo>
                  <a:lnTo>
                    <a:pt x="7233" y="8094"/>
                  </a:lnTo>
                  <a:lnTo>
                    <a:pt x="7088" y="8202"/>
                  </a:lnTo>
                  <a:lnTo>
                    <a:pt x="6945" y="8310"/>
                  </a:lnTo>
                  <a:lnTo>
                    <a:pt x="6800" y="8436"/>
                  </a:lnTo>
                  <a:lnTo>
                    <a:pt x="6673" y="8310"/>
                  </a:lnTo>
                  <a:lnTo>
                    <a:pt x="6530" y="8202"/>
                  </a:lnTo>
                  <a:lnTo>
                    <a:pt x="6367" y="8094"/>
                  </a:lnTo>
                  <a:lnTo>
                    <a:pt x="6222" y="7986"/>
                  </a:lnTo>
                  <a:lnTo>
                    <a:pt x="5880" y="7806"/>
                  </a:lnTo>
                  <a:lnTo>
                    <a:pt x="5501" y="7661"/>
                  </a:lnTo>
                  <a:lnTo>
                    <a:pt x="5123" y="7554"/>
                  </a:lnTo>
                  <a:lnTo>
                    <a:pt x="4726" y="7463"/>
                  </a:lnTo>
                  <a:lnTo>
                    <a:pt x="4311" y="7409"/>
                  </a:lnTo>
                  <a:lnTo>
                    <a:pt x="3896" y="7391"/>
                  </a:lnTo>
                  <a:lnTo>
                    <a:pt x="3481" y="7409"/>
                  </a:lnTo>
                  <a:lnTo>
                    <a:pt x="3085" y="7463"/>
                  </a:lnTo>
                  <a:lnTo>
                    <a:pt x="2670" y="7554"/>
                  </a:lnTo>
                  <a:lnTo>
                    <a:pt x="2291" y="7661"/>
                  </a:lnTo>
                  <a:lnTo>
                    <a:pt x="1931" y="7806"/>
                  </a:lnTo>
                  <a:lnTo>
                    <a:pt x="1587" y="7986"/>
                  </a:lnTo>
                  <a:lnTo>
                    <a:pt x="1425" y="8094"/>
                  </a:lnTo>
                  <a:lnTo>
                    <a:pt x="1263" y="8202"/>
                  </a:lnTo>
                  <a:lnTo>
                    <a:pt x="1118" y="8310"/>
                  </a:lnTo>
                  <a:lnTo>
                    <a:pt x="992" y="8436"/>
                  </a:lnTo>
                  <a:lnTo>
                    <a:pt x="992" y="6220"/>
                  </a:lnTo>
                  <a:lnTo>
                    <a:pt x="992" y="1785"/>
                  </a:lnTo>
                  <a:lnTo>
                    <a:pt x="1154" y="1623"/>
                  </a:lnTo>
                  <a:lnTo>
                    <a:pt x="1353" y="1479"/>
                  </a:lnTo>
                  <a:lnTo>
                    <a:pt x="1551" y="1352"/>
                  </a:lnTo>
                  <a:lnTo>
                    <a:pt x="1768" y="1227"/>
                  </a:lnTo>
                  <a:lnTo>
                    <a:pt x="1840" y="650"/>
                  </a:lnTo>
                  <a:lnTo>
                    <a:pt x="1912" y="91"/>
                  </a:lnTo>
                  <a:lnTo>
                    <a:pt x="1677" y="181"/>
                  </a:lnTo>
                  <a:lnTo>
                    <a:pt x="1443" y="271"/>
                  </a:lnTo>
                  <a:lnTo>
                    <a:pt x="1226" y="380"/>
                  </a:lnTo>
                  <a:lnTo>
                    <a:pt x="1029" y="505"/>
                  </a:lnTo>
                  <a:lnTo>
                    <a:pt x="830" y="632"/>
                  </a:lnTo>
                  <a:lnTo>
                    <a:pt x="632" y="776"/>
                  </a:lnTo>
                  <a:lnTo>
                    <a:pt x="451" y="920"/>
                  </a:lnTo>
                  <a:lnTo>
                    <a:pt x="288" y="1082"/>
                  </a:lnTo>
                  <a:lnTo>
                    <a:pt x="163" y="1227"/>
                  </a:lnTo>
                  <a:lnTo>
                    <a:pt x="72" y="1407"/>
                  </a:lnTo>
                  <a:lnTo>
                    <a:pt x="18" y="1587"/>
                  </a:lnTo>
                  <a:lnTo>
                    <a:pt x="0" y="1785"/>
                  </a:lnTo>
                  <a:lnTo>
                    <a:pt x="0" y="8436"/>
                  </a:lnTo>
                  <a:lnTo>
                    <a:pt x="18" y="8635"/>
                  </a:lnTo>
                  <a:lnTo>
                    <a:pt x="72" y="8815"/>
                  </a:lnTo>
                  <a:lnTo>
                    <a:pt x="145" y="8977"/>
                  </a:lnTo>
                  <a:lnTo>
                    <a:pt x="270" y="9121"/>
                  </a:lnTo>
                  <a:lnTo>
                    <a:pt x="270" y="9266"/>
                  </a:lnTo>
                  <a:lnTo>
                    <a:pt x="270" y="9373"/>
                  </a:lnTo>
                  <a:lnTo>
                    <a:pt x="306" y="9464"/>
                  </a:lnTo>
                  <a:lnTo>
                    <a:pt x="361" y="9554"/>
                  </a:lnTo>
                  <a:lnTo>
                    <a:pt x="415" y="9644"/>
                  </a:lnTo>
                  <a:lnTo>
                    <a:pt x="487" y="9699"/>
                  </a:lnTo>
                  <a:lnTo>
                    <a:pt x="578" y="9752"/>
                  </a:lnTo>
                  <a:lnTo>
                    <a:pt x="685" y="9770"/>
                  </a:lnTo>
                  <a:lnTo>
                    <a:pt x="775" y="9788"/>
                  </a:lnTo>
                  <a:lnTo>
                    <a:pt x="5988" y="9788"/>
                  </a:lnTo>
                  <a:lnTo>
                    <a:pt x="6043" y="9896"/>
                  </a:lnTo>
                  <a:lnTo>
                    <a:pt x="6115" y="10005"/>
                  </a:lnTo>
                  <a:lnTo>
                    <a:pt x="6204" y="10095"/>
                  </a:lnTo>
                  <a:lnTo>
                    <a:pt x="6313" y="10184"/>
                  </a:lnTo>
                  <a:lnTo>
                    <a:pt x="6421" y="10239"/>
                  </a:lnTo>
                  <a:lnTo>
                    <a:pt x="6548" y="10293"/>
                  </a:lnTo>
                  <a:lnTo>
                    <a:pt x="6673" y="10329"/>
                  </a:lnTo>
                  <a:lnTo>
                    <a:pt x="6800" y="10329"/>
                  </a:lnTo>
                  <a:lnTo>
                    <a:pt x="6945" y="10329"/>
                  </a:lnTo>
                  <a:lnTo>
                    <a:pt x="7070" y="10293"/>
                  </a:lnTo>
                  <a:lnTo>
                    <a:pt x="7197" y="10239"/>
                  </a:lnTo>
                  <a:lnTo>
                    <a:pt x="7305" y="10184"/>
                  </a:lnTo>
                  <a:lnTo>
                    <a:pt x="7414" y="10095"/>
                  </a:lnTo>
                  <a:lnTo>
                    <a:pt x="7503" y="10005"/>
                  </a:lnTo>
                  <a:lnTo>
                    <a:pt x="7575" y="9896"/>
                  </a:lnTo>
                  <a:lnTo>
                    <a:pt x="7630" y="9788"/>
                  </a:lnTo>
                  <a:lnTo>
                    <a:pt x="12825" y="9788"/>
                  </a:lnTo>
                  <a:lnTo>
                    <a:pt x="12933" y="9770"/>
                  </a:lnTo>
                  <a:lnTo>
                    <a:pt x="13040" y="9752"/>
                  </a:lnTo>
                  <a:lnTo>
                    <a:pt x="13131" y="9699"/>
                  </a:lnTo>
                  <a:lnTo>
                    <a:pt x="13203" y="9644"/>
                  </a:lnTo>
                  <a:lnTo>
                    <a:pt x="13257" y="9554"/>
                  </a:lnTo>
                  <a:lnTo>
                    <a:pt x="13312" y="9464"/>
                  </a:lnTo>
                  <a:lnTo>
                    <a:pt x="13348" y="9373"/>
                  </a:lnTo>
                  <a:lnTo>
                    <a:pt x="13348" y="9266"/>
                  </a:lnTo>
                  <a:lnTo>
                    <a:pt x="13348" y="9121"/>
                  </a:lnTo>
                  <a:lnTo>
                    <a:pt x="13473" y="8977"/>
                  </a:lnTo>
                  <a:lnTo>
                    <a:pt x="13546" y="8815"/>
                  </a:lnTo>
                  <a:lnTo>
                    <a:pt x="13600" y="8635"/>
                  </a:lnTo>
                  <a:lnTo>
                    <a:pt x="13618" y="8436"/>
                  </a:lnTo>
                  <a:lnTo>
                    <a:pt x="13618" y="1785"/>
                  </a:lnTo>
                  <a:lnTo>
                    <a:pt x="13600" y="1587"/>
                  </a:lnTo>
                  <a:lnTo>
                    <a:pt x="13546" y="1407"/>
                  </a:lnTo>
                  <a:lnTo>
                    <a:pt x="13455" y="1227"/>
                  </a:lnTo>
                  <a:lnTo>
                    <a:pt x="13330" y="1082"/>
                  </a:lnTo>
                  <a:lnTo>
                    <a:pt x="13149" y="902"/>
                  </a:lnTo>
                  <a:lnTo>
                    <a:pt x="12933" y="740"/>
                  </a:lnTo>
                  <a:lnTo>
                    <a:pt x="12716" y="596"/>
                  </a:lnTo>
                  <a:lnTo>
                    <a:pt x="12500" y="451"/>
                  </a:lnTo>
                  <a:lnTo>
                    <a:pt x="12247" y="326"/>
                  </a:lnTo>
                  <a:lnTo>
                    <a:pt x="11995" y="199"/>
                  </a:lnTo>
                  <a:lnTo>
                    <a:pt x="11742" y="91"/>
                  </a:lnTo>
                  <a:lnTo>
                    <a:pt x="11472" y="0"/>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65"/>
            <p:cNvSpPr>
              <a:spLocks/>
            </p:cNvSpPr>
            <p:nvPr/>
          </p:nvSpPr>
          <p:spPr bwMode="gray">
            <a:xfrm>
              <a:off x="5912530" y="4928507"/>
              <a:ext cx="31750" cy="85725"/>
            </a:xfrm>
            <a:custGeom>
              <a:avLst/>
              <a:gdLst/>
              <a:ahLst/>
              <a:cxnLst>
                <a:cxn ang="0">
                  <a:pos x="54" y="1190"/>
                </a:cxn>
                <a:cxn ang="0">
                  <a:pos x="72" y="1190"/>
                </a:cxn>
                <a:cxn ang="0">
                  <a:pos x="144" y="1172"/>
                </a:cxn>
                <a:cxn ang="0">
                  <a:pos x="234" y="1172"/>
                </a:cxn>
                <a:cxn ang="0">
                  <a:pos x="307" y="1154"/>
                </a:cxn>
                <a:cxn ang="0">
                  <a:pos x="361" y="1118"/>
                </a:cxn>
                <a:cxn ang="0">
                  <a:pos x="397" y="1081"/>
                </a:cxn>
                <a:cxn ang="0">
                  <a:pos x="433" y="1010"/>
                </a:cxn>
                <a:cxn ang="0">
                  <a:pos x="451" y="884"/>
                </a:cxn>
                <a:cxn ang="0">
                  <a:pos x="451" y="505"/>
                </a:cxn>
                <a:cxn ang="0">
                  <a:pos x="451" y="288"/>
                </a:cxn>
                <a:cxn ang="0">
                  <a:pos x="415" y="145"/>
                </a:cxn>
                <a:cxn ang="0">
                  <a:pos x="361" y="73"/>
                </a:cxn>
                <a:cxn ang="0">
                  <a:pos x="289" y="18"/>
                </a:cxn>
                <a:cxn ang="0">
                  <a:pos x="198" y="0"/>
                </a:cxn>
                <a:cxn ang="0">
                  <a:pos x="54" y="0"/>
                </a:cxn>
                <a:cxn ang="0">
                  <a:pos x="18" y="18"/>
                </a:cxn>
                <a:cxn ang="0">
                  <a:pos x="0" y="55"/>
                </a:cxn>
                <a:cxn ang="0">
                  <a:pos x="0" y="1118"/>
                </a:cxn>
                <a:cxn ang="0">
                  <a:pos x="18" y="1172"/>
                </a:cxn>
                <a:cxn ang="0">
                  <a:pos x="54" y="1190"/>
                </a:cxn>
              </a:cxnLst>
              <a:rect l="0" t="0" r="r" b="b"/>
              <a:pathLst>
                <a:path w="451" h="1190">
                  <a:moveTo>
                    <a:pt x="54" y="1190"/>
                  </a:moveTo>
                  <a:lnTo>
                    <a:pt x="72" y="1190"/>
                  </a:lnTo>
                  <a:lnTo>
                    <a:pt x="144" y="1172"/>
                  </a:lnTo>
                  <a:lnTo>
                    <a:pt x="234" y="1172"/>
                  </a:lnTo>
                  <a:lnTo>
                    <a:pt x="307" y="1154"/>
                  </a:lnTo>
                  <a:lnTo>
                    <a:pt x="361" y="1118"/>
                  </a:lnTo>
                  <a:lnTo>
                    <a:pt x="397" y="1081"/>
                  </a:lnTo>
                  <a:lnTo>
                    <a:pt x="433" y="1010"/>
                  </a:lnTo>
                  <a:lnTo>
                    <a:pt x="451" y="884"/>
                  </a:lnTo>
                  <a:lnTo>
                    <a:pt x="451" y="505"/>
                  </a:lnTo>
                  <a:lnTo>
                    <a:pt x="451" y="288"/>
                  </a:lnTo>
                  <a:lnTo>
                    <a:pt x="415" y="145"/>
                  </a:lnTo>
                  <a:lnTo>
                    <a:pt x="361" y="73"/>
                  </a:lnTo>
                  <a:lnTo>
                    <a:pt x="289" y="18"/>
                  </a:lnTo>
                  <a:lnTo>
                    <a:pt x="198" y="0"/>
                  </a:lnTo>
                  <a:lnTo>
                    <a:pt x="54" y="0"/>
                  </a:lnTo>
                  <a:lnTo>
                    <a:pt x="18" y="18"/>
                  </a:lnTo>
                  <a:lnTo>
                    <a:pt x="0" y="55"/>
                  </a:lnTo>
                  <a:lnTo>
                    <a:pt x="0" y="1118"/>
                  </a:lnTo>
                  <a:lnTo>
                    <a:pt x="18" y="1172"/>
                  </a:lnTo>
                  <a:lnTo>
                    <a:pt x="54" y="1190"/>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66"/>
            <p:cNvSpPr>
              <a:spLocks/>
            </p:cNvSpPr>
            <p:nvPr/>
          </p:nvSpPr>
          <p:spPr bwMode="gray">
            <a:xfrm>
              <a:off x="5912530" y="5074557"/>
              <a:ext cx="31750" cy="104775"/>
            </a:xfrm>
            <a:custGeom>
              <a:avLst/>
              <a:gdLst/>
              <a:ahLst/>
              <a:cxnLst>
                <a:cxn ang="0">
                  <a:pos x="415" y="1316"/>
                </a:cxn>
                <a:cxn ang="0">
                  <a:pos x="451" y="1189"/>
                </a:cxn>
                <a:cxn ang="0">
                  <a:pos x="451" y="992"/>
                </a:cxn>
                <a:cxn ang="0">
                  <a:pos x="451" y="487"/>
                </a:cxn>
                <a:cxn ang="0">
                  <a:pos x="451" y="342"/>
                </a:cxn>
                <a:cxn ang="0">
                  <a:pos x="433" y="217"/>
                </a:cxn>
                <a:cxn ang="0">
                  <a:pos x="415" y="126"/>
                </a:cxn>
                <a:cxn ang="0">
                  <a:pos x="379" y="72"/>
                </a:cxn>
                <a:cxn ang="0">
                  <a:pos x="343" y="54"/>
                </a:cxn>
                <a:cxn ang="0">
                  <a:pos x="271" y="18"/>
                </a:cxn>
                <a:cxn ang="0">
                  <a:pos x="54" y="0"/>
                </a:cxn>
                <a:cxn ang="0">
                  <a:pos x="18" y="18"/>
                </a:cxn>
                <a:cxn ang="0">
                  <a:pos x="0" y="54"/>
                </a:cxn>
                <a:cxn ang="0">
                  <a:pos x="0" y="1424"/>
                </a:cxn>
                <a:cxn ang="0">
                  <a:pos x="18" y="1460"/>
                </a:cxn>
                <a:cxn ang="0">
                  <a:pos x="216" y="1388"/>
                </a:cxn>
                <a:cxn ang="0">
                  <a:pos x="415" y="1316"/>
                </a:cxn>
              </a:cxnLst>
              <a:rect l="0" t="0" r="r" b="b"/>
              <a:pathLst>
                <a:path w="451" h="1460">
                  <a:moveTo>
                    <a:pt x="415" y="1316"/>
                  </a:moveTo>
                  <a:lnTo>
                    <a:pt x="451" y="1189"/>
                  </a:lnTo>
                  <a:lnTo>
                    <a:pt x="451" y="992"/>
                  </a:lnTo>
                  <a:lnTo>
                    <a:pt x="451" y="487"/>
                  </a:lnTo>
                  <a:lnTo>
                    <a:pt x="451" y="342"/>
                  </a:lnTo>
                  <a:lnTo>
                    <a:pt x="433" y="217"/>
                  </a:lnTo>
                  <a:lnTo>
                    <a:pt x="415" y="126"/>
                  </a:lnTo>
                  <a:lnTo>
                    <a:pt x="379" y="72"/>
                  </a:lnTo>
                  <a:lnTo>
                    <a:pt x="343" y="54"/>
                  </a:lnTo>
                  <a:lnTo>
                    <a:pt x="271" y="18"/>
                  </a:lnTo>
                  <a:lnTo>
                    <a:pt x="54" y="0"/>
                  </a:lnTo>
                  <a:lnTo>
                    <a:pt x="18" y="18"/>
                  </a:lnTo>
                  <a:lnTo>
                    <a:pt x="0" y="54"/>
                  </a:lnTo>
                  <a:lnTo>
                    <a:pt x="0" y="1424"/>
                  </a:lnTo>
                  <a:lnTo>
                    <a:pt x="18" y="1460"/>
                  </a:lnTo>
                  <a:lnTo>
                    <a:pt x="216" y="1388"/>
                  </a:lnTo>
                  <a:lnTo>
                    <a:pt x="415" y="1316"/>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7"/>
            <p:cNvSpPr>
              <a:spLocks noEditPoints="1"/>
            </p:cNvSpPr>
            <p:nvPr/>
          </p:nvSpPr>
          <p:spPr bwMode="gray">
            <a:xfrm>
              <a:off x="5456918" y="4804682"/>
              <a:ext cx="692150" cy="844550"/>
            </a:xfrm>
            <a:custGeom>
              <a:avLst/>
              <a:gdLst/>
              <a:ahLst/>
              <a:cxnLst>
                <a:cxn ang="0">
                  <a:pos x="72" y="10653"/>
                </a:cxn>
                <a:cxn ang="0">
                  <a:pos x="704" y="11464"/>
                </a:cxn>
                <a:cxn ang="0">
                  <a:pos x="2471" y="11644"/>
                </a:cxn>
                <a:cxn ang="0">
                  <a:pos x="4022" y="11662"/>
                </a:cxn>
                <a:cxn ang="0">
                  <a:pos x="5664" y="11373"/>
                </a:cxn>
                <a:cxn ang="0">
                  <a:pos x="6872" y="11644"/>
                </a:cxn>
                <a:cxn ang="0">
                  <a:pos x="8333" y="11572"/>
                </a:cxn>
                <a:cxn ang="0">
                  <a:pos x="9199" y="10977"/>
                </a:cxn>
                <a:cxn ang="0">
                  <a:pos x="9578" y="9878"/>
                </a:cxn>
                <a:cxn ang="0">
                  <a:pos x="9415" y="8958"/>
                </a:cxn>
                <a:cxn ang="0">
                  <a:pos x="9469" y="8399"/>
                </a:cxn>
                <a:cxn ang="0">
                  <a:pos x="9560" y="7228"/>
                </a:cxn>
                <a:cxn ang="0">
                  <a:pos x="9036" y="6128"/>
                </a:cxn>
                <a:cxn ang="0">
                  <a:pos x="8964" y="4380"/>
                </a:cxn>
                <a:cxn ang="0">
                  <a:pos x="8820" y="2812"/>
                </a:cxn>
                <a:cxn ang="0">
                  <a:pos x="8730" y="1316"/>
                </a:cxn>
                <a:cxn ang="0">
                  <a:pos x="8080" y="415"/>
                </a:cxn>
                <a:cxn ang="0">
                  <a:pos x="6674" y="0"/>
                </a:cxn>
                <a:cxn ang="0">
                  <a:pos x="4798" y="145"/>
                </a:cxn>
                <a:cxn ang="0">
                  <a:pos x="4238" y="775"/>
                </a:cxn>
                <a:cxn ang="0">
                  <a:pos x="3823" y="3046"/>
                </a:cxn>
                <a:cxn ang="0">
                  <a:pos x="1515" y="3280"/>
                </a:cxn>
                <a:cxn ang="0">
                  <a:pos x="883" y="3984"/>
                </a:cxn>
                <a:cxn ang="0">
                  <a:pos x="1749" y="4524"/>
                </a:cxn>
                <a:cxn ang="0">
                  <a:pos x="2200" y="4055"/>
                </a:cxn>
                <a:cxn ang="0">
                  <a:pos x="4221" y="4200"/>
                </a:cxn>
                <a:cxn ang="0">
                  <a:pos x="4707" y="6723"/>
                </a:cxn>
                <a:cxn ang="0">
                  <a:pos x="5122" y="10526"/>
                </a:cxn>
                <a:cxn ang="0">
                  <a:pos x="3823" y="10635"/>
                </a:cxn>
                <a:cxn ang="0">
                  <a:pos x="3445" y="9535"/>
                </a:cxn>
                <a:cxn ang="0">
                  <a:pos x="2742" y="10292"/>
                </a:cxn>
                <a:cxn ang="0">
                  <a:pos x="2236" y="10671"/>
                </a:cxn>
                <a:cxn ang="0">
                  <a:pos x="1010" y="10364"/>
                </a:cxn>
                <a:cxn ang="0">
                  <a:pos x="7900" y="1388"/>
                </a:cxn>
                <a:cxn ang="0">
                  <a:pos x="7973" y="2866"/>
                </a:cxn>
                <a:cxn ang="0">
                  <a:pos x="7395" y="3262"/>
                </a:cxn>
                <a:cxn ang="0">
                  <a:pos x="8153" y="4145"/>
                </a:cxn>
                <a:cxn ang="0">
                  <a:pos x="7486" y="5570"/>
                </a:cxn>
                <a:cxn ang="0">
                  <a:pos x="6096" y="6039"/>
                </a:cxn>
                <a:cxn ang="0">
                  <a:pos x="5086" y="3695"/>
                </a:cxn>
                <a:cxn ang="0">
                  <a:pos x="5140" y="883"/>
                </a:cxn>
                <a:cxn ang="0">
                  <a:pos x="7125" y="847"/>
                </a:cxn>
                <a:cxn ang="0">
                  <a:pos x="8802" y="6975"/>
                </a:cxn>
                <a:cxn ang="0">
                  <a:pos x="8839" y="8129"/>
                </a:cxn>
                <a:cxn ang="0">
                  <a:pos x="8116" y="8327"/>
                </a:cxn>
                <a:cxn ang="0">
                  <a:pos x="7720" y="7858"/>
                </a:cxn>
                <a:cxn ang="0">
                  <a:pos x="7576" y="7029"/>
                </a:cxn>
                <a:cxn ang="0">
                  <a:pos x="7287" y="7588"/>
                </a:cxn>
                <a:cxn ang="0">
                  <a:pos x="7504" y="10256"/>
                </a:cxn>
                <a:cxn ang="0">
                  <a:pos x="7720" y="9661"/>
                </a:cxn>
                <a:cxn ang="0">
                  <a:pos x="8027" y="9138"/>
                </a:cxn>
                <a:cxn ang="0">
                  <a:pos x="8766" y="9228"/>
                </a:cxn>
                <a:cxn ang="0">
                  <a:pos x="8820" y="10274"/>
                </a:cxn>
                <a:cxn ang="0">
                  <a:pos x="7774" y="11013"/>
                </a:cxn>
                <a:cxn ang="0">
                  <a:pos x="6385" y="10617"/>
                </a:cxn>
                <a:cxn ang="0">
                  <a:pos x="6096" y="7967"/>
                </a:cxn>
                <a:cxn ang="0">
                  <a:pos x="6403" y="6669"/>
                </a:cxn>
                <a:cxn ang="0">
                  <a:pos x="7486" y="6254"/>
                </a:cxn>
                <a:cxn ang="0">
                  <a:pos x="8585" y="6633"/>
                </a:cxn>
              </a:cxnLst>
              <a:rect l="0" t="0" r="r" b="b"/>
              <a:pathLst>
                <a:path w="9596" h="11698">
                  <a:moveTo>
                    <a:pt x="541" y="6164"/>
                  </a:moveTo>
                  <a:lnTo>
                    <a:pt x="469" y="6705"/>
                  </a:lnTo>
                  <a:lnTo>
                    <a:pt x="18" y="10058"/>
                  </a:lnTo>
                  <a:lnTo>
                    <a:pt x="0" y="10202"/>
                  </a:lnTo>
                  <a:lnTo>
                    <a:pt x="18" y="10364"/>
                  </a:lnTo>
                  <a:lnTo>
                    <a:pt x="36" y="10508"/>
                  </a:lnTo>
                  <a:lnTo>
                    <a:pt x="72" y="10653"/>
                  </a:lnTo>
                  <a:lnTo>
                    <a:pt x="126" y="10796"/>
                  </a:lnTo>
                  <a:lnTo>
                    <a:pt x="180" y="10923"/>
                  </a:lnTo>
                  <a:lnTo>
                    <a:pt x="271" y="11067"/>
                  </a:lnTo>
                  <a:lnTo>
                    <a:pt x="361" y="11176"/>
                  </a:lnTo>
                  <a:lnTo>
                    <a:pt x="469" y="11283"/>
                  </a:lnTo>
                  <a:lnTo>
                    <a:pt x="577" y="11392"/>
                  </a:lnTo>
                  <a:lnTo>
                    <a:pt x="704" y="11464"/>
                  </a:lnTo>
                  <a:lnTo>
                    <a:pt x="830" y="11536"/>
                  </a:lnTo>
                  <a:lnTo>
                    <a:pt x="974" y="11590"/>
                  </a:lnTo>
                  <a:lnTo>
                    <a:pt x="1119" y="11625"/>
                  </a:lnTo>
                  <a:lnTo>
                    <a:pt x="1280" y="11662"/>
                  </a:lnTo>
                  <a:lnTo>
                    <a:pt x="1425" y="11662"/>
                  </a:lnTo>
                  <a:lnTo>
                    <a:pt x="2236" y="11662"/>
                  </a:lnTo>
                  <a:lnTo>
                    <a:pt x="2471" y="11644"/>
                  </a:lnTo>
                  <a:lnTo>
                    <a:pt x="2706" y="11590"/>
                  </a:lnTo>
                  <a:lnTo>
                    <a:pt x="2941" y="11500"/>
                  </a:lnTo>
                  <a:lnTo>
                    <a:pt x="3138" y="11373"/>
                  </a:lnTo>
                  <a:lnTo>
                    <a:pt x="3337" y="11500"/>
                  </a:lnTo>
                  <a:lnTo>
                    <a:pt x="3553" y="11590"/>
                  </a:lnTo>
                  <a:lnTo>
                    <a:pt x="3788" y="11644"/>
                  </a:lnTo>
                  <a:lnTo>
                    <a:pt x="4022" y="11662"/>
                  </a:lnTo>
                  <a:lnTo>
                    <a:pt x="4816" y="11662"/>
                  </a:lnTo>
                  <a:lnTo>
                    <a:pt x="4960" y="11662"/>
                  </a:lnTo>
                  <a:lnTo>
                    <a:pt x="5104" y="11625"/>
                  </a:lnTo>
                  <a:lnTo>
                    <a:pt x="5267" y="11590"/>
                  </a:lnTo>
                  <a:lnTo>
                    <a:pt x="5393" y="11536"/>
                  </a:lnTo>
                  <a:lnTo>
                    <a:pt x="5537" y="11464"/>
                  </a:lnTo>
                  <a:lnTo>
                    <a:pt x="5664" y="11373"/>
                  </a:lnTo>
                  <a:lnTo>
                    <a:pt x="5772" y="11283"/>
                  </a:lnTo>
                  <a:lnTo>
                    <a:pt x="5880" y="11176"/>
                  </a:lnTo>
                  <a:lnTo>
                    <a:pt x="5917" y="11122"/>
                  </a:lnTo>
                  <a:lnTo>
                    <a:pt x="6115" y="11283"/>
                  </a:lnTo>
                  <a:lnTo>
                    <a:pt x="6331" y="11428"/>
                  </a:lnTo>
                  <a:lnTo>
                    <a:pt x="6584" y="11554"/>
                  </a:lnTo>
                  <a:lnTo>
                    <a:pt x="6872" y="11644"/>
                  </a:lnTo>
                  <a:lnTo>
                    <a:pt x="7179" y="11680"/>
                  </a:lnTo>
                  <a:lnTo>
                    <a:pt x="7522" y="11698"/>
                  </a:lnTo>
                  <a:lnTo>
                    <a:pt x="7702" y="11698"/>
                  </a:lnTo>
                  <a:lnTo>
                    <a:pt x="7864" y="11680"/>
                  </a:lnTo>
                  <a:lnTo>
                    <a:pt x="8027" y="11662"/>
                  </a:lnTo>
                  <a:lnTo>
                    <a:pt x="8189" y="11625"/>
                  </a:lnTo>
                  <a:lnTo>
                    <a:pt x="8333" y="11572"/>
                  </a:lnTo>
                  <a:lnTo>
                    <a:pt x="8478" y="11518"/>
                  </a:lnTo>
                  <a:lnTo>
                    <a:pt x="8603" y="11446"/>
                  </a:lnTo>
                  <a:lnTo>
                    <a:pt x="8748" y="11373"/>
                  </a:lnTo>
                  <a:lnTo>
                    <a:pt x="8875" y="11283"/>
                  </a:lnTo>
                  <a:lnTo>
                    <a:pt x="8982" y="11176"/>
                  </a:lnTo>
                  <a:lnTo>
                    <a:pt x="9091" y="11085"/>
                  </a:lnTo>
                  <a:lnTo>
                    <a:pt x="9199" y="10977"/>
                  </a:lnTo>
                  <a:lnTo>
                    <a:pt x="9271" y="10869"/>
                  </a:lnTo>
                  <a:lnTo>
                    <a:pt x="9343" y="10743"/>
                  </a:lnTo>
                  <a:lnTo>
                    <a:pt x="9415" y="10617"/>
                  </a:lnTo>
                  <a:lnTo>
                    <a:pt x="9451" y="10490"/>
                  </a:lnTo>
                  <a:lnTo>
                    <a:pt x="9505" y="10329"/>
                  </a:lnTo>
                  <a:lnTo>
                    <a:pt x="9542" y="10112"/>
                  </a:lnTo>
                  <a:lnTo>
                    <a:pt x="9578" y="9878"/>
                  </a:lnTo>
                  <a:lnTo>
                    <a:pt x="9596" y="9607"/>
                  </a:lnTo>
                  <a:lnTo>
                    <a:pt x="9596" y="9499"/>
                  </a:lnTo>
                  <a:lnTo>
                    <a:pt x="9578" y="9373"/>
                  </a:lnTo>
                  <a:lnTo>
                    <a:pt x="9560" y="9265"/>
                  </a:lnTo>
                  <a:lnTo>
                    <a:pt x="9524" y="9156"/>
                  </a:lnTo>
                  <a:lnTo>
                    <a:pt x="9469" y="9049"/>
                  </a:lnTo>
                  <a:lnTo>
                    <a:pt x="9415" y="8958"/>
                  </a:lnTo>
                  <a:lnTo>
                    <a:pt x="9343" y="8850"/>
                  </a:lnTo>
                  <a:lnTo>
                    <a:pt x="9271" y="8778"/>
                  </a:lnTo>
                  <a:lnTo>
                    <a:pt x="9217" y="8724"/>
                  </a:lnTo>
                  <a:lnTo>
                    <a:pt x="9253" y="8687"/>
                  </a:lnTo>
                  <a:lnTo>
                    <a:pt x="9343" y="8598"/>
                  </a:lnTo>
                  <a:lnTo>
                    <a:pt x="9397" y="8508"/>
                  </a:lnTo>
                  <a:lnTo>
                    <a:pt x="9469" y="8399"/>
                  </a:lnTo>
                  <a:lnTo>
                    <a:pt x="9505" y="8291"/>
                  </a:lnTo>
                  <a:lnTo>
                    <a:pt x="9542" y="8184"/>
                  </a:lnTo>
                  <a:lnTo>
                    <a:pt x="9578" y="8075"/>
                  </a:lnTo>
                  <a:lnTo>
                    <a:pt x="9596" y="7967"/>
                  </a:lnTo>
                  <a:lnTo>
                    <a:pt x="9596" y="7840"/>
                  </a:lnTo>
                  <a:lnTo>
                    <a:pt x="9578" y="7516"/>
                  </a:lnTo>
                  <a:lnTo>
                    <a:pt x="9560" y="7228"/>
                  </a:lnTo>
                  <a:lnTo>
                    <a:pt x="9524" y="6993"/>
                  </a:lnTo>
                  <a:lnTo>
                    <a:pt x="9451" y="6777"/>
                  </a:lnTo>
                  <a:lnTo>
                    <a:pt x="9451" y="6741"/>
                  </a:lnTo>
                  <a:lnTo>
                    <a:pt x="9379" y="6579"/>
                  </a:lnTo>
                  <a:lnTo>
                    <a:pt x="9290" y="6417"/>
                  </a:lnTo>
                  <a:lnTo>
                    <a:pt x="9181" y="6272"/>
                  </a:lnTo>
                  <a:lnTo>
                    <a:pt x="9036" y="6128"/>
                  </a:lnTo>
                  <a:lnTo>
                    <a:pt x="8928" y="6020"/>
                  </a:lnTo>
                  <a:lnTo>
                    <a:pt x="8802" y="5930"/>
                  </a:lnTo>
                  <a:lnTo>
                    <a:pt x="8857" y="5768"/>
                  </a:lnTo>
                  <a:lnTo>
                    <a:pt x="8893" y="5588"/>
                  </a:lnTo>
                  <a:lnTo>
                    <a:pt x="8946" y="5264"/>
                  </a:lnTo>
                  <a:lnTo>
                    <a:pt x="8964" y="4884"/>
                  </a:lnTo>
                  <a:lnTo>
                    <a:pt x="8964" y="4380"/>
                  </a:lnTo>
                  <a:lnTo>
                    <a:pt x="8946" y="4037"/>
                  </a:lnTo>
                  <a:lnTo>
                    <a:pt x="8893" y="3731"/>
                  </a:lnTo>
                  <a:lnTo>
                    <a:pt x="8802" y="3461"/>
                  </a:lnTo>
                  <a:lnTo>
                    <a:pt x="8748" y="3334"/>
                  </a:lnTo>
                  <a:lnTo>
                    <a:pt x="8694" y="3226"/>
                  </a:lnTo>
                  <a:lnTo>
                    <a:pt x="8766" y="3028"/>
                  </a:lnTo>
                  <a:lnTo>
                    <a:pt x="8820" y="2812"/>
                  </a:lnTo>
                  <a:lnTo>
                    <a:pt x="8857" y="2578"/>
                  </a:lnTo>
                  <a:lnTo>
                    <a:pt x="8857" y="2308"/>
                  </a:lnTo>
                  <a:lnTo>
                    <a:pt x="8857" y="2091"/>
                  </a:lnTo>
                  <a:lnTo>
                    <a:pt x="8839" y="1875"/>
                  </a:lnTo>
                  <a:lnTo>
                    <a:pt x="8820" y="1676"/>
                  </a:lnTo>
                  <a:lnTo>
                    <a:pt x="8784" y="1478"/>
                  </a:lnTo>
                  <a:lnTo>
                    <a:pt x="8730" y="1316"/>
                  </a:lnTo>
                  <a:lnTo>
                    <a:pt x="8676" y="1153"/>
                  </a:lnTo>
                  <a:lnTo>
                    <a:pt x="8603" y="1010"/>
                  </a:lnTo>
                  <a:lnTo>
                    <a:pt x="8513" y="865"/>
                  </a:lnTo>
                  <a:lnTo>
                    <a:pt x="8424" y="739"/>
                  </a:lnTo>
                  <a:lnTo>
                    <a:pt x="8315" y="613"/>
                  </a:lnTo>
                  <a:lnTo>
                    <a:pt x="8207" y="505"/>
                  </a:lnTo>
                  <a:lnTo>
                    <a:pt x="8080" y="415"/>
                  </a:lnTo>
                  <a:lnTo>
                    <a:pt x="7955" y="324"/>
                  </a:lnTo>
                  <a:lnTo>
                    <a:pt x="7828" y="252"/>
                  </a:lnTo>
                  <a:lnTo>
                    <a:pt x="7683" y="181"/>
                  </a:lnTo>
                  <a:lnTo>
                    <a:pt x="7540" y="126"/>
                  </a:lnTo>
                  <a:lnTo>
                    <a:pt x="7287" y="72"/>
                  </a:lnTo>
                  <a:lnTo>
                    <a:pt x="7016" y="36"/>
                  </a:lnTo>
                  <a:lnTo>
                    <a:pt x="6674" y="0"/>
                  </a:lnTo>
                  <a:lnTo>
                    <a:pt x="6313" y="0"/>
                  </a:lnTo>
                  <a:lnTo>
                    <a:pt x="5411" y="0"/>
                  </a:lnTo>
                  <a:lnTo>
                    <a:pt x="5285" y="0"/>
                  </a:lnTo>
                  <a:lnTo>
                    <a:pt x="5158" y="18"/>
                  </a:lnTo>
                  <a:lnTo>
                    <a:pt x="5033" y="54"/>
                  </a:lnTo>
                  <a:lnTo>
                    <a:pt x="4906" y="90"/>
                  </a:lnTo>
                  <a:lnTo>
                    <a:pt x="4798" y="145"/>
                  </a:lnTo>
                  <a:lnTo>
                    <a:pt x="4689" y="216"/>
                  </a:lnTo>
                  <a:lnTo>
                    <a:pt x="4600" y="288"/>
                  </a:lnTo>
                  <a:lnTo>
                    <a:pt x="4509" y="378"/>
                  </a:lnTo>
                  <a:lnTo>
                    <a:pt x="4419" y="469"/>
                  </a:lnTo>
                  <a:lnTo>
                    <a:pt x="4347" y="559"/>
                  </a:lnTo>
                  <a:lnTo>
                    <a:pt x="4292" y="666"/>
                  </a:lnTo>
                  <a:lnTo>
                    <a:pt x="4238" y="775"/>
                  </a:lnTo>
                  <a:lnTo>
                    <a:pt x="4185" y="901"/>
                  </a:lnTo>
                  <a:lnTo>
                    <a:pt x="4149" y="1028"/>
                  </a:lnTo>
                  <a:lnTo>
                    <a:pt x="4131" y="1153"/>
                  </a:lnTo>
                  <a:lnTo>
                    <a:pt x="4131" y="1280"/>
                  </a:lnTo>
                  <a:lnTo>
                    <a:pt x="4131" y="3083"/>
                  </a:lnTo>
                  <a:lnTo>
                    <a:pt x="3986" y="3064"/>
                  </a:lnTo>
                  <a:lnTo>
                    <a:pt x="3823" y="3046"/>
                  </a:lnTo>
                  <a:lnTo>
                    <a:pt x="2309" y="3046"/>
                  </a:lnTo>
                  <a:lnTo>
                    <a:pt x="2164" y="3064"/>
                  </a:lnTo>
                  <a:lnTo>
                    <a:pt x="2020" y="3083"/>
                  </a:lnTo>
                  <a:lnTo>
                    <a:pt x="1894" y="3101"/>
                  </a:lnTo>
                  <a:lnTo>
                    <a:pt x="1749" y="3155"/>
                  </a:lnTo>
                  <a:lnTo>
                    <a:pt x="1624" y="3208"/>
                  </a:lnTo>
                  <a:lnTo>
                    <a:pt x="1515" y="3280"/>
                  </a:lnTo>
                  <a:lnTo>
                    <a:pt x="1389" y="3353"/>
                  </a:lnTo>
                  <a:lnTo>
                    <a:pt x="1280" y="3425"/>
                  </a:lnTo>
                  <a:lnTo>
                    <a:pt x="1191" y="3533"/>
                  </a:lnTo>
                  <a:lnTo>
                    <a:pt x="1100" y="3623"/>
                  </a:lnTo>
                  <a:lnTo>
                    <a:pt x="1010" y="3749"/>
                  </a:lnTo>
                  <a:lnTo>
                    <a:pt x="938" y="3857"/>
                  </a:lnTo>
                  <a:lnTo>
                    <a:pt x="883" y="3984"/>
                  </a:lnTo>
                  <a:lnTo>
                    <a:pt x="830" y="4109"/>
                  </a:lnTo>
                  <a:lnTo>
                    <a:pt x="794" y="4254"/>
                  </a:lnTo>
                  <a:lnTo>
                    <a:pt x="776" y="4398"/>
                  </a:lnTo>
                  <a:lnTo>
                    <a:pt x="613" y="5642"/>
                  </a:lnTo>
                  <a:lnTo>
                    <a:pt x="541" y="6164"/>
                  </a:lnTo>
                  <a:close/>
                  <a:moveTo>
                    <a:pt x="1624" y="5498"/>
                  </a:moveTo>
                  <a:lnTo>
                    <a:pt x="1749" y="4524"/>
                  </a:lnTo>
                  <a:lnTo>
                    <a:pt x="1767" y="4417"/>
                  </a:lnTo>
                  <a:lnTo>
                    <a:pt x="1822" y="4326"/>
                  </a:lnTo>
                  <a:lnTo>
                    <a:pt x="1876" y="4254"/>
                  </a:lnTo>
                  <a:lnTo>
                    <a:pt x="1930" y="4182"/>
                  </a:lnTo>
                  <a:lnTo>
                    <a:pt x="2020" y="4109"/>
                  </a:lnTo>
                  <a:lnTo>
                    <a:pt x="2110" y="4073"/>
                  </a:lnTo>
                  <a:lnTo>
                    <a:pt x="2200" y="4055"/>
                  </a:lnTo>
                  <a:lnTo>
                    <a:pt x="2309" y="4037"/>
                  </a:lnTo>
                  <a:lnTo>
                    <a:pt x="3823" y="4037"/>
                  </a:lnTo>
                  <a:lnTo>
                    <a:pt x="3914" y="4037"/>
                  </a:lnTo>
                  <a:lnTo>
                    <a:pt x="3986" y="4055"/>
                  </a:lnTo>
                  <a:lnTo>
                    <a:pt x="4058" y="4091"/>
                  </a:lnTo>
                  <a:lnTo>
                    <a:pt x="4131" y="4127"/>
                  </a:lnTo>
                  <a:lnTo>
                    <a:pt x="4221" y="4200"/>
                  </a:lnTo>
                  <a:lnTo>
                    <a:pt x="4292" y="4290"/>
                  </a:lnTo>
                  <a:lnTo>
                    <a:pt x="4347" y="4398"/>
                  </a:lnTo>
                  <a:lnTo>
                    <a:pt x="4383" y="4524"/>
                  </a:lnTo>
                  <a:lnTo>
                    <a:pt x="4528" y="5479"/>
                  </a:lnTo>
                  <a:lnTo>
                    <a:pt x="4600" y="6020"/>
                  </a:lnTo>
                  <a:lnTo>
                    <a:pt x="4618" y="6111"/>
                  </a:lnTo>
                  <a:lnTo>
                    <a:pt x="4707" y="6723"/>
                  </a:lnTo>
                  <a:lnTo>
                    <a:pt x="4707" y="6759"/>
                  </a:lnTo>
                  <a:lnTo>
                    <a:pt x="4816" y="7480"/>
                  </a:lnTo>
                  <a:lnTo>
                    <a:pt x="5231" y="10184"/>
                  </a:lnTo>
                  <a:lnTo>
                    <a:pt x="5231" y="10292"/>
                  </a:lnTo>
                  <a:lnTo>
                    <a:pt x="5213" y="10364"/>
                  </a:lnTo>
                  <a:lnTo>
                    <a:pt x="5176" y="10454"/>
                  </a:lnTo>
                  <a:lnTo>
                    <a:pt x="5122" y="10526"/>
                  </a:lnTo>
                  <a:lnTo>
                    <a:pt x="5069" y="10581"/>
                  </a:lnTo>
                  <a:lnTo>
                    <a:pt x="4997" y="10635"/>
                  </a:lnTo>
                  <a:lnTo>
                    <a:pt x="4906" y="10671"/>
                  </a:lnTo>
                  <a:lnTo>
                    <a:pt x="4816" y="10671"/>
                  </a:lnTo>
                  <a:lnTo>
                    <a:pt x="4022" y="10671"/>
                  </a:lnTo>
                  <a:lnTo>
                    <a:pt x="3914" y="10671"/>
                  </a:lnTo>
                  <a:lnTo>
                    <a:pt x="3823" y="10635"/>
                  </a:lnTo>
                  <a:lnTo>
                    <a:pt x="3734" y="10599"/>
                  </a:lnTo>
                  <a:lnTo>
                    <a:pt x="3662" y="10526"/>
                  </a:lnTo>
                  <a:lnTo>
                    <a:pt x="3607" y="10454"/>
                  </a:lnTo>
                  <a:lnTo>
                    <a:pt x="3553" y="10382"/>
                  </a:lnTo>
                  <a:lnTo>
                    <a:pt x="3517" y="10292"/>
                  </a:lnTo>
                  <a:lnTo>
                    <a:pt x="3499" y="10184"/>
                  </a:lnTo>
                  <a:lnTo>
                    <a:pt x="3445" y="9535"/>
                  </a:lnTo>
                  <a:lnTo>
                    <a:pt x="3427" y="9499"/>
                  </a:lnTo>
                  <a:lnTo>
                    <a:pt x="3373" y="9481"/>
                  </a:lnTo>
                  <a:lnTo>
                    <a:pt x="2886" y="9481"/>
                  </a:lnTo>
                  <a:lnTo>
                    <a:pt x="2832" y="9499"/>
                  </a:lnTo>
                  <a:lnTo>
                    <a:pt x="2814" y="9535"/>
                  </a:lnTo>
                  <a:lnTo>
                    <a:pt x="2760" y="10184"/>
                  </a:lnTo>
                  <a:lnTo>
                    <a:pt x="2742" y="10292"/>
                  </a:lnTo>
                  <a:lnTo>
                    <a:pt x="2706" y="10382"/>
                  </a:lnTo>
                  <a:lnTo>
                    <a:pt x="2651" y="10454"/>
                  </a:lnTo>
                  <a:lnTo>
                    <a:pt x="2597" y="10526"/>
                  </a:lnTo>
                  <a:lnTo>
                    <a:pt x="2508" y="10599"/>
                  </a:lnTo>
                  <a:lnTo>
                    <a:pt x="2435" y="10635"/>
                  </a:lnTo>
                  <a:lnTo>
                    <a:pt x="2327" y="10671"/>
                  </a:lnTo>
                  <a:lnTo>
                    <a:pt x="2236" y="10671"/>
                  </a:lnTo>
                  <a:lnTo>
                    <a:pt x="1425" y="10671"/>
                  </a:lnTo>
                  <a:lnTo>
                    <a:pt x="1334" y="10671"/>
                  </a:lnTo>
                  <a:lnTo>
                    <a:pt x="1245" y="10635"/>
                  </a:lnTo>
                  <a:lnTo>
                    <a:pt x="1173" y="10581"/>
                  </a:lnTo>
                  <a:lnTo>
                    <a:pt x="1100" y="10526"/>
                  </a:lnTo>
                  <a:lnTo>
                    <a:pt x="1046" y="10454"/>
                  </a:lnTo>
                  <a:lnTo>
                    <a:pt x="1010" y="10364"/>
                  </a:lnTo>
                  <a:lnTo>
                    <a:pt x="992" y="10292"/>
                  </a:lnTo>
                  <a:lnTo>
                    <a:pt x="992" y="10184"/>
                  </a:lnTo>
                  <a:lnTo>
                    <a:pt x="1497" y="6507"/>
                  </a:lnTo>
                  <a:lnTo>
                    <a:pt x="1551" y="6002"/>
                  </a:lnTo>
                  <a:lnTo>
                    <a:pt x="1624" y="5498"/>
                  </a:lnTo>
                  <a:close/>
                  <a:moveTo>
                    <a:pt x="7864" y="1316"/>
                  </a:moveTo>
                  <a:lnTo>
                    <a:pt x="7900" y="1388"/>
                  </a:lnTo>
                  <a:lnTo>
                    <a:pt x="7955" y="1496"/>
                  </a:lnTo>
                  <a:lnTo>
                    <a:pt x="8009" y="1712"/>
                  </a:lnTo>
                  <a:lnTo>
                    <a:pt x="8045" y="1982"/>
                  </a:lnTo>
                  <a:lnTo>
                    <a:pt x="8062" y="2308"/>
                  </a:lnTo>
                  <a:lnTo>
                    <a:pt x="8062" y="2523"/>
                  </a:lnTo>
                  <a:lnTo>
                    <a:pt x="8027" y="2704"/>
                  </a:lnTo>
                  <a:lnTo>
                    <a:pt x="7973" y="2866"/>
                  </a:lnTo>
                  <a:lnTo>
                    <a:pt x="7918" y="2974"/>
                  </a:lnTo>
                  <a:lnTo>
                    <a:pt x="7828" y="3046"/>
                  </a:lnTo>
                  <a:lnTo>
                    <a:pt x="7720" y="3119"/>
                  </a:lnTo>
                  <a:lnTo>
                    <a:pt x="7576" y="3190"/>
                  </a:lnTo>
                  <a:lnTo>
                    <a:pt x="7395" y="3244"/>
                  </a:lnTo>
                  <a:lnTo>
                    <a:pt x="7377" y="3244"/>
                  </a:lnTo>
                  <a:lnTo>
                    <a:pt x="7395" y="3262"/>
                  </a:lnTo>
                  <a:lnTo>
                    <a:pt x="7594" y="3334"/>
                  </a:lnTo>
                  <a:lnTo>
                    <a:pt x="7756" y="3407"/>
                  </a:lnTo>
                  <a:lnTo>
                    <a:pt x="7900" y="3497"/>
                  </a:lnTo>
                  <a:lnTo>
                    <a:pt x="7991" y="3604"/>
                  </a:lnTo>
                  <a:lnTo>
                    <a:pt x="8062" y="3749"/>
                  </a:lnTo>
                  <a:lnTo>
                    <a:pt x="8116" y="3930"/>
                  </a:lnTo>
                  <a:lnTo>
                    <a:pt x="8153" y="4145"/>
                  </a:lnTo>
                  <a:lnTo>
                    <a:pt x="8171" y="4380"/>
                  </a:lnTo>
                  <a:lnTo>
                    <a:pt x="8171" y="4884"/>
                  </a:lnTo>
                  <a:lnTo>
                    <a:pt x="8153" y="5228"/>
                  </a:lnTo>
                  <a:lnTo>
                    <a:pt x="8098" y="5498"/>
                  </a:lnTo>
                  <a:lnTo>
                    <a:pt x="8062" y="5642"/>
                  </a:lnTo>
                  <a:lnTo>
                    <a:pt x="7792" y="5588"/>
                  </a:lnTo>
                  <a:lnTo>
                    <a:pt x="7486" y="5570"/>
                  </a:lnTo>
                  <a:lnTo>
                    <a:pt x="7232" y="5588"/>
                  </a:lnTo>
                  <a:lnTo>
                    <a:pt x="6980" y="5624"/>
                  </a:lnTo>
                  <a:lnTo>
                    <a:pt x="6746" y="5678"/>
                  </a:lnTo>
                  <a:lnTo>
                    <a:pt x="6529" y="5768"/>
                  </a:lnTo>
                  <a:lnTo>
                    <a:pt x="6367" y="5840"/>
                  </a:lnTo>
                  <a:lnTo>
                    <a:pt x="6223" y="5930"/>
                  </a:lnTo>
                  <a:lnTo>
                    <a:pt x="6096" y="6039"/>
                  </a:lnTo>
                  <a:lnTo>
                    <a:pt x="5970" y="6146"/>
                  </a:lnTo>
                  <a:lnTo>
                    <a:pt x="5627" y="6146"/>
                  </a:lnTo>
                  <a:lnTo>
                    <a:pt x="5591" y="5894"/>
                  </a:lnTo>
                  <a:lnTo>
                    <a:pt x="5357" y="4380"/>
                  </a:lnTo>
                  <a:lnTo>
                    <a:pt x="5303" y="4127"/>
                  </a:lnTo>
                  <a:lnTo>
                    <a:pt x="5213" y="3912"/>
                  </a:lnTo>
                  <a:lnTo>
                    <a:pt x="5086" y="3695"/>
                  </a:lnTo>
                  <a:lnTo>
                    <a:pt x="4924" y="3515"/>
                  </a:lnTo>
                  <a:lnTo>
                    <a:pt x="4924" y="1280"/>
                  </a:lnTo>
                  <a:lnTo>
                    <a:pt x="4942" y="1189"/>
                  </a:lnTo>
                  <a:lnTo>
                    <a:pt x="4960" y="1099"/>
                  </a:lnTo>
                  <a:lnTo>
                    <a:pt x="5015" y="1010"/>
                  </a:lnTo>
                  <a:lnTo>
                    <a:pt x="5069" y="938"/>
                  </a:lnTo>
                  <a:lnTo>
                    <a:pt x="5140" y="883"/>
                  </a:lnTo>
                  <a:lnTo>
                    <a:pt x="5231" y="829"/>
                  </a:lnTo>
                  <a:lnTo>
                    <a:pt x="5321" y="811"/>
                  </a:lnTo>
                  <a:lnTo>
                    <a:pt x="5411" y="793"/>
                  </a:lnTo>
                  <a:lnTo>
                    <a:pt x="6313" y="793"/>
                  </a:lnTo>
                  <a:lnTo>
                    <a:pt x="6620" y="793"/>
                  </a:lnTo>
                  <a:lnTo>
                    <a:pt x="6890" y="811"/>
                  </a:lnTo>
                  <a:lnTo>
                    <a:pt x="7125" y="847"/>
                  </a:lnTo>
                  <a:lnTo>
                    <a:pt x="7305" y="901"/>
                  </a:lnTo>
                  <a:lnTo>
                    <a:pt x="7467" y="956"/>
                  </a:lnTo>
                  <a:lnTo>
                    <a:pt x="7612" y="1046"/>
                  </a:lnTo>
                  <a:lnTo>
                    <a:pt x="7738" y="1171"/>
                  </a:lnTo>
                  <a:lnTo>
                    <a:pt x="7864" y="1316"/>
                  </a:lnTo>
                  <a:close/>
                  <a:moveTo>
                    <a:pt x="8802" y="6958"/>
                  </a:moveTo>
                  <a:lnTo>
                    <a:pt x="8802" y="6975"/>
                  </a:lnTo>
                  <a:lnTo>
                    <a:pt x="8839" y="7102"/>
                  </a:lnTo>
                  <a:lnTo>
                    <a:pt x="8875" y="7246"/>
                  </a:lnTo>
                  <a:lnTo>
                    <a:pt x="8910" y="7643"/>
                  </a:lnTo>
                  <a:lnTo>
                    <a:pt x="8910" y="7858"/>
                  </a:lnTo>
                  <a:lnTo>
                    <a:pt x="8910" y="7949"/>
                  </a:lnTo>
                  <a:lnTo>
                    <a:pt x="8875" y="8039"/>
                  </a:lnTo>
                  <a:lnTo>
                    <a:pt x="8839" y="8129"/>
                  </a:lnTo>
                  <a:lnTo>
                    <a:pt x="8766" y="8202"/>
                  </a:lnTo>
                  <a:lnTo>
                    <a:pt x="8694" y="8255"/>
                  </a:lnTo>
                  <a:lnTo>
                    <a:pt x="8622" y="8309"/>
                  </a:lnTo>
                  <a:lnTo>
                    <a:pt x="8531" y="8327"/>
                  </a:lnTo>
                  <a:lnTo>
                    <a:pt x="8424" y="8345"/>
                  </a:lnTo>
                  <a:lnTo>
                    <a:pt x="8207" y="8345"/>
                  </a:lnTo>
                  <a:lnTo>
                    <a:pt x="8116" y="8327"/>
                  </a:lnTo>
                  <a:lnTo>
                    <a:pt x="8027" y="8309"/>
                  </a:lnTo>
                  <a:lnTo>
                    <a:pt x="7937" y="8255"/>
                  </a:lnTo>
                  <a:lnTo>
                    <a:pt x="7864" y="8202"/>
                  </a:lnTo>
                  <a:lnTo>
                    <a:pt x="7810" y="8129"/>
                  </a:lnTo>
                  <a:lnTo>
                    <a:pt x="7756" y="8039"/>
                  </a:lnTo>
                  <a:lnTo>
                    <a:pt x="7738" y="7949"/>
                  </a:lnTo>
                  <a:lnTo>
                    <a:pt x="7720" y="7858"/>
                  </a:lnTo>
                  <a:lnTo>
                    <a:pt x="7720" y="7552"/>
                  </a:lnTo>
                  <a:lnTo>
                    <a:pt x="7720" y="7264"/>
                  </a:lnTo>
                  <a:lnTo>
                    <a:pt x="7702" y="7174"/>
                  </a:lnTo>
                  <a:lnTo>
                    <a:pt x="7683" y="7120"/>
                  </a:lnTo>
                  <a:lnTo>
                    <a:pt x="7665" y="7083"/>
                  </a:lnTo>
                  <a:lnTo>
                    <a:pt x="7629" y="7047"/>
                  </a:lnTo>
                  <a:lnTo>
                    <a:pt x="7576" y="7029"/>
                  </a:lnTo>
                  <a:lnTo>
                    <a:pt x="7522" y="7029"/>
                  </a:lnTo>
                  <a:lnTo>
                    <a:pt x="7449" y="7029"/>
                  </a:lnTo>
                  <a:lnTo>
                    <a:pt x="7395" y="7065"/>
                  </a:lnTo>
                  <a:lnTo>
                    <a:pt x="7359" y="7083"/>
                  </a:lnTo>
                  <a:lnTo>
                    <a:pt x="7323" y="7138"/>
                  </a:lnTo>
                  <a:lnTo>
                    <a:pt x="7305" y="7300"/>
                  </a:lnTo>
                  <a:lnTo>
                    <a:pt x="7287" y="7588"/>
                  </a:lnTo>
                  <a:lnTo>
                    <a:pt x="7287" y="9715"/>
                  </a:lnTo>
                  <a:lnTo>
                    <a:pt x="7305" y="9985"/>
                  </a:lnTo>
                  <a:lnTo>
                    <a:pt x="7323" y="10148"/>
                  </a:lnTo>
                  <a:lnTo>
                    <a:pt x="7359" y="10184"/>
                  </a:lnTo>
                  <a:lnTo>
                    <a:pt x="7395" y="10220"/>
                  </a:lnTo>
                  <a:lnTo>
                    <a:pt x="7449" y="10238"/>
                  </a:lnTo>
                  <a:lnTo>
                    <a:pt x="7504" y="10256"/>
                  </a:lnTo>
                  <a:lnTo>
                    <a:pt x="7576" y="10238"/>
                  </a:lnTo>
                  <a:lnTo>
                    <a:pt x="7612" y="10220"/>
                  </a:lnTo>
                  <a:lnTo>
                    <a:pt x="7665" y="10184"/>
                  </a:lnTo>
                  <a:lnTo>
                    <a:pt x="7683" y="10148"/>
                  </a:lnTo>
                  <a:lnTo>
                    <a:pt x="7702" y="10076"/>
                  </a:lnTo>
                  <a:lnTo>
                    <a:pt x="7720" y="9985"/>
                  </a:lnTo>
                  <a:lnTo>
                    <a:pt x="7720" y="9661"/>
                  </a:lnTo>
                  <a:lnTo>
                    <a:pt x="7720" y="9589"/>
                  </a:lnTo>
                  <a:lnTo>
                    <a:pt x="7738" y="9481"/>
                  </a:lnTo>
                  <a:lnTo>
                    <a:pt x="7756" y="9391"/>
                  </a:lnTo>
                  <a:lnTo>
                    <a:pt x="7810" y="9301"/>
                  </a:lnTo>
                  <a:lnTo>
                    <a:pt x="7864" y="9228"/>
                  </a:lnTo>
                  <a:lnTo>
                    <a:pt x="7937" y="9174"/>
                  </a:lnTo>
                  <a:lnTo>
                    <a:pt x="8027" y="9138"/>
                  </a:lnTo>
                  <a:lnTo>
                    <a:pt x="8116" y="9102"/>
                  </a:lnTo>
                  <a:lnTo>
                    <a:pt x="8207" y="9102"/>
                  </a:lnTo>
                  <a:lnTo>
                    <a:pt x="8424" y="9102"/>
                  </a:lnTo>
                  <a:lnTo>
                    <a:pt x="8531" y="9102"/>
                  </a:lnTo>
                  <a:lnTo>
                    <a:pt x="8622" y="9138"/>
                  </a:lnTo>
                  <a:lnTo>
                    <a:pt x="8694" y="9174"/>
                  </a:lnTo>
                  <a:lnTo>
                    <a:pt x="8766" y="9228"/>
                  </a:lnTo>
                  <a:lnTo>
                    <a:pt x="8839" y="9301"/>
                  </a:lnTo>
                  <a:lnTo>
                    <a:pt x="8875" y="9391"/>
                  </a:lnTo>
                  <a:lnTo>
                    <a:pt x="8910" y="9481"/>
                  </a:lnTo>
                  <a:lnTo>
                    <a:pt x="8910" y="9589"/>
                  </a:lnTo>
                  <a:lnTo>
                    <a:pt x="8875" y="9985"/>
                  </a:lnTo>
                  <a:lnTo>
                    <a:pt x="8857" y="10148"/>
                  </a:lnTo>
                  <a:lnTo>
                    <a:pt x="8820" y="10274"/>
                  </a:lnTo>
                  <a:lnTo>
                    <a:pt x="8748" y="10418"/>
                  </a:lnTo>
                  <a:lnTo>
                    <a:pt x="8658" y="10562"/>
                  </a:lnTo>
                  <a:lnTo>
                    <a:pt x="8531" y="10689"/>
                  </a:lnTo>
                  <a:lnTo>
                    <a:pt x="8369" y="10796"/>
                  </a:lnTo>
                  <a:lnTo>
                    <a:pt x="8189" y="10905"/>
                  </a:lnTo>
                  <a:lnTo>
                    <a:pt x="7991" y="10959"/>
                  </a:lnTo>
                  <a:lnTo>
                    <a:pt x="7774" y="11013"/>
                  </a:lnTo>
                  <a:lnTo>
                    <a:pt x="7522" y="11031"/>
                  </a:lnTo>
                  <a:lnTo>
                    <a:pt x="7269" y="11013"/>
                  </a:lnTo>
                  <a:lnTo>
                    <a:pt x="7053" y="10977"/>
                  </a:lnTo>
                  <a:lnTo>
                    <a:pt x="6836" y="10923"/>
                  </a:lnTo>
                  <a:lnTo>
                    <a:pt x="6656" y="10832"/>
                  </a:lnTo>
                  <a:lnTo>
                    <a:pt x="6511" y="10725"/>
                  </a:lnTo>
                  <a:lnTo>
                    <a:pt x="6385" y="10617"/>
                  </a:lnTo>
                  <a:lnTo>
                    <a:pt x="6295" y="10472"/>
                  </a:lnTo>
                  <a:lnTo>
                    <a:pt x="6223" y="10329"/>
                  </a:lnTo>
                  <a:lnTo>
                    <a:pt x="6223" y="10184"/>
                  </a:lnTo>
                  <a:lnTo>
                    <a:pt x="6205" y="10040"/>
                  </a:lnTo>
                  <a:lnTo>
                    <a:pt x="6096" y="9355"/>
                  </a:lnTo>
                  <a:lnTo>
                    <a:pt x="6096" y="9301"/>
                  </a:lnTo>
                  <a:lnTo>
                    <a:pt x="6096" y="7967"/>
                  </a:lnTo>
                  <a:lnTo>
                    <a:pt x="6115" y="7534"/>
                  </a:lnTo>
                  <a:lnTo>
                    <a:pt x="6133" y="7228"/>
                  </a:lnTo>
                  <a:lnTo>
                    <a:pt x="6169" y="7083"/>
                  </a:lnTo>
                  <a:lnTo>
                    <a:pt x="6223" y="6940"/>
                  </a:lnTo>
                  <a:lnTo>
                    <a:pt x="6277" y="6850"/>
                  </a:lnTo>
                  <a:lnTo>
                    <a:pt x="6331" y="6741"/>
                  </a:lnTo>
                  <a:lnTo>
                    <a:pt x="6403" y="6669"/>
                  </a:lnTo>
                  <a:lnTo>
                    <a:pt x="6547" y="6543"/>
                  </a:lnTo>
                  <a:lnTo>
                    <a:pt x="6674" y="6453"/>
                  </a:lnTo>
                  <a:lnTo>
                    <a:pt x="6800" y="6381"/>
                  </a:lnTo>
                  <a:lnTo>
                    <a:pt x="6962" y="6327"/>
                  </a:lnTo>
                  <a:lnTo>
                    <a:pt x="7125" y="6291"/>
                  </a:lnTo>
                  <a:lnTo>
                    <a:pt x="7305" y="6272"/>
                  </a:lnTo>
                  <a:lnTo>
                    <a:pt x="7486" y="6254"/>
                  </a:lnTo>
                  <a:lnTo>
                    <a:pt x="7756" y="6272"/>
                  </a:lnTo>
                  <a:lnTo>
                    <a:pt x="7991" y="6309"/>
                  </a:lnTo>
                  <a:lnTo>
                    <a:pt x="8189" y="6381"/>
                  </a:lnTo>
                  <a:lnTo>
                    <a:pt x="8351" y="6453"/>
                  </a:lnTo>
                  <a:lnTo>
                    <a:pt x="8406" y="6489"/>
                  </a:lnTo>
                  <a:lnTo>
                    <a:pt x="8460" y="6525"/>
                  </a:lnTo>
                  <a:lnTo>
                    <a:pt x="8585" y="6633"/>
                  </a:lnTo>
                  <a:lnTo>
                    <a:pt x="8676" y="6723"/>
                  </a:lnTo>
                  <a:lnTo>
                    <a:pt x="8748" y="6832"/>
                  </a:lnTo>
                  <a:lnTo>
                    <a:pt x="8802" y="6958"/>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68"/>
            <p:cNvSpPr>
              <a:spLocks/>
            </p:cNvSpPr>
            <p:nvPr/>
          </p:nvSpPr>
          <p:spPr bwMode="gray">
            <a:xfrm>
              <a:off x="5658530" y="5206320"/>
              <a:ext cx="42863" cy="198438"/>
            </a:xfrm>
            <a:custGeom>
              <a:avLst/>
              <a:gdLst/>
              <a:ahLst/>
              <a:cxnLst>
                <a:cxn ang="0">
                  <a:pos x="54" y="2739"/>
                </a:cxn>
                <a:cxn ang="0">
                  <a:pos x="523" y="2739"/>
                </a:cxn>
                <a:cxn ang="0">
                  <a:pos x="541" y="2721"/>
                </a:cxn>
                <a:cxn ang="0">
                  <a:pos x="559" y="2703"/>
                </a:cxn>
                <a:cxn ang="0">
                  <a:pos x="577" y="2667"/>
                </a:cxn>
                <a:cxn ang="0">
                  <a:pos x="415" y="1081"/>
                </a:cxn>
                <a:cxn ang="0">
                  <a:pos x="361" y="541"/>
                </a:cxn>
                <a:cxn ang="0">
                  <a:pos x="324" y="36"/>
                </a:cxn>
                <a:cxn ang="0">
                  <a:pos x="324" y="0"/>
                </a:cxn>
                <a:cxn ang="0">
                  <a:pos x="306" y="0"/>
                </a:cxn>
                <a:cxn ang="0">
                  <a:pos x="306" y="18"/>
                </a:cxn>
                <a:cxn ang="0">
                  <a:pos x="234" y="523"/>
                </a:cxn>
                <a:cxn ang="0">
                  <a:pos x="180" y="1009"/>
                </a:cxn>
                <a:cxn ang="0">
                  <a:pos x="54" y="1964"/>
                </a:cxn>
                <a:cxn ang="0">
                  <a:pos x="0" y="2685"/>
                </a:cxn>
                <a:cxn ang="0">
                  <a:pos x="0" y="2721"/>
                </a:cxn>
                <a:cxn ang="0">
                  <a:pos x="54" y="2739"/>
                </a:cxn>
              </a:cxnLst>
              <a:rect l="0" t="0" r="r" b="b"/>
              <a:pathLst>
                <a:path w="577" h="2739">
                  <a:moveTo>
                    <a:pt x="54" y="2739"/>
                  </a:moveTo>
                  <a:lnTo>
                    <a:pt x="523" y="2739"/>
                  </a:lnTo>
                  <a:lnTo>
                    <a:pt x="541" y="2721"/>
                  </a:lnTo>
                  <a:lnTo>
                    <a:pt x="559" y="2703"/>
                  </a:lnTo>
                  <a:lnTo>
                    <a:pt x="577" y="2667"/>
                  </a:lnTo>
                  <a:lnTo>
                    <a:pt x="415" y="1081"/>
                  </a:lnTo>
                  <a:lnTo>
                    <a:pt x="361" y="541"/>
                  </a:lnTo>
                  <a:lnTo>
                    <a:pt x="324" y="36"/>
                  </a:lnTo>
                  <a:lnTo>
                    <a:pt x="324" y="0"/>
                  </a:lnTo>
                  <a:lnTo>
                    <a:pt x="306" y="0"/>
                  </a:lnTo>
                  <a:lnTo>
                    <a:pt x="306" y="18"/>
                  </a:lnTo>
                  <a:lnTo>
                    <a:pt x="234" y="523"/>
                  </a:lnTo>
                  <a:lnTo>
                    <a:pt x="180" y="1009"/>
                  </a:lnTo>
                  <a:lnTo>
                    <a:pt x="54" y="1964"/>
                  </a:lnTo>
                  <a:lnTo>
                    <a:pt x="0" y="2685"/>
                  </a:lnTo>
                  <a:lnTo>
                    <a:pt x="0" y="2721"/>
                  </a:lnTo>
                  <a:lnTo>
                    <a:pt x="54" y="2739"/>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0" name="Freeform 110"/>
          <p:cNvSpPr>
            <a:spLocks noEditPoints="1"/>
          </p:cNvSpPr>
          <p:nvPr/>
        </p:nvSpPr>
        <p:spPr bwMode="gray">
          <a:xfrm>
            <a:off x="3142164" y="1601985"/>
            <a:ext cx="422111" cy="310332"/>
          </a:xfrm>
          <a:custGeom>
            <a:avLst/>
            <a:gdLst/>
            <a:ahLst/>
            <a:cxnLst>
              <a:cxn ang="0">
                <a:pos x="16192" y="3740"/>
              </a:cxn>
              <a:cxn ang="0">
                <a:pos x="15357" y="3784"/>
              </a:cxn>
              <a:cxn ang="0">
                <a:pos x="11000" y="2948"/>
              </a:cxn>
              <a:cxn ang="0">
                <a:pos x="10252" y="2376"/>
              </a:cxn>
              <a:cxn ang="0">
                <a:pos x="2288" y="88"/>
              </a:cxn>
              <a:cxn ang="0">
                <a:pos x="1540" y="44"/>
              </a:cxn>
              <a:cxn ang="0">
                <a:pos x="572" y="968"/>
              </a:cxn>
              <a:cxn ang="0">
                <a:pos x="44" y="2728"/>
              </a:cxn>
              <a:cxn ang="0">
                <a:pos x="264" y="4400"/>
              </a:cxn>
              <a:cxn ang="0">
                <a:pos x="880" y="5016"/>
              </a:cxn>
              <a:cxn ang="0">
                <a:pos x="1760" y="4928"/>
              </a:cxn>
              <a:cxn ang="0">
                <a:pos x="4928" y="5984"/>
              </a:cxn>
              <a:cxn ang="0">
                <a:pos x="5764" y="6512"/>
              </a:cxn>
              <a:cxn ang="0">
                <a:pos x="5764" y="8712"/>
              </a:cxn>
              <a:cxn ang="0">
                <a:pos x="6600" y="9812"/>
              </a:cxn>
              <a:cxn ang="0">
                <a:pos x="8272" y="9812"/>
              </a:cxn>
              <a:cxn ang="0">
                <a:pos x="9461" y="9196"/>
              </a:cxn>
              <a:cxn ang="0">
                <a:pos x="10164" y="8096"/>
              </a:cxn>
              <a:cxn ang="0">
                <a:pos x="10032" y="6556"/>
              </a:cxn>
              <a:cxn ang="0">
                <a:pos x="11044" y="6468"/>
              </a:cxn>
              <a:cxn ang="0">
                <a:pos x="14741" y="6908"/>
              </a:cxn>
              <a:cxn ang="0">
                <a:pos x="15488" y="7260"/>
              </a:cxn>
              <a:cxn ang="0">
                <a:pos x="16280" y="6556"/>
              </a:cxn>
              <a:cxn ang="0">
                <a:pos x="16676" y="5324"/>
              </a:cxn>
              <a:cxn ang="0">
                <a:pos x="2200" y="2640"/>
              </a:cxn>
              <a:cxn ang="0">
                <a:pos x="1672" y="3960"/>
              </a:cxn>
              <a:cxn ang="0">
                <a:pos x="1188" y="4312"/>
              </a:cxn>
              <a:cxn ang="0">
                <a:pos x="836" y="3828"/>
              </a:cxn>
              <a:cxn ang="0">
                <a:pos x="836" y="2376"/>
              </a:cxn>
              <a:cxn ang="0">
                <a:pos x="1408" y="1100"/>
              </a:cxn>
              <a:cxn ang="0">
                <a:pos x="1892" y="748"/>
              </a:cxn>
              <a:cxn ang="0">
                <a:pos x="2200" y="1232"/>
              </a:cxn>
              <a:cxn ang="0">
                <a:pos x="2200" y="2640"/>
              </a:cxn>
              <a:cxn ang="0">
                <a:pos x="3036" y="1848"/>
              </a:cxn>
              <a:cxn ang="0">
                <a:pos x="9504" y="3168"/>
              </a:cxn>
              <a:cxn ang="0">
                <a:pos x="10516" y="5588"/>
              </a:cxn>
              <a:cxn ang="0">
                <a:pos x="10032" y="5368"/>
              </a:cxn>
              <a:cxn ang="0">
                <a:pos x="9812" y="4708"/>
              </a:cxn>
              <a:cxn ang="0">
                <a:pos x="10032" y="4048"/>
              </a:cxn>
              <a:cxn ang="0">
                <a:pos x="10516" y="3872"/>
              </a:cxn>
              <a:cxn ang="0">
                <a:pos x="10956" y="4356"/>
              </a:cxn>
              <a:cxn ang="0">
                <a:pos x="10956" y="5060"/>
              </a:cxn>
              <a:cxn ang="0">
                <a:pos x="12012" y="4268"/>
              </a:cxn>
              <a:cxn ang="0">
                <a:pos x="15180" y="4620"/>
              </a:cxn>
              <a:cxn ang="0">
                <a:pos x="15928" y="6072"/>
              </a:cxn>
              <a:cxn ang="0">
                <a:pos x="15444" y="6732"/>
              </a:cxn>
              <a:cxn ang="0">
                <a:pos x="15357" y="6336"/>
              </a:cxn>
              <a:cxn ang="0">
                <a:pos x="15708" y="5191"/>
              </a:cxn>
              <a:cxn ang="0">
                <a:pos x="15620" y="4312"/>
              </a:cxn>
              <a:cxn ang="0">
                <a:pos x="15972" y="4268"/>
              </a:cxn>
              <a:cxn ang="0">
                <a:pos x="16148" y="5280"/>
              </a:cxn>
            </a:cxnLst>
            <a:rect l="0" t="0" r="r" b="b"/>
            <a:pathLst>
              <a:path w="16676" h="14872">
                <a:moveTo>
                  <a:pt x="16632" y="4400"/>
                </a:moveTo>
                <a:lnTo>
                  <a:pt x="16500" y="4092"/>
                </a:lnTo>
                <a:lnTo>
                  <a:pt x="16367" y="3872"/>
                </a:lnTo>
                <a:lnTo>
                  <a:pt x="16192" y="3740"/>
                </a:lnTo>
                <a:lnTo>
                  <a:pt x="15972" y="3652"/>
                </a:lnTo>
                <a:lnTo>
                  <a:pt x="15752" y="3608"/>
                </a:lnTo>
                <a:lnTo>
                  <a:pt x="15532" y="3696"/>
                </a:lnTo>
                <a:lnTo>
                  <a:pt x="15357" y="3784"/>
                </a:lnTo>
                <a:lnTo>
                  <a:pt x="15180" y="3960"/>
                </a:lnTo>
                <a:lnTo>
                  <a:pt x="11440" y="3212"/>
                </a:lnTo>
                <a:lnTo>
                  <a:pt x="11220" y="3080"/>
                </a:lnTo>
                <a:lnTo>
                  <a:pt x="11000" y="2948"/>
                </a:lnTo>
                <a:lnTo>
                  <a:pt x="10736" y="2860"/>
                </a:lnTo>
                <a:lnTo>
                  <a:pt x="10473" y="2816"/>
                </a:lnTo>
                <a:lnTo>
                  <a:pt x="10384" y="2596"/>
                </a:lnTo>
                <a:lnTo>
                  <a:pt x="10252" y="2376"/>
                </a:lnTo>
                <a:lnTo>
                  <a:pt x="2904" y="880"/>
                </a:lnTo>
                <a:lnTo>
                  <a:pt x="2728" y="572"/>
                </a:lnTo>
                <a:lnTo>
                  <a:pt x="2552" y="309"/>
                </a:lnTo>
                <a:lnTo>
                  <a:pt x="2288" y="88"/>
                </a:lnTo>
                <a:lnTo>
                  <a:pt x="2024" y="0"/>
                </a:lnTo>
                <a:lnTo>
                  <a:pt x="1848" y="0"/>
                </a:lnTo>
                <a:lnTo>
                  <a:pt x="1716" y="0"/>
                </a:lnTo>
                <a:lnTo>
                  <a:pt x="1540" y="44"/>
                </a:lnTo>
                <a:lnTo>
                  <a:pt x="1364" y="88"/>
                </a:lnTo>
                <a:lnTo>
                  <a:pt x="1056" y="309"/>
                </a:lnTo>
                <a:lnTo>
                  <a:pt x="792" y="616"/>
                </a:lnTo>
                <a:lnTo>
                  <a:pt x="572" y="968"/>
                </a:lnTo>
                <a:lnTo>
                  <a:pt x="396" y="1320"/>
                </a:lnTo>
                <a:lnTo>
                  <a:pt x="220" y="1760"/>
                </a:lnTo>
                <a:lnTo>
                  <a:pt x="88" y="2244"/>
                </a:lnTo>
                <a:lnTo>
                  <a:pt x="44" y="2728"/>
                </a:lnTo>
                <a:lnTo>
                  <a:pt x="0" y="3168"/>
                </a:lnTo>
                <a:lnTo>
                  <a:pt x="44" y="3608"/>
                </a:lnTo>
                <a:lnTo>
                  <a:pt x="132" y="4004"/>
                </a:lnTo>
                <a:lnTo>
                  <a:pt x="264" y="4400"/>
                </a:lnTo>
                <a:lnTo>
                  <a:pt x="440" y="4708"/>
                </a:lnTo>
                <a:lnTo>
                  <a:pt x="572" y="4840"/>
                </a:lnTo>
                <a:lnTo>
                  <a:pt x="704" y="4928"/>
                </a:lnTo>
                <a:lnTo>
                  <a:pt x="880" y="5016"/>
                </a:lnTo>
                <a:lnTo>
                  <a:pt x="1012" y="5060"/>
                </a:lnTo>
                <a:lnTo>
                  <a:pt x="1276" y="5060"/>
                </a:lnTo>
                <a:lnTo>
                  <a:pt x="1496" y="5016"/>
                </a:lnTo>
                <a:lnTo>
                  <a:pt x="1760" y="4928"/>
                </a:lnTo>
                <a:lnTo>
                  <a:pt x="1980" y="4752"/>
                </a:lnTo>
                <a:lnTo>
                  <a:pt x="4575" y="5280"/>
                </a:lnTo>
                <a:lnTo>
                  <a:pt x="4708" y="5632"/>
                </a:lnTo>
                <a:lnTo>
                  <a:pt x="4928" y="5984"/>
                </a:lnTo>
                <a:lnTo>
                  <a:pt x="5104" y="6160"/>
                </a:lnTo>
                <a:lnTo>
                  <a:pt x="5280" y="6336"/>
                </a:lnTo>
                <a:lnTo>
                  <a:pt x="5544" y="6468"/>
                </a:lnTo>
                <a:lnTo>
                  <a:pt x="5764" y="6512"/>
                </a:lnTo>
                <a:lnTo>
                  <a:pt x="5764" y="7524"/>
                </a:lnTo>
                <a:lnTo>
                  <a:pt x="5236" y="7524"/>
                </a:lnTo>
                <a:lnTo>
                  <a:pt x="5236" y="8712"/>
                </a:lnTo>
                <a:lnTo>
                  <a:pt x="5764" y="8712"/>
                </a:lnTo>
                <a:lnTo>
                  <a:pt x="5764" y="9372"/>
                </a:lnTo>
                <a:lnTo>
                  <a:pt x="4444" y="14872"/>
                </a:lnTo>
                <a:lnTo>
                  <a:pt x="5412" y="14872"/>
                </a:lnTo>
                <a:lnTo>
                  <a:pt x="6600" y="9812"/>
                </a:lnTo>
                <a:lnTo>
                  <a:pt x="7040" y="9812"/>
                </a:lnTo>
                <a:lnTo>
                  <a:pt x="7040" y="14872"/>
                </a:lnTo>
                <a:lnTo>
                  <a:pt x="8272" y="14872"/>
                </a:lnTo>
                <a:lnTo>
                  <a:pt x="8272" y="9812"/>
                </a:lnTo>
                <a:lnTo>
                  <a:pt x="8668" y="9812"/>
                </a:lnTo>
                <a:lnTo>
                  <a:pt x="9900" y="14872"/>
                </a:lnTo>
                <a:lnTo>
                  <a:pt x="10824" y="14872"/>
                </a:lnTo>
                <a:lnTo>
                  <a:pt x="9461" y="9196"/>
                </a:lnTo>
                <a:lnTo>
                  <a:pt x="9416" y="9240"/>
                </a:lnTo>
                <a:lnTo>
                  <a:pt x="9416" y="8712"/>
                </a:lnTo>
                <a:lnTo>
                  <a:pt x="10164" y="8712"/>
                </a:lnTo>
                <a:lnTo>
                  <a:pt x="10164" y="8096"/>
                </a:lnTo>
                <a:lnTo>
                  <a:pt x="10164" y="7524"/>
                </a:lnTo>
                <a:lnTo>
                  <a:pt x="9680" y="7524"/>
                </a:lnTo>
                <a:lnTo>
                  <a:pt x="9680" y="6380"/>
                </a:lnTo>
                <a:lnTo>
                  <a:pt x="10032" y="6556"/>
                </a:lnTo>
                <a:lnTo>
                  <a:pt x="10252" y="6600"/>
                </a:lnTo>
                <a:lnTo>
                  <a:pt x="10428" y="6600"/>
                </a:lnTo>
                <a:lnTo>
                  <a:pt x="10736" y="6556"/>
                </a:lnTo>
                <a:lnTo>
                  <a:pt x="11044" y="6468"/>
                </a:lnTo>
                <a:lnTo>
                  <a:pt x="11308" y="6292"/>
                </a:lnTo>
                <a:lnTo>
                  <a:pt x="11528" y="6072"/>
                </a:lnTo>
                <a:lnTo>
                  <a:pt x="14652" y="6688"/>
                </a:lnTo>
                <a:lnTo>
                  <a:pt x="14741" y="6908"/>
                </a:lnTo>
                <a:lnTo>
                  <a:pt x="14872" y="7084"/>
                </a:lnTo>
                <a:lnTo>
                  <a:pt x="15048" y="7216"/>
                </a:lnTo>
                <a:lnTo>
                  <a:pt x="15224" y="7260"/>
                </a:lnTo>
                <a:lnTo>
                  <a:pt x="15488" y="7260"/>
                </a:lnTo>
                <a:lnTo>
                  <a:pt x="15708" y="7172"/>
                </a:lnTo>
                <a:lnTo>
                  <a:pt x="15928" y="7040"/>
                </a:lnTo>
                <a:lnTo>
                  <a:pt x="16148" y="6820"/>
                </a:lnTo>
                <a:lnTo>
                  <a:pt x="16280" y="6556"/>
                </a:lnTo>
                <a:lnTo>
                  <a:pt x="16412" y="6292"/>
                </a:lnTo>
                <a:lnTo>
                  <a:pt x="16544" y="5984"/>
                </a:lnTo>
                <a:lnTo>
                  <a:pt x="16632" y="5632"/>
                </a:lnTo>
                <a:lnTo>
                  <a:pt x="16676" y="5324"/>
                </a:lnTo>
                <a:lnTo>
                  <a:pt x="16676" y="4972"/>
                </a:lnTo>
                <a:lnTo>
                  <a:pt x="16676" y="4664"/>
                </a:lnTo>
                <a:lnTo>
                  <a:pt x="16632" y="4400"/>
                </a:lnTo>
                <a:close/>
                <a:moveTo>
                  <a:pt x="2200" y="2640"/>
                </a:moveTo>
                <a:lnTo>
                  <a:pt x="2112" y="3036"/>
                </a:lnTo>
                <a:lnTo>
                  <a:pt x="1980" y="3388"/>
                </a:lnTo>
                <a:lnTo>
                  <a:pt x="1804" y="3696"/>
                </a:lnTo>
                <a:lnTo>
                  <a:pt x="1672" y="3960"/>
                </a:lnTo>
                <a:lnTo>
                  <a:pt x="1540" y="4136"/>
                </a:lnTo>
                <a:lnTo>
                  <a:pt x="1408" y="4224"/>
                </a:lnTo>
                <a:lnTo>
                  <a:pt x="1276" y="4312"/>
                </a:lnTo>
                <a:lnTo>
                  <a:pt x="1188" y="4312"/>
                </a:lnTo>
                <a:lnTo>
                  <a:pt x="1056" y="4268"/>
                </a:lnTo>
                <a:lnTo>
                  <a:pt x="968" y="4136"/>
                </a:lnTo>
                <a:lnTo>
                  <a:pt x="924" y="4004"/>
                </a:lnTo>
                <a:lnTo>
                  <a:pt x="836" y="3828"/>
                </a:lnTo>
                <a:lnTo>
                  <a:pt x="792" y="3520"/>
                </a:lnTo>
                <a:lnTo>
                  <a:pt x="792" y="3168"/>
                </a:lnTo>
                <a:lnTo>
                  <a:pt x="792" y="2772"/>
                </a:lnTo>
                <a:lnTo>
                  <a:pt x="836" y="2376"/>
                </a:lnTo>
                <a:lnTo>
                  <a:pt x="924" y="2024"/>
                </a:lnTo>
                <a:lnTo>
                  <a:pt x="1056" y="1672"/>
                </a:lnTo>
                <a:lnTo>
                  <a:pt x="1232" y="1364"/>
                </a:lnTo>
                <a:lnTo>
                  <a:pt x="1408" y="1100"/>
                </a:lnTo>
                <a:lnTo>
                  <a:pt x="1540" y="924"/>
                </a:lnTo>
                <a:lnTo>
                  <a:pt x="1628" y="836"/>
                </a:lnTo>
                <a:lnTo>
                  <a:pt x="1760" y="748"/>
                </a:lnTo>
                <a:lnTo>
                  <a:pt x="1892" y="748"/>
                </a:lnTo>
                <a:lnTo>
                  <a:pt x="1980" y="792"/>
                </a:lnTo>
                <a:lnTo>
                  <a:pt x="2068" y="880"/>
                </a:lnTo>
                <a:lnTo>
                  <a:pt x="2156" y="1056"/>
                </a:lnTo>
                <a:lnTo>
                  <a:pt x="2200" y="1232"/>
                </a:lnTo>
                <a:lnTo>
                  <a:pt x="2244" y="1540"/>
                </a:lnTo>
                <a:lnTo>
                  <a:pt x="2288" y="1892"/>
                </a:lnTo>
                <a:lnTo>
                  <a:pt x="2244" y="2244"/>
                </a:lnTo>
                <a:lnTo>
                  <a:pt x="2200" y="2640"/>
                </a:lnTo>
                <a:close/>
                <a:moveTo>
                  <a:pt x="9240" y="3432"/>
                </a:moveTo>
                <a:lnTo>
                  <a:pt x="9240" y="3476"/>
                </a:lnTo>
                <a:lnTo>
                  <a:pt x="3036" y="2244"/>
                </a:lnTo>
                <a:lnTo>
                  <a:pt x="3036" y="1848"/>
                </a:lnTo>
                <a:lnTo>
                  <a:pt x="3036" y="1540"/>
                </a:lnTo>
                <a:lnTo>
                  <a:pt x="9724" y="2860"/>
                </a:lnTo>
                <a:lnTo>
                  <a:pt x="9768" y="2992"/>
                </a:lnTo>
                <a:lnTo>
                  <a:pt x="9504" y="3168"/>
                </a:lnTo>
                <a:lnTo>
                  <a:pt x="9240" y="3432"/>
                </a:lnTo>
                <a:close/>
                <a:moveTo>
                  <a:pt x="10824" y="5368"/>
                </a:moveTo>
                <a:lnTo>
                  <a:pt x="10648" y="5544"/>
                </a:lnTo>
                <a:lnTo>
                  <a:pt x="10516" y="5588"/>
                </a:lnTo>
                <a:lnTo>
                  <a:pt x="10428" y="5588"/>
                </a:lnTo>
                <a:lnTo>
                  <a:pt x="10340" y="5588"/>
                </a:lnTo>
                <a:lnTo>
                  <a:pt x="10208" y="5544"/>
                </a:lnTo>
                <a:lnTo>
                  <a:pt x="10032" y="5368"/>
                </a:lnTo>
                <a:lnTo>
                  <a:pt x="9944" y="5236"/>
                </a:lnTo>
                <a:lnTo>
                  <a:pt x="9900" y="5060"/>
                </a:lnTo>
                <a:lnTo>
                  <a:pt x="9856" y="4884"/>
                </a:lnTo>
                <a:lnTo>
                  <a:pt x="9812" y="4708"/>
                </a:lnTo>
                <a:lnTo>
                  <a:pt x="9856" y="4532"/>
                </a:lnTo>
                <a:lnTo>
                  <a:pt x="9900" y="4356"/>
                </a:lnTo>
                <a:lnTo>
                  <a:pt x="9944" y="4181"/>
                </a:lnTo>
                <a:lnTo>
                  <a:pt x="10032" y="4048"/>
                </a:lnTo>
                <a:lnTo>
                  <a:pt x="10208" y="3916"/>
                </a:lnTo>
                <a:lnTo>
                  <a:pt x="10340" y="3872"/>
                </a:lnTo>
                <a:lnTo>
                  <a:pt x="10428" y="3828"/>
                </a:lnTo>
                <a:lnTo>
                  <a:pt x="10516" y="3872"/>
                </a:lnTo>
                <a:lnTo>
                  <a:pt x="10648" y="3916"/>
                </a:lnTo>
                <a:lnTo>
                  <a:pt x="10824" y="4048"/>
                </a:lnTo>
                <a:lnTo>
                  <a:pt x="10912" y="4181"/>
                </a:lnTo>
                <a:lnTo>
                  <a:pt x="10956" y="4356"/>
                </a:lnTo>
                <a:lnTo>
                  <a:pt x="11000" y="4532"/>
                </a:lnTo>
                <a:lnTo>
                  <a:pt x="11044" y="4708"/>
                </a:lnTo>
                <a:lnTo>
                  <a:pt x="11000" y="4884"/>
                </a:lnTo>
                <a:lnTo>
                  <a:pt x="10956" y="5060"/>
                </a:lnTo>
                <a:lnTo>
                  <a:pt x="10912" y="5236"/>
                </a:lnTo>
                <a:lnTo>
                  <a:pt x="10824" y="5368"/>
                </a:lnTo>
                <a:close/>
                <a:moveTo>
                  <a:pt x="15180" y="4884"/>
                </a:moveTo>
                <a:lnTo>
                  <a:pt x="12012" y="4268"/>
                </a:lnTo>
                <a:lnTo>
                  <a:pt x="11924" y="3960"/>
                </a:lnTo>
                <a:lnTo>
                  <a:pt x="11792" y="3740"/>
                </a:lnTo>
                <a:lnTo>
                  <a:pt x="15092" y="4356"/>
                </a:lnTo>
                <a:lnTo>
                  <a:pt x="15180" y="4620"/>
                </a:lnTo>
                <a:lnTo>
                  <a:pt x="15180" y="4884"/>
                </a:lnTo>
                <a:close/>
                <a:moveTo>
                  <a:pt x="16104" y="5544"/>
                </a:moveTo>
                <a:lnTo>
                  <a:pt x="16016" y="5809"/>
                </a:lnTo>
                <a:lnTo>
                  <a:pt x="15928" y="6072"/>
                </a:lnTo>
                <a:lnTo>
                  <a:pt x="15840" y="6292"/>
                </a:lnTo>
                <a:lnTo>
                  <a:pt x="15708" y="6468"/>
                </a:lnTo>
                <a:lnTo>
                  <a:pt x="15532" y="6688"/>
                </a:lnTo>
                <a:lnTo>
                  <a:pt x="15444" y="6732"/>
                </a:lnTo>
                <a:lnTo>
                  <a:pt x="15357" y="6732"/>
                </a:lnTo>
                <a:lnTo>
                  <a:pt x="15268" y="6688"/>
                </a:lnTo>
                <a:lnTo>
                  <a:pt x="15180" y="6512"/>
                </a:lnTo>
                <a:lnTo>
                  <a:pt x="15357" y="6336"/>
                </a:lnTo>
                <a:lnTo>
                  <a:pt x="15488" y="6072"/>
                </a:lnTo>
                <a:lnTo>
                  <a:pt x="15576" y="5764"/>
                </a:lnTo>
                <a:lnTo>
                  <a:pt x="15664" y="5500"/>
                </a:lnTo>
                <a:lnTo>
                  <a:pt x="15708" y="5191"/>
                </a:lnTo>
                <a:lnTo>
                  <a:pt x="15708" y="4884"/>
                </a:lnTo>
                <a:lnTo>
                  <a:pt x="15664" y="4576"/>
                </a:lnTo>
                <a:lnTo>
                  <a:pt x="15576" y="4268"/>
                </a:lnTo>
                <a:lnTo>
                  <a:pt x="15620" y="4312"/>
                </a:lnTo>
                <a:lnTo>
                  <a:pt x="15752" y="4181"/>
                </a:lnTo>
                <a:lnTo>
                  <a:pt x="15840" y="4181"/>
                </a:lnTo>
                <a:lnTo>
                  <a:pt x="15928" y="4224"/>
                </a:lnTo>
                <a:lnTo>
                  <a:pt x="15972" y="4268"/>
                </a:lnTo>
                <a:lnTo>
                  <a:pt x="16104" y="4532"/>
                </a:lnTo>
                <a:lnTo>
                  <a:pt x="16148" y="4752"/>
                </a:lnTo>
                <a:lnTo>
                  <a:pt x="16148" y="4972"/>
                </a:lnTo>
                <a:lnTo>
                  <a:pt x="16148" y="5280"/>
                </a:lnTo>
                <a:lnTo>
                  <a:pt x="16104" y="5544"/>
                </a:lnTo>
                <a:close/>
              </a:path>
            </a:pathLst>
          </a:custGeom>
          <a:solidFill>
            <a:srgbClr val="EC7061"/>
          </a:solidFill>
          <a:ln w="9525">
            <a:noFill/>
            <a:round/>
            <a:headEnd/>
            <a:tailEnd/>
          </a:ln>
        </p:spPr>
        <p:txBody>
          <a:bodyPr lIns="91421" tIns="45711" rIns="91421" bIns="45711"/>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504693" y="1903480"/>
            <a:ext cx="788953"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Digital library</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1213407" y="1903480"/>
            <a:ext cx="1046258"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Distance education</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2760144" y="1903480"/>
            <a:ext cx="1158749"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Virtual experiment</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2106350" y="1903480"/>
            <a:ext cx="825453"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Mobile learning</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3420116"/>
            <a:ext cx="304815" cy="249395"/>
          </a:xfrm>
          <a:prstGeom prst="rect">
            <a:avLst/>
          </a:prstGeom>
        </p:spPr>
      </p:pic>
      <p:cxnSp>
        <p:nvCxnSpPr>
          <p:cNvPr id="66" name="直接连接符 65"/>
          <p:cNvCxnSpPr/>
          <p:nvPr/>
        </p:nvCxnSpPr>
        <p:spPr bwMode="gray">
          <a:xfrm>
            <a:off x="3442427" y="2918334"/>
            <a:ext cx="0" cy="62647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7765833" y="959490"/>
            <a:ext cx="3983255" cy="5170646"/>
          </a:xfrm>
          <a:prstGeom prst="rect">
            <a:avLst/>
          </a:prstGeom>
        </p:spPr>
        <p:txBody>
          <a:bodyPr wrap="square">
            <a:spAutoFit/>
          </a:bodyPr>
          <a:lstStyle/>
          <a:p>
            <a:pPr marL="284400" indent="-284400" fontAlgn="ctr">
              <a:lnSpc>
                <a:spcPts val="24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campus network is a computer network that provides teaching, scientific research, and comprehensive information services for teachers and students (including their family members and visitors).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higher education campus network refers to the campus network of higher education institutions.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higher education campus network is generally divided into dormitories, living areas, teaching areas, and public areas. It provides wired and wireless network access services to help the campus enter the digital era and improve talent cultivation and innovation capabilities.</a:t>
            </a:r>
            <a:endParaRPr lang="en-US" sz="1400" dirty="0">
              <a:solidFill>
                <a:prstClr val="black"/>
              </a:solidFill>
              <a:latin typeface="Huawei Sans" panose="020C0503030203020204" pitchFamily="34" charset="0"/>
            </a:endParaRPr>
          </a:p>
        </p:txBody>
      </p:sp>
      <p:sp>
        <p:nvSpPr>
          <p:cNvPr id="68" name="Freeform 159"/>
          <p:cNvSpPr/>
          <p:nvPr/>
        </p:nvSpPr>
        <p:spPr bwMode="gray">
          <a:xfrm flipH="1">
            <a:off x="6642100"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prstClr val="white"/>
                </a:solidFill>
                <a:latin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bwMode="gray">
          <a:xfrm>
            <a:off x="6677631" y="99476"/>
            <a:ext cx="5071457" cy="252000"/>
            <a:chOff x="4744036" y="101826"/>
            <a:chExt cx="5071457" cy="213120"/>
          </a:xfrm>
        </p:grpSpPr>
        <p:sp>
          <p:nvSpPr>
            <p:cNvPr id="80" name="五边形 79"/>
            <p:cNvSpPr/>
            <p:nvPr/>
          </p:nvSpPr>
          <p:spPr bwMode="gray">
            <a:xfrm>
              <a:off x="4744036" y="101826"/>
              <a:ext cx="1332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Education</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gray">
            <a:xfrm>
              <a:off x="5990522"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Finance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p:cNvSpPr/>
            <p:nvPr/>
          </p:nvSpPr>
          <p:spPr bwMode="gray">
            <a:xfrm>
              <a:off x="7237008"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Railway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文本框 2"/>
          <p:cNvSpPr txBox="1"/>
          <p:nvPr/>
        </p:nvSpPr>
        <p:spPr>
          <a:xfrm>
            <a:off x="1010249" y="3363754"/>
            <a:ext cx="1835698" cy="923330"/>
          </a:xfrm>
          <a:prstGeom prst="rect">
            <a:avLst/>
          </a:prstGeom>
          <a:noFill/>
        </p:spPr>
        <p:txBody>
          <a:bodyPr wrap="square" rtlCol="0">
            <a:spAutoFit/>
          </a:bodyPr>
          <a:lstStyle/>
          <a:p>
            <a:pPr lvl="0" algn="ctr" fontAlgn="ctr"/>
            <a:r>
              <a:rPr lang="en-US" altLang="zh-CN" sz="1200" b="1" dirty="0">
                <a:solidFill>
                  <a:prstClr val="white">
                    <a:lumMod val="65000"/>
                  </a:prstClr>
                </a:solidFill>
                <a:latin typeface="Huawei Sans" panose="020C0503030203020204" pitchFamily="34" charset="0"/>
              </a:rPr>
              <a:t>School campus network </a:t>
            </a:r>
            <a:r>
              <a:rPr lang="en-US" altLang="zh-CN" sz="1200" b="1" dirty="0" smtClean="0">
                <a:solidFill>
                  <a:prstClr val="white">
                    <a:lumMod val="65000"/>
                  </a:prstClr>
                </a:solidFill>
                <a:latin typeface="Huawei Sans" panose="020C0503030203020204" pitchFamily="34" charset="0"/>
              </a:rPr>
              <a:t>management</a:t>
            </a:r>
          </a:p>
          <a:p>
            <a:pPr lvl="0" algn="ctr" fontAlgn="ctr"/>
            <a:r>
              <a:rPr lang="en-US" altLang="zh-CN" sz="1200" b="1" dirty="0" smtClean="0">
                <a:solidFill>
                  <a:prstClr val="white">
                    <a:lumMod val="65000"/>
                  </a:prstClr>
                </a:solidFill>
                <a:latin typeface="Huawei Sans" panose="020C0503030203020204" pitchFamily="34" charset="0"/>
              </a:rPr>
              <a:t>center</a:t>
            </a:r>
            <a:endParaRPr lang="en-US" altLang="zh-CN" sz="12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p>
        </p:txBody>
      </p:sp>
      <p:pic>
        <p:nvPicPr>
          <p:cNvPr id="74" name="图片 73"/>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672965" y="4870329"/>
            <a:ext cx="1214425" cy="7376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5" name="图片 74"/>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4887495" y="4870329"/>
            <a:ext cx="1214425" cy="7376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6" name="图片 75"/>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442873" y="4870329"/>
            <a:ext cx="1158568" cy="737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3" name="矩形 42"/>
          <p:cNvSpPr/>
          <p:nvPr/>
        </p:nvSpPr>
        <p:spPr bwMode="gray">
          <a:xfrm>
            <a:off x="544196" y="5591683"/>
            <a:ext cx="1471962" cy="461647"/>
          </a:xfrm>
          <a:prstGeom prst="rect">
            <a:avLst/>
          </a:prstGeom>
        </p:spPr>
        <p:txBody>
          <a:bodyPr wrap="square" lIns="91421" tIns="45711" rIns="91421" bIns="45711">
            <a:spAutoFit/>
          </a:bodyPr>
          <a:lstStyle/>
          <a:p>
            <a:pPr algn="ctr" fontAlgn="ctr">
              <a:defRPr/>
            </a:pPr>
            <a:r>
              <a:rPr lang="en-US" sz="1200" dirty="0" smtClean="0">
                <a:solidFill>
                  <a:prstClr val="black">
                    <a:lumMod val="75000"/>
                    <a:lumOff val="25000"/>
                  </a:prstClr>
                </a:solidFill>
                <a:latin typeface="Huawei Sans" panose="020C0503030203020204" pitchFamily="34" charset="0"/>
              </a:rPr>
              <a:t>Multimedia classroom</a:t>
            </a:r>
            <a:endParaRPr lang="en-US" altLang="zh-CN" sz="12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15"/>
          <p:cNvSpPr>
            <a:spLocks noChangeArrowheads="1"/>
          </p:cNvSpPr>
          <p:nvPr/>
        </p:nvSpPr>
        <p:spPr bwMode="gray">
          <a:xfrm>
            <a:off x="6413641" y="5686211"/>
            <a:ext cx="1224000" cy="272590"/>
          </a:xfrm>
          <a:prstGeom prst="rect">
            <a:avLst/>
          </a:prstGeom>
          <a:noFill/>
          <a:ln w="9525">
            <a:noFill/>
            <a:miter lim="800000"/>
            <a:headEnd/>
            <a:tailEnd/>
          </a:ln>
        </p:spPr>
        <p:txBody>
          <a:bodyPr wrap="square" lIns="91421" tIns="45711" rIns="91421" bIns="45711" anchor="ctr"/>
          <a:lstStyle/>
          <a:p>
            <a:pPr algn="ctr" fontAlgn="ctr"/>
            <a:r>
              <a:rPr lang="en-US" sz="1200" dirty="0" smtClean="0">
                <a:solidFill>
                  <a:prstClr val="black">
                    <a:lumMod val="75000"/>
                    <a:lumOff val="25000"/>
                  </a:prstClr>
                </a:solidFill>
                <a:latin typeface="Huawei Sans" panose="020C0503030203020204" pitchFamily="34" charset="0"/>
              </a:rPr>
              <a:t>Teaching building</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697332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矩形 203"/>
          <p:cNvSpPr/>
          <p:nvPr/>
        </p:nvSpPr>
        <p:spPr bwMode="gray">
          <a:xfrm>
            <a:off x="1401468" y="2847344"/>
            <a:ext cx="1456674" cy="124289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177" idx="2"/>
            <a:endCxn id="170" idx="0"/>
          </p:cNvCxnSpPr>
          <p:nvPr/>
        </p:nvCxnSpPr>
        <p:spPr bwMode="gray">
          <a:xfrm flipH="1">
            <a:off x="3151158" y="1720534"/>
            <a:ext cx="13893" cy="348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smtClean="0"/>
              <a:t>Financial Backbone Network Architecture</a:t>
            </a:r>
            <a:endParaRPr lang="en-US" altLang="zh-CN" dirty="0">
              <a:sym typeface="Huawei Sans" panose="020C0503030203020204" pitchFamily="34" charset="0"/>
            </a:endParaRPr>
          </a:p>
        </p:txBody>
      </p:sp>
      <p:sp>
        <p:nvSpPr>
          <p:cNvPr id="166" name="矩形 165"/>
          <p:cNvSpPr/>
          <p:nvPr/>
        </p:nvSpPr>
        <p:spPr bwMode="gray">
          <a:xfrm>
            <a:off x="6073542" y="2267144"/>
            <a:ext cx="5342743" cy="3247043"/>
          </a:xfrm>
          <a:prstGeom prst="rect">
            <a:avLst/>
          </a:prstGeom>
        </p:spPr>
        <p:txBody>
          <a:bodyPr wrap="square">
            <a:spAutoFit/>
          </a:bodyPr>
          <a:lstStyle/>
          <a:p>
            <a:pPr marL="284400" indent="-28440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To meet their own business development and operation management requirements, financial enterprises generally build their own backbone networks across the country to support the development of enterprise </a:t>
            </a:r>
            <a:r>
              <a:rPr lang="en-US" sz="1400" dirty="0" err="1" smtClean="0">
                <a:latin typeface="Huawei Sans" panose="020C0503030203020204" pitchFamily="34" charset="0"/>
              </a:rPr>
              <a:t>informatization</a:t>
            </a:r>
            <a:r>
              <a:rPr lang="en-US" sz="1400" dirty="0" smtClean="0">
                <a:latin typeface="Huawei Sans" panose="020C0503030203020204" pitchFamily="34" charset="0"/>
              </a:rPr>
              <a:t> and core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The DC and its branches are connected through the backbone network. Network services are mainly centralized in the DC. Users are widely distributed inside and outside the banks. Branches access the DC of the head office through the backbone network.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椭圆 166"/>
          <p:cNvSpPr/>
          <p:nvPr/>
        </p:nvSpPr>
        <p:spPr bwMode="gray">
          <a:xfrm>
            <a:off x="2040374" y="2095541"/>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sz="1600"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68" name="TextBox 85"/>
          <p:cNvSpPr txBox="1"/>
          <p:nvPr/>
        </p:nvSpPr>
        <p:spPr bwMode="gray">
          <a:xfrm>
            <a:off x="2337216" y="1873299"/>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TextBox 85"/>
          <p:cNvSpPr txBox="1"/>
          <p:nvPr/>
        </p:nvSpPr>
        <p:spPr bwMode="gray">
          <a:xfrm>
            <a:off x="3684064" y="1873299"/>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TextBox 85"/>
          <p:cNvSpPr txBox="1"/>
          <p:nvPr/>
        </p:nvSpPr>
        <p:spPr bwMode="gray">
          <a:xfrm>
            <a:off x="3012338" y="2069302"/>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2" name="图片 171" descr="03.png"/>
          <p:cNvPicPr>
            <a:picLocks/>
          </p:cNvPicPr>
          <p:nvPr/>
        </p:nvPicPr>
        <p:blipFill>
          <a:blip r:embed="rId3" cstate="print"/>
          <a:stretch>
            <a:fillRect/>
          </a:stretch>
        </p:blipFill>
        <p:spPr bwMode="gray">
          <a:xfrm>
            <a:off x="2296693" y="2110647"/>
            <a:ext cx="340993" cy="278893"/>
          </a:xfrm>
          <a:prstGeom prst="rect">
            <a:avLst/>
          </a:prstGeom>
        </p:spPr>
      </p:pic>
      <p:pic>
        <p:nvPicPr>
          <p:cNvPr id="173" name="图片 172" descr="03.png"/>
          <p:cNvPicPr>
            <a:picLocks/>
          </p:cNvPicPr>
          <p:nvPr/>
        </p:nvPicPr>
        <p:blipFill>
          <a:blip r:embed="rId3" cstate="print"/>
          <a:stretch>
            <a:fillRect/>
          </a:stretch>
        </p:blipFill>
        <p:spPr bwMode="gray">
          <a:xfrm>
            <a:off x="2971056" y="2280130"/>
            <a:ext cx="340993" cy="278893"/>
          </a:xfrm>
          <a:prstGeom prst="rect">
            <a:avLst/>
          </a:prstGeom>
        </p:spPr>
      </p:pic>
      <p:pic>
        <p:nvPicPr>
          <p:cNvPr id="174" name="图片 173" descr="03.png"/>
          <p:cNvPicPr>
            <a:picLocks/>
          </p:cNvPicPr>
          <p:nvPr/>
        </p:nvPicPr>
        <p:blipFill>
          <a:blip r:embed="rId3" cstate="print"/>
          <a:stretch>
            <a:fillRect/>
          </a:stretch>
        </p:blipFill>
        <p:spPr bwMode="gray">
          <a:xfrm>
            <a:off x="3669081" y="2110647"/>
            <a:ext cx="340993" cy="278893"/>
          </a:xfrm>
          <a:prstGeom prst="rect">
            <a:avLst/>
          </a:prstGeom>
        </p:spPr>
      </p:pic>
      <p:pic>
        <p:nvPicPr>
          <p:cNvPr id="175" name="图片 174"/>
          <p:cNvPicPr>
            <a:picLocks noChangeAspect="1"/>
          </p:cNvPicPr>
          <p:nvPr/>
        </p:nvPicPr>
        <p:blipFill>
          <a:blip r:embed="rId4"/>
          <a:stretch>
            <a:fillRect/>
          </a:stretch>
        </p:blipFill>
        <p:spPr bwMode="gray">
          <a:xfrm>
            <a:off x="1380864" y="1720534"/>
            <a:ext cx="562011" cy="420646"/>
          </a:xfrm>
          <a:prstGeom prst="rect">
            <a:avLst/>
          </a:prstGeom>
        </p:spPr>
      </p:pic>
      <p:sp>
        <p:nvSpPr>
          <p:cNvPr id="176" name="TextBox 85"/>
          <p:cNvSpPr txBox="1"/>
          <p:nvPr/>
        </p:nvSpPr>
        <p:spPr bwMode="gray">
          <a:xfrm>
            <a:off x="1392756" y="1422712"/>
            <a:ext cx="540533"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7" name="图片 176"/>
          <p:cNvPicPr>
            <a:picLocks noChangeAspect="1"/>
          </p:cNvPicPr>
          <p:nvPr/>
        </p:nvPicPr>
        <p:blipFill>
          <a:blip r:embed="rId4"/>
          <a:stretch>
            <a:fillRect/>
          </a:stretch>
        </p:blipFill>
        <p:spPr bwMode="gray">
          <a:xfrm>
            <a:off x="2884045" y="1299888"/>
            <a:ext cx="562011" cy="420646"/>
          </a:xfrm>
          <a:prstGeom prst="rect">
            <a:avLst/>
          </a:prstGeom>
        </p:spPr>
      </p:pic>
      <p:sp>
        <p:nvSpPr>
          <p:cNvPr id="178" name="TextBox 85"/>
          <p:cNvSpPr txBox="1"/>
          <p:nvPr/>
        </p:nvSpPr>
        <p:spPr bwMode="gray">
          <a:xfrm>
            <a:off x="2911869" y="990194"/>
            <a:ext cx="532518"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9" name="图片 178"/>
          <p:cNvPicPr>
            <a:picLocks noChangeAspect="1"/>
          </p:cNvPicPr>
          <p:nvPr/>
        </p:nvPicPr>
        <p:blipFill>
          <a:blip r:embed="rId4"/>
          <a:stretch>
            <a:fillRect/>
          </a:stretch>
        </p:blipFill>
        <p:spPr bwMode="gray">
          <a:xfrm>
            <a:off x="4242784" y="1720534"/>
            <a:ext cx="562011" cy="420646"/>
          </a:xfrm>
          <a:prstGeom prst="rect">
            <a:avLst/>
          </a:prstGeom>
        </p:spPr>
      </p:pic>
      <p:sp>
        <p:nvSpPr>
          <p:cNvPr id="180" name="TextBox 85"/>
          <p:cNvSpPr txBox="1"/>
          <p:nvPr/>
        </p:nvSpPr>
        <p:spPr bwMode="gray">
          <a:xfrm>
            <a:off x="4243426" y="1422712"/>
            <a:ext cx="556563"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DC 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3" name="直接连接符 182"/>
          <p:cNvCxnSpPr>
            <a:stCxn id="175" idx="2"/>
            <a:endCxn id="172" idx="1"/>
          </p:cNvCxnSpPr>
          <p:nvPr/>
        </p:nvCxnSpPr>
        <p:spPr bwMode="gray">
          <a:xfrm>
            <a:off x="1661870" y="2141180"/>
            <a:ext cx="634823" cy="10891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79" idx="2"/>
            <a:endCxn id="174" idx="3"/>
          </p:cNvCxnSpPr>
          <p:nvPr/>
        </p:nvCxnSpPr>
        <p:spPr bwMode="gray">
          <a:xfrm flipH="1">
            <a:off x="4010074" y="2141180"/>
            <a:ext cx="513716" cy="10891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bwMode="gray">
          <a:xfrm>
            <a:off x="1576565" y="2925351"/>
            <a:ext cx="1106481" cy="1086876"/>
            <a:chOff x="1034567" y="3542999"/>
            <a:chExt cx="1106481" cy="1086876"/>
          </a:xfrm>
        </p:grpSpPr>
        <p:pic>
          <p:nvPicPr>
            <p:cNvPr id="191" name="图片 19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03394" y="3542999"/>
              <a:ext cx="368827" cy="301768"/>
            </a:xfrm>
            <a:prstGeom prst="rect">
              <a:avLst/>
            </a:prstGeom>
          </p:spPr>
        </p:pic>
        <p:pic>
          <p:nvPicPr>
            <p:cNvPr id="192" name="图片 76" descr="接入交换机.png"/>
            <p:cNvPicPr>
              <a:picLocks/>
            </p:cNvPicPr>
            <p:nvPr/>
          </p:nvPicPr>
          <p:blipFill>
            <a:blip r:embed="rId6"/>
            <a:stretch>
              <a:fillRect/>
            </a:stretch>
          </p:blipFill>
          <p:spPr bwMode="gray">
            <a:xfrm>
              <a:off x="1034567" y="4328107"/>
              <a:ext cx="368827" cy="301768"/>
            </a:xfrm>
            <a:prstGeom prst="rect">
              <a:avLst/>
            </a:prstGeom>
          </p:spPr>
        </p:pic>
        <p:pic>
          <p:nvPicPr>
            <p:cNvPr id="197" name="图片 19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72221" y="4328107"/>
              <a:ext cx="368827" cy="301768"/>
            </a:xfrm>
            <a:prstGeom prst="rect">
              <a:avLst/>
            </a:prstGeom>
          </p:spPr>
        </p:pic>
        <p:cxnSp>
          <p:nvCxnSpPr>
            <p:cNvPr id="205" name="直接连接符 204"/>
            <p:cNvCxnSpPr>
              <a:stCxn id="191" idx="2"/>
              <a:endCxn id="190" idx="2"/>
            </p:cNvCxnSpPr>
            <p:nvPr/>
          </p:nvCxnSpPr>
          <p:spPr bwMode="gray">
            <a:xfrm flipH="1">
              <a:off x="1587807" y="3844767"/>
              <a:ext cx="1" cy="36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90" name="图片 86" descr="核心交换机.png"/>
            <p:cNvPicPr>
              <a:picLocks noChangeAspect="1"/>
            </p:cNvPicPr>
            <p:nvPr/>
          </p:nvPicPr>
          <p:blipFill>
            <a:blip r:embed="rId7" cstate="print"/>
            <a:stretch>
              <a:fillRect/>
            </a:stretch>
          </p:blipFill>
          <p:spPr bwMode="gray">
            <a:xfrm>
              <a:off x="1403393" y="3909762"/>
              <a:ext cx="368827" cy="301768"/>
            </a:xfrm>
            <a:prstGeom prst="rect">
              <a:avLst/>
            </a:prstGeom>
          </p:spPr>
        </p:pic>
        <p:cxnSp>
          <p:nvCxnSpPr>
            <p:cNvPr id="208" name="直接连接符 207"/>
            <p:cNvCxnSpPr>
              <a:stCxn id="190" idx="2"/>
              <a:endCxn id="192" idx="0"/>
            </p:cNvCxnSpPr>
            <p:nvPr/>
          </p:nvCxnSpPr>
          <p:spPr bwMode="gray">
            <a:xfrm flipH="1">
              <a:off x="1218981" y="4211530"/>
              <a:ext cx="368826"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endCxn id="190" idx="2"/>
            </p:cNvCxnSpPr>
            <p:nvPr/>
          </p:nvCxnSpPr>
          <p:spPr bwMode="gray">
            <a:xfrm flipH="1" flipV="1">
              <a:off x="1587807" y="4211530"/>
              <a:ext cx="407072"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5" name="矩形 214"/>
          <p:cNvSpPr/>
          <p:nvPr/>
        </p:nvSpPr>
        <p:spPr bwMode="gray">
          <a:xfrm>
            <a:off x="3858227" y="2847344"/>
            <a:ext cx="1456674" cy="124289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6" name="组合 215"/>
          <p:cNvGrpSpPr/>
          <p:nvPr/>
        </p:nvGrpSpPr>
        <p:grpSpPr bwMode="gray">
          <a:xfrm>
            <a:off x="4033324" y="2925351"/>
            <a:ext cx="1106481" cy="1086876"/>
            <a:chOff x="1034567" y="3542999"/>
            <a:chExt cx="1106481" cy="1086876"/>
          </a:xfrm>
        </p:grpSpPr>
        <p:pic>
          <p:nvPicPr>
            <p:cNvPr id="217" name="图片 21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03394" y="3542999"/>
              <a:ext cx="368827" cy="301768"/>
            </a:xfrm>
            <a:prstGeom prst="rect">
              <a:avLst/>
            </a:prstGeom>
          </p:spPr>
        </p:pic>
        <p:pic>
          <p:nvPicPr>
            <p:cNvPr id="218" name="图片 76" descr="接入交换机.png"/>
            <p:cNvPicPr>
              <a:picLocks/>
            </p:cNvPicPr>
            <p:nvPr/>
          </p:nvPicPr>
          <p:blipFill>
            <a:blip r:embed="rId6"/>
            <a:stretch>
              <a:fillRect/>
            </a:stretch>
          </p:blipFill>
          <p:spPr bwMode="gray">
            <a:xfrm>
              <a:off x="1034567" y="4328107"/>
              <a:ext cx="368827" cy="301768"/>
            </a:xfrm>
            <a:prstGeom prst="rect">
              <a:avLst/>
            </a:prstGeom>
          </p:spPr>
        </p:pic>
        <p:pic>
          <p:nvPicPr>
            <p:cNvPr id="219" name="图片 2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72221" y="4328107"/>
              <a:ext cx="368827" cy="301768"/>
            </a:xfrm>
            <a:prstGeom prst="rect">
              <a:avLst/>
            </a:prstGeom>
          </p:spPr>
        </p:pic>
        <p:cxnSp>
          <p:nvCxnSpPr>
            <p:cNvPr id="220" name="直接连接符 219"/>
            <p:cNvCxnSpPr>
              <a:stCxn id="217" idx="2"/>
              <a:endCxn id="221" idx="2"/>
            </p:cNvCxnSpPr>
            <p:nvPr/>
          </p:nvCxnSpPr>
          <p:spPr bwMode="gray">
            <a:xfrm flipH="1">
              <a:off x="1587807" y="3844767"/>
              <a:ext cx="1" cy="36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21" name="图片 86" descr="核心交换机.png"/>
            <p:cNvPicPr>
              <a:picLocks noChangeAspect="1"/>
            </p:cNvPicPr>
            <p:nvPr/>
          </p:nvPicPr>
          <p:blipFill>
            <a:blip r:embed="rId7" cstate="print"/>
            <a:stretch>
              <a:fillRect/>
            </a:stretch>
          </p:blipFill>
          <p:spPr bwMode="gray">
            <a:xfrm>
              <a:off x="1403393" y="3909762"/>
              <a:ext cx="368827" cy="301768"/>
            </a:xfrm>
            <a:prstGeom prst="rect">
              <a:avLst/>
            </a:prstGeom>
          </p:spPr>
        </p:pic>
        <p:cxnSp>
          <p:nvCxnSpPr>
            <p:cNvPr id="222" name="直接连接符 221"/>
            <p:cNvCxnSpPr>
              <a:stCxn id="221" idx="2"/>
              <a:endCxn id="218" idx="0"/>
            </p:cNvCxnSpPr>
            <p:nvPr/>
          </p:nvCxnSpPr>
          <p:spPr bwMode="gray">
            <a:xfrm flipH="1">
              <a:off x="1218981" y="4211530"/>
              <a:ext cx="368826"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endCxn id="221" idx="2"/>
            </p:cNvCxnSpPr>
            <p:nvPr/>
          </p:nvCxnSpPr>
          <p:spPr bwMode="gray">
            <a:xfrm flipH="1" flipV="1">
              <a:off x="1587807" y="4211530"/>
              <a:ext cx="407072"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24" name="直接连接符 223"/>
          <p:cNvCxnSpPr>
            <a:stCxn id="167" idx="3"/>
            <a:endCxn id="191" idx="0"/>
          </p:cNvCxnSpPr>
          <p:nvPr/>
        </p:nvCxnSpPr>
        <p:spPr bwMode="gray">
          <a:xfrm flipH="1">
            <a:off x="2129806" y="2523616"/>
            <a:ext cx="233096" cy="40173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stCxn id="167" idx="5"/>
            <a:endCxn id="217" idx="0"/>
          </p:cNvCxnSpPr>
          <p:nvPr/>
        </p:nvCxnSpPr>
        <p:spPr bwMode="gray">
          <a:xfrm>
            <a:off x="3920205" y="2523616"/>
            <a:ext cx="666360" cy="40173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2" name="Group 3"/>
          <p:cNvGrpSpPr/>
          <p:nvPr/>
        </p:nvGrpSpPr>
        <p:grpSpPr bwMode="gray">
          <a:xfrm>
            <a:off x="3241163" y="3531903"/>
            <a:ext cx="261965" cy="61979"/>
            <a:chOff x="559282" y="6488261"/>
            <a:chExt cx="261965" cy="61979"/>
          </a:xfrm>
          <a:solidFill>
            <a:schemeClr val="bg1">
              <a:lumMod val="50000"/>
            </a:schemeClr>
          </a:solidFill>
        </p:grpSpPr>
        <p:sp>
          <p:nvSpPr>
            <p:cNvPr id="23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6" name="矩形 235"/>
          <p:cNvSpPr/>
          <p:nvPr/>
        </p:nvSpPr>
        <p:spPr bwMode="gray">
          <a:xfrm>
            <a:off x="455130" y="3227946"/>
            <a:ext cx="1091668" cy="461665"/>
          </a:xfrm>
          <a:prstGeom prst="rect">
            <a:avLst/>
          </a:prstGeom>
        </p:spPr>
        <p:txBody>
          <a:bodyPr wrap="square">
            <a:spAutoFit/>
          </a:bodyPr>
          <a:lstStyle/>
          <a:p>
            <a:pPr fontAlgn="ctr"/>
            <a:r>
              <a:rPr lang="en-US" sz="1200" dirty="0" smtClean="0">
                <a:solidFill>
                  <a:prstClr val="black">
                    <a:lumMod val="75000"/>
                    <a:lumOff val="25000"/>
                  </a:prstClr>
                </a:solidFill>
                <a:latin typeface="Huawei Sans" panose="020C0503030203020204" pitchFamily="34" charset="0"/>
              </a:rPr>
              <a:t>Level-1 branch</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3" name="组合 242"/>
          <p:cNvGrpSpPr/>
          <p:nvPr/>
        </p:nvGrpSpPr>
        <p:grpSpPr bwMode="gray">
          <a:xfrm>
            <a:off x="1391129" y="4525523"/>
            <a:ext cx="426066" cy="671220"/>
            <a:chOff x="1391129" y="4504031"/>
            <a:chExt cx="426066" cy="671220"/>
          </a:xfrm>
        </p:grpSpPr>
        <p:sp>
          <p:nvSpPr>
            <p:cNvPr id="238" name="矩形 237"/>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9"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4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41"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44" name="组合 243"/>
          <p:cNvGrpSpPr/>
          <p:nvPr/>
        </p:nvGrpSpPr>
        <p:grpSpPr bwMode="gray">
          <a:xfrm>
            <a:off x="2090670" y="4525523"/>
            <a:ext cx="426066" cy="671220"/>
            <a:chOff x="1391129" y="4504031"/>
            <a:chExt cx="426066" cy="671220"/>
          </a:xfrm>
        </p:grpSpPr>
        <p:sp>
          <p:nvSpPr>
            <p:cNvPr id="245" name="矩形 244"/>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6"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47"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48"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49" name="组合 248"/>
          <p:cNvGrpSpPr/>
          <p:nvPr/>
        </p:nvGrpSpPr>
        <p:grpSpPr bwMode="gray">
          <a:xfrm>
            <a:off x="2790211" y="4525523"/>
            <a:ext cx="426066" cy="671220"/>
            <a:chOff x="1391129" y="4504031"/>
            <a:chExt cx="426066" cy="671220"/>
          </a:xfrm>
        </p:grpSpPr>
        <p:sp>
          <p:nvSpPr>
            <p:cNvPr id="250" name="矩形 249"/>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1"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52"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497151" y="4570812"/>
              <a:ext cx="200000" cy="163636"/>
            </a:xfrm>
            <a:prstGeom prst="rect">
              <a:avLst/>
            </a:prstGeom>
          </p:spPr>
        </p:pic>
        <p:pic>
          <p:nvPicPr>
            <p:cNvPr id="253"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54" name="组合 253"/>
          <p:cNvGrpSpPr/>
          <p:nvPr/>
        </p:nvGrpSpPr>
        <p:grpSpPr bwMode="gray">
          <a:xfrm>
            <a:off x="4888835" y="4525523"/>
            <a:ext cx="426066" cy="671220"/>
            <a:chOff x="1391129" y="4504031"/>
            <a:chExt cx="426066" cy="671220"/>
          </a:xfrm>
        </p:grpSpPr>
        <p:sp>
          <p:nvSpPr>
            <p:cNvPr id="255" name="矩形 254"/>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6"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57"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58"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59" name="组合 258"/>
          <p:cNvGrpSpPr/>
          <p:nvPr/>
        </p:nvGrpSpPr>
        <p:grpSpPr bwMode="gray">
          <a:xfrm>
            <a:off x="4189293" y="4525523"/>
            <a:ext cx="426066" cy="671220"/>
            <a:chOff x="1391129" y="4504031"/>
            <a:chExt cx="426066" cy="671220"/>
          </a:xfrm>
        </p:grpSpPr>
        <p:sp>
          <p:nvSpPr>
            <p:cNvPr id="260" name="矩形 259"/>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1"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62"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63"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64" name="组合 263"/>
          <p:cNvGrpSpPr/>
          <p:nvPr/>
        </p:nvGrpSpPr>
        <p:grpSpPr bwMode="gray">
          <a:xfrm>
            <a:off x="3489752" y="4525523"/>
            <a:ext cx="426066" cy="671220"/>
            <a:chOff x="1391129" y="4504031"/>
            <a:chExt cx="426066" cy="671220"/>
          </a:xfrm>
        </p:grpSpPr>
        <p:sp>
          <p:nvSpPr>
            <p:cNvPr id="265" name="矩形 264"/>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6"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67"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68"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cxnSp>
        <p:nvCxnSpPr>
          <p:cNvPr id="269" name="直接连接符 268"/>
          <p:cNvCxnSpPr>
            <a:stCxn id="197" idx="2"/>
          </p:cNvCxnSpPr>
          <p:nvPr/>
        </p:nvCxnSpPr>
        <p:spPr bwMode="gray">
          <a:xfrm>
            <a:off x="2498633" y="4012227"/>
            <a:ext cx="0" cy="23592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a:endCxn id="240" idx="0"/>
          </p:cNvCxnSpPr>
          <p:nvPr/>
        </p:nvCxnSpPr>
        <p:spPr bwMode="gray">
          <a:xfrm>
            <a:off x="1604162"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endCxn id="247" idx="0"/>
          </p:cNvCxnSpPr>
          <p:nvPr/>
        </p:nvCxnSpPr>
        <p:spPr bwMode="gray">
          <a:xfrm>
            <a:off x="2303703"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a:endCxn id="252" idx="0"/>
          </p:cNvCxnSpPr>
          <p:nvPr/>
        </p:nvCxnSpPr>
        <p:spPr bwMode="gray">
          <a:xfrm>
            <a:off x="2996233"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bwMode="gray">
          <a:xfrm>
            <a:off x="1410163" y="4248150"/>
            <a:ext cx="17730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bwMode="gray">
          <a:xfrm>
            <a:off x="4965884" y="4012227"/>
            <a:ext cx="0" cy="23592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bwMode="gray">
          <a:xfrm>
            <a:off x="3706280"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bwMode="gray">
          <a:xfrm>
            <a:off x="4405821"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bwMode="gray">
          <a:xfrm>
            <a:off x="5098351"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bwMode="gray">
          <a:xfrm>
            <a:off x="3601238" y="4248150"/>
            <a:ext cx="17730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1" name="矩形 290"/>
          <p:cNvSpPr/>
          <p:nvPr/>
        </p:nvSpPr>
        <p:spPr bwMode="gray">
          <a:xfrm>
            <a:off x="455130" y="4692590"/>
            <a:ext cx="1149032" cy="461665"/>
          </a:xfrm>
          <a:prstGeom prst="rect">
            <a:avLst/>
          </a:prstGeom>
        </p:spPr>
        <p:txBody>
          <a:bodyPr wrap="square">
            <a:spAutoFit/>
          </a:bodyPr>
          <a:lstStyle/>
          <a:p>
            <a:pPr fontAlgn="ctr"/>
            <a:r>
              <a:rPr lang="en-US" sz="1200" dirty="0" smtClean="0">
                <a:solidFill>
                  <a:prstClr val="black">
                    <a:lumMod val="75000"/>
                    <a:lumOff val="25000"/>
                  </a:prstClr>
                </a:solidFill>
                <a:latin typeface="Huawei Sans" panose="020C0503030203020204" pitchFamily="34" charset="0"/>
              </a:rPr>
              <a:t>Level-2 branch</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2" name="图片 291"/>
          <p:cNvPicPr>
            <a:picLocks noChangeAspect="1"/>
          </p:cNvPicPr>
          <p:nvPr/>
        </p:nvPicPr>
        <p:blipFill>
          <a:blip r:embed="rId11"/>
          <a:stretch>
            <a:fillRect/>
          </a:stretch>
        </p:blipFill>
        <p:spPr bwMode="gray">
          <a:xfrm>
            <a:off x="1461647" y="5627281"/>
            <a:ext cx="361070" cy="373414"/>
          </a:xfrm>
          <a:prstGeom prst="rect">
            <a:avLst/>
          </a:prstGeom>
        </p:spPr>
      </p:pic>
      <p:pic>
        <p:nvPicPr>
          <p:cNvPr id="293" name="图片 292"/>
          <p:cNvPicPr>
            <a:picLocks noChangeAspect="1"/>
          </p:cNvPicPr>
          <p:nvPr/>
        </p:nvPicPr>
        <p:blipFill>
          <a:blip r:embed="rId11"/>
          <a:stretch>
            <a:fillRect/>
          </a:stretch>
        </p:blipFill>
        <p:spPr bwMode="gray">
          <a:xfrm>
            <a:off x="1949814" y="5627281"/>
            <a:ext cx="361070" cy="373414"/>
          </a:xfrm>
          <a:prstGeom prst="rect">
            <a:avLst/>
          </a:prstGeom>
        </p:spPr>
      </p:pic>
      <p:pic>
        <p:nvPicPr>
          <p:cNvPr id="294" name="图片 293"/>
          <p:cNvPicPr>
            <a:picLocks noChangeAspect="1"/>
          </p:cNvPicPr>
          <p:nvPr/>
        </p:nvPicPr>
        <p:blipFill>
          <a:blip r:embed="rId11"/>
          <a:stretch>
            <a:fillRect/>
          </a:stretch>
        </p:blipFill>
        <p:spPr bwMode="gray">
          <a:xfrm>
            <a:off x="2437981" y="5627281"/>
            <a:ext cx="361070" cy="373414"/>
          </a:xfrm>
          <a:prstGeom prst="rect">
            <a:avLst/>
          </a:prstGeom>
        </p:spPr>
      </p:pic>
      <p:pic>
        <p:nvPicPr>
          <p:cNvPr id="295" name="图片 294"/>
          <p:cNvPicPr>
            <a:picLocks noChangeAspect="1"/>
          </p:cNvPicPr>
          <p:nvPr/>
        </p:nvPicPr>
        <p:blipFill>
          <a:blip r:embed="rId11"/>
          <a:stretch>
            <a:fillRect/>
          </a:stretch>
        </p:blipFill>
        <p:spPr bwMode="gray">
          <a:xfrm>
            <a:off x="2926148" y="5627281"/>
            <a:ext cx="361070" cy="373414"/>
          </a:xfrm>
          <a:prstGeom prst="rect">
            <a:avLst/>
          </a:prstGeom>
        </p:spPr>
      </p:pic>
      <p:pic>
        <p:nvPicPr>
          <p:cNvPr id="296" name="图片 295"/>
          <p:cNvPicPr>
            <a:picLocks noChangeAspect="1"/>
          </p:cNvPicPr>
          <p:nvPr/>
        </p:nvPicPr>
        <p:blipFill>
          <a:blip r:embed="rId11"/>
          <a:stretch>
            <a:fillRect/>
          </a:stretch>
        </p:blipFill>
        <p:spPr bwMode="gray">
          <a:xfrm>
            <a:off x="3414315" y="5627281"/>
            <a:ext cx="361070" cy="373414"/>
          </a:xfrm>
          <a:prstGeom prst="rect">
            <a:avLst/>
          </a:prstGeom>
        </p:spPr>
      </p:pic>
      <p:pic>
        <p:nvPicPr>
          <p:cNvPr id="297" name="图片 296"/>
          <p:cNvPicPr>
            <a:picLocks noChangeAspect="1"/>
          </p:cNvPicPr>
          <p:nvPr/>
        </p:nvPicPr>
        <p:blipFill>
          <a:blip r:embed="rId11"/>
          <a:stretch>
            <a:fillRect/>
          </a:stretch>
        </p:blipFill>
        <p:spPr bwMode="gray">
          <a:xfrm>
            <a:off x="3902482" y="5627281"/>
            <a:ext cx="361070" cy="373414"/>
          </a:xfrm>
          <a:prstGeom prst="rect">
            <a:avLst/>
          </a:prstGeom>
        </p:spPr>
      </p:pic>
      <p:pic>
        <p:nvPicPr>
          <p:cNvPr id="298" name="图片 297"/>
          <p:cNvPicPr>
            <a:picLocks noChangeAspect="1"/>
          </p:cNvPicPr>
          <p:nvPr/>
        </p:nvPicPr>
        <p:blipFill>
          <a:blip r:embed="rId11"/>
          <a:stretch>
            <a:fillRect/>
          </a:stretch>
        </p:blipFill>
        <p:spPr bwMode="gray">
          <a:xfrm>
            <a:off x="4878818" y="5627281"/>
            <a:ext cx="361070" cy="373414"/>
          </a:xfrm>
          <a:prstGeom prst="rect">
            <a:avLst/>
          </a:prstGeom>
        </p:spPr>
      </p:pic>
      <p:pic>
        <p:nvPicPr>
          <p:cNvPr id="299" name="图片 298"/>
          <p:cNvPicPr>
            <a:picLocks noChangeAspect="1"/>
          </p:cNvPicPr>
          <p:nvPr/>
        </p:nvPicPr>
        <p:blipFill>
          <a:blip r:embed="rId11"/>
          <a:stretch>
            <a:fillRect/>
          </a:stretch>
        </p:blipFill>
        <p:spPr bwMode="gray">
          <a:xfrm>
            <a:off x="4390649" y="5627281"/>
            <a:ext cx="361070" cy="373414"/>
          </a:xfrm>
          <a:prstGeom prst="rect">
            <a:avLst/>
          </a:prstGeom>
        </p:spPr>
      </p:pic>
      <p:sp>
        <p:nvSpPr>
          <p:cNvPr id="300" name="矩形 299"/>
          <p:cNvSpPr/>
          <p:nvPr/>
        </p:nvSpPr>
        <p:spPr bwMode="gray">
          <a:xfrm>
            <a:off x="455130" y="5684132"/>
            <a:ext cx="986167" cy="276999"/>
          </a:xfrm>
          <a:prstGeom prst="rect">
            <a:avLst/>
          </a:prstGeom>
        </p:spPr>
        <p:txBody>
          <a:bodyPr wrap="none">
            <a:spAutoFit/>
          </a:bodyPr>
          <a:lstStyle/>
          <a:p>
            <a:pPr fontAlgn="ctr"/>
            <a:r>
              <a:rPr lang="en-US" sz="1200" dirty="0" smtClean="0">
                <a:solidFill>
                  <a:prstClr val="black">
                    <a:lumMod val="75000"/>
                    <a:lumOff val="25000"/>
                  </a:prstClr>
                </a:solidFill>
                <a:latin typeface="Huawei Sans" panose="020C0503030203020204" pitchFamily="34" charset="0"/>
              </a:rPr>
              <a:t>Sub-branch</a:t>
            </a:r>
            <a:endParaRPr lang="en-US" sz="1200" dirty="0">
              <a:solidFill>
                <a:prstClr val="black">
                  <a:lumMod val="75000"/>
                  <a:lumOff val="25000"/>
                </a:prstClr>
              </a:solidFill>
              <a:latin typeface="Huawei Sans" panose="020C0503030203020204" pitchFamily="34" charset="0"/>
            </a:endParaRPr>
          </a:p>
        </p:txBody>
      </p:sp>
      <p:cxnSp>
        <p:nvCxnSpPr>
          <p:cNvPr id="301" name="直接连接符 300"/>
          <p:cNvCxnSpPr/>
          <p:nvPr/>
        </p:nvCxnSpPr>
        <p:spPr bwMode="gray">
          <a:xfrm>
            <a:off x="3347883" y="5196743"/>
            <a:ext cx="0" cy="38490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2" name="圆角矩形 75"/>
          <p:cNvSpPr/>
          <p:nvPr/>
        </p:nvSpPr>
        <p:spPr bwMode="gray">
          <a:xfrm>
            <a:off x="1380864" y="5581650"/>
            <a:ext cx="3934037" cy="479426"/>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05" name="直接连接符 304"/>
          <p:cNvCxnSpPr/>
          <p:nvPr/>
        </p:nvCxnSpPr>
        <p:spPr bwMode="gray">
          <a:xfrm flipH="1">
            <a:off x="1380865" y="5196743"/>
            <a:ext cx="393403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bwMode="gray">
          <a:xfrm>
            <a:off x="6677631" y="99476"/>
            <a:ext cx="5071457" cy="252000"/>
            <a:chOff x="4744036" y="101826"/>
            <a:chExt cx="5071457" cy="213120"/>
          </a:xfrm>
        </p:grpSpPr>
        <p:sp>
          <p:nvSpPr>
            <p:cNvPr id="109" name="五边形 108"/>
            <p:cNvSpPr/>
            <p:nvPr/>
          </p:nvSpPr>
          <p:spPr bwMode="gray">
            <a:xfrm>
              <a:off x="4744036" y="101826"/>
              <a:ext cx="1332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Education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燕尾形 109"/>
            <p:cNvSpPr/>
            <p:nvPr/>
          </p:nvSpPr>
          <p:spPr bwMode="gray">
            <a:xfrm>
              <a:off x="5990522" y="101826"/>
              <a:ext cx="133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b="1" dirty="0" smtClean="0">
                  <a:solidFill>
                    <a:schemeClr val="bg1"/>
                  </a:solidFill>
                  <a:latin typeface="Huawei Sans" panose="020C0503030203020204" pitchFamily="34" charset="0"/>
                </a:rPr>
                <a:t>Finance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燕尾形 110"/>
            <p:cNvSpPr/>
            <p:nvPr/>
          </p:nvSpPr>
          <p:spPr bwMode="gray">
            <a:xfrm>
              <a:off x="7237008"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Railway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燕尾形 111"/>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1" name="矩形 170"/>
          <p:cNvSpPr/>
          <p:nvPr/>
        </p:nvSpPr>
        <p:spPr bwMode="gray">
          <a:xfrm>
            <a:off x="2279689" y="1664684"/>
            <a:ext cx="1794460" cy="461665"/>
          </a:xfrm>
          <a:prstGeom prst="rect">
            <a:avLst/>
          </a:prstGeom>
        </p:spPr>
        <p:txBody>
          <a:bodyPr wrap="square">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Financial backbone network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062710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圆角矩形 75"/>
          <p:cNvSpPr/>
          <p:nvPr/>
        </p:nvSpPr>
        <p:spPr bwMode="gray">
          <a:xfrm>
            <a:off x="6036533" y="1550020"/>
            <a:ext cx="1688704" cy="1772300"/>
          </a:xfrm>
          <a:prstGeom prst="roundRect">
            <a:avLst>
              <a:gd name="adj" fmla="val 874"/>
            </a:avLst>
          </a:prstGeom>
          <a:solidFill>
            <a:srgbClr val="F1F8EC"/>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圆角矩形 75"/>
          <p:cNvSpPr/>
          <p:nvPr/>
        </p:nvSpPr>
        <p:spPr bwMode="gray">
          <a:xfrm>
            <a:off x="2265618" y="1550020"/>
            <a:ext cx="1688704" cy="1772300"/>
          </a:xfrm>
          <a:prstGeom prst="roundRect">
            <a:avLst>
              <a:gd name="adj" fmla="val 874"/>
            </a:avLst>
          </a:prstGeom>
          <a:solidFill>
            <a:srgbClr val="F1F8EC"/>
          </a:solidFill>
          <a:ln w="12700">
            <a:solidFill>
              <a:srgbClr val="C5E0B4"/>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75"/>
          <p:cNvSpPr/>
          <p:nvPr/>
        </p:nvSpPr>
        <p:spPr bwMode="gray">
          <a:xfrm>
            <a:off x="474505" y="1550020"/>
            <a:ext cx="1688704" cy="1772300"/>
          </a:xfrm>
          <a:prstGeom prst="roundRect">
            <a:avLst>
              <a:gd name="adj" fmla="val 874"/>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smtClean="0"/>
              <a:t>Financial Service Transport</a:t>
            </a:r>
            <a:endParaRPr lang="en-US" altLang="zh-CN" dirty="0">
              <a:sym typeface="Huawei Sans" panose="020C0503030203020204" pitchFamily="34" charset="0"/>
            </a:endParaRPr>
          </a:p>
        </p:txBody>
      </p:sp>
      <p:sp>
        <p:nvSpPr>
          <p:cNvPr id="7" name="矩形 6"/>
          <p:cNvSpPr/>
          <p:nvPr/>
        </p:nvSpPr>
        <p:spPr bwMode="gray">
          <a:xfrm>
            <a:off x="7934494" y="1445400"/>
            <a:ext cx="3800384" cy="4478149"/>
          </a:xfrm>
          <a:prstGeom prst="rect">
            <a:avLst/>
          </a:prstGeom>
        </p:spPr>
        <p:txBody>
          <a:bodyPr wrap="square">
            <a:spAutoFit/>
          </a:bodyPr>
          <a:lstStyle/>
          <a:p>
            <a:pPr marL="284400" indent="-28440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From the perspective of service transport, the backbone network of financial enterprises has two construction models. One is two physical networks (as shown in the left figure) that carry different types of services independently, and the other is one single physical network that carries converged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In the first model, networks that carry different services do not communicate with each other. A small number of services that need to be accessed across networks are accessed through firewalls.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76" descr="接入交换机.png"/>
          <p:cNvPicPr>
            <a:picLocks/>
          </p:cNvPicPr>
          <p:nvPr/>
        </p:nvPicPr>
        <p:blipFill>
          <a:blip r:embed="rId3"/>
          <a:stretch>
            <a:fillRect/>
          </a:stretch>
        </p:blipFill>
        <p:spPr bwMode="gray">
          <a:xfrm>
            <a:off x="1123399" y="4592926"/>
            <a:ext cx="291098" cy="238172"/>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08358" y="1684876"/>
            <a:ext cx="291098" cy="238172"/>
          </a:xfrm>
          <a:prstGeom prst="rect">
            <a:avLst/>
          </a:prstGeom>
        </p:spPr>
      </p:pic>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08170" y="2987424"/>
            <a:ext cx="291098" cy="238172"/>
          </a:xfrm>
          <a:prstGeom prst="rect">
            <a:avLst/>
          </a:prstGeom>
        </p:spPr>
      </p:pic>
      <p:pic>
        <p:nvPicPr>
          <p:cNvPr id="14" name="图片 86" descr="核心交换机.png"/>
          <p:cNvPicPr>
            <a:picLocks noChangeAspect="1"/>
          </p:cNvPicPr>
          <p:nvPr/>
        </p:nvPicPr>
        <p:blipFill>
          <a:blip r:embed="rId5" cstate="print"/>
          <a:stretch>
            <a:fillRect/>
          </a:stretch>
        </p:blipFill>
        <p:spPr bwMode="gray">
          <a:xfrm>
            <a:off x="908171" y="2489159"/>
            <a:ext cx="291098" cy="238172"/>
          </a:xfrm>
          <a:prstGeom prst="rect">
            <a:avLst/>
          </a:prstGeom>
        </p:spPr>
      </p:pic>
      <p:sp>
        <p:nvSpPr>
          <p:cNvPr id="17" name="矩形 16"/>
          <p:cNvSpPr/>
          <p:nvPr/>
        </p:nvSpPr>
        <p:spPr bwMode="gray">
          <a:xfrm>
            <a:off x="662036" y="1594624"/>
            <a:ext cx="900000" cy="389624"/>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Production service zone</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08358" y="2072357"/>
            <a:ext cx="291098" cy="23817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1423286" y="2489159"/>
            <a:ext cx="291098" cy="238172"/>
          </a:xfrm>
          <a:prstGeom prst="rect">
            <a:avLst/>
          </a:prstGeom>
        </p:spPr>
      </p:pic>
      <p:cxnSp>
        <p:nvCxnSpPr>
          <p:cNvPr id="22" name="直接连接符 21"/>
          <p:cNvCxnSpPr>
            <a:stCxn id="17" idx="2"/>
            <a:endCxn id="14" idx="0"/>
          </p:cNvCxnSpPr>
          <p:nvPr/>
        </p:nvCxnSpPr>
        <p:spPr bwMode="gray">
          <a:xfrm flipH="1">
            <a:off x="1053720" y="1984248"/>
            <a:ext cx="58316"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7" idx="2"/>
            <a:endCxn id="19" idx="0"/>
          </p:cNvCxnSpPr>
          <p:nvPr/>
        </p:nvCxnSpPr>
        <p:spPr bwMode="gray">
          <a:xfrm>
            <a:off x="1112036" y="1984248"/>
            <a:ext cx="456799"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0" idx="1"/>
            <a:endCxn id="14" idx="0"/>
          </p:cNvCxnSpPr>
          <p:nvPr/>
        </p:nvCxnSpPr>
        <p:spPr bwMode="gray">
          <a:xfrm flipH="1">
            <a:off x="1053720" y="1803962"/>
            <a:ext cx="754638"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0" idx="1"/>
            <a:endCxn id="19" idx="0"/>
          </p:cNvCxnSpPr>
          <p:nvPr/>
        </p:nvCxnSpPr>
        <p:spPr bwMode="gray">
          <a:xfrm flipH="1">
            <a:off x="1568835" y="1803962"/>
            <a:ext cx="239523"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8" idx="1"/>
            <a:endCxn id="14" idx="0"/>
          </p:cNvCxnSpPr>
          <p:nvPr/>
        </p:nvCxnSpPr>
        <p:spPr bwMode="gray">
          <a:xfrm flipH="1">
            <a:off x="1053720" y="2191443"/>
            <a:ext cx="754638"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8" idx="1"/>
            <a:endCxn id="19" idx="0"/>
          </p:cNvCxnSpPr>
          <p:nvPr/>
        </p:nvCxnSpPr>
        <p:spPr bwMode="gray">
          <a:xfrm flipH="1">
            <a:off x="1568835" y="2191443"/>
            <a:ext cx="239523"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23286" y="2987424"/>
            <a:ext cx="291098" cy="238172"/>
          </a:xfrm>
          <a:prstGeom prst="rect">
            <a:avLst/>
          </a:prstGeom>
        </p:spPr>
      </p:pic>
      <p:cxnSp>
        <p:nvCxnSpPr>
          <p:cNvPr id="51" name="直接连接符 50"/>
          <p:cNvCxnSpPr>
            <a:stCxn id="14" idx="2"/>
            <a:endCxn id="12" idx="0"/>
          </p:cNvCxnSpPr>
          <p:nvPr/>
        </p:nvCxnSpPr>
        <p:spPr bwMode="gray">
          <a:xfrm flipH="1">
            <a:off x="1053720" y="2727331"/>
            <a:ext cx="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14" idx="3"/>
            <a:endCxn id="19" idx="1"/>
          </p:cNvCxnSpPr>
          <p:nvPr/>
        </p:nvCxnSpPr>
        <p:spPr bwMode="gray">
          <a:xfrm>
            <a:off x="1199270" y="2608245"/>
            <a:ext cx="224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9" idx="2"/>
            <a:endCxn id="50" idx="0"/>
          </p:cNvCxnSpPr>
          <p:nvPr/>
        </p:nvCxnSpPr>
        <p:spPr bwMode="gray">
          <a:xfrm>
            <a:off x="1568836" y="2727331"/>
            <a:ext cx="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19" idx="2"/>
            <a:endCxn id="12" idx="0"/>
          </p:cNvCxnSpPr>
          <p:nvPr/>
        </p:nvCxnSpPr>
        <p:spPr bwMode="gray">
          <a:xfrm flipH="1">
            <a:off x="1053720" y="2727331"/>
            <a:ext cx="51511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14" idx="2"/>
            <a:endCxn id="50" idx="0"/>
          </p:cNvCxnSpPr>
          <p:nvPr/>
        </p:nvCxnSpPr>
        <p:spPr bwMode="gray">
          <a:xfrm>
            <a:off x="1053721" y="2727331"/>
            <a:ext cx="515115"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6" name="图片 7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308757" y="1684876"/>
            <a:ext cx="291098" cy="238172"/>
          </a:xfrm>
          <a:prstGeom prst="rect">
            <a:avLst/>
          </a:prstGeom>
        </p:spPr>
      </p:pic>
      <p:pic>
        <p:nvPicPr>
          <p:cNvPr id="77" name="图片 7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47883" y="2987424"/>
            <a:ext cx="291098" cy="238172"/>
          </a:xfrm>
          <a:prstGeom prst="rect">
            <a:avLst/>
          </a:prstGeom>
        </p:spPr>
      </p:pic>
      <p:pic>
        <p:nvPicPr>
          <p:cNvPr id="78" name="图片 86" descr="核心交换机.png"/>
          <p:cNvPicPr>
            <a:picLocks noChangeAspect="1"/>
          </p:cNvPicPr>
          <p:nvPr/>
        </p:nvPicPr>
        <p:blipFill>
          <a:blip r:embed="rId5" cstate="print"/>
          <a:stretch>
            <a:fillRect/>
          </a:stretch>
        </p:blipFill>
        <p:spPr bwMode="gray">
          <a:xfrm>
            <a:off x="2647884" y="2489159"/>
            <a:ext cx="291098" cy="238172"/>
          </a:xfrm>
          <a:prstGeom prst="rect">
            <a:avLst/>
          </a:prstGeom>
        </p:spPr>
      </p:pic>
      <p:sp>
        <p:nvSpPr>
          <p:cNvPr id="79" name="矩形 78"/>
          <p:cNvSpPr/>
          <p:nvPr/>
        </p:nvSpPr>
        <p:spPr bwMode="gray">
          <a:xfrm>
            <a:off x="2881381" y="1594624"/>
            <a:ext cx="900000" cy="389624"/>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Production service zone</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pic>
        <p:nvPicPr>
          <p:cNvPr id="8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308757" y="2072357"/>
            <a:ext cx="291098" cy="238172"/>
          </a:xfrm>
          <a:prstGeom prst="rect">
            <a:avLst/>
          </a:prstGeom>
        </p:spPr>
      </p:pic>
      <p:pic>
        <p:nvPicPr>
          <p:cNvPr id="81" name="图片 86" descr="核心交换机.png"/>
          <p:cNvPicPr>
            <a:picLocks noChangeAspect="1"/>
          </p:cNvPicPr>
          <p:nvPr/>
        </p:nvPicPr>
        <p:blipFill>
          <a:blip r:embed="rId5" cstate="print"/>
          <a:stretch>
            <a:fillRect/>
          </a:stretch>
        </p:blipFill>
        <p:spPr bwMode="gray">
          <a:xfrm>
            <a:off x="3162999" y="2489159"/>
            <a:ext cx="291098" cy="238172"/>
          </a:xfrm>
          <a:prstGeom prst="rect">
            <a:avLst/>
          </a:prstGeom>
        </p:spPr>
      </p:pic>
      <p:cxnSp>
        <p:nvCxnSpPr>
          <p:cNvPr id="82" name="直接连接符 81"/>
          <p:cNvCxnSpPr>
            <a:stCxn id="79" idx="2"/>
            <a:endCxn id="78" idx="0"/>
          </p:cNvCxnSpPr>
          <p:nvPr/>
        </p:nvCxnSpPr>
        <p:spPr bwMode="gray">
          <a:xfrm flipH="1">
            <a:off x="2793433" y="1984248"/>
            <a:ext cx="537948"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79" idx="2"/>
            <a:endCxn id="81" idx="0"/>
          </p:cNvCxnSpPr>
          <p:nvPr/>
        </p:nvCxnSpPr>
        <p:spPr bwMode="gray">
          <a:xfrm flipH="1">
            <a:off x="3308548" y="1984248"/>
            <a:ext cx="22833"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6" idx="3"/>
            <a:endCxn id="78" idx="0"/>
          </p:cNvCxnSpPr>
          <p:nvPr/>
        </p:nvCxnSpPr>
        <p:spPr bwMode="gray">
          <a:xfrm>
            <a:off x="2599855" y="1803962"/>
            <a:ext cx="193578"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6" idx="3"/>
            <a:endCxn id="81" idx="0"/>
          </p:cNvCxnSpPr>
          <p:nvPr/>
        </p:nvCxnSpPr>
        <p:spPr bwMode="gray">
          <a:xfrm>
            <a:off x="2599855" y="1803962"/>
            <a:ext cx="708693"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3"/>
            <a:endCxn id="78" idx="0"/>
          </p:cNvCxnSpPr>
          <p:nvPr/>
        </p:nvCxnSpPr>
        <p:spPr bwMode="gray">
          <a:xfrm>
            <a:off x="2599855" y="2191443"/>
            <a:ext cx="193578"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0" idx="3"/>
            <a:endCxn id="81" idx="0"/>
          </p:cNvCxnSpPr>
          <p:nvPr/>
        </p:nvCxnSpPr>
        <p:spPr bwMode="gray">
          <a:xfrm>
            <a:off x="2599855" y="2191443"/>
            <a:ext cx="708693"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62999" y="2987424"/>
            <a:ext cx="291098" cy="238172"/>
          </a:xfrm>
          <a:prstGeom prst="rect">
            <a:avLst/>
          </a:prstGeom>
        </p:spPr>
      </p:pic>
      <p:cxnSp>
        <p:nvCxnSpPr>
          <p:cNvPr id="89" name="直接连接符 88"/>
          <p:cNvCxnSpPr>
            <a:stCxn id="78" idx="2"/>
            <a:endCxn id="77" idx="0"/>
          </p:cNvCxnSpPr>
          <p:nvPr/>
        </p:nvCxnSpPr>
        <p:spPr bwMode="gray">
          <a:xfrm flipH="1">
            <a:off x="2793433" y="2727331"/>
            <a:ext cx="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81" idx="1"/>
          </p:cNvCxnSpPr>
          <p:nvPr/>
        </p:nvCxnSpPr>
        <p:spPr bwMode="gray">
          <a:xfrm>
            <a:off x="2938983" y="2608245"/>
            <a:ext cx="224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1" idx="2"/>
            <a:endCxn id="88" idx="0"/>
          </p:cNvCxnSpPr>
          <p:nvPr/>
        </p:nvCxnSpPr>
        <p:spPr bwMode="gray">
          <a:xfrm>
            <a:off x="3308549" y="2727331"/>
            <a:ext cx="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1" idx="2"/>
            <a:endCxn id="77" idx="0"/>
          </p:cNvCxnSpPr>
          <p:nvPr/>
        </p:nvCxnSpPr>
        <p:spPr bwMode="gray">
          <a:xfrm flipH="1">
            <a:off x="2793433" y="2727331"/>
            <a:ext cx="51511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8" idx="2"/>
            <a:endCxn id="88" idx="0"/>
          </p:cNvCxnSpPr>
          <p:nvPr/>
        </p:nvCxnSpPr>
        <p:spPr bwMode="gray">
          <a:xfrm>
            <a:off x="2793434" y="2727331"/>
            <a:ext cx="515115"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76" idx="1"/>
            <a:endCxn id="10" idx="3"/>
          </p:cNvCxnSpPr>
          <p:nvPr/>
        </p:nvCxnSpPr>
        <p:spPr bwMode="gray">
          <a:xfrm flipH="1">
            <a:off x="2099456" y="1803962"/>
            <a:ext cx="20930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0" idx="1"/>
            <a:endCxn id="18" idx="3"/>
          </p:cNvCxnSpPr>
          <p:nvPr/>
        </p:nvCxnSpPr>
        <p:spPr bwMode="gray">
          <a:xfrm flipH="1">
            <a:off x="2099456" y="2191443"/>
            <a:ext cx="20930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9" name="图片 11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79273" y="1684876"/>
            <a:ext cx="291098" cy="238172"/>
          </a:xfrm>
          <a:prstGeom prst="rect">
            <a:avLst/>
          </a:prstGeom>
        </p:spPr>
      </p:pic>
      <p:pic>
        <p:nvPicPr>
          <p:cNvPr id="120" name="图片 11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679085" y="2987424"/>
            <a:ext cx="291098" cy="238172"/>
          </a:xfrm>
          <a:prstGeom prst="rect">
            <a:avLst/>
          </a:prstGeom>
        </p:spPr>
      </p:pic>
      <p:pic>
        <p:nvPicPr>
          <p:cNvPr id="121" name="图片 86" descr="核心交换机.png"/>
          <p:cNvPicPr>
            <a:picLocks noChangeAspect="1"/>
          </p:cNvPicPr>
          <p:nvPr/>
        </p:nvPicPr>
        <p:blipFill>
          <a:blip r:embed="rId5" cstate="print"/>
          <a:stretch>
            <a:fillRect/>
          </a:stretch>
        </p:blipFill>
        <p:spPr bwMode="gray">
          <a:xfrm>
            <a:off x="4679086" y="2489159"/>
            <a:ext cx="291098" cy="238172"/>
          </a:xfrm>
          <a:prstGeom prst="rect">
            <a:avLst/>
          </a:prstGeom>
        </p:spPr>
      </p:pic>
      <p:sp>
        <p:nvSpPr>
          <p:cNvPr id="122" name="矩形 121"/>
          <p:cNvSpPr/>
          <p:nvPr/>
        </p:nvSpPr>
        <p:spPr bwMode="gray">
          <a:xfrm>
            <a:off x="4520988" y="1594624"/>
            <a:ext cx="900000" cy="389624"/>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OA service zone</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pic>
        <p:nvPicPr>
          <p:cNvPr id="123" name="图片 12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79273" y="2072357"/>
            <a:ext cx="291098" cy="238172"/>
          </a:xfrm>
          <a:prstGeom prst="rect">
            <a:avLst/>
          </a:prstGeom>
        </p:spPr>
      </p:pic>
      <p:pic>
        <p:nvPicPr>
          <p:cNvPr id="124" name="图片 86" descr="核心交换机.png"/>
          <p:cNvPicPr>
            <a:picLocks noChangeAspect="1"/>
          </p:cNvPicPr>
          <p:nvPr/>
        </p:nvPicPr>
        <p:blipFill>
          <a:blip r:embed="rId5" cstate="print"/>
          <a:stretch>
            <a:fillRect/>
          </a:stretch>
        </p:blipFill>
        <p:spPr bwMode="gray">
          <a:xfrm>
            <a:off x="5194201" y="2489159"/>
            <a:ext cx="291098" cy="238172"/>
          </a:xfrm>
          <a:prstGeom prst="rect">
            <a:avLst/>
          </a:prstGeom>
        </p:spPr>
      </p:pic>
      <p:cxnSp>
        <p:nvCxnSpPr>
          <p:cNvPr id="125" name="直接连接符 124"/>
          <p:cNvCxnSpPr>
            <a:stCxn id="122" idx="2"/>
            <a:endCxn id="121" idx="0"/>
          </p:cNvCxnSpPr>
          <p:nvPr/>
        </p:nvCxnSpPr>
        <p:spPr bwMode="gray">
          <a:xfrm flipH="1">
            <a:off x="4824635" y="1984248"/>
            <a:ext cx="146353"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22" idx="2"/>
            <a:endCxn id="124" idx="0"/>
          </p:cNvCxnSpPr>
          <p:nvPr/>
        </p:nvCxnSpPr>
        <p:spPr bwMode="gray">
          <a:xfrm>
            <a:off x="4970988" y="1984248"/>
            <a:ext cx="368762"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9" idx="1"/>
            <a:endCxn id="121" idx="0"/>
          </p:cNvCxnSpPr>
          <p:nvPr/>
        </p:nvCxnSpPr>
        <p:spPr bwMode="gray">
          <a:xfrm flipH="1">
            <a:off x="4824635" y="1803962"/>
            <a:ext cx="754638"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9" idx="1"/>
            <a:endCxn id="124" idx="0"/>
          </p:cNvCxnSpPr>
          <p:nvPr/>
        </p:nvCxnSpPr>
        <p:spPr bwMode="gray">
          <a:xfrm flipH="1">
            <a:off x="5339750" y="1803962"/>
            <a:ext cx="239523"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3" idx="1"/>
            <a:endCxn id="121" idx="0"/>
          </p:cNvCxnSpPr>
          <p:nvPr/>
        </p:nvCxnSpPr>
        <p:spPr bwMode="gray">
          <a:xfrm flipH="1">
            <a:off x="4824635" y="2191443"/>
            <a:ext cx="754638"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3" idx="1"/>
            <a:endCxn id="124" idx="0"/>
          </p:cNvCxnSpPr>
          <p:nvPr/>
        </p:nvCxnSpPr>
        <p:spPr bwMode="gray">
          <a:xfrm flipH="1">
            <a:off x="5339750" y="2191443"/>
            <a:ext cx="239523"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1" name="图片 13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94201" y="2987424"/>
            <a:ext cx="291098" cy="238172"/>
          </a:xfrm>
          <a:prstGeom prst="rect">
            <a:avLst/>
          </a:prstGeom>
        </p:spPr>
      </p:pic>
      <p:cxnSp>
        <p:nvCxnSpPr>
          <p:cNvPr id="132" name="直接连接符 131"/>
          <p:cNvCxnSpPr>
            <a:stCxn id="121" idx="2"/>
            <a:endCxn id="120" idx="0"/>
          </p:cNvCxnSpPr>
          <p:nvPr/>
        </p:nvCxnSpPr>
        <p:spPr bwMode="gray">
          <a:xfrm flipH="1">
            <a:off x="4824635" y="2727331"/>
            <a:ext cx="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1" idx="3"/>
            <a:endCxn id="124" idx="1"/>
          </p:cNvCxnSpPr>
          <p:nvPr/>
        </p:nvCxnSpPr>
        <p:spPr bwMode="gray">
          <a:xfrm>
            <a:off x="4970185" y="2608245"/>
            <a:ext cx="224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4" idx="2"/>
            <a:endCxn id="131" idx="0"/>
          </p:cNvCxnSpPr>
          <p:nvPr/>
        </p:nvCxnSpPr>
        <p:spPr bwMode="gray">
          <a:xfrm>
            <a:off x="5339751" y="2727331"/>
            <a:ext cx="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4" idx="2"/>
            <a:endCxn id="120" idx="0"/>
          </p:cNvCxnSpPr>
          <p:nvPr/>
        </p:nvCxnSpPr>
        <p:spPr bwMode="gray">
          <a:xfrm flipH="1">
            <a:off x="4824635" y="2727331"/>
            <a:ext cx="51511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1" idx="2"/>
            <a:endCxn id="131" idx="0"/>
          </p:cNvCxnSpPr>
          <p:nvPr/>
        </p:nvCxnSpPr>
        <p:spPr bwMode="gray">
          <a:xfrm>
            <a:off x="4824636" y="2727331"/>
            <a:ext cx="515115"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7" name="圆角矩形 75"/>
          <p:cNvSpPr/>
          <p:nvPr/>
        </p:nvSpPr>
        <p:spPr bwMode="gray">
          <a:xfrm>
            <a:off x="4245420" y="1550020"/>
            <a:ext cx="1688704" cy="177230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8" name="图片 13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079672" y="1684876"/>
            <a:ext cx="291098" cy="238172"/>
          </a:xfrm>
          <a:prstGeom prst="rect">
            <a:avLst/>
          </a:prstGeom>
        </p:spPr>
      </p:pic>
      <p:pic>
        <p:nvPicPr>
          <p:cNvPr id="139" name="图片 13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418798" y="2987424"/>
            <a:ext cx="291098" cy="238172"/>
          </a:xfrm>
          <a:prstGeom prst="rect">
            <a:avLst/>
          </a:prstGeom>
        </p:spPr>
      </p:pic>
      <p:pic>
        <p:nvPicPr>
          <p:cNvPr id="140" name="图片 86" descr="核心交换机.png"/>
          <p:cNvPicPr>
            <a:picLocks noChangeAspect="1"/>
          </p:cNvPicPr>
          <p:nvPr/>
        </p:nvPicPr>
        <p:blipFill>
          <a:blip r:embed="rId5" cstate="print"/>
          <a:stretch>
            <a:fillRect/>
          </a:stretch>
        </p:blipFill>
        <p:spPr bwMode="gray">
          <a:xfrm>
            <a:off x="6418799" y="2489159"/>
            <a:ext cx="291098" cy="238172"/>
          </a:xfrm>
          <a:prstGeom prst="rect">
            <a:avLst/>
          </a:prstGeom>
        </p:spPr>
      </p:pic>
      <p:sp>
        <p:nvSpPr>
          <p:cNvPr id="141" name="矩形 140"/>
          <p:cNvSpPr/>
          <p:nvPr/>
        </p:nvSpPr>
        <p:spPr bwMode="gray">
          <a:xfrm>
            <a:off x="6564346" y="1594624"/>
            <a:ext cx="900000" cy="389624"/>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OA service zone</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pic>
        <p:nvPicPr>
          <p:cNvPr id="142" name="图片 14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079672" y="2072357"/>
            <a:ext cx="291098" cy="238172"/>
          </a:xfrm>
          <a:prstGeom prst="rect">
            <a:avLst/>
          </a:prstGeom>
        </p:spPr>
      </p:pic>
      <p:pic>
        <p:nvPicPr>
          <p:cNvPr id="143" name="图片 86" descr="核心交换机.png"/>
          <p:cNvPicPr>
            <a:picLocks noChangeAspect="1"/>
          </p:cNvPicPr>
          <p:nvPr/>
        </p:nvPicPr>
        <p:blipFill>
          <a:blip r:embed="rId5" cstate="print"/>
          <a:stretch>
            <a:fillRect/>
          </a:stretch>
        </p:blipFill>
        <p:spPr bwMode="gray">
          <a:xfrm>
            <a:off x="6933914" y="2489159"/>
            <a:ext cx="291098" cy="238172"/>
          </a:xfrm>
          <a:prstGeom prst="rect">
            <a:avLst/>
          </a:prstGeom>
        </p:spPr>
      </p:pic>
      <p:cxnSp>
        <p:nvCxnSpPr>
          <p:cNvPr id="144" name="直接连接符 143"/>
          <p:cNvCxnSpPr>
            <a:stCxn id="141" idx="2"/>
            <a:endCxn id="140" idx="0"/>
          </p:cNvCxnSpPr>
          <p:nvPr/>
        </p:nvCxnSpPr>
        <p:spPr bwMode="gray">
          <a:xfrm flipH="1">
            <a:off x="6564348" y="1984248"/>
            <a:ext cx="449998"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41" idx="2"/>
            <a:endCxn id="143" idx="0"/>
          </p:cNvCxnSpPr>
          <p:nvPr/>
        </p:nvCxnSpPr>
        <p:spPr bwMode="gray">
          <a:xfrm>
            <a:off x="7014346" y="1984248"/>
            <a:ext cx="65117" cy="5049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38" idx="3"/>
            <a:endCxn id="140" idx="0"/>
          </p:cNvCxnSpPr>
          <p:nvPr/>
        </p:nvCxnSpPr>
        <p:spPr bwMode="gray">
          <a:xfrm>
            <a:off x="6370770" y="1803962"/>
            <a:ext cx="193578"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38" idx="3"/>
            <a:endCxn id="143" idx="0"/>
          </p:cNvCxnSpPr>
          <p:nvPr/>
        </p:nvCxnSpPr>
        <p:spPr bwMode="gray">
          <a:xfrm>
            <a:off x="6370770" y="1803962"/>
            <a:ext cx="708693" cy="68519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2" idx="3"/>
            <a:endCxn id="140" idx="0"/>
          </p:cNvCxnSpPr>
          <p:nvPr/>
        </p:nvCxnSpPr>
        <p:spPr bwMode="gray">
          <a:xfrm>
            <a:off x="6370770" y="2191443"/>
            <a:ext cx="193578"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42" idx="3"/>
            <a:endCxn id="143" idx="0"/>
          </p:cNvCxnSpPr>
          <p:nvPr/>
        </p:nvCxnSpPr>
        <p:spPr bwMode="gray">
          <a:xfrm>
            <a:off x="6370770" y="2191443"/>
            <a:ext cx="708693" cy="29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50" name="图片 1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933914" y="2987424"/>
            <a:ext cx="291098" cy="238172"/>
          </a:xfrm>
          <a:prstGeom prst="rect">
            <a:avLst/>
          </a:prstGeom>
        </p:spPr>
      </p:pic>
      <p:cxnSp>
        <p:nvCxnSpPr>
          <p:cNvPr id="151" name="直接连接符 150"/>
          <p:cNvCxnSpPr>
            <a:stCxn id="140" idx="2"/>
            <a:endCxn id="139" idx="0"/>
          </p:cNvCxnSpPr>
          <p:nvPr/>
        </p:nvCxnSpPr>
        <p:spPr bwMode="gray">
          <a:xfrm flipH="1">
            <a:off x="6564348" y="2727331"/>
            <a:ext cx="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40" idx="3"/>
            <a:endCxn id="143" idx="1"/>
          </p:cNvCxnSpPr>
          <p:nvPr/>
        </p:nvCxnSpPr>
        <p:spPr bwMode="gray">
          <a:xfrm>
            <a:off x="6709898" y="2608245"/>
            <a:ext cx="224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43" idx="2"/>
            <a:endCxn id="150" idx="0"/>
          </p:cNvCxnSpPr>
          <p:nvPr/>
        </p:nvCxnSpPr>
        <p:spPr bwMode="gray">
          <a:xfrm>
            <a:off x="7079464" y="2727331"/>
            <a:ext cx="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43" idx="2"/>
            <a:endCxn id="139" idx="0"/>
          </p:cNvCxnSpPr>
          <p:nvPr/>
        </p:nvCxnSpPr>
        <p:spPr bwMode="gray">
          <a:xfrm flipH="1">
            <a:off x="6564348" y="2727331"/>
            <a:ext cx="51511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40" idx="2"/>
            <a:endCxn id="150" idx="0"/>
          </p:cNvCxnSpPr>
          <p:nvPr/>
        </p:nvCxnSpPr>
        <p:spPr bwMode="gray">
          <a:xfrm>
            <a:off x="6564349" y="2727331"/>
            <a:ext cx="515115"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38" idx="1"/>
            <a:endCxn id="119" idx="3"/>
          </p:cNvCxnSpPr>
          <p:nvPr/>
        </p:nvCxnSpPr>
        <p:spPr bwMode="gray">
          <a:xfrm flipH="1">
            <a:off x="5870371" y="1803962"/>
            <a:ext cx="20930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2" idx="1"/>
            <a:endCxn id="123" idx="3"/>
          </p:cNvCxnSpPr>
          <p:nvPr/>
        </p:nvCxnSpPr>
        <p:spPr bwMode="gray">
          <a:xfrm flipH="1">
            <a:off x="5870371" y="2191443"/>
            <a:ext cx="20930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65" name="图片 16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16741" y="4592926"/>
            <a:ext cx="291098" cy="238172"/>
          </a:xfrm>
          <a:prstGeom prst="rect">
            <a:avLst/>
          </a:prstGeom>
        </p:spPr>
      </p:pic>
      <p:pic>
        <p:nvPicPr>
          <p:cNvPr id="166" name="图片 86" descr="核心交换机.png"/>
          <p:cNvPicPr>
            <a:picLocks noChangeAspect="1"/>
          </p:cNvPicPr>
          <p:nvPr/>
        </p:nvPicPr>
        <p:blipFill>
          <a:blip r:embed="rId5" cstate="print"/>
          <a:stretch>
            <a:fillRect/>
          </a:stretch>
        </p:blipFill>
        <p:spPr bwMode="gray">
          <a:xfrm>
            <a:off x="1688596" y="4094661"/>
            <a:ext cx="291098" cy="238172"/>
          </a:xfrm>
          <a:prstGeom prst="rect">
            <a:avLst/>
          </a:prstGeom>
        </p:spPr>
      </p:pic>
      <p:pic>
        <p:nvPicPr>
          <p:cNvPr id="167" name="图片 16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88596" y="3592450"/>
            <a:ext cx="291098" cy="238172"/>
          </a:xfrm>
          <a:prstGeom prst="rect">
            <a:avLst/>
          </a:prstGeom>
        </p:spPr>
      </p:pic>
      <p:pic>
        <p:nvPicPr>
          <p:cNvPr id="168" name="图片 86" descr="核心交换机.png"/>
          <p:cNvPicPr>
            <a:picLocks noChangeAspect="1"/>
          </p:cNvPicPr>
          <p:nvPr/>
        </p:nvPicPr>
        <p:blipFill>
          <a:blip r:embed="rId5" cstate="print"/>
          <a:stretch>
            <a:fillRect/>
          </a:stretch>
        </p:blipFill>
        <p:spPr bwMode="gray">
          <a:xfrm>
            <a:off x="2203711" y="4094661"/>
            <a:ext cx="291098" cy="238172"/>
          </a:xfrm>
          <a:prstGeom prst="rect">
            <a:avLst/>
          </a:prstGeom>
        </p:spPr>
      </p:pic>
      <p:cxnSp>
        <p:nvCxnSpPr>
          <p:cNvPr id="169" name="直接连接符 168"/>
          <p:cNvCxnSpPr>
            <a:stCxn id="12" idx="2"/>
            <a:endCxn id="167" idx="0"/>
          </p:cNvCxnSpPr>
          <p:nvPr/>
        </p:nvCxnSpPr>
        <p:spPr bwMode="gray">
          <a:xfrm>
            <a:off x="1053719" y="3225596"/>
            <a:ext cx="780426"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0" name="图片 16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31857" y="4592926"/>
            <a:ext cx="291098" cy="238172"/>
          </a:xfrm>
          <a:prstGeom prst="rect">
            <a:avLst/>
          </a:prstGeom>
        </p:spPr>
      </p:pic>
      <p:cxnSp>
        <p:nvCxnSpPr>
          <p:cNvPr id="171" name="直接连接符 170"/>
          <p:cNvCxnSpPr>
            <a:stCxn id="168" idx="2"/>
            <a:endCxn id="197" idx="0"/>
          </p:cNvCxnSpPr>
          <p:nvPr/>
        </p:nvCxnSpPr>
        <p:spPr bwMode="gray">
          <a:xfrm flipH="1">
            <a:off x="1797254" y="4332833"/>
            <a:ext cx="55200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66" idx="3"/>
            <a:endCxn id="168" idx="1"/>
          </p:cNvCxnSpPr>
          <p:nvPr/>
        </p:nvCxnSpPr>
        <p:spPr bwMode="gray">
          <a:xfrm>
            <a:off x="1979695" y="4213747"/>
            <a:ext cx="224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8" idx="2"/>
            <a:endCxn id="170" idx="0"/>
          </p:cNvCxnSpPr>
          <p:nvPr/>
        </p:nvCxnSpPr>
        <p:spPr bwMode="gray">
          <a:xfrm>
            <a:off x="2349260" y="4332833"/>
            <a:ext cx="82814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8" idx="2"/>
            <a:endCxn id="165" idx="0"/>
          </p:cNvCxnSpPr>
          <p:nvPr/>
        </p:nvCxnSpPr>
        <p:spPr bwMode="gray">
          <a:xfrm>
            <a:off x="2349260" y="4332833"/>
            <a:ext cx="31303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a:stCxn id="166" idx="2"/>
            <a:endCxn id="170" idx="0"/>
          </p:cNvCxnSpPr>
          <p:nvPr/>
        </p:nvCxnSpPr>
        <p:spPr bwMode="gray">
          <a:xfrm>
            <a:off x="1834145" y="4332833"/>
            <a:ext cx="134326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6" name="图片 17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79660" y="3592450"/>
            <a:ext cx="291098" cy="238172"/>
          </a:xfrm>
          <a:prstGeom prst="rect">
            <a:avLst/>
          </a:prstGeom>
        </p:spPr>
      </p:pic>
      <p:cxnSp>
        <p:nvCxnSpPr>
          <p:cNvPr id="180" name="直接连接符 179"/>
          <p:cNvCxnSpPr>
            <a:stCxn id="50" idx="2"/>
            <a:endCxn id="176" idx="0"/>
          </p:cNvCxnSpPr>
          <p:nvPr/>
        </p:nvCxnSpPr>
        <p:spPr bwMode="gray">
          <a:xfrm>
            <a:off x="1568835" y="3225596"/>
            <a:ext cx="756374"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77" idx="2"/>
            <a:endCxn id="167" idx="0"/>
          </p:cNvCxnSpPr>
          <p:nvPr/>
        </p:nvCxnSpPr>
        <p:spPr bwMode="gray">
          <a:xfrm flipH="1">
            <a:off x="1834145" y="3225596"/>
            <a:ext cx="959287"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a:stCxn id="88" idx="2"/>
            <a:endCxn id="176" idx="0"/>
          </p:cNvCxnSpPr>
          <p:nvPr/>
        </p:nvCxnSpPr>
        <p:spPr bwMode="gray">
          <a:xfrm flipH="1">
            <a:off x="2325209" y="3225596"/>
            <a:ext cx="983339"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bwMode="gray">
          <a:xfrm flipH="1">
            <a:off x="1834145" y="3828794"/>
            <a:ext cx="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bwMode="gray">
          <a:xfrm>
            <a:off x="2349261" y="3828794"/>
            <a:ext cx="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bwMode="gray">
          <a:xfrm flipH="1">
            <a:off x="1834145" y="3828794"/>
            <a:ext cx="51511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a:off x="1834146" y="3828794"/>
            <a:ext cx="515115"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97" name="图片 76" descr="接入交换机.png"/>
          <p:cNvPicPr>
            <a:picLocks/>
          </p:cNvPicPr>
          <p:nvPr/>
        </p:nvPicPr>
        <p:blipFill>
          <a:blip r:embed="rId3"/>
          <a:stretch>
            <a:fillRect/>
          </a:stretch>
        </p:blipFill>
        <p:spPr bwMode="gray">
          <a:xfrm>
            <a:off x="1651705" y="4592926"/>
            <a:ext cx="291098" cy="238172"/>
          </a:xfrm>
          <a:prstGeom prst="rect">
            <a:avLst/>
          </a:prstGeom>
        </p:spPr>
      </p:pic>
      <p:cxnSp>
        <p:nvCxnSpPr>
          <p:cNvPr id="198" name="直接连接符 197"/>
          <p:cNvCxnSpPr>
            <a:stCxn id="166" idx="2"/>
            <a:endCxn id="11" idx="0"/>
          </p:cNvCxnSpPr>
          <p:nvPr/>
        </p:nvCxnSpPr>
        <p:spPr bwMode="gray">
          <a:xfrm flipH="1">
            <a:off x="1268948" y="4332833"/>
            <a:ext cx="565197"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68" idx="2"/>
            <a:endCxn id="11" idx="0"/>
          </p:cNvCxnSpPr>
          <p:nvPr/>
        </p:nvCxnSpPr>
        <p:spPr bwMode="gray">
          <a:xfrm flipH="1">
            <a:off x="1268948" y="4332833"/>
            <a:ext cx="1080312"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66" idx="2"/>
            <a:endCxn id="197" idx="0"/>
          </p:cNvCxnSpPr>
          <p:nvPr/>
        </p:nvCxnSpPr>
        <p:spPr bwMode="gray">
          <a:xfrm flipH="1">
            <a:off x="1797254" y="4332833"/>
            <a:ext cx="3689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2" name="圆角矩形 75"/>
          <p:cNvSpPr/>
          <p:nvPr/>
        </p:nvSpPr>
        <p:spPr bwMode="gray">
          <a:xfrm>
            <a:off x="465214" y="3492729"/>
            <a:ext cx="3489107" cy="147932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7" name="图片 76" descr="接入交换机.png"/>
          <p:cNvPicPr>
            <a:picLocks/>
          </p:cNvPicPr>
          <p:nvPr/>
        </p:nvPicPr>
        <p:blipFill>
          <a:blip r:embed="rId3"/>
          <a:stretch>
            <a:fillRect/>
          </a:stretch>
        </p:blipFill>
        <p:spPr bwMode="gray">
          <a:xfrm>
            <a:off x="6013365" y="4592926"/>
            <a:ext cx="291098" cy="238172"/>
          </a:xfrm>
          <a:prstGeom prst="rect">
            <a:avLst/>
          </a:prstGeom>
        </p:spPr>
      </p:pic>
      <p:pic>
        <p:nvPicPr>
          <p:cNvPr id="218" name="图片 21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70183" y="4592926"/>
            <a:ext cx="291098" cy="238172"/>
          </a:xfrm>
          <a:prstGeom prst="rect">
            <a:avLst/>
          </a:prstGeom>
        </p:spPr>
      </p:pic>
      <p:pic>
        <p:nvPicPr>
          <p:cNvPr id="219" name="图片 86" descr="核心交换机.png"/>
          <p:cNvPicPr>
            <a:picLocks noChangeAspect="1"/>
          </p:cNvPicPr>
          <p:nvPr/>
        </p:nvPicPr>
        <p:blipFill>
          <a:blip r:embed="rId5" cstate="print"/>
          <a:stretch>
            <a:fillRect/>
          </a:stretch>
        </p:blipFill>
        <p:spPr bwMode="gray">
          <a:xfrm>
            <a:off x="5468802" y="4094661"/>
            <a:ext cx="291098" cy="238172"/>
          </a:xfrm>
          <a:prstGeom prst="rect">
            <a:avLst/>
          </a:prstGeom>
        </p:spPr>
      </p:pic>
      <p:pic>
        <p:nvPicPr>
          <p:cNvPr id="220" name="图片 21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68802" y="3592450"/>
            <a:ext cx="291098" cy="238172"/>
          </a:xfrm>
          <a:prstGeom prst="rect">
            <a:avLst/>
          </a:prstGeom>
        </p:spPr>
      </p:pic>
      <p:pic>
        <p:nvPicPr>
          <p:cNvPr id="221" name="图片 86" descr="核心交换机.png"/>
          <p:cNvPicPr>
            <a:picLocks noChangeAspect="1"/>
          </p:cNvPicPr>
          <p:nvPr/>
        </p:nvPicPr>
        <p:blipFill>
          <a:blip r:embed="rId5" cstate="print"/>
          <a:stretch>
            <a:fillRect/>
          </a:stretch>
        </p:blipFill>
        <p:spPr bwMode="gray">
          <a:xfrm>
            <a:off x="5983917" y="4094661"/>
            <a:ext cx="291098" cy="238172"/>
          </a:xfrm>
          <a:prstGeom prst="rect">
            <a:avLst/>
          </a:prstGeom>
        </p:spPr>
      </p:pic>
      <p:pic>
        <p:nvPicPr>
          <p:cNvPr id="222" name="图片 22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85299" y="4592926"/>
            <a:ext cx="291098" cy="238172"/>
          </a:xfrm>
          <a:prstGeom prst="rect">
            <a:avLst/>
          </a:prstGeom>
        </p:spPr>
      </p:pic>
      <p:cxnSp>
        <p:nvCxnSpPr>
          <p:cNvPr id="223" name="直接连接符 222"/>
          <p:cNvCxnSpPr>
            <a:stCxn id="221" idx="2"/>
            <a:endCxn id="233" idx="0"/>
          </p:cNvCxnSpPr>
          <p:nvPr/>
        </p:nvCxnSpPr>
        <p:spPr bwMode="gray">
          <a:xfrm>
            <a:off x="6129466" y="4332833"/>
            <a:ext cx="557754"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219" idx="3"/>
            <a:endCxn id="221" idx="1"/>
          </p:cNvCxnSpPr>
          <p:nvPr/>
        </p:nvCxnSpPr>
        <p:spPr bwMode="gray">
          <a:xfrm>
            <a:off x="5759901" y="4213747"/>
            <a:ext cx="224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221" idx="2"/>
            <a:endCxn id="222" idx="0"/>
          </p:cNvCxnSpPr>
          <p:nvPr/>
        </p:nvCxnSpPr>
        <p:spPr bwMode="gray">
          <a:xfrm flipH="1">
            <a:off x="5630848" y="4332833"/>
            <a:ext cx="498618"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221" idx="2"/>
            <a:endCxn id="218" idx="0"/>
          </p:cNvCxnSpPr>
          <p:nvPr/>
        </p:nvCxnSpPr>
        <p:spPr bwMode="gray">
          <a:xfrm flipH="1">
            <a:off x="5115732" y="4332833"/>
            <a:ext cx="1013734"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stCxn id="219" idx="2"/>
            <a:endCxn id="222" idx="0"/>
          </p:cNvCxnSpPr>
          <p:nvPr/>
        </p:nvCxnSpPr>
        <p:spPr bwMode="gray">
          <a:xfrm>
            <a:off x="5614351" y="4332833"/>
            <a:ext cx="16497"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28" name="图片 2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959866" y="3592450"/>
            <a:ext cx="291098" cy="238172"/>
          </a:xfrm>
          <a:prstGeom prst="rect">
            <a:avLst/>
          </a:prstGeom>
        </p:spPr>
      </p:pic>
      <p:cxnSp>
        <p:nvCxnSpPr>
          <p:cNvPr id="229" name="直接连接符 228"/>
          <p:cNvCxnSpPr/>
          <p:nvPr/>
        </p:nvCxnSpPr>
        <p:spPr bwMode="gray">
          <a:xfrm flipH="1">
            <a:off x="5614351" y="3828794"/>
            <a:ext cx="1"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bwMode="gray">
          <a:xfrm>
            <a:off x="6129467" y="3828794"/>
            <a:ext cx="0"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bwMode="gray">
          <a:xfrm flipH="1">
            <a:off x="5614351" y="3828794"/>
            <a:ext cx="515116"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bwMode="gray">
          <a:xfrm>
            <a:off x="5614352" y="3828794"/>
            <a:ext cx="515115"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33" name="图片 76" descr="接入交换机.png"/>
          <p:cNvPicPr>
            <a:picLocks/>
          </p:cNvPicPr>
          <p:nvPr/>
        </p:nvPicPr>
        <p:blipFill>
          <a:blip r:embed="rId3"/>
          <a:stretch>
            <a:fillRect/>
          </a:stretch>
        </p:blipFill>
        <p:spPr bwMode="gray">
          <a:xfrm>
            <a:off x="6541671" y="4592926"/>
            <a:ext cx="291098" cy="238172"/>
          </a:xfrm>
          <a:prstGeom prst="rect">
            <a:avLst/>
          </a:prstGeom>
        </p:spPr>
      </p:pic>
      <p:cxnSp>
        <p:nvCxnSpPr>
          <p:cNvPr id="234" name="直接连接符 233"/>
          <p:cNvCxnSpPr>
            <a:stCxn id="219" idx="2"/>
            <a:endCxn id="217" idx="0"/>
          </p:cNvCxnSpPr>
          <p:nvPr/>
        </p:nvCxnSpPr>
        <p:spPr bwMode="gray">
          <a:xfrm>
            <a:off x="5614351" y="4332833"/>
            <a:ext cx="544563"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a:stCxn id="221" idx="2"/>
            <a:endCxn id="217" idx="0"/>
          </p:cNvCxnSpPr>
          <p:nvPr/>
        </p:nvCxnSpPr>
        <p:spPr bwMode="gray">
          <a:xfrm>
            <a:off x="6129466" y="4332833"/>
            <a:ext cx="29448"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a:stCxn id="219" idx="2"/>
            <a:endCxn id="233" idx="0"/>
          </p:cNvCxnSpPr>
          <p:nvPr/>
        </p:nvCxnSpPr>
        <p:spPr bwMode="gray">
          <a:xfrm>
            <a:off x="5614351" y="4332833"/>
            <a:ext cx="1072869" cy="26009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7" name="圆角矩形 75"/>
          <p:cNvSpPr/>
          <p:nvPr/>
        </p:nvSpPr>
        <p:spPr bwMode="gray">
          <a:xfrm>
            <a:off x="4245420" y="3492729"/>
            <a:ext cx="3489107" cy="147932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8" name="直接连接符 237"/>
          <p:cNvCxnSpPr>
            <a:stCxn id="120" idx="2"/>
            <a:endCxn id="220" idx="0"/>
          </p:cNvCxnSpPr>
          <p:nvPr/>
        </p:nvCxnSpPr>
        <p:spPr bwMode="gray">
          <a:xfrm>
            <a:off x="4824634" y="3225596"/>
            <a:ext cx="789717"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a:stCxn id="150" idx="2"/>
            <a:endCxn id="228" idx="0"/>
          </p:cNvCxnSpPr>
          <p:nvPr/>
        </p:nvCxnSpPr>
        <p:spPr bwMode="gray">
          <a:xfrm flipH="1">
            <a:off x="6105415" y="3225596"/>
            <a:ext cx="974048"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a:stCxn id="139" idx="2"/>
            <a:endCxn id="220" idx="0"/>
          </p:cNvCxnSpPr>
          <p:nvPr/>
        </p:nvCxnSpPr>
        <p:spPr bwMode="gray">
          <a:xfrm flipH="1">
            <a:off x="5614351" y="3225596"/>
            <a:ext cx="949996"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131" idx="2"/>
            <a:endCxn id="228" idx="0"/>
          </p:cNvCxnSpPr>
          <p:nvPr/>
        </p:nvCxnSpPr>
        <p:spPr bwMode="gray">
          <a:xfrm>
            <a:off x="5339750" y="3225596"/>
            <a:ext cx="765665" cy="3668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3" name="矩形 252"/>
          <p:cNvSpPr/>
          <p:nvPr/>
        </p:nvSpPr>
        <p:spPr bwMode="gray">
          <a:xfrm>
            <a:off x="471655" y="3521017"/>
            <a:ext cx="1218182" cy="523220"/>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Level-1 branch</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矩形 253"/>
          <p:cNvSpPr/>
          <p:nvPr/>
        </p:nvSpPr>
        <p:spPr bwMode="gray">
          <a:xfrm>
            <a:off x="6352345" y="3521017"/>
            <a:ext cx="1218182" cy="523220"/>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Level-1 branch</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矩形 254"/>
          <p:cNvSpPr/>
          <p:nvPr/>
        </p:nvSpPr>
        <p:spPr bwMode="gray">
          <a:xfrm>
            <a:off x="602315" y="5013817"/>
            <a:ext cx="2345524" cy="523220"/>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Carries production and critical services.</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矩形 255"/>
          <p:cNvSpPr/>
          <p:nvPr/>
        </p:nvSpPr>
        <p:spPr bwMode="gray">
          <a:xfrm>
            <a:off x="5339751" y="5013817"/>
            <a:ext cx="2532469" cy="523220"/>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Carries services such as office and video services.</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矩形 258"/>
          <p:cNvSpPr/>
          <p:nvPr/>
        </p:nvSpPr>
        <p:spPr bwMode="gray">
          <a:xfrm>
            <a:off x="480709" y="1248008"/>
            <a:ext cx="1682500" cy="307777"/>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DC A</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矩形 259"/>
          <p:cNvSpPr/>
          <p:nvPr/>
        </p:nvSpPr>
        <p:spPr bwMode="gray">
          <a:xfrm>
            <a:off x="2265618" y="1248008"/>
            <a:ext cx="1682500" cy="307777"/>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DC B</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矩形 260"/>
          <p:cNvSpPr/>
          <p:nvPr/>
        </p:nvSpPr>
        <p:spPr bwMode="gray">
          <a:xfrm>
            <a:off x="4245008" y="1248008"/>
            <a:ext cx="1682500" cy="307777"/>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DC A</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矩形 261"/>
          <p:cNvSpPr/>
          <p:nvPr/>
        </p:nvSpPr>
        <p:spPr bwMode="gray">
          <a:xfrm>
            <a:off x="6029917" y="1248008"/>
            <a:ext cx="1682500" cy="307777"/>
          </a:xfrm>
          <a:prstGeom prst="rect">
            <a:avLst/>
          </a:prstGeom>
        </p:spPr>
        <p:txBody>
          <a:bodyPr wrap="square">
            <a:spAutoFit/>
          </a:bodyPr>
          <a:lstStyle/>
          <a:p>
            <a:pPr algn="ctr" fontAlgn="ctr"/>
            <a:r>
              <a:rPr lang="en-US" sz="1400" dirty="0" smtClean="0">
                <a:solidFill>
                  <a:prstClr val="black">
                    <a:lumMod val="75000"/>
                    <a:lumOff val="25000"/>
                  </a:prstClr>
                </a:solidFill>
                <a:latin typeface="Huawei Sans" panose="020C0503030203020204" pitchFamily="34" charset="0"/>
              </a:rPr>
              <a:t>DC B</a:t>
            </a: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矩形 262"/>
          <p:cNvSpPr/>
          <p:nvPr/>
        </p:nvSpPr>
        <p:spPr bwMode="gray">
          <a:xfrm>
            <a:off x="3499642" y="5438814"/>
            <a:ext cx="1258214" cy="431672"/>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ctr" anchorCtr="0" compatLnSpc="1">
            <a:prstTxWarp prst="textNoShape">
              <a:avLst/>
            </a:prstTxWarp>
            <a:noAutofit/>
          </a:bodyPr>
          <a:lstStyle/>
          <a:p>
            <a:pPr algn="ctr" defTabSz="1087927" eaLnBrk="0" fontAlgn="ctr" hangingPunct="0"/>
            <a:r>
              <a:rPr lang="en-US" sz="1400" dirty="0" smtClean="0">
                <a:solidFill>
                  <a:srgbClr val="C7000B"/>
                </a:solidFill>
                <a:latin typeface="Huawei Sans" panose="020C0503030203020204" pitchFamily="34" charset="0"/>
              </a:rPr>
              <a:t>Level-2 branch</a:t>
            </a:r>
            <a:endParaRPr lang="en-US" altLang="zh-CN" sz="14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264" name="直接连接符 263"/>
          <p:cNvCxnSpPr>
            <a:stCxn id="165" idx="2"/>
            <a:endCxn id="263" idx="0"/>
          </p:cNvCxnSpPr>
          <p:nvPr/>
        </p:nvCxnSpPr>
        <p:spPr bwMode="gray">
          <a:xfrm>
            <a:off x="2662290" y="4831098"/>
            <a:ext cx="1466459" cy="60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a:stCxn id="170" idx="2"/>
            <a:endCxn id="263" idx="0"/>
          </p:cNvCxnSpPr>
          <p:nvPr/>
        </p:nvCxnSpPr>
        <p:spPr bwMode="gray">
          <a:xfrm>
            <a:off x="3177406" y="4831098"/>
            <a:ext cx="951343" cy="60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a:stCxn id="218" idx="2"/>
            <a:endCxn id="263" idx="0"/>
          </p:cNvCxnSpPr>
          <p:nvPr/>
        </p:nvCxnSpPr>
        <p:spPr bwMode="gray">
          <a:xfrm flipH="1">
            <a:off x="4128749" y="4831098"/>
            <a:ext cx="986983" cy="60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a:stCxn id="222" idx="2"/>
            <a:endCxn id="263" idx="0"/>
          </p:cNvCxnSpPr>
          <p:nvPr/>
        </p:nvCxnSpPr>
        <p:spPr bwMode="gray">
          <a:xfrm flipH="1">
            <a:off x="4128749" y="4831098"/>
            <a:ext cx="1502099" cy="6077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4" name="组合 163"/>
          <p:cNvGrpSpPr/>
          <p:nvPr/>
        </p:nvGrpSpPr>
        <p:grpSpPr bwMode="gray">
          <a:xfrm>
            <a:off x="6677631" y="99476"/>
            <a:ext cx="5071457" cy="252000"/>
            <a:chOff x="4744036" y="101826"/>
            <a:chExt cx="5071457" cy="213120"/>
          </a:xfrm>
        </p:grpSpPr>
        <p:sp>
          <p:nvSpPr>
            <p:cNvPr id="185" name="五边形 184"/>
            <p:cNvSpPr/>
            <p:nvPr/>
          </p:nvSpPr>
          <p:spPr bwMode="gray">
            <a:xfrm>
              <a:off x="4744036" y="101826"/>
              <a:ext cx="1332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Education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燕尾形 185"/>
            <p:cNvSpPr/>
            <p:nvPr/>
          </p:nvSpPr>
          <p:spPr bwMode="gray">
            <a:xfrm>
              <a:off x="5990522" y="101826"/>
              <a:ext cx="133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b="1" dirty="0" smtClean="0">
                  <a:solidFill>
                    <a:schemeClr val="bg1"/>
                  </a:solidFill>
                  <a:latin typeface="Huawei Sans" panose="020C0503030203020204" pitchFamily="34" charset="0"/>
                </a:rPr>
                <a:t>Finance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燕尾形 186"/>
            <p:cNvSpPr/>
            <p:nvPr/>
          </p:nvSpPr>
          <p:spPr bwMode="gray">
            <a:xfrm>
              <a:off x="7237008"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Railway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燕尾形 187"/>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746210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smtClean="0"/>
              <a:t>Enterprise Network and Solution Overview</a:t>
            </a:r>
            <a:endParaRPr lang="en-US" dirty="0"/>
          </a:p>
        </p:txBody>
      </p:sp>
    </p:spTree>
    <p:extLst>
      <p:ext uri="{BB962C8B-B14F-4D97-AF65-F5344CB8AC3E}">
        <p14:creationId xmlns:p14="http://schemas.microsoft.com/office/powerpoint/2010/main" val="32103616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平行四边形 104"/>
          <p:cNvSpPr/>
          <p:nvPr/>
        </p:nvSpPr>
        <p:spPr bwMode="gray">
          <a:xfrm>
            <a:off x="1461049" y="3344120"/>
            <a:ext cx="1162305" cy="1250740"/>
          </a:xfrm>
          <a:prstGeom prst="parallelogram">
            <a:avLst>
              <a:gd name="adj" fmla="val 0"/>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p:nvPr/>
        </p:nvSpPr>
        <p:spPr bwMode="gray">
          <a:xfrm>
            <a:off x="968371" y="1155700"/>
            <a:ext cx="4432300" cy="1866900"/>
          </a:xfrm>
          <a:prstGeom prst="ellipse">
            <a:avLst/>
          </a:prstGeom>
          <a:noFill/>
          <a:ln w="19050" cap="flat" cmpd="sng" algn="ctr">
            <a:gradFill flip="none" rotWithShape="1">
              <a:gsLst>
                <a:gs pos="0">
                  <a:schemeClr val="bg1">
                    <a:lumMod val="95000"/>
                  </a:schemeClr>
                </a:gs>
                <a:gs pos="36000">
                  <a:schemeClr val="bg1">
                    <a:lumMod val="85000"/>
                  </a:schemeClr>
                </a:gs>
                <a:gs pos="63000">
                  <a:schemeClr val="bg1">
                    <a:lumMod val="75000"/>
                  </a:schemeClr>
                </a:gs>
                <a:gs pos="100000">
                  <a:schemeClr val="bg1">
                    <a:lumMod val="65000"/>
                  </a:schemeClr>
                </a:gs>
              </a:gsLst>
              <a:lin ang="5400000" scaled="1"/>
              <a:tileRect/>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2" name="标题 1"/>
          <p:cNvSpPr>
            <a:spLocks noGrp="1"/>
          </p:cNvSpPr>
          <p:nvPr>
            <p:ph type="title"/>
          </p:nvPr>
        </p:nvSpPr>
        <p:spPr/>
        <p:txBody>
          <a:bodyPr/>
          <a:lstStyle/>
          <a:p>
            <a:r>
              <a:rPr lang="en-US" dirty="0" smtClean="0"/>
              <a:t>Railway Data Communications Network</a:t>
            </a:r>
            <a:endParaRPr lang="en-US" dirty="0"/>
          </a:p>
        </p:txBody>
      </p:sp>
      <p:sp>
        <p:nvSpPr>
          <p:cNvPr id="6" name="平行四边形 5"/>
          <p:cNvSpPr/>
          <p:nvPr/>
        </p:nvSpPr>
        <p:spPr bwMode="gray">
          <a:xfrm>
            <a:off x="1765521" y="2018046"/>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平行四边形 7"/>
          <p:cNvSpPr/>
          <p:nvPr/>
        </p:nvSpPr>
        <p:spPr bwMode="gray">
          <a:xfrm>
            <a:off x="2666589" y="2018046"/>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平行四边形 12"/>
          <p:cNvSpPr/>
          <p:nvPr/>
        </p:nvSpPr>
        <p:spPr bwMode="gray">
          <a:xfrm>
            <a:off x="3493775" y="2018046"/>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平行四边形 17"/>
          <p:cNvSpPr/>
          <p:nvPr/>
        </p:nvSpPr>
        <p:spPr bwMode="gray">
          <a:xfrm>
            <a:off x="2847044" y="1252548"/>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a:stCxn id="18" idx="5"/>
            <a:endCxn id="6" idx="1"/>
          </p:cNvCxnSpPr>
          <p:nvPr/>
        </p:nvCxnSpPr>
        <p:spPr bwMode="gray">
          <a:xfrm flipH="1">
            <a:off x="2303333" y="1488915"/>
            <a:ext cx="633325" cy="52913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H="1">
            <a:off x="3174777" y="1708613"/>
            <a:ext cx="127609" cy="3763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8" idx="2"/>
            <a:endCxn id="13" idx="0"/>
          </p:cNvCxnSpPr>
          <p:nvPr/>
        </p:nvCxnSpPr>
        <p:spPr bwMode="gray">
          <a:xfrm>
            <a:off x="3653827" y="1488915"/>
            <a:ext cx="288147" cy="52913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8" idx="5"/>
            <a:endCxn id="6" idx="2"/>
          </p:cNvCxnSpPr>
          <p:nvPr/>
        </p:nvCxnSpPr>
        <p:spPr bwMode="gray">
          <a:xfrm flipH="1">
            <a:off x="2572304" y="2254413"/>
            <a:ext cx="18389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13" idx="5"/>
            <a:endCxn id="8" idx="2"/>
          </p:cNvCxnSpPr>
          <p:nvPr/>
        </p:nvCxnSpPr>
        <p:spPr bwMode="gray">
          <a:xfrm flipH="1">
            <a:off x="3473372" y="2254413"/>
            <a:ext cx="110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gray">
          <a:xfrm>
            <a:off x="1678407" y="4104518"/>
            <a:ext cx="0" cy="1865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endCxn id="128" idx="0"/>
          </p:cNvCxnSpPr>
          <p:nvPr/>
        </p:nvCxnSpPr>
        <p:spPr bwMode="gray">
          <a:xfrm>
            <a:off x="1801068" y="3646289"/>
            <a:ext cx="3456" cy="2046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bwMode="gray">
          <a:xfrm>
            <a:off x="1801068" y="3646289"/>
            <a:ext cx="457884" cy="644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0" name="TextBox 85"/>
          <p:cNvSpPr txBox="1"/>
          <p:nvPr/>
        </p:nvSpPr>
        <p:spPr bwMode="gray">
          <a:xfrm>
            <a:off x="439525" y="3380696"/>
            <a:ext cx="895426" cy="276999"/>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Box 85"/>
          <p:cNvSpPr txBox="1"/>
          <p:nvPr/>
        </p:nvSpPr>
        <p:spPr bwMode="gray">
          <a:xfrm>
            <a:off x="439525" y="3771923"/>
            <a:ext cx="1146693" cy="461665"/>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Box 85"/>
          <p:cNvSpPr txBox="1"/>
          <p:nvPr/>
        </p:nvSpPr>
        <p:spPr bwMode="gray">
          <a:xfrm>
            <a:off x="439525" y="4293768"/>
            <a:ext cx="1020818" cy="461665"/>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平行四边形 128"/>
          <p:cNvSpPr/>
          <p:nvPr/>
        </p:nvSpPr>
        <p:spPr bwMode="gray">
          <a:xfrm>
            <a:off x="2842751" y="3344120"/>
            <a:ext cx="1162305" cy="1250740"/>
          </a:xfrm>
          <a:prstGeom prst="parallelogram">
            <a:avLst>
              <a:gd name="adj" fmla="val 0"/>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4" name="直接连接符 133"/>
          <p:cNvCxnSpPr/>
          <p:nvPr/>
        </p:nvCxnSpPr>
        <p:spPr bwMode="gray">
          <a:xfrm>
            <a:off x="3182770" y="4104518"/>
            <a:ext cx="0" cy="1865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bwMode="gray">
          <a:xfrm>
            <a:off x="3182770" y="3646289"/>
            <a:ext cx="0" cy="18654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a:off x="3182770" y="3646289"/>
            <a:ext cx="457884" cy="644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7" name="平行四边形 136"/>
          <p:cNvSpPr/>
          <p:nvPr/>
        </p:nvSpPr>
        <p:spPr bwMode="gray">
          <a:xfrm>
            <a:off x="4495124" y="3344120"/>
            <a:ext cx="1162305" cy="1250740"/>
          </a:xfrm>
          <a:prstGeom prst="parallelogram">
            <a:avLst>
              <a:gd name="adj" fmla="val 0"/>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141"/>
          <p:cNvCxnSpPr/>
          <p:nvPr/>
        </p:nvCxnSpPr>
        <p:spPr bwMode="gray">
          <a:xfrm>
            <a:off x="4835143" y="4104518"/>
            <a:ext cx="0" cy="1865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bwMode="gray">
          <a:xfrm>
            <a:off x="4835143" y="3646289"/>
            <a:ext cx="0" cy="18654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bwMode="gray">
          <a:xfrm>
            <a:off x="4835143" y="3646289"/>
            <a:ext cx="457884" cy="644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5" name="Group 3"/>
          <p:cNvGrpSpPr/>
          <p:nvPr/>
        </p:nvGrpSpPr>
        <p:grpSpPr bwMode="gray">
          <a:xfrm>
            <a:off x="4066982" y="3935028"/>
            <a:ext cx="261965" cy="61979"/>
            <a:chOff x="559282" y="6488261"/>
            <a:chExt cx="261965" cy="61979"/>
          </a:xfrm>
          <a:solidFill>
            <a:schemeClr val="bg1">
              <a:lumMod val="50000"/>
            </a:schemeClr>
          </a:solidFill>
        </p:grpSpPr>
        <p:sp>
          <p:nvSpPr>
            <p:cNvPr id="14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49" name="直接连接符 148"/>
          <p:cNvCxnSpPr>
            <a:stCxn id="7" idx="0"/>
            <a:endCxn id="127" idx="0"/>
          </p:cNvCxnSpPr>
          <p:nvPr/>
        </p:nvCxnSpPr>
        <p:spPr bwMode="gray">
          <a:xfrm flipH="1">
            <a:off x="1804524" y="2460081"/>
            <a:ext cx="407652" cy="93590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80" idx="2"/>
            <a:endCxn id="127" idx="0"/>
          </p:cNvCxnSpPr>
          <p:nvPr/>
        </p:nvCxnSpPr>
        <p:spPr bwMode="gray">
          <a:xfrm flipH="1">
            <a:off x="1804524" y="2475877"/>
            <a:ext cx="1313056"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7" idx="0"/>
            <a:endCxn id="160" idx="0"/>
          </p:cNvCxnSpPr>
          <p:nvPr/>
        </p:nvCxnSpPr>
        <p:spPr bwMode="gray">
          <a:xfrm>
            <a:off x="2212176" y="2460081"/>
            <a:ext cx="985585" cy="93590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80" idx="2"/>
            <a:endCxn id="160" idx="0"/>
          </p:cNvCxnSpPr>
          <p:nvPr/>
        </p:nvCxnSpPr>
        <p:spPr bwMode="gray">
          <a:xfrm>
            <a:off x="3117580" y="2475877"/>
            <a:ext cx="80181"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80" idx="2"/>
            <a:endCxn id="166" idx="0"/>
          </p:cNvCxnSpPr>
          <p:nvPr/>
        </p:nvCxnSpPr>
        <p:spPr bwMode="gray">
          <a:xfrm>
            <a:off x="3117580" y="2475877"/>
            <a:ext cx="1737707"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83" idx="2"/>
            <a:endCxn id="166" idx="0"/>
          </p:cNvCxnSpPr>
          <p:nvPr/>
        </p:nvCxnSpPr>
        <p:spPr bwMode="gray">
          <a:xfrm>
            <a:off x="3942063" y="2475877"/>
            <a:ext cx="913224"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76"/>
          <p:cNvCxnSpPr/>
          <p:nvPr/>
        </p:nvCxnSpPr>
        <p:spPr bwMode="gray">
          <a:xfrm>
            <a:off x="497042" y="3062851"/>
            <a:ext cx="5643562" cy="0"/>
          </a:xfrm>
          <a:prstGeom prst="line">
            <a:avLst/>
          </a:prstGeom>
          <a:noFill/>
          <a:ln w="19050" cap="flat" cmpd="sng" algn="ctr">
            <a:solidFill>
              <a:sysClr val="window" lastClr="FFFFFF">
                <a:lumMod val="85000"/>
              </a:sysClr>
            </a:solidFill>
            <a:prstDash val="sysDot"/>
            <a:miter lim="800000"/>
          </a:ln>
          <a:effectLst/>
        </p:spPr>
      </p:cxnSp>
      <p:cxnSp>
        <p:nvCxnSpPr>
          <p:cNvPr id="172" name="Straight Connector 76"/>
          <p:cNvCxnSpPr/>
          <p:nvPr/>
        </p:nvCxnSpPr>
        <p:spPr bwMode="gray">
          <a:xfrm>
            <a:off x="497042" y="4746508"/>
            <a:ext cx="5643562" cy="0"/>
          </a:xfrm>
          <a:prstGeom prst="line">
            <a:avLst/>
          </a:prstGeom>
          <a:noFill/>
          <a:ln w="19050" cap="flat" cmpd="sng" algn="ctr">
            <a:solidFill>
              <a:sysClr val="window" lastClr="FFFFFF">
                <a:lumMod val="85000"/>
              </a:sysClr>
            </a:solidFill>
            <a:prstDash val="sysDot"/>
            <a:miter lim="800000"/>
          </a:ln>
          <a:effectLst/>
        </p:spPr>
      </p:cxnSp>
      <p:sp>
        <p:nvSpPr>
          <p:cNvPr id="173" name="TextBox 1722"/>
          <p:cNvSpPr txBox="1"/>
          <p:nvPr/>
        </p:nvSpPr>
        <p:spPr bwMode="gray">
          <a:xfrm>
            <a:off x="4337932" y="1801570"/>
            <a:ext cx="1097785"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Backbone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TextBox 1722"/>
          <p:cNvSpPr txBox="1"/>
          <p:nvPr/>
        </p:nvSpPr>
        <p:spPr bwMode="gray">
          <a:xfrm>
            <a:off x="4819015" y="3613484"/>
            <a:ext cx="1684486"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Regional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5" name="直接连接符 174"/>
          <p:cNvCxnSpPr>
            <a:stCxn id="105" idx="3"/>
          </p:cNvCxnSpPr>
          <p:nvPr/>
        </p:nvCxnSpPr>
        <p:spPr bwMode="gray">
          <a:xfrm>
            <a:off x="2042202" y="4594860"/>
            <a:ext cx="0" cy="4152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bwMode="gray">
          <a:xfrm flipH="1">
            <a:off x="3314292" y="4594860"/>
            <a:ext cx="0" cy="4152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bwMode="gray">
          <a:xfrm flipH="1">
            <a:off x="5076276" y="4594860"/>
            <a:ext cx="0" cy="4152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5" name="Freeform 20"/>
          <p:cNvSpPr>
            <a:spLocks noEditPoints="1"/>
          </p:cNvSpPr>
          <p:nvPr/>
        </p:nvSpPr>
        <p:spPr bwMode="gray">
          <a:xfrm>
            <a:off x="730691" y="5060402"/>
            <a:ext cx="616623" cy="427865"/>
          </a:xfrm>
          <a:custGeom>
            <a:avLst/>
            <a:gdLst/>
            <a:ahLst/>
            <a:cxnLst>
              <a:cxn ang="0">
                <a:pos x="11413" y="88"/>
              </a:cxn>
              <a:cxn ang="0">
                <a:pos x="993" y="8332"/>
              </a:cxn>
              <a:cxn ang="0">
                <a:pos x="8602" y="9165"/>
              </a:cxn>
              <a:cxn ang="0">
                <a:pos x="10646" y="27"/>
              </a:cxn>
              <a:cxn ang="0">
                <a:pos x="10413" y="116"/>
              </a:cxn>
              <a:cxn ang="0">
                <a:pos x="10252" y="365"/>
              </a:cxn>
              <a:cxn ang="0">
                <a:pos x="10136" y="500"/>
              </a:cxn>
              <a:cxn ang="0">
                <a:pos x="9995" y="573"/>
              </a:cxn>
              <a:cxn ang="0">
                <a:pos x="9731" y="559"/>
              </a:cxn>
              <a:cxn ang="0">
                <a:pos x="9690" y="1606"/>
              </a:cxn>
              <a:cxn ang="0">
                <a:pos x="9930" y="1555"/>
              </a:cxn>
              <a:cxn ang="0">
                <a:pos x="10152" y="1451"/>
              </a:cxn>
              <a:cxn ang="0">
                <a:pos x="10441" y="1214"/>
              </a:cxn>
              <a:cxn ang="0">
                <a:pos x="10675" y="1062"/>
              </a:cxn>
              <a:cxn ang="0">
                <a:pos x="10819" y="1027"/>
              </a:cxn>
              <a:cxn ang="0">
                <a:pos x="10955" y="1020"/>
              </a:cxn>
              <a:cxn ang="0">
                <a:pos x="10965" y="979"/>
              </a:cxn>
              <a:cxn ang="0">
                <a:pos x="9471" y="6250"/>
              </a:cxn>
              <a:cxn ang="0">
                <a:pos x="9709" y="6401"/>
              </a:cxn>
              <a:cxn ang="0">
                <a:pos x="9860" y="6638"/>
              </a:cxn>
              <a:cxn ang="0">
                <a:pos x="9896" y="6927"/>
              </a:cxn>
              <a:cxn ang="0">
                <a:pos x="9805" y="7197"/>
              </a:cxn>
              <a:cxn ang="0">
                <a:pos x="9612" y="7399"/>
              </a:cxn>
              <a:cxn ang="0">
                <a:pos x="9347" y="7503"/>
              </a:cxn>
              <a:cxn ang="0">
                <a:pos x="9056" y="7481"/>
              </a:cxn>
              <a:cxn ang="0">
                <a:pos x="8811" y="7341"/>
              </a:cxn>
              <a:cxn ang="0">
                <a:pos x="8649" y="7113"/>
              </a:cxn>
              <a:cxn ang="0">
                <a:pos x="8599" y="6827"/>
              </a:cxn>
              <a:cxn ang="0">
                <a:pos x="8677" y="6551"/>
              </a:cxn>
              <a:cxn ang="0">
                <a:pos x="8859" y="6339"/>
              </a:cxn>
              <a:cxn ang="0">
                <a:pos x="9118" y="6223"/>
              </a:cxn>
              <a:cxn ang="0">
                <a:pos x="11435" y="6223"/>
              </a:cxn>
              <a:cxn ang="0">
                <a:pos x="11693" y="6339"/>
              </a:cxn>
              <a:cxn ang="0">
                <a:pos x="11876" y="6551"/>
              </a:cxn>
              <a:cxn ang="0">
                <a:pos x="11954" y="6827"/>
              </a:cxn>
              <a:cxn ang="0">
                <a:pos x="11903" y="7113"/>
              </a:cxn>
              <a:cxn ang="0">
                <a:pos x="11741" y="7341"/>
              </a:cxn>
              <a:cxn ang="0">
                <a:pos x="11497" y="7481"/>
              </a:cxn>
              <a:cxn ang="0">
                <a:pos x="11205" y="7503"/>
              </a:cxn>
              <a:cxn ang="0">
                <a:pos x="10940" y="7399"/>
              </a:cxn>
              <a:cxn ang="0">
                <a:pos x="10748" y="7197"/>
              </a:cxn>
              <a:cxn ang="0">
                <a:pos x="10657" y="6927"/>
              </a:cxn>
              <a:cxn ang="0">
                <a:pos x="10693" y="6638"/>
              </a:cxn>
              <a:cxn ang="0">
                <a:pos x="10844" y="6401"/>
              </a:cxn>
              <a:cxn ang="0">
                <a:pos x="11080" y="6250"/>
              </a:cxn>
              <a:cxn ang="0">
                <a:pos x="13393" y="6211"/>
              </a:cxn>
              <a:cxn ang="0">
                <a:pos x="13668" y="6289"/>
              </a:cxn>
              <a:cxn ang="0">
                <a:pos x="13880" y="6472"/>
              </a:cxn>
              <a:cxn ang="0">
                <a:pos x="13997" y="6730"/>
              </a:cxn>
              <a:cxn ang="0">
                <a:pos x="13989" y="7023"/>
              </a:cxn>
              <a:cxn ang="0">
                <a:pos x="13861" y="7273"/>
              </a:cxn>
              <a:cxn ang="0">
                <a:pos x="13640" y="7446"/>
              </a:cxn>
              <a:cxn ang="0">
                <a:pos x="13359" y="7510"/>
              </a:cxn>
              <a:cxn ang="0">
                <a:pos x="13077" y="7446"/>
              </a:cxn>
              <a:cxn ang="0">
                <a:pos x="12857" y="7273"/>
              </a:cxn>
              <a:cxn ang="0">
                <a:pos x="12729" y="7023"/>
              </a:cxn>
              <a:cxn ang="0">
                <a:pos x="12722" y="6730"/>
              </a:cxn>
              <a:cxn ang="0">
                <a:pos x="12838" y="6472"/>
              </a:cxn>
              <a:cxn ang="0">
                <a:pos x="13049" y="6289"/>
              </a:cxn>
              <a:cxn ang="0">
                <a:pos x="13326" y="6211"/>
              </a:cxn>
              <a:cxn ang="0">
                <a:pos x="7428" y="10452"/>
              </a:cxn>
              <a:cxn ang="0">
                <a:pos x="3249" y="8913"/>
              </a:cxn>
              <a:cxn ang="0">
                <a:pos x="7553" y="13360"/>
              </a:cxn>
            </a:cxnLst>
            <a:rect l="0" t="0" r="r" b="b"/>
            <a:pathLst>
              <a:path w="16031" h="14421">
                <a:moveTo>
                  <a:pt x="0" y="7305"/>
                </a:moveTo>
                <a:lnTo>
                  <a:pt x="7947" y="7305"/>
                </a:lnTo>
                <a:lnTo>
                  <a:pt x="7947" y="5432"/>
                </a:lnTo>
                <a:lnTo>
                  <a:pt x="6917" y="5432"/>
                </a:lnTo>
                <a:lnTo>
                  <a:pt x="9111" y="3974"/>
                </a:lnTo>
                <a:lnTo>
                  <a:pt x="11190" y="2591"/>
                </a:lnTo>
                <a:lnTo>
                  <a:pt x="11171" y="2591"/>
                </a:lnTo>
                <a:lnTo>
                  <a:pt x="11171" y="88"/>
                </a:lnTo>
                <a:lnTo>
                  <a:pt x="11413" y="88"/>
                </a:lnTo>
                <a:lnTo>
                  <a:pt x="11413" y="2588"/>
                </a:lnTo>
                <a:lnTo>
                  <a:pt x="13497" y="3974"/>
                </a:lnTo>
                <a:lnTo>
                  <a:pt x="15691" y="5432"/>
                </a:lnTo>
                <a:lnTo>
                  <a:pt x="14660" y="5432"/>
                </a:lnTo>
                <a:lnTo>
                  <a:pt x="14660" y="8332"/>
                </a:lnTo>
                <a:lnTo>
                  <a:pt x="14660" y="9578"/>
                </a:lnTo>
                <a:lnTo>
                  <a:pt x="14660" y="13052"/>
                </a:lnTo>
                <a:lnTo>
                  <a:pt x="993" y="13052"/>
                </a:lnTo>
                <a:lnTo>
                  <a:pt x="993" y="8332"/>
                </a:lnTo>
                <a:lnTo>
                  <a:pt x="7947" y="8332"/>
                </a:lnTo>
                <a:lnTo>
                  <a:pt x="7947" y="7784"/>
                </a:lnTo>
                <a:lnTo>
                  <a:pt x="0" y="7784"/>
                </a:lnTo>
                <a:lnTo>
                  <a:pt x="0" y="7305"/>
                </a:lnTo>
                <a:close/>
                <a:moveTo>
                  <a:pt x="8602" y="9165"/>
                </a:moveTo>
                <a:lnTo>
                  <a:pt x="14112" y="9165"/>
                </a:lnTo>
                <a:lnTo>
                  <a:pt x="14112" y="9409"/>
                </a:lnTo>
                <a:lnTo>
                  <a:pt x="8602" y="9409"/>
                </a:lnTo>
                <a:lnTo>
                  <a:pt x="8602" y="9165"/>
                </a:lnTo>
                <a:close/>
                <a:moveTo>
                  <a:pt x="10991" y="1"/>
                </a:moveTo>
                <a:lnTo>
                  <a:pt x="10967" y="0"/>
                </a:lnTo>
                <a:lnTo>
                  <a:pt x="10903" y="1"/>
                </a:lnTo>
                <a:lnTo>
                  <a:pt x="10860" y="2"/>
                </a:lnTo>
                <a:lnTo>
                  <a:pt x="10811" y="5"/>
                </a:lnTo>
                <a:lnTo>
                  <a:pt x="10758" y="10"/>
                </a:lnTo>
                <a:lnTo>
                  <a:pt x="10703" y="17"/>
                </a:lnTo>
                <a:lnTo>
                  <a:pt x="10674" y="22"/>
                </a:lnTo>
                <a:lnTo>
                  <a:pt x="10646" y="27"/>
                </a:lnTo>
                <a:lnTo>
                  <a:pt x="10617" y="33"/>
                </a:lnTo>
                <a:lnTo>
                  <a:pt x="10588" y="40"/>
                </a:lnTo>
                <a:lnTo>
                  <a:pt x="10560" y="48"/>
                </a:lnTo>
                <a:lnTo>
                  <a:pt x="10533" y="56"/>
                </a:lnTo>
                <a:lnTo>
                  <a:pt x="10507" y="66"/>
                </a:lnTo>
                <a:lnTo>
                  <a:pt x="10482" y="77"/>
                </a:lnTo>
                <a:lnTo>
                  <a:pt x="10457" y="89"/>
                </a:lnTo>
                <a:lnTo>
                  <a:pt x="10435" y="102"/>
                </a:lnTo>
                <a:lnTo>
                  <a:pt x="10413" y="116"/>
                </a:lnTo>
                <a:lnTo>
                  <a:pt x="10394" y="131"/>
                </a:lnTo>
                <a:lnTo>
                  <a:pt x="10376" y="148"/>
                </a:lnTo>
                <a:lnTo>
                  <a:pt x="10360" y="166"/>
                </a:lnTo>
                <a:lnTo>
                  <a:pt x="10347" y="185"/>
                </a:lnTo>
                <a:lnTo>
                  <a:pt x="10336" y="206"/>
                </a:lnTo>
                <a:lnTo>
                  <a:pt x="10316" y="249"/>
                </a:lnTo>
                <a:lnTo>
                  <a:pt x="10296" y="289"/>
                </a:lnTo>
                <a:lnTo>
                  <a:pt x="10274" y="328"/>
                </a:lnTo>
                <a:lnTo>
                  <a:pt x="10252" y="365"/>
                </a:lnTo>
                <a:lnTo>
                  <a:pt x="10240" y="383"/>
                </a:lnTo>
                <a:lnTo>
                  <a:pt x="10228" y="400"/>
                </a:lnTo>
                <a:lnTo>
                  <a:pt x="10216" y="416"/>
                </a:lnTo>
                <a:lnTo>
                  <a:pt x="10203" y="432"/>
                </a:lnTo>
                <a:lnTo>
                  <a:pt x="10190" y="447"/>
                </a:lnTo>
                <a:lnTo>
                  <a:pt x="10177" y="462"/>
                </a:lnTo>
                <a:lnTo>
                  <a:pt x="10164" y="475"/>
                </a:lnTo>
                <a:lnTo>
                  <a:pt x="10150" y="488"/>
                </a:lnTo>
                <a:lnTo>
                  <a:pt x="10136" y="500"/>
                </a:lnTo>
                <a:lnTo>
                  <a:pt x="10122" y="512"/>
                </a:lnTo>
                <a:lnTo>
                  <a:pt x="10107" y="523"/>
                </a:lnTo>
                <a:lnTo>
                  <a:pt x="10092" y="532"/>
                </a:lnTo>
                <a:lnTo>
                  <a:pt x="10076" y="542"/>
                </a:lnTo>
                <a:lnTo>
                  <a:pt x="10060" y="550"/>
                </a:lnTo>
                <a:lnTo>
                  <a:pt x="10045" y="557"/>
                </a:lnTo>
                <a:lnTo>
                  <a:pt x="10029" y="563"/>
                </a:lnTo>
                <a:lnTo>
                  <a:pt x="10012" y="569"/>
                </a:lnTo>
                <a:lnTo>
                  <a:pt x="9995" y="573"/>
                </a:lnTo>
                <a:lnTo>
                  <a:pt x="9978" y="576"/>
                </a:lnTo>
                <a:lnTo>
                  <a:pt x="9960" y="579"/>
                </a:lnTo>
                <a:lnTo>
                  <a:pt x="9942" y="580"/>
                </a:lnTo>
                <a:lnTo>
                  <a:pt x="9924" y="580"/>
                </a:lnTo>
                <a:lnTo>
                  <a:pt x="9905" y="580"/>
                </a:lnTo>
                <a:lnTo>
                  <a:pt x="9886" y="578"/>
                </a:lnTo>
                <a:lnTo>
                  <a:pt x="9819" y="570"/>
                </a:lnTo>
                <a:lnTo>
                  <a:pt x="9768" y="563"/>
                </a:lnTo>
                <a:lnTo>
                  <a:pt x="9731" y="559"/>
                </a:lnTo>
                <a:lnTo>
                  <a:pt x="9707" y="555"/>
                </a:lnTo>
                <a:lnTo>
                  <a:pt x="9692" y="554"/>
                </a:lnTo>
                <a:lnTo>
                  <a:pt x="9685" y="553"/>
                </a:lnTo>
                <a:lnTo>
                  <a:pt x="9682" y="552"/>
                </a:lnTo>
                <a:lnTo>
                  <a:pt x="9681" y="552"/>
                </a:lnTo>
                <a:lnTo>
                  <a:pt x="9681" y="1604"/>
                </a:lnTo>
                <a:lnTo>
                  <a:pt x="9682" y="1605"/>
                </a:lnTo>
                <a:lnTo>
                  <a:pt x="9685" y="1606"/>
                </a:lnTo>
                <a:lnTo>
                  <a:pt x="9690" y="1606"/>
                </a:lnTo>
                <a:lnTo>
                  <a:pt x="9697" y="1606"/>
                </a:lnTo>
                <a:lnTo>
                  <a:pt x="9715" y="1605"/>
                </a:lnTo>
                <a:lnTo>
                  <a:pt x="9739" y="1602"/>
                </a:lnTo>
                <a:lnTo>
                  <a:pt x="9769" y="1597"/>
                </a:lnTo>
                <a:lnTo>
                  <a:pt x="9804" y="1590"/>
                </a:lnTo>
                <a:lnTo>
                  <a:pt x="9842" y="1581"/>
                </a:lnTo>
                <a:lnTo>
                  <a:pt x="9885" y="1569"/>
                </a:lnTo>
                <a:lnTo>
                  <a:pt x="9907" y="1562"/>
                </a:lnTo>
                <a:lnTo>
                  <a:pt x="9930" y="1555"/>
                </a:lnTo>
                <a:lnTo>
                  <a:pt x="9953" y="1547"/>
                </a:lnTo>
                <a:lnTo>
                  <a:pt x="9977" y="1537"/>
                </a:lnTo>
                <a:lnTo>
                  <a:pt x="10002" y="1528"/>
                </a:lnTo>
                <a:lnTo>
                  <a:pt x="10026" y="1517"/>
                </a:lnTo>
                <a:lnTo>
                  <a:pt x="10051" y="1506"/>
                </a:lnTo>
                <a:lnTo>
                  <a:pt x="10076" y="1493"/>
                </a:lnTo>
                <a:lnTo>
                  <a:pt x="10102" y="1480"/>
                </a:lnTo>
                <a:lnTo>
                  <a:pt x="10127" y="1466"/>
                </a:lnTo>
                <a:lnTo>
                  <a:pt x="10152" y="1451"/>
                </a:lnTo>
                <a:lnTo>
                  <a:pt x="10177" y="1435"/>
                </a:lnTo>
                <a:lnTo>
                  <a:pt x="10201" y="1418"/>
                </a:lnTo>
                <a:lnTo>
                  <a:pt x="10225" y="1400"/>
                </a:lnTo>
                <a:lnTo>
                  <a:pt x="10249" y="1381"/>
                </a:lnTo>
                <a:lnTo>
                  <a:pt x="10272" y="1361"/>
                </a:lnTo>
                <a:lnTo>
                  <a:pt x="10317" y="1321"/>
                </a:lnTo>
                <a:lnTo>
                  <a:pt x="10360" y="1283"/>
                </a:lnTo>
                <a:lnTo>
                  <a:pt x="10401" y="1247"/>
                </a:lnTo>
                <a:lnTo>
                  <a:pt x="10441" y="1214"/>
                </a:lnTo>
                <a:lnTo>
                  <a:pt x="10480" y="1183"/>
                </a:lnTo>
                <a:lnTo>
                  <a:pt x="10517" y="1155"/>
                </a:lnTo>
                <a:lnTo>
                  <a:pt x="10554" y="1130"/>
                </a:lnTo>
                <a:lnTo>
                  <a:pt x="10589" y="1107"/>
                </a:lnTo>
                <a:lnTo>
                  <a:pt x="10607" y="1097"/>
                </a:lnTo>
                <a:lnTo>
                  <a:pt x="10624" y="1087"/>
                </a:lnTo>
                <a:lnTo>
                  <a:pt x="10641" y="1078"/>
                </a:lnTo>
                <a:lnTo>
                  <a:pt x="10658" y="1069"/>
                </a:lnTo>
                <a:lnTo>
                  <a:pt x="10675" y="1062"/>
                </a:lnTo>
                <a:lnTo>
                  <a:pt x="10691" y="1055"/>
                </a:lnTo>
                <a:lnTo>
                  <a:pt x="10707" y="1049"/>
                </a:lnTo>
                <a:lnTo>
                  <a:pt x="10724" y="1043"/>
                </a:lnTo>
                <a:lnTo>
                  <a:pt x="10740" y="1039"/>
                </a:lnTo>
                <a:lnTo>
                  <a:pt x="10756" y="1035"/>
                </a:lnTo>
                <a:lnTo>
                  <a:pt x="10771" y="1032"/>
                </a:lnTo>
                <a:lnTo>
                  <a:pt x="10787" y="1029"/>
                </a:lnTo>
                <a:lnTo>
                  <a:pt x="10803" y="1028"/>
                </a:lnTo>
                <a:lnTo>
                  <a:pt x="10819" y="1027"/>
                </a:lnTo>
                <a:lnTo>
                  <a:pt x="10834" y="1027"/>
                </a:lnTo>
                <a:lnTo>
                  <a:pt x="10850" y="1027"/>
                </a:lnTo>
                <a:lnTo>
                  <a:pt x="10879" y="1029"/>
                </a:lnTo>
                <a:lnTo>
                  <a:pt x="10903" y="1029"/>
                </a:lnTo>
                <a:lnTo>
                  <a:pt x="10922" y="1028"/>
                </a:lnTo>
                <a:lnTo>
                  <a:pt x="10938" y="1026"/>
                </a:lnTo>
                <a:lnTo>
                  <a:pt x="10945" y="1024"/>
                </a:lnTo>
                <a:lnTo>
                  <a:pt x="10951" y="1022"/>
                </a:lnTo>
                <a:lnTo>
                  <a:pt x="10955" y="1020"/>
                </a:lnTo>
                <a:lnTo>
                  <a:pt x="10960" y="1018"/>
                </a:lnTo>
                <a:lnTo>
                  <a:pt x="10966" y="1013"/>
                </a:lnTo>
                <a:lnTo>
                  <a:pt x="10970" y="1008"/>
                </a:lnTo>
                <a:lnTo>
                  <a:pt x="10972" y="1003"/>
                </a:lnTo>
                <a:lnTo>
                  <a:pt x="10973" y="998"/>
                </a:lnTo>
                <a:lnTo>
                  <a:pt x="10972" y="993"/>
                </a:lnTo>
                <a:lnTo>
                  <a:pt x="10971" y="989"/>
                </a:lnTo>
                <a:lnTo>
                  <a:pt x="10967" y="982"/>
                </a:lnTo>
                <a:lnTo>
                  <a:pt x="10965" y="979"/>
                </a:lnTo>
                <a:lnTo>
                  <a:pt x="10991" y="1"/>
                </a:lnTo>
                <a:close/>
                <a:moveTo>
                  <a:pt x="9249" y="6210"/>
                </a:moveTo>
                <a:lnTo>
                  <a:pt x="9282" y="6211"/>
                </a:lnTo>
                <a:lnTo>
                  <a:pt x="9315" y="6213"/>
                </a:lnTo>
                <a:lnTo>
                  <a:pt x="9347" y="6218"/>
                </a:lnTo>
                <a:lnTo>
                  <a:pt x="9379" y="6223"/>
                </a:lnTo>
                <a:lnTo>
                  <a:pt x="9410" y="6231"/>
                </a:lnTo>
                <a:lnTo>
                  <a:pt x="9441" y="6239"/>
                </a:lnTo>
                <a:lnTo>
                  <a:pt x="9471" y="6250"/>
                </a:lnTo>
                <a:lnTo>
                  <a:pt x="9501" y="6261"/>
                </a:lnTo>
                <a:lnTo>
                  <a:pt x="9530" y="6274"/>
                </a:lnTo>
                <a:lnTo>
                  <a:pt x="9558" y="6289"/>
                </a:lnTo>
                <a:lnTo>
                  <a:pt x="9586" y="6305"/>
                </a:lnTo>
                <a:lnTo>
                  <a:pt x="9612" y="6321"/>
                </a:lnTo>
                <a:lnTo>
                  <a:pt x="9638" y="6339"/>
                </a:lnTo>
                <a:lnTo>
                  <a:pt x="9662" y="6359"/>
                </a:lnTo>
                <a:lnTo>
                  <a:pt x="9686" y="6379"/>
                </a:lnTo>
                <a:lnTo>
                  <a:pt x="9709" y="6401"/>
                </a:lnTo>
                <a:lnTo>
                  <a:pt x="9730" y="6423"/>
                </a:lnTo>
                <a:lnTo>
                  <a:pt x="9750" y="6447"/>
                </a:lnTo>
                <a:lnTo>
                  <a:pt x="9770" y="6472"/>
                </a:lnTo>
                <a:lnTo>
                  <a:pt x="9788" y="6498"/>
                </a:lnTo>
                <a:lnTo>
                  <a:pt x="9805" y="6524"/>
                </a:lnTo>
                <a:lnTo>
                  <a:pt x="9820" y="6551"/>
                </a:lnTo>
                <a:lnTo>
                  <a:pt x="9835" y="6579"/>
                </a:lnTo>
                <a:lnTo>
                  <a:pt x="9848" y="6608"/>
                </a:lnTo>
                <a:lnTo>
                  <a:pt x="9860" y="6638"/>
                </a:lnTo>
                <a:lnTo>
                  <a:pt x="9870" y="6668"/>
                </a:lnTo>
                <a:lnTo>
                  <a:pt x="9879" y="6699"/>
                </a:lnTo>
                <a:lnTo>
                  <a:pt x="9886" y="6730"/>
                </a:lnTo>
                <a:lnTo>
                  <a:pt x="9892" y="6762"/>
                </a:lnTo>
                <a:lnTo>
                  <a:pt x="9896" y="6794"/>
                </a:lnTo>
                <a:lnTo>
                  <a:pt x="9898" y="6827"/>
                </a:lnTo>
                <a:lnTo>
                  <a:pt x="9899" y="6860"/>
                </a:lnTo>
                <a:lnTo>
                  <a:pt x="9898" y="6894"/>
                </a:lnTo>
                <a:lnTo>
                  <a:pt x="9896" y="6927"/>
                </a:lnTo>
                <a:lnTo>
                  <a:pt x="9892" y="6959"/>
                </a:lnTo>
                <a:lnTo>
                  <a:pt x="9886" y="6991"/>
                </a:lnTo>
                <a:lnTo>
                  <a:pt x="9879" y="7023"/>
                </a:lnTo>
                <a:lnTo>
                  <a:pt x="9870" y="7053"/>
                </a:lnTo>
                <a:lnTo>
                  <a:pt x="9860" y="7084"/>
                </a:lnTo>
                <a:lnTo>
                  <a:pt x="9848" y="7113"/>
                </a:lnTo>
                <a:lnTo>
                  <a:pt x="9835" y="7142"/>
                </a:lnTo>
                <a:lnTo>
                  <a:pt x="9820" y="7170"/>
                </a:lnTo>
                <a:lnTo>
                  <a:pt x="9805" y="7197"/>
                </a:lnTo>
                <a:lnTo>
                  <a:pt x="9788" y="7223"/>
                </a:lnTo>
                <a:lnTo>
                  <a:pt x="9770" y="7249"/>
                </a:lnTo>
                <a:lnTo>
                  <a:pt x="9750" y="7273"/>
                </a:lnTo>
                <a:lnTo>
                  <a:pt x="9730" y="7297"/>
                </a:lnTo>
                <a:lnTo>
                  <a:pt x="9709" y="7319"/>
                </a:lnTo>
                <a:lnTo>
                  <a:pt x="9686" y="7341"/>
                </a:lnTo>
                <a:lnTo>
                  <a:pt x="9662" y="7362"/>
                </a:lnTo>
                <a:lnTo>
                  <a:pt x="9638" y="7381"/>
                </a:lnTo>
                <a:lnTo>
                  <a:pt x="9612" y="7399"/>
                </a:lnTo>
                <a:lnTo>
                  <a:pt x="9586" y="7416"/>
                </a:lnTo>
                <a:lnTo>
                  <a:pt x="9558" y="7432"/>
                </a:lnTo>
                <a:lnTo>
                  <a:pt x="9530" y="7446"/>
                </a:lnTo>
                <a:lnTo>
                  <a:pt x="9501" y="7459"/>
                </a:lnTo>
                <a:lnTo>
                  <a:pt x="9471" y="7471"/>
                </a:lnTo>
                <a:lnTo>
                  <a:pt x="9441" y="7481"/>
                </a:lnTo>
                <a:lnTo>
                  <a:pt x="9410" y="7490"/>
                </a:lnTo>
                <a:lnTo>
                  <a:pt x="9379" y="7497"/>
                </a:lnTo>
                <a:lnTo>
                  <a:pt x="9347" y="7503"/>
                </a:lnTo>
                <a:lnTo>
                  <a:pt x="9315" y="7507"/>
                </a:lnTo>
                <a:lnTo>
                  <a:pt x="9282" y="7509"/>
                </a:lnTo>
                <a:lnTo>
                  <a:pt x="9249" y="7510"/>
                </a:lnTo>
                <a:lnTo>
                  <a:pt x="9215" y="7509"/>
                </a:lnTo>
                <a:lnTo>
                  <a:pt x="9182" y="7507"/>
                </a:lnTo>
                <a:lnTo>
                  <a:pt x="9150" y="7503"/>
                </a:lnTo>
                <a:lnTo>
                  <a:pt x="9118" y="7497"/>
                </a:lnTo>
                <a:lnTo>
                  <a:pt x="9087" y="7490"/>
                </a:lnTo>
                <a:lnTo>
                  <a:pt x="9056" y="7481"/>
                </a:lnTo>
                <a:lnTo>
                  <a:pt x="9025" y="7471"/>
                </a:lnTo>
                <a:lnTo>
                  <a:pt x="8995" y="7459"/>
                </a:lnTo>
                <a:lnTo>
                  <a:pt x="8966" y="7446"/>
                </a:lnTo>
                <a:lnTo>
                  <a:pt x="8938" y="7432"/>
                </a:lnTo>
                <a:lnTo>
                  <a:pt x="8911" y="7416"/>
                </a:lnTo>
                <a:lnTo>
                  <a:pt x="8885" y="7399"/>
                </a:lnTo>
                <a:lnTo>
                  <a:pt x="8859" y="7381"/>
                </a:lnTo>
                <a:lnTo>
                  <a:pt x="8835" y="7362"/>
                </a:lnTo>
                <a:lnTo>
                  <a:pt x="8811" y="7341"/>
                </a:lnTo>
                <a:lnTo>
                  <a:pt x="8789" y="7319"/>
                </a:lnTo>
                <a:lnTo>
                  <a:pt x="8767" y="7297"/>
                </a:lnTo>
                <a:lnTo>
                  <a:pt x="8747" y="7273"/>
                </a:lnTo>
                <a:lnTo>
                  <a:pt x="8727" y="7249"/>
                </a:lnTo>
                <a:lnTo>
                  <a:pt x="8709" y="7223"/>
                </a:lnTo>
                <a:lnTo>
                  <a:pt x="8692" y="7197"/>
                </a:lnTo>
                <a:lnTo>
                  <a:pt x="8677" y="7170"/>
                </a:lnTo>
                <a:lnTo>
                  <a:pt x="8662" y="7142"/>
                </a:lnTo>
                <a:lnTo>
                  <a:pt x="8649" y="7113"/>
                </a:lnTo>
                <a:lnTo>
                  <a:pt x="8638" y="7084"/>
                </a:lnTo>
                <a:lnTo>
                  <a:pt x="8627" y="7053"/>
                </a:lnTo>
                <a:lnTo>
                  <a:pt x="8619" y="7023"/>
                </a:lnTo>
                <a:lnTo>
                  <a:pt x="8611" y="6991"/>
                </a:lnTo>
                <a:lnTo>
                  <a:pt x="8605" y="6959"/>
                </a:lnTo>
                <a:lnTo>
                  <a:pt x="8601" y="6927"/>
                </a:lnTo>
                <a:lnTo>
                  <a:pt x="8599" y="6894"/>
                </a:lnTo>
                <a:lnTo>
                  <a:pt x="8598" y="6860"/>
                </a:lnTo>
                <a:lnTo>
                  <a:pt x="8599" y="6827"/>
                </a:lnTo>
                <a:lnTo>
                  <a:pt x="8601" y="6794"/>
                </a:lnTo>
                <a:lnTo>
                  <a:pt x="8605" y="6762"/>
                </a:lnTo>
                <a:lnTo>
                  <a:pt x="8611" y="6730"/>
                </a:lnTo>
                <a:lnTo>
                  <a:pt x="8619" y="6699"/>
                </a:lnTo>
                <a:lnTo>
                  <a:pt x="8627" y="6668"/>
                </a:lnTo>
                <a:lnTo>
                  <a:pt x="8638" y="6638"/>
                </a:lnTo>
                <a:lnTo>
                  <a:pt x="8649" y="6608"/>
                </a:lnTo>
                <a:lnTo>
                  <a:pt x="8662" y="6579"/>
                </a:lnTo>
                <a:lnTo>
                  <a:pt x="8677" y="6551"/>
                </a:lnTo>
                <a:lnTo>
                  <a:pt x="8692" y="6524"/>
                </a:lnTo>
                <a:lnTo>
                  <a:pt x="8709" y="6498"/>
                </a:lnTo>
                <a:lnTo>
                  <a:pt x="8727" y="6472"/>
                </a:lnTo>
                <a:lnTo>
                  <a:pt x="8747" y="6447"/>
                </a:lnTo>
                <a:lnTo>
                  <a:pt x="8767" y="6423"/>
                </a:lnTo>
                <a:lnTo>
                  <a:pt x="8789" y="6401"/>
                </a:lnTo>
                <a:lnTo>
                  <a:pt x="8811" y="6379"/>
                </a:lnTo>
                <a:lnTo>
                  <a:pt x="8835" y="6359"/>
                </a:lnTo>
                <a:lnTo>
                  <a:pt x="8859" y="6339"/>
                </a:lnTo>
                <a:lnTo>
                  <a:pt x="8885" y="6321"/>
                </a:lnTo>
                <a:lnTo>
                  <a:pt x="8911" y="6305"/>
                </a:lnTo>
                <a:lnTo>
                  <a:pt x="8938" y="6289"/>
                </a:lnTo>
                <a:lnTo>
                  <a:pt x="8966" y="6274"/>
                </a:lnTo>
                <a:lnTo>
                  <a:pt x="8995" y="6261"/>
                </a:lnTo>
                <a:lnTo>
                  <a:pt x="9025" y="6250"/>
                </a:lnTo>
                <a:lnTo>
                  <a:pt x="9056" y="6239"/>
                </a:lnTo>
                <a:lnTo>
                  <a:pt x="9087" y="6231"/>
                </a:lnTo>
                <a:lnTo>
                  <a:pt x="9118" y="6223"/>
                </a:lnTo>
                <a:lnTo>
                  <a:pt x="9150" y="6218"/>
                </a:lnTo>
                <a:lnTo>
                  <a:pt x="9182" y="6213"/>
                </a:lnTo>
                <a:lnTo>
                  <a:pt x="9215" y="6211"/>
                </a:lnTo>
                <a:lnTo>
                  <a:pt x="9249" y="6210"/>
                </a:lnTo>
                <a:close/>
                <a:moveTo>
                  <a:pt x="11304" y="6210"/>
                </a:moveTo>
                <a:lnTo>
                  <a:pt x="11337" y="6211"/>
                </a:lnTo>
                <a:lnTo>
                  <a:pt x="11370" y="6213"/>
                </a:lnTo>
                <a:lnTo>
                  <a:pt x="11403" y="6218"/>
                </a:lnTo>
                <a:lnTo>
                  <a:pt x="11435" y="6223"/>
                </a:lnTo>
                <a:lnTo>
                  <a:pt x="11466" y="6231"/>
                </a:lnTo>
                <a:lnTo>
                  <a:pt x="11497" y="6239"/>
                </a:lnTo>
                <a:lnTo>
                  <a:pt x="11527" y="6250"/>
                </a:lnTo>
                <a:lnTo>
                  <a:pt x="11556" y="6261"/>
                </a:lnTo>
                <a:lnTo>
                  <a:pt x="11585" y="6274"/>
                </a:lnTo>
                <a:lnTo>
                  <a:pt x="11613" y="6289"/>
                </a:lnTo>
                <a:lnTo>
                  <a:pt x="11641" y="6305"/>
                </a:lnTo>
                <a:lnTo>
                  <a:pt x="11668" y="6321"/>
                </a:lnTo>
                <a:lnTo>
                  <a:pt x="11693" y="6339"/>
                </a:lnTo>
                <a:lnTo>
                  <a:pt x="11718" y="6359"/>
                </a:lnTo>
                <a:lnTo>
                  <a:pt x="11741" y="6379"/>
                </a:lnTo>
                <a:lnTo>
                  <a:pt x="11764" y="6401"/>
                </a:lnTo>
                <a:lnTo>
                  <a:pt x="11785" y="6423"/>
                </a:lnTo>
                <a:lnTo>
                  <a:pt x="11806" y="6447"/>
                </a:lnTo>
                <a:lnTo>
                  <a:pt x="11825" y="6472"/>
                </a:lnTo>
                <a:lnTo>
                  <a:pt x="11843" y="6498"/>
                </a:lnTo>
                <a:lnTo>
                  <a:pt x="11860" y="6524"/>
                </a:lnTo>
                <a:lnTo>
                  <a:pt x="11876" y="6551"/>
                </a:lnTo>
                <a:lnTo>
                  <a:pt x="11890" y="6579"/>
                </a:lnTo>
                <a:lnTo>
                  <a:pt x="11903" y="6608"/>
                </a:lnTo>
                <a:lnTo>
                  <a:pt x="11915" y="6638"/>
                </a:lnTo>
                <a:lnTo>
                  <a:pt x="11925" y="6668"/>
                </a:lnTo>
                <a:lnTo>
                  <a:pt x="11934" y="6699"/>
                </a:lnTo>
                <a:lnTo>
                  <a:pt x="11941" y="6730"/>
                </a:lnTo>
                <a:lnTo>
                  <a:pt x="11947" y="6762"/>
                </a:lnTo>
                <a:lnTo>
                  <a:pt x="11951" y="6794"/>
                </a:lnTo>
                <a:lnTo>
                  <a:pt x="11954" y="6827"/>
                </a:lnTo>
                <a:lnTo>
                  <a:pt x="11955" y="6860"/>
                </a:lnTo>
                <a:lnTo>
                  <a:pt x="11954" y="6894"/>
                </a:lnTo>
                <a:lnTo>
                  <a:pt x="11951" y="6927"/>
                </a:lnTo>
                <a:lnTo>
                  <a:pt x="11947" y="6959"/>
                </a:lnTo>
                <a:lnTo>
                  <a:pt x="11941" y="6991"/>
                </a:lnTo>
                <a:lnTo>
                  <a:pt x="11934" y="7023"/>
                </a:lnTo>
                <a:lnTo>
                  <a:pt x="11925" y="7053"/>
                </a:lnTo>
                <a:lnTo>
                  <a:pt x="11915" y="7084"/>
                </a:lnTo>
                <a:lnTo>
                  <a:pt x="11903" y="7113"/>
                </a:lnTo>
                <a:lnTo>
                  <a:pt x="11890" y="7142"/>
                </a:lnTo>
                <a:lnTo>
                  <a:pt x="11876" y="7170"/>
                </a:lnTo>
                <a:lnTo>
                  <a:pt x="11860" y="7197"/>
                </a:lnTo>
                <a:lnTo>
                  <a:pt x="11843" y="7223"/>
                </a:lnTo>
                <a:lnTo>
                  <a:pt x="11825" y="7249"/>
                </a:lnTo>
                <a:lnTo>
                  <a:pt x="11806" y="7273"/>
                </a:lnTo>
                <a:lnTo>
                  <a:pt x="11785" y="7297"/>
                </a:lnTo>
                <a:lnTo>
                  <a:pt x="11764" y="7319"/>
                </a:lnTo>
                <a:lnTo>
                  <a:pt x="11741" y="7341"/>
                </a:lnTo>
                <a:lnTo>
                  <a:pt x="11718" y="7362"/>
                </a:lnTo>
                <a:lnTo>
                  <a:pt x="11693" y="7381"/>
                </a:lnTo>
                <a:lnTo>
                  <a:pt x="11668" y="7399"/>
                </a:lnTo>
                <a:lnTo>
                  <a:pt x="11641" y="7416"/>
                </a:lnTo>
                <a:lnTo>
                  <a:pt x="11613" y="7432"/>
                </a:lnTo>
                <a:lnTo>
                  <a:pt x="11585" y="7446"/>
                </a:lnTo>
                <a:lnTo>
                  <a:pt x="11556" y="7459"/>
                </a:lnTo>
                <a:lnTo>
                  <a:pt x="11527" y="7471"/>
                </a:lnTo>
                <a:lnTo>
                  <a:pt x="11497" y="7481"/>
                </a:lnTo>
                <a:lnTo>
                  <a:pt x="11466" y="7490"/>
                </a:lnTo>
                <a:lnTo>
                  <a:pt x="11435" y="7497"/>
                </a:lnTo>
                <a:lnTo>
                  <a:pt x="11403" y="7503"/>
                </a:lnTo>
                <a:lnTo>
                  <a:pt x="11370" y="7507"/>
                </a:lnTo>
                <a:lnTo>
                  <a:pt x="11337" y="7509"/>
                </a:lnTo>
                <a:lnTo>
                  <a:pt x="11304" y="7510"/>
                </a:lnTo>
                <a:lnTo>
                  <a:pt x="11271" y="7509"/>
                </a:lnTo>
                <a:lnTo>
                  <a:pt x="11238" y="7507"/>
                </a:lnTo>
                <a:lnTo>
                  <a:pt x="11205" y="7503"/>
                </a:lnTo>
                <a:lnTo>
                  <a:pt x="11173" y="7497"/>
                </a:lnTo>
                <a:lnTo>
                  <a:pt x="11142" y="7490"/>
                </a:lnTo>
                <a:lnTo>
                  <a:pt x="11110" y="7481"/>
                </a:lnTo>
                <a:lnTo>
                  <a:pt x="11080" y="7471"/>
                </a:lnTo>
                <a:lnTo>
                  <a:pt x="11051" y="7459"/>
                </a:lnTo>
                <a:lnTo>
                  <a:pt x="11022" y="7446"/>
                </a:lnTo>
                <a:lnTo>
                  <a:pt x="10994" y="7432"/>
                </a:lnTo>
                <a:lnTo>
                  <a:pt x="10966" y="7416"/>
                </a:lnTo>
                <a:lnTo>
                  <a:pt x="10940" y="7399"/>
                </a:lnTo>
                <a:lnTo>
                  <a:pt x="10915" y="7381"/>
                </a:lnTo>
                <a:lnTo>
                  <a:pt x="10890" y="7362"/>
                </a:lnTo>
                <a:lnTo>
                  <a:pt x="10866" y="7341"/>
                </a:lnTo>
                <a:lnTo>
                  <a:pt x="10844" y="7319"/>
                </a:lnTo>
                <a:lnTo>
                  <a:pt x="10822" y="7297"/>
                </a:lnTo>
                <a:lnTo>
                  <a:pt x="10802" y="7273"/>
                </a:lnTo>
                <a:lnTo>
                  <a:pt x="10783" y="7249"/>
                </a:lnTo>
                <a:lnTo>
                  <a:pt x="10765" y="7223"/>
                </a:lnTo>
                <a:lnTo>
                  <a:pt x="10748" y="7197"/>
                </a:lnTo>
                <a:lnTo>
                  <a:pt x="10732" y="7170"/>
                </a:lnTo>
                <a:lnTo>
                  <a:pt x="10717" y="7142"/>
                </a:lnTo>
                <a:lnTo>
                  <a:pt x="10705" y="7113"/>
                </a:lnTo>
                <a:lnTo>
                  <a:pt x="10693" y="7084"/>
                </a:lnTo>
                <a:lnTo>
                  <a:pt x="10683" y="7053"/>
                </a:lnTo>
                <a:lnTo>
                  <a:pt x="10674" y="7023"/>
                </a:lnTo>
                <a:lnTo>
                  <a:pt x="10667" y="6991"/>
                </a:lnTo>
                <a:lnTo>
                  <a:pt x="10661" y="6959"/>
                </a:lnTo>
                <a:lnTo>
                  <a:pt x="10657" y="6927"/>
                </a:lnTo>
                <a:lnTo>
                  <a:pt x="10654" y="6894"/>
                </a:lnTo>
                <a:lnTo>
                  <a:pt x="10653" y="6860"/>
                </a:lnTo>
                <a:lnTo>
                  <a:pt x="10654" y="6827"/>
                </a:lnTo>
                <a:lnTo>
                  <a:pt x="10657" y="6794"/>
                </a:lnTo>
                <a:lnTo>
                  <a:pt x="10661" y="6762"/>
                </a:lnTo>
                <a:lnTo>
                  <a:pt x="10667" y="6730"/>
                </a:lnTo>
                <a:lnTo>
                  <a:pt x="10674" y="6699"/>
                </a:lnTo>
                <a:lnTo>
                  <a:pt x="10683" y="6668"/>
                </a:lnTo>
                <a:lnTo>
                  <a:pt x="10693" y="6638"/>
                </a:lnTo>
                <a:lnTo>
                  <a:pt x="10705" y="6608"/>
                </a:lnTo>
                <a:lnTo>
                  <a:pt x="10717" y="6579"/>
                </a:lnTo>
                <a:lnTo>
                  <a:pt x="10732" y="6551"/>
                </a:lnTo>
                <a:lnTo>
                  <a:pt x="10748" y="6524"/>
                </a:lnTo>
                <a:lnTo>
                  <a:pt x="10765" y="6498"/>
                </a:lnTo>
                <a:lnTo>
                  <a:pt x="10783" y="6472"/>
                </a:lnTo>
                <a:lnTo>
                  <a:pt x="10802" y="6447"/>
                </a:lnTo>
                <a:lnTo>
                  <a:pt x="10822" y="6423"/>
                </a:lnTo>
                <a:lnTo>
                  <a:pt x="10844" y="6401"/>
                </a:lnTo>
                <a:lnTo>
                  <a:pt x="10866" y="6379"/>
                </a:lnTo>
                <a:lnTo>
                  <a:pt x="10890" y="6359"/>
                </a:lnTo>
                <a:lnTo>
                  <a:pt x="10915" y="6339"/>
                </a:lnTo>
                <a:lnTo>
                  <a:pt x="10940" y="6321"/>
                </a:lnTo>
                <a:lnTo>
                  <a:pt x="10966" y="6305"/>
                </a:lnTo>
                <a:lnTo>
                  <a:pt x="10994" y="6289"/>
                </a:lnTo>
                <a:lnTo>
                  <a:pt x="11022" y="6274"/>
                </a:lnTo>
                <a:lnTo>
                  <a:pt x="11051" y="6261"/>
                </a:lnTo>
                <a:lnTo>
                  <a:pt x="11080" y="6250"/>
                </a:lnTo>
                <a:lnTo>
                  <a:pt x="11110" y="6239"/>
                </a:lnTo>
                <a:lnTo>
                  <a:pt x="11142" y="6231"/>
                </a:lnTo>
                <a:lnTo>
                  <a:pt x="11173" y="6223"/>
                </a:lnTo>
                <a:lnTo>
                  <a:pt x="11205" y="6218"/>
                </a:lnTo>
                <a:lnTo>
                  <a:pt x="11238" y="6213"/>
                </a:lnTo>
                <a:lnTo>
                  <a:pt x="11271" y="6211"/>
                </a:lnTo>
                <a:lnTo>
                  <a:pt x="11304" y="6210"/>
                </a:lnTo>
                <a:close/>
                <a:moveTo>
                  <a:pt x="13359" y="6210"/>
                </a:moveTo>
                <a:lnTo>
                  <a:pt x="13393" y="6211"/>
                </a:lnTo>
                <a:lnTo>
                  <a:pt x="13425" y="6213"/>
                </a:lnTo>
                <a:lnTo>
                  <a:pt x="13458" y="6218"/>
                </a:lnTo>
                <a:lnTo>
                  <a:pt x="13490" y="6223"/>
                </a:lnTo>
                <a:lnTo>
                  <a:pt x="13521" y="6231"/>
                </a:lnTo>
                <a:lnTo>
                  <a:pt x="13552" y="6239"/>
                </a:lnTo>
                <a:lnTo>
                  <a:pt x="13582" y="6250"/>
                </a:lnTo>
                <a:lnTo>
                  <a:pt x="13612" y="6261"/>
                </a:lnTo>
                <a:lnTo>
                  <a:pt x="13640" y="6274"/>
                </a:lnTo>
                <a:lnTo>
                  <a:pt x="13668" y="6289"/>
                </a:lnTo>
                <a:lnTo>
                  <a:pt x="13695" y="6305"/>
                </a:lnTo>
                <a:lnTo>
                  <a:pt x="13723" y="6321"/>
                </a:lnTo>
                <a:lnTo>
                  <a:pt x="13748" y="6339"/>
                </a:lnTo>
                <a:lnTo>
                  <a:pt x="13773" y="6359"/>
                </a:lnTo>
                <a:lnTo>
                  <a:pt x="13796" y="6379"/>
                </a:lnTo>
                <a:lnTo>
                  <a:pt x="13819" y="6401"/>
                </a:lnTo>
                <a:lnTo>
                  <a:pt x="13841" y="6423"/>
                </a:lnTo>
                <a:lnTo>
                  <a:pt x="13861" y="6447"/>
                </a:lnTo>
                <a:lnTo>
                  <a:pt x="13880" y="6472"/>
                </a:lnTo>
                <a:lnTo>
                  <a:pt x="13898" y="6498"/>
                </a:lnTo>
                <a:lnTo>
                  <a:pt x="13915" y="6524"/>
                </a:lnTo>
                <a:lnTo>
                  <a:pt x="13931" y="6551"/>
                </a:lnTo>
                <a:lnTo>
                  <a:pt x="13945" y="6579"/>
                </a:lnTo>
                <a:lnTo>
                  <a:pt x="13959" y="6608"/>
                </a:lnTo>
                <a:lnTo>
                  <a:pt x="13970" y="6638"/>
                </a:lnTo>
                <a:lnTo>
                  <a:pt x="13980" y="6668"/>
                </a:lnTo>
                <a:lnTo>
                  <a:pt x="13989" y="6699"/>
                </a:lnTo>
                <a:lnTo>
                  <a:pt x="13997" y="6730"/>
                </a:lnTo>
                <a:lnTo>
                  <a:pt x="14002" y="6762"/>
                </a:lnTo>
                <a:lnTo>
                  <a:pt x="14007" y="6794"/>
                </a:lnTo>
                <a:lnTo>
                  <a:pt x="14009" y="6827"/>
                </a:lnTo>
                <a:lnTo>
                  <a:pt x="14010" y="6860"/>
                </a:lnTo>
                <a:lnTo>
                  <a:pt x="14009" y="6894"/>
                </a:lnTo>
                <a:lnTo>
                  <a:pt x="14007" y="6927"/>
                </a:lnTo>
                <a:lnTo>
                  <a:pt x="14002" y="6959"/>
                </a:lnTo>
                <a:lnTo>
                  <a:pt x="13997" y="6991"/>
                </a:lnTo>
                <a:lnTo>
                  <a:pt x="13989" y="7023"/>
                </a:lnTo>
                <a:lnTo>
                  <a:pt x="13980" y="7053"/>
                </a:lnTo>
                <a:lnTo>
                  <a:pt x="13970" y="7084"/>
                </a:lnTo>
                <a:lnTo>
                  <a:pt x="13959" y="7113"/>
                </a:lnTo>
                <a:lnTo>
                  <a:pt x="13945" y="7142"/>
                </a:lnTo>
                <a:lnTo>
                  <a:pt x="13931" y="7170"/>
                </a:lnTo>
                <a:lnTo>
                  <a:pt x="13915" y="7197"/>
                </a:lnTo>
                <a:lnTo>
                  <a:pt x="13898" y="7223"/>
                </a:lnTo>
                <a:lnTo>
                  <a:pt x="13880" y="7249"/>
                </a:lnTo>
                <a:lnTo>
                  <a:pt x="13861" y="7273"/>
                </a:lnTo>
                <a:lnTo>
                  <a:pt x="13841" y="7297"/>
                </a:lnTo>
                <a:lnTo>
                  <a:pt x="13819" y="7319"/>
                </a:lnTo>
                <a:lnTo>
                  <a:pt x="13796" y="7341"/>
                </a:lnTo>
                <a:lnTo>
                  <a:pt x="13773" y="7362"/>
                </a:lnTo>
                <a:lnTo>
                  <a:pt x="13748" y="7381"/>
                </a:lnTo>
                <a:lnTo>
                  <a:pt x="13723" y="7399"/>
                </a:lnTo>
                <a:lnTo>
                  <a:pt x="13695" y="7416"/>
                </a:lnTo>
                <a:lnTo>
                  <a:pt x="13668" y="7432"/>
                </a:lnTo>
                <a:lnTo>
                  <a:pt x="13640" y="7446"/>
                </a:lnTo>
                <a:lnTo>
                  <a:pt x="13612" y="7459"/>
                </a:lnTo>
                <a:lnTo>
                  <a:pt x="13582" y="7471"/>
                </a:lnTo>
                <a:lnTo>
                  <a:pt x="13552" y="7481"/>
                </a:lnTo>
                <a:lnTo>
                  <a:pt x="13521" y="7490"/>
                </a:lnTo>
                <a:lnTo>
                  <a:pt x="13490" y="7497"/>
                </a:lnTo>
                <a:lnTo>
                  <a:pt x="13458" y="7503"/>
                </a:lnTo>
                <a:lnTo>
                  <a:pt x="13425" y="7507"/>
                </a:lnTo>
                <a:lnTo>
                  <a:pt x="13393" y="7509"/>
                </a:lnTo>
                <a:lnTo>
                  <a:pt x="13359" y="7510"/>
                </a:lnTo>
                <a:lnTo>
                  <a:pt x="13326" y="7509"/>
                </a:lnTo>
                <a:lnTo>
                  <a:pt x="13293" y="7507"/>
                </a:lnTo>
                <a:lnTo>
                  <a:pt x="13260" y="7503"/>
                </a:lnTo>
                <a:lnTo>
                  <a:pt x="13229" y="7497"/>
                </a:lnTo>
                <a:lnTo>
                  <a:pt x="13197" y="7490"/>
                </a:lnTo>
                <a:lnTo>
                  <a:pt x="13165" y="7481"/>
                </a:lnTo>
                <a:lnTo>
                  <a:pt x="13135" y="7471"/>
                </a:lnTo>
                <a:lnTo>
                  <a:pt x="13106" y="7459"/>
                </a:lnTo>
                <a:lnTo>
                  <a:pt x="13077" y="7446"/>
                </a:lnTo>
                <a:lnTo>
                  <a:pt x="13049" y="7432"/>
                </a:lnTo>
                <a:lnTo>
                  <a:pt x="13022" y="7416"/>
                </a:lnTo>
                <a:lnTo>
                  <a:pt x="12995" y="7399"/>
                </a:lnTo>
                <a:lnTo>
                  <a:pt x="12970" y="7381"/>
                </a:lnTo>
                <a:lnTo>
                  <a:pt x="12945" y="7362"/>
                </a:lnTo>
                <a:lnTo>
                  <a:pt x="12922" y="7341"/>
                </a:lnTo>
                <a:lnTo>
                  <a:pt x="12899" y="7319"/>
                </a:lnTo>
                <a:lnTo>
                  <a:pt x="12878" y="7297"/>
                </a:lnTo>
                <a:lnTo>
                  <a:pt x="12857" y="7273"/>
                </a:lnTo>
                <a:lnTo>
                  <a:pt x="12838" y="7249"/>
                </a:lnTo>
                <a:lnTo>
                  <a:pt x="12820" y="7223"/>
                </a:lnTo>
                <a:lnTo>
                  <a:pt x="12803" y="7197"/>
                </a:lnTo>
                <a:lnTo>
                  <a:pt x="12787" y="7170"/>
                </a:lnTo>
                <a:lnTo>
                  <a:pt x="12773" y="7142"/>
                </a:lnTo>
                <a:lnTo>
                  <a:pt x="12760" y="7113"/>
                </a:lnTo>
                <a:lnTo>
                  <a:pt x="12748" y="7084"/>
                </a:lnTo>
                <a:lnTo>
                  <a:pt x="12738" y="7053"/>
                </a:lnTo>
                <a:lnTo>
                  <a:pt x="12729" y="7023"/>
                </a:lnTo>
                <a:lnTo>
                  <a:pt x="12722" y="6991"/>
                </a:lnTo>
                <a:lnTo>
                  <a:pt x="12716" y="6959"/>
                </a:lnTo>
                <a:lnTo>
                  <a:pt x="12712" y="6927"/>
                </a:lnTo>
                <a:lnTo>
                  <a:pt x="12709" y="6894"/>
                </a:lnTo>
                <a:lnTo>
                  <a:pt x="12709" y="6860"/>
                </a:lnTo>
                <a:lnTo>
                  <a:pt x="12709" y="6827"/>
                </a:lnTo>
                <a:lnTo>
                  <a:pt x="12712" y="6794"/>
                </a:lnTo>
                <a:lnTo>
                  <a:pt x="12716" y="6762"/>
                </a:lnTo>
                <a:lnTo>
                  <a:pt x="12722" y="6730"/>
                </a:lnTo>
                <a:lnTo>
                  <a:pt x="12729" y="6699"/>
                </a:lnTo>
                <a:lnTo>
                  <a:pt x="12738" y="6668"/>
                </a:lnTo>
                <a:lnTo>
                  <a:pt x="12748" y="6638"/>
                </a:lnTo>
                <a:lnTo>
                  <a:pt x="12760" y="6608"/>
                </a:lnTo>
                <a:lnTo>
                  <a:pt x="12773" y="6579"/>
                </a:lnTo>
                <a:lnTo>
                  <a:pt x="12787" y="6551"/>
                </a:lnTo>
                <a:lnTo>
                  <a:pt x="12803" y="6524"/>
                </a:lnTo>
                <a:lnTo>
                  <a:pt x="12820" y="6498"/>
                </a:lnTo>
                <a:lnTo>
                  <a:pt x="12838" y="6472"/>
                </a:lnTo>
                <a:lnTo>
                  <a:pt x="12857" y="6447"/>
                </a:lnTo>
                <a:lnTo>
                  <a:pt x="12878" y="6423"/>
                </a:lnTo>
                <a:lnTo>
                  <a:pt x="12899" y="6401"/>
                </a:lnTo>
                <a:lnTo>
                  <a:pt x="12922" y="6379"/>
                </a:lnTo>
                <a:lnTo>
                  <a:pt x="12945" y="6359"/>
                </a:lnTo>
                <a:lnTo>
                  <a:pt x="12970" y="6339"/>
                </a:lnTo>
                <a:lnTo>
                  <a:pt x="12995" y="6321"/>
                </a:lnTo>
                <a:lnTo>
                  <a:pt x="13022" y="6305"/>
                </a:lnTo>
                <a:lnTo>
                  <a:pt x="13049" y="6289"/>
                </a:lnTo>
                <a:lnTo>
                  <a:pt x="13077" y="6274"/>
                </a:lnTo>
                <a:lnTo>
                  <a:pt x="13106" y="6261"/>
                </a:lnTo>
                <a:lnTo>
                  <a:pt x="13135" y="6250"/>
                </a:lnTo>
                <a:lnTo>
                  <a:pt x="13165" y="6239"/>
                </a:lnTo>
                <a:lnTo>
                  <a:pt x="13197" y="6231"/>
                </a:lnTo>
                <a:lnTo>
                  <a:pt x="13229" y="6223"/>
                </a:lnTo>
                <a:lnTo>
                  <a:pt x="13260" y="6218"/>
                </a:lnTo>
                <a:lnTo>
                  <a:pt x="13293" y="6213"/>
                </a:lnTo>
                <a:lnTo>
                  <a:pt x="13326" y="6211"/>
                </a:lnTo>
                <a:lnTo>
                  <a:pt x="13359" y="6210"/>
                </a:lnTo>
                <a:close/>
                <a:moveTo>
                  <a:pt x="10311" y="10076"/>
                </a:moveTo>
                <a:lnTo>
                  <a:pt x="12297" y="10076"/>
                </a:lnTo>
                <a:lnTo>
                  <a:pt x="12297" y="12984"/>
                </a:lnTo>
                <a:lnTo>
                  <a:pt x="10311" y="12984"/>
                </a:lnTo>
                <a:lnTo>
                  <a:pt x="10311" y="10076"/>
                </a:lnTo>
                <a:close/>
                <a:moveTo>
                  <a:pt x="5887" y="8913"/>
                </a:moveTo>
                <a:lnTo>
                  <a:pt x="7428" y="8913"/>
                </a:lnTo>
                <a:lnTo>
                  <a:pt x="7428" y="10452"/>
                </a:lnTo>
                <a:lnTo>
                  <a:pt x="5887" y="10452"/>
                </a:lnTo>
                <a:lnTo>
                  <a:pt x="5887" y="8913"/>
                </a:lnTo>
                <a:close/>
                <a:moveTo>
                  <a:pt x="3797" y="8913"/>
                </a:moveTo>
                <a:lnTo>
                  <a:pt x="5339" y="8913"/>
                </a:lnTo>
                <a:lnTo>
                  <a:pt x="5339" y="10452"/>
                </a:lnTo>
                <a:lnTo>
                  <a:pt x="3797" y="10452"/>
                </a:lnTo>
                <a:lnTo>
                  <a:pt x="3797" y="8913"/>
                </a:lnTo>
                <a:close/>
                <a:moveTo>
                  <a:pt x="1708" y="8913"/>
                </a:moveTo>
                <a:lnTo>
                  <a:pt x="3249" y="8913"/>
                </a:lnTo>
                <a:lnTo>
                  <a:pt x="3249" y="10452"/>
                </a:lnTo>
                <a:lnTo>
                  <a:pt x="1708" y="10452"/>
                </a:lnTo>
                <a:lnTo>
                  <a:pt x="1708" y="8913"/>
                </a:lnTo>
                <a:close/>
                <a:moveTo>
                  <a:pt x="6577" y="14045"/>
                </a:moveTo>
                <a:lnTo>
                  <a:pt x="16031" y="14045"/>
                </a:lnTo>
                <a:lnTo>
                  <a:pt x="16031" y="14421"/>
                </a:lnTo>
                <a:lnTo>
                  <a:pt x="6577" y="14421"/>
                </a:lnTo>
                <a:lnTo>
                  <a:pt x="6577" y="14045"/>
                </a:lnTo>
                <a:close/>
                <a:moveTo>
                  <a:pt x="7553" y="13360"/>
                </a:moveTo>
                <a:lnTo>
                  <a:pt x="15055" y="13360"/>
                </a:lnTo>
                <a:lnTo>
                  <a:pt x="15055" y="13737"/>
                </a:lnTo>
                <a:lnTo>
                  <a:pt x="7553" y="13737"/>
                </a:lnTo>
                <a:lnTo>
                  <a:pt x="7553" y="13360"/>
                </a:lnTo>
                <a:close/>
              </a:path>
            </a:pathLst>
          </a:custGeom>
          <a:solidFill>
            <a:srgbClr val="FFFFFF">
              <a:lumMod val="65000"/>
            </a:srgbClr>
          </a:solidFill>
          <a:ln w="9525">
            <a:noFill/>
            <a:round/>
            <a:headEnd/>
            <a:tailEnd/>
          </a:ln>
        </p:spPr>
        <p:txBody>
          <a:bodyPr vert="horz" wrap="square" lIns="121896" tIns="60951" rIns="121896" bIns="60951"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86" name="TextBox 79"/>
          <p:cNvSpPr txBox="1"/>
          <p:nvPr/>
        </p:nvSpPr>
        <p:spPr bwMode="gray">
          <a:xfrm>
            <a:off x="502624" y="5481368"/>
            <a:ext cx="1120170"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Ticket hall</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87" name="TextBox 152"/>
          <p:cNvSpPr txBox="1"/>
          <p:nvPr/>
        </p:nvSpPr>
        <p:spPr bwMode="gray">
          <a:xfrm>
            <a:off x="2712309" y="5481368"/>
            <a:ext cx="521562"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OA</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nvGrpSpPr>
          <p:cNvPr id="188" name="组合 367"/>
          <p:cNvGrpSpPr/>
          <p:nvPr/>
        </p:nvGrpSpPr>
        <p:grpSpPr bwMode="gray">
          <a:xfrm>
            <a:off x="2772889" y="5137932"/>
            <a:ext cx="410548" cy="272805"/>
            <a:chOff x="-1444626" y="2612827"/>
            <a:chExt cx="1444626" cy="1111251"/>
          </a:xfrm>
          <a:solidFill>
            <a:srgbClr val="FFFFFF">
              <a:lumMod val="65000"/>
            </a:srgbClr>
          </a:solidFill>
        </p:grpSpPr>
        <p:sp>
          <p:nvSpPr>
            <p:cNvPr id="189" name="Freeform 5"/>
            <p:cNvSpPr>
              <a:spLocks noEditPoints="1"/>
            </p:cNvSpPr>
            <p:nvPr/>
          </p:nvSpPr>
          <p:spPr bwMode="gray">
            <a:xfrm>
              <a:off x="-1444626" y="2725540"/>
              <a:ext cx="1087438" cy="99853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sng"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90" name="Freeform 6"/>
            <p:cNvSpPr>
              <a:spLocks noEditPoints="1"/>
            </p:cNvSpPr>
            <p:nvPr/>
          </p:nvSpPr>
          <p:spPr bwMode="gray">
            <a:xfrm>
              <a:off x="-598488" y="2612827"/>
              <a:ext cx="598488" cy="1103313"/>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sng"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grpSp>
        <p:nvGrpSpPr>
          <p:cNvPr id="191" name="组合 528"/>
          <p:cNvGrpSpPr/>
          <p:nvPr/>
        </p:nvGrpSpPr>
        <p:grpSpPr bwMode="gray">
          <a:xfrm>
            <a:off x="1657187" y="5089233"/>
            <a:ext cx="805829" cy="370203"/>
            <a:chOff x="-964407" y="3344863"/>
            <a:chExt cx="1928813" cy="769938"/>
          </a:xfrm>
          <a:solidFill>
            <a:srgbClr val="FFFFFF">
              <a:lumMod val="65000"/>
            </a:srgbClr>
          </a:solidFill>
        </p:grpSpPr>
        <p:grpSp>
          <p:nvGrpSpPr>
            <p:cNvPr id="192" name="组合 155"/>
            <p:cNvGrpSpPr/>
            <p:nvPr/>
          </p:nvGrpSpPr>
          <p:grpSpPr bwMode="gray">
            <a:xfrm>
              <a:off x="-964407" y="3344863"/>
              <a:ext cx="1928813" cy="769938"/>
              <a:chOff x="9391650" y="3060700"/>
              <a:chExt cx="1928813" cy="769938"/>
            </a:xfrm>
            <a:grpFill/>
          </p:grpSpPr>
          <p:sp>
            <p:nvSpPr>
              <p:cNvPr id="208" name="Freeform 6"/>
              <p:cNvSpPr>
                <a:spLocks noEditPoints="1"/>
              </p:cNvSpPr>
              <p:nvPr/>
            </p:nvSpPr>
            <p:spPr bwMode="gray">
              <a:xfrm>
                <a:off x="9391650" y="3384550"/>
                <a:ext cx="1928813" cy="446088"/>
              </a:xfrm>
              <a:custGeom>
                <a:avLst/>
                <a:gdLst/>
                <a:ahLst/>
                <a:cxnLst>
                  <a:cxn ang="0">
                    <a:pos x="62" y="330"/>
                  </a:cxn>
                  <a:cxn ang="0">
                    <a:pos x="212" y="278"/>
                  </a:cxn>
                  <a:cxn ang="0">
                    <a:pos x="2393" y="128"/>
                  </a:cxn>
                  <a:cxn ang="0">
                    <a:pos x="4510" y="206"/>
                  </a:cxn>
                  <a:cxn ang="0">
                    <a:pos x="7765" y="353"/>
                  </a:cxn>
                  <a:cxn ang="0">
                    <a:pos x="10877" y="240"/>
                  </a:cxn>
                  <a:cxn ang="0">
                    <a:pos x="13961" y="54"/>
                  </a:cxn>
                  <a:cxn ang="0">
                    <a:pos x="16864" y="102"/>
                  </a:cxn>
                  <a:cxn ang="0">
                    <a:pos x="16999" y="197"/>
                  </a:cxn>
                  <a:cxn ang="0">
                    <a:pos x="16963" y="378"/>
                  </a:cxn>
                  <a:cxn ang="0">
                    <a:pos x="16746" y="799"/>
                  </a:cxn>
                  <a:cxn ang="0">
                    <a:pos x="16144" y="2365"/>
                  </a:cxn>
                  <a:cxn ang="0">
                    <a:pos x="15928" y="2534"/>
                  </a:cxn>
                  <a:cxn ang="0">
                    <a:pos x="15168" y="2502"/>
                  </a:cxn>
                  <a:cxn ang="0">
                    <a:pos x="14362" y="2416"/>
                  </a:cxn>
                  <a:cxn ang="0">
                    <a:pos x="14106" y="2326"/>
                  </a:cxn>
                  <a:cxn ang="0">
                    <a:pos x="13964" y="2178"/>
                  </a:cxn>
                  <a:cxn ang="0">
                    <a:pos x="13919" y="2001"/>
                  </a:cxn>
                  <a:cxn ang="0">
                    <a:pos x="12236" y="3551"/>
                  </a:cxn>
                  <a:cxn ang="0">
                    <a:pos x="12157" y="3752"/>
                  </a:cxn>
                  <a:cxn ang="0">
                    <a:pos x="11921" y="3844"/>
                  </a:cxn>
                  <a:cxn ang="0">
                    <a:pos x="11645" y="3844"/>
                  </a:cxn>
                  <a:cxn ang="0">
                    <a:pos x="10774" y="3204"/>
                  </a:cxn>
                  <a:cxn ang="0">
                    <a:pos x="10657" y="2863"/>
                  </a:cxn>
                  <a:cxn ang="0">
                    <a:pos x="10627" y="2313"/>
                  </a:cxn>
                  <a:cxn ang="0">
                    <a:pos x="6840" y="1774"/>
                  </a:cxn>
                  <a:cxn ang="0">
                    <a:pos x="6783" y="3140"/>
                  </a:cxn>
                  <a:cxn ang="0">
                    <a:pos x="6615" y="3402"/>
                  </a:cxn>
                  <a:cxn ang="0">
                    <a:pos x="6098" y="3899"/>
                  </a:cxn>
                  <a:cxn ang="0">
                    <a:pos x="5811" y="3936"/>
                  </a:cxn>
                  <a:cxn ang="0">
                    <a:pos x="5562" y="3846"/>
                  </a:cxn>
                  <a:cxn ang="0">
                    <a:pos x="5461" y="3601"/>
                  </a:cxn>
                  <a:cxn ang="0">
                    <a:pos x="5457" y="2622"/>
                  </a:cxn>
                  <a:cxn ang="0">
                    <a:pos x="3263" y="2085"/>
                  </a:cxn>
                  <a:cxn ang="0">
                    <a:pos x="3115" y="2420"/>
                  </a:cxn>
                  <a:cxn ang="0">
                    <a:pos x="2862" y="2578"/>
                  </a:cxn>
                  <a:cxn ang="0">
                    <a:pos x="1682" y="2738"/>
                  </a:cxn>
                  <a:cxn ang="0">
                    <a:pos x="1208" y="2739"/>
                  </a:cxn>
                  <a:cxn ang="0">
                    <a:pos x="954" y="2606"/>
                  </a:cxn>
                  <a:cxn ang="0">
                    <a:pos x="728" y="2303"/>
                  </a:cxn>
                  <a:cxn ang="0">
                    <a:pos x="504" y="937"/>
                  </a:cxn>
                  <a:cxn ang="0">
                    <a:pos x="320" y="728"/>
                  </a:cxn>
                  <a:cxn ang="0">
                    <a:pos x="0" y="493"/>
                  </a:cxn>
                  <a:cxn ang="0">
                    <a:pos x="15805" y="1979"/>
                  </a:cxn>
                  <a:cxn ang="0">
                    <a:pos x="15716" y="2093"/>
                  </a:cxn>
                  <a:cxn ang="0">
                    <a:pos x="15355" y="2064"/>
                  </a:cxn>
                  <a:cxn ang="0">
                    <a:pos x="14590" y="1994"/>
                  </a:cxn>
                  <a:cxn ang="0">
                    <a:pos x="12376" y="1529"/>
                  </a:cxn>
                  <a:cxn ang="0">
                    <a:pos x="11066" y="2953"/>
                  </a:cxn>
                  <a:cxn ang="0">
                    <a:pos x="11017" y="2709"/>
                  </a:cxn>
                  <a:cxn ang="0">
                    <a:pos x="11018" y="1948"/>
                  </a:cxn>
                  <a:cxn ang="0">
                    <a:pos x="6398" y="3094"/>
                  </a:cxn>
                  <a:cxn ang="0">
                    <a:pos x="6480" y="2792"/>
                  </a:cxn>
                  <a:cxn ang="0">
                    <a:pos x="6479" y="2171"/>
                  </a:cxn>
                  <a:cxn ang="0">
                    <a:pos x="2589" y="2054"/>
                  </a:cxn>
                  <a:cxn ang="0">
                    <a:pos x="2512" y="2140"/>
                  </a:cxn>
                  <a:cxn ang="0">
                    <a:pos x="1684" y="2267"/>
                  </a:cxn>
                  <a:cxn ang="0">
                    <a:pos x="1357" y="2281"/>
                  </a:cxn>
                  <a:cxn ang="0">
                    <a:pos x="1307" y="2205"/>
                  </a:cxn>
                </a:cxnLst>
                <a:rect l="0" t="0" r="r" b="b"/>
                <a:pathLst>
                  <a:path w="17010" h="3937">
                    <a:moveTo>
                      <a:pt x="0" y="493"/>
                    </a:moveTo>
                    <a:lnTo>
                      <a:pt x="1" y="483"/>
                    </a:lnTo>
                    <a:lnTo>
                      <a:pt x="5" y="460"/>
                    </a:lnTo>
                    <a:lnTo>
                      <a:pt x="10" y="444"/>
                    </a:lnTo>
                    <a:lnTo>
                      <a:pt x="14" y="426"/>
                    </a:lnTo>
                    <a:lnTo>
                      <a:pt x="20" y="406"/>
                    </a:lnTo>
                    <a:lnTo>
                      <a:pt x="28" y="386"/>
                    </a:lnTo>
                    <a:lnTo>
                      <a:pt x="37" y="366"/>
                    </a:lnTo>
                    <a:lnTo>
                      <a:pt x="48" y="347"/>
                    </a:lnTo>
                    <a:lnTo>
                      <a:pt x="54" y="338"/>
                    </a:lnTo>
                    <a:lnTo>
                      <a:pt x="62" y="330"/>
                    </a:lnTo>
                    <a:lnTo>
                      <a:pt x="68" y="321"/>
                    </a:lnTo>
                    <a:lnTo>
                      <a:pt x="77" y="313"/>
                    </a:lnTo>
                    <a:lnTo>
                      <a:pt x="84" y="306"/>
                    </a:lnTo>
                    <a:lnTo>
                      <a:pt x="94" y="300"/>
                    </a:lnTo>
                    <a:lnTo>
                      <a:pt x="103" y="294"/>
                    </a:lnTo>
                    <a:lnTo>
                      <a:pt x="113" y="289"/>
                    </a:lnTo>
                    <a:lnTo>
                      <a:pt x="123" y="285"/>
                    </a:lnTo>
                    <a:lnTo>
                      <a:pt x="135" y="282"/>
                    </a:lnTo>
                    <a:lnTo>
                      <a:pt x="147" y="281"/>
                    </a:lnTo>
                    <a:lnTo>
                      <a:pt x="159" y="280"/>
                    </a:lnTo>
                    <a:lnTo>
                      <a:pt x="212" y="278"/>
                    </a:lnTo>
                    <a:lnTo>
                      <a:pt x="311" y="272"/>
                    </a:lnTo>
                    <a:lnTo>
                      <a:pt x="453" y="263"/>
                    </a:lnTo>
                    <a:lnTo>
                      <a:pt x="627" y="252"/>
                    </a:lnTo>
                    <a:lnTo>
                      <a:pt x="829" y="238"/>
                    </a:lnTo>
                    <a:lnTo>
                      <a:pt x="1050" y="222"/>
                    </a:lnTo>
                    <a:lnTo>
                      <a:pt x="1284" y="206"/>
                    </a:lnTo>
                    <a:lnTo>
                      <a:pt x="1523" y="189"/>
                    </a:lnTo>
                    <a:lnTo>
                      <a:pt x="1761" y="172"/>
                    </a:lnTo>
                    <a:lnTo>
                      <a:pt x="1990" y="156"/>
                    </a:lnTo>
                    <a:lnTo>
                      <a:pt x="2203" y="141"/>
                    </a:lnTo>
                    <a:lnTo>
                      <a:pt x="2393" y="128"/>
                    </a:lnTo>
                    <a:lnTo>
                      <a:pt x="2554" y="116"/>
                    </a:lnTo>
                    <a:lnTo>
                      <a:pt x="2677" y="107"/>
                    </a:lnTo>
                    <a:lnTo>
                      <a:pt x="2756" y="101"/>
                    </a:lnTo>
                    <a:lnTo>
                      <a:pt x="2784" y="99"/>
                    </a:lnTo>
                    <a:lnTo>
                      <a:pt x="2829" y="102"/>
                    </a:lnTo>
                    <a:lnTo>
                      <a:pt x="2958" y="111"/>
                    </a:lnTo>
                    <a:lnTo>
                      <a:pt x="3160" y="123"/>
                    </a:lnTo>
                    <a:lnTo>
                      <a:pt x="3426" y="140"/>
                    </a:lnTo>
                    <a:lnTo>
                      <a:pt x="3746" y="161"/>
                    </a:lnTo>
                    <a:lnTo>
                      <a:pt x="4111" y="183"/>
                    </a:lnTo>
                    <a:lnTo>
                      <a:pt x="4510" y="206"/>
                    </a:lnTo>
                    <a:lnTo>
                      <a:pt x="4934" y="231"/>
                    </a:lnTo>
                    <a:lnTo>
                      <a:pt x="5373" y="255"/>
                    </a:lnTo>
                    <a:lnTo>
                      <a:pt x="5816" y="279"/>
                    </a:lnTo>
                    <a:lnTo>
                      <a:pt x="6255" y="300"/>
                    </a:lnTo>
                    <a:lnTo>
                      <a:pt x="6680" y="319"/>
                    </a:lnTo>
                    <a:lnTo>
                      <a:pt x="6883" y="328"/>
                    </a:lnTo>
                    <a:lnTo>
                      <a:pt x="7078" y="335"/>
                    </a:lnTo>
                    <a:lnTo>
                      <a:pt x="7266" y="341"/>
                    </a:lnTo>
                    <a:lnTo>
                      <a:pt x="7444" y="347"/>
                    </a:lnTo>
                    <a:lnTo>
                      <a:pt x="7611" y="350"/>
                    </a:lnTo>
                    <a:lnTo>
                      <a:pt x="7765" y="353"/>
                    </a:lnTo>
                    <a:lnTo>
                      <a:pt x="7906" y="354"/>
                    </a:lnTo>
                    <a:lnTo>
                      <a:pt x="8033" y="354"/>
                    </a:lnTo>
                    <a:lnTo>
                      <a:pt x="8161" y="352"/>
                    </a:lnTo>
                    <a:lnTo>
                      <a:pt x="8304" y="350"/>
                    </a:lnTo>
                    <a:lnTo>
                      <a:pt x="8465" y="346"/>
                    </a:lnTo>
                    <a:lnTo>
                      <a:pt x="8639" y="340"/>
                    </a:lnTo>
                    <a:lnTo>
                      <a:pt x="9025" y="326"/>
                    </a:lnTo>
                    <a:lnTo>
                      <a:pt x="9452" y="309"/>
                    </a:lnTo>
                    <a:lnTo>
                      <a:pt x="9910" y="287"/>
                    </a:lnTo>
                    <a:lnTo>
                      <a:pt x="10389" y="265"/>
                    </a:lnTo>
                    <a:lnTo>
                      <a:pt x="10877" y="240"/>
                    </a:lnTo>
                    <a:lnTo>
                      <a:pt x="11365" y="214"/>
                    </a:lnTo>
                    <a:lnTo>
                      <a:pt x="11840" y="188"/>
                    </a:lnTo>
                    <a:lnTo>
                      <a:pt x="12294" y="163"/>
                    </a:lnTo>
                    <a:lnTo>
                      <a:pt x="12715" y="138"/>
                    </a:lnTo>
                    <a:lnTo>
                      <a:pt x="13092" y="116"/>
                    </a:lnTo>
                    <a:lnTo>
                      <a:pt x="13417" y="95"/>
                    </a:lnTo>
                    <a:lnTo>
                      <a:pt x="13677" y="78"/>
                    </a:lnTo>
                    <a:lnTo>
                      <a:pt x="13779" y="70"/>
                    </a:lnTo>
                    <a:lnTo>
                      <a:pt x="13862" y="64"/>
                    </a:lnTo>
                    <a:lnTo>
                      <a:pt x="13923" y="59"/>
                    </a:lnTo>
                    <a:lnTo>
                      <a:pt x="13961" y="54"/>
                    </a:lnTo>
                    <a:lnTo>
                      <a:pt x="14058" y="41"/>
                    </a:lnTo>
                    <a:lnTo>
                      <a:pt x="14135" y="31"/>
                    </a:lnTo>
                    <a:lnTo>
                      <a:pt x="14196" y="21"/>
                    </a:lnTo>
                    <a:lnTo>
                      <a:pt x="14242" y="14"/>
                    </a:lnTo>
                    <a:lnTo>
                      <a:pt x="14275" y="7"/>
                    </a:lnTo>
                    <a:lnTo>
                      <a:pt x="14295" y="3"/>
                    </a:lnTo>
                    <a:lnTo>
                      <a:pt x="14306" y="0"/>
                    </a:lnTo>
                    <a:lnTo>
                      <a:pt x="14310" y="0"/>
                    </a:lnTo>
                    <a:lnTo>
                      <a:pt x="16831" y="91"/>
                    </a:lnTo>
                    <a:lnTo>
                      <a:pt x="16841" y="94"/>
                    </a:lnTo>
                    <a:lnTo>
                      <a:pt x="16864" y="102"/>
                    </a:lnTo>
                    <a:lnTo>
                      <a:pt x="16879" y="107"/>
                    </a:lnTo>
                    <a:lnTo>
                      <a:pt x="16896" y="115"/>
                    </a:lnTo>
                    <a:lnTo>
                      <a:pt x="16914" y="123"/>
                    </a:lnTo>
                    <a:lnTo>
                      <a:pt x="16932" y="134"/>
                    </a:lnTo>
                    <a:lnTo>
                      <a:pt x="16950" y="146"/>
                    </a:lnTo>
                    <a:lnTo>
                      <a:pt x="16966" y="159"/>
                    </a:lnTo>
                    <a:lnTo>
                      <a:pt x="16975" y="165"/>
                    </a:lnTo>
                    <a:lnTo>
                      <a:pt x="16981" y="172"/>
                    </a:lnTo>
                    <a:lnTo>
                      <a:pt x="16988" y="180"/>
                    </a:lnTo>
                    <a:lnTo>
                      <a:pt x="16994" y="188"/>
                    </a:lnTo>
                    <a:lnTo>
                      <a:pt x="16999" y="197"/>
                    </a:lnTo>
                    <a:lnTo>
                      <a:pt x="17004" y="205"/>
                    </a:lnTo>
                    <a:lnTo>
                      <a:pt x="17007" y="215"/>
                    </a:lnTo>
                    <a:lnTo>
                      <a:pt x="17009" y="224"/>
                    </a:lnTo>
                    <a:lnTo>
                      <a:pt x="17010" y="234"/>
                    </a:lnTo>
                    <a:lnTo>
                      <a:pt x="17010" y="244"/>
                    </a:lnTo>
                    <a:lnTo>
                      <a:pt x="17009" y="254"/>
                    </a:lnTo>
                    <a:lnTo>
                      <a:pt x="17006" y="266"/>
                    </a:lnTo>
                    <a:lnTo>
                      <a:pt x="16998" y="289"/>
                    </a:lnTo>
                    <a:lnTo>
                      <a:pt x="16988" y="317"/>
                    </a:lnTo>
                    <a:lnTo>
                      <a:pt x="16976" y="346"/>
                    </a:lnTo>
                    <a:lnTo>
                      <a:pt x="16963" y="378"/>
                    </a:lnTo>
                    <a:lnTo>
                      <a:pt x="16933" y="443"/>
                    </a:lnTo>
                    <a:lnTo>
                      <a:pt x="16902" y="510"/>
                    </a:lnTo>
                    <a:lnTo>
                      <a:pt x="16871" y="574"/>
                    </a:lnTo>
                    <a:lnTo>
                      <a:pt x="16842" y="631"/>
                    </a:lnTo>
                    <a:lnTo>
                      <a:pt x="16819" y="677"/>
                    </a:lnTo>
                    <a:lnTo>
                      <a:pt x="16804" y="706"/>
                    </a:lnTo>
                    <a:lnTo>
                      <a:pt x="16793" y="727"/>
                    </a:lnTo>
                    <a:lnTo>
                      <a:pt x="16782" y="746"/>
                    </a:lnTo>
                    <a:lnTo>
                      <a:pt x="16772" y="763"/>
                    </a:lnTo>
                    <a:lnTo>
                      <a:pt x="16761" y="778"/>
                    </a:lnTo>
                    <a:lnTo>
                      <a:pt x="16746" y="799"/>
                    </a:lnTo>
                    <a:lnTo>
                      <a:pt x="16740" y="807"/>
                    </a:lnTo>
                    <a:lnTo>
                      <a:pt x="16300" y="899"/>
                    </a:lnTo>
                    <a:lnTo>
                      <a:pt x="16235" y="2164"/>
                    </a:lnTo>
                    <a:lnTo>
                      <a:pt x="16230" y="2182"/>
                    </a:lnTo>
                    <a:lnTo>
                      <a:pt x="16215" y="2228"/>
                    </a:lnTo>
                    <a:lnTo>
                      <a:pt x="16202" y="2257"/>
                    </a:lnTo>
                    <a:lnTo>
                      <a:pt x="16186" y="2291"/>
                    </a:lnTo>
                    <a:lnTo>
                      <a:pt x="16178" y="2309"/>
                    </a:lnTo>
                    <a:lnTo>
                      <a:pt x="16167" y="2328"/>
                    </a:lnTo>
                    <a:lnTo>
                      <a:pt x="16155" y="2347"/>
                    </a:lnTo>
                    <a:lnTo>
                      <a:pt x="16144" y="2365"/>
                    </a:lnTo>
                    <a:lnTo>
                      <a:pt x="16130" y="2384"/>
                    </a:lnTo>
                    <a:lnTo>
                      <a:pt x="16115" y="2402"/>
                    </a:lnTo>
                    <a:lnTo>
                      <a:pt x="16099" y="2420"/>
                    </a:lnTo>
                    <a:lnTo>
                      <a:pt x="16082" y="2438"/>
                    </a:lnTo>
                    <a:lnTo>
                      <a:pt x="16064" y="2454"/>
                    </a:lnTo>
                    <a:lnTo>
                      <a:pt x="16045" y="2471"/>
                    </a:lnTo>
                    <a:lnTo>
                      <a:pt x="16024" y="2486"/>
                    </a:lnTo>
                    <a:lnTo>
                      <a:pt x="16002" y="2500"/>
                    </a:lnTo>
                    <a:lnTo>
                      <a:pt x="15979" y="2513"/>
                    </a:lnTo>
                    <a:lnTo>
                      <a:pt x="15953" y="2523"/>
                    </a:lnTo>
                    <a:lnTo>
                      <a:pt x="15928" y="2534"/>
                    </a:lnTo>
                    <a:lnTo>
                      <a:pt x="15900" y="2541"/>
                    </a:lnTo>
                    <a:lnTo>
                      <a:pt x="15870" y="2548"/>
                    </a:lnTo>
                    <a:lnTo>
                      <a:pt x="15839" y="2551"/>
                    </a:lnTo>
                    <a:lnTo>
                      <a:pt x="15808" y="2553"/>
                    </a:lnTo>
                    <a:lnTo>
                      <a:pt x="15774" y="2553"/>
                    </a:lnTo>
                    <a:lnTo>
                      <a:pt x="15697" y="2549"/>
                    </a:lnTo>
                    <a:lnTo>
                      <a:pt x="15607" y="2541"/>
                    </a:lnTo>
                    <a:lnTo>
                      <a:pt x="15507" y="2534"/>
                    </a:lnTo>
                    <a:lnTo>
                      <a:pt x="15398" y="2524"/>
                    </a:lnTo>
                    <a:lnTo>
                      <a:pt x="15285" y="2514"/>
                    </a:lnTo>
                    <a:lnTo>
                      <a:pt x="15168" y="2502"/>
                    </a:lnTo>
                    <a:lnTo>
                      <a:pt x="15050" y="2490"/>
                    </a:lnTo>
                    <a:lnTo>
                      <a:pt x="14934" y="2479"/>
                    </a:lnTo>
                    <a:lnTo>
                      <a:pt x="14822" y="2467"/>
                    </a:lnTo>
                    <a:lnTo>
                      <a:pt x="14718" y="2455"/>
                    </a:lnTo>
                    <a:lnTo>
                      <a:pt x="14622" y="2445"/>
                    </a:lnTo>
                    <a:lnTo>
                      <a:pt x="14539" y="2436"/>
                    </a:lnTo>
                    <a:lnTo>
                      <a:pt x="14469" y="2429"/>
                    </a:lnTo>
                    <a:lnTo>
                      <a:pt x="14417" y="2422"/>
                    </a:lnTo>
                    <a:lnTo>
                      <a:pt x="14384" y="2418"/>
                    </a:lnTo>
                    <a:lnTo>
                      <a:pt x="14372" y="2417"/>
                    </a:lnTo>
                    <a:lnTo>
                      <a:pt x="14362" y="2416"/>
                    </a:lnTo>
                    <a:lnTo>
                      <a:pt x="14334" y="2409"/>
                    </a:lnTo>
                    <a:lnTo>
                      <a:pt x="14315" y="2405"/>
                    </a:lnTo>
                    <a:lnTo>
                      <a:pt x="14293" y="2400"/>
                    </a:lnTo>
                    <a:lnTo>
                      <a:pt x="14268" y="2393"/>
                    </a:lnTo>
                    <a:lnTo>
                      <a:pt x="14242" y="2385"/>
                    </a:lnTo>
                    <a:lnTo>
                      <a:pt x="14215" y="2376"/>
                    </a:lnTo>
                    <a:lnTo>
                      <a:pt x="14187" y="2366"/>
                    </a:lnTo>
                    <a:lnTo>
                      <a:pt x="14159" y="2354"/>
                    </a:lnTo>
                    <a:lnTo>
                      <a:pt x="14132" y="2340"/>
                    </a:lnTo>
                    <a:lnTo>
                      <a:pt x="14118" y="2334"/>
                    </a:lnTo>
                    <a:lnTo>
                      <a:pt x="14106" y="2326"/>
                    </a:lnTo>
                    <a:lnTo>
                      <a:pt x="14093" y="2318"/>
                    </a:lnTo>
                    <a:lnTo>
                      <a:pt x="14080" y="2309"/>
                    </a:lnTo>
                    <a:lnTo>
                      <a:pt x="14068" y="2301"/>
                    </a:lnTo>
                    <a:lnTo>
                      <a:pt x="14058" y="2291"/>
                    </a:lnTo>
                    <a:lnTo>
                      <a:pt x="14047" y="2283"/>
                    </a:lnTo>
                    <a:lnTo>
                      <a:pt x="14038" y="2272"/>
                    </a:lnTo>
                    <a:lnTo>
                      <a:pt x="14019" y="2252"/>
                    </a:lnTo>
                    <a:lnTo>
                      <a:pt x="14003" y="2233"/>
                    </a:lnTo>
                    <a:lnTo>
                      <a:pt x="13989" y="2214"/>
                    </a:lnTo>
                    <a:lnTo>
                      <a:pt x="13976" y="2196"/>
                    </a:lnTo>
                    <a:lnTo>
                      <a:pt x="13964" y="2178"/>
                    </a:lnTo>
                    <a:lnTo>
                      <a:pt x="13955" y="2161"/>
                    </a:lnTo>
                    <a:lnTo>
                      <a:pt x="13945" y="2143"/>
                    </a:lnTo>
                    <a:lnTo>
                      <a:pt x="13938" y="2126"/>
                    </a:lnTo>
                    <a:lnTo>
                      <a:pt x="13932" y="2111"/>
                    </a:lnTo>
                    <a:lnTo>
                      <a:pt x="13927" y="2093"/>
                    </a:lnTo>
                    <a:lnTo>
                      <a:pt x="13923" y="2079"/>
                    </a:lnTo>
                    <a:lnTo>
                      <a:pt x="13921" y="2063"/>
                    </a:lnTo>
                    <a:lnTo>
                      <a:pt x="13918" y="2047"/>
                    </a:lnTo>
                    <a:lnTo>
                      <a:pt x="13918" y="2032"/>
                    </a:lnTo>
                    <a:lnTo>
                      <a:pt x="13918" y="2016"/>
                    </a:lnTo>
                    <a:lnTo>
                      <a:pt x="13919" y="2001"/>
                    </a:lnTo>
                    <a:lnTo>
                      <a:pt x="13927" y="1946"/>
                    </a:lnTo>
                    <a:lnTo>
                      <a:pt x="13932" y="1903"/>
                    </a:lnTo>
                    <a:lnTo>
                      <a:pt x="13937" y="1875"/>
                    </a:lnTo>
                    <a:lnTo>
                      <a:pt x="13938" y="1865"/>
                    </a:lnTo>
                    <a:lnTo>
                      <a:pt x="12265" y="1792"/>
                    </a:lnTo>
                    <a:lnTo>
                      <a:pt x="12247" y="3421"/>
                    </a:lnTo>
                    <a:lnTo>
                      <a:pt x="12247" y="3435"/>
                    </a:lnTo>
                    <a:lnTo>
                      <a:pt x="12245" y="3470"/>
                    </a:lnTo>
                    <a:lnTo>
                      <a:pt x="12243" y="3494"/>
                    </a:lnTo>
                    <a:lnTo>
                      <a:pt x="12240" y="3521"/>
                    </a:lnTo>
                    <a:lnTo>
                      <a:pt x="12236" y="3551"/>
                    </a:lnTo>
                    <a:lnTo>
                      <a:pt x="12230" y="3582"/>
                    </a:lnTo>
                    <a:lnTo>
                      <a:pt x="12223" y="3614"/>
                    </a:lnTo>
                    <a:lnTo>
                      <a:pt x="12214" y="3644"/>
                    </a:lnTo>
                    <a:lnTo>
                      <a:pt x="12209" y="3660"/>
                    </a:lnTo>
                    <a:lnTo>
                      <a:pt x="12204" y="3675"/>
                    </a:lnTo>
                    <a:lnTo>
                      <a:pt x="12197" y="3690"/>
                    </a:lnTo>
                    <a:lnTo>
                      <a:pt x="12190" y="3704"/>
                    </a:lnTo>
                    <a:lnTo>
                      <a:pt x="12182" y="3717"/>
                    </a:lnTo>
                    <a:lnTo>
                      <a:pt x="12175" y="3730"/>
                    </a:lnTo>
                    <a:lnTo>
                      <a:pt x="12165" y="3741"/>
                    </a:lnTo>
                    <a:lnTo>
                      <a:pt x="12157" y="3752"/>
                    </a:lnTo>
                    <a:lnTo>
                      <a:pt x="12146" y="3761"/>
                    </a:lnTo>
                    <a:lnTo>
                      <a:pt x="12136" y="3770"/>
                    </a:lnTo>
                    <a:lnTo>
                      <a:pt x="12124" y="3777"/>
                    </a:lnTo>
                    <a:lnTo>
                      <a:pt x="12111" y="3783"/>
                    </a:lnTo>
                    <a:lnTo>
                      <a:pt x="12086" y="3793"/>
                    </a:lnTo>
                    <a:lnTo>
                      <a:pt x="12059" y="3803"/>
                    </a:lnTo>
                    <a:lnTo>
                      <a:pt x="12032" y="3813"/>
                    </a:lnTo>
                    <a:lnTo>
                      <a:pt x="12005" y="3821"/>
                    </a:lnTo>
                    <a:lnTo>
                      <a:pt x="11976" y="3830"/>
                    </a:lnTo>
                    <a:lnTo>
                      <a:pt x="11948" y="3837"/>
                    </a:lnTo>
                    <a:lnTo>
                      <a:pt x="11921" y="3844"/>
                    </a:lnTo>
                    <a:lnTo>
                      <a:pt x="11892" y="3850"/>
                    </a:lnTo>
                    <a:lnTo>
                      <a:pt x="11864" y="3855"/>
                    </a:lnTo>
                    <a:lnTo>
                      <a:pt x="11837" y="3859"/>
                    </a:lnTo>
                    <a:lnTo>
                      <a:pt x="11810" y="3861"/>
                    </a:lnTo>
                    <a:lnTo>
                      <a:pt x="11784" y="3864"/>
                    </a:lnTo>
                    <a:lnTo>
                      <a:pt x="11758" y="3864"/>
                    </a:lnTo>
                    <a:lnTo>
                      <a:pt x="11733" y="3863"/>
                    </a:lnTo>
                    <a:lnTo>
                      <a:pt x="11709" y="3859"/>
                    </a:lnTo>
                    <a:lnTo>
                      <a:pt x="11687" y="3855"/>
                    </a:lnTo>
                    <a:lnTo>
                      <a:pt x="11666" y="3850"/>
                    </a:lnTo>
                    <a:lnTo>
                      <a:pt x="11645" y="3844"/>
                    </a:lnTo>
                    <a:lnTo>
                      <a:pt x="11627" y="3838"/>
                    </a:lnTo>
                    <a:lnTo>
                      <a:pt x="11610" y="3832"/>
                    </a:lnTo>
                    <a:lnTo>
                      <a:pt x="11594" y="3824"/>
                    </a:lnTo>
                    <a:lnTo>
                      <a:pt x="11581" y="3818"/>
                    </a:lnTo>
                    <a:lnTo>
                      <a:pt x="11568" y="3811"/>
                    </a:lnTo>
                    <a:lnTo>
                      <a:pt x="11557" y="3805"/>
                    </a:lnTo>
                    <a:lnTo>
                      <a:pt x="11538" y="3792"/>
                    </a:lnTo>
                    <a:lnTo>
                      <a:pt x="11525" y="3783"/>
                    </a:lnTo>
                    <a:lnTo>
                      <a:pt x="11518" y="3776"/>
                    </a:lnTo>
                    <a:lnTo>
                      <a:pt x="11515" y="3774"/>
                    </a:lnTo>
                    <a:lnTo>
                      <a:pt x="10774" y="3204"/>
                    </a:lnTo>
                    <a:lnTo>
                      <a:pt x="10768" y="3194"/>
                    </a:lnTo>
                    <a:lnTo>
                      <a:pt x="10755" y="3165"/>
                    </a:lnTo>
                    <a:lnTo>
                      <a:pt x="10746" y="3144"/>
                    </a:lnTo>
                    <a:lnTo>
                      <a:pt x="10735" y="3119"/>
                    </a:lnTo>
                    <a:lnTo>
                      <a:pt x="10724" y="3091"/>
                    </a:lnTo>
                    <a:lnTo>
                      <a:pt x="10712" y="3059"/>
                    </a:lnTo>
                    <a:lnTo>
                      <a:pt x="10700" y="3025"/>
                    </a:lnTo>
                    <a:lnTo>
                      <a:pt x="10689" y="2988"/>
                    </a:lnTo>
                    <a:lnTo>
                      <a:pt x="10677" y="2948"/>
                    </a:lnTo>
                    <a:lnTo>
                      <a:pt x="10666" y="2906"/>
                    </a:lnTo>
                    <a:lnTo>
                      <a:pt x="10657" y="2863"/>
                    </a:lnTo>
                    <a:lnTo>
                      <a:pt x="10649" y="2818"/>
                    </a:lnTo>
                    <a:lnTo>
                      <a:pt x="10645" y="2796"/>
                    </a:lnTo>
                    <a:lnTo>
                      <a:pt x="10642" y="2772"/>
                    </a:lnTo>
                    <a:lnTo>
                      <a:pt x="10640" y="2749"/>
                    </a:lnTo>
                    <a:lnTo>
                      <a:pt x="10638" y="2724"/>
                    </a:lnTo>
                    <a:lnTo>
                      <a:pt x="10634" y="2672"/>
                    </a:lnTo>
                    <a:lnTo>
                      <a:pt x="10632" y="2612"/>
                    </a:lnTo>
                    <a:lnTo>
                      <a:pt x="10630" y="2543"/>
                    </a:lnTo>
                    <a:lnTo>
                      <a:pt x="10629" y="2469"/>
                    </a:lnTo>
                    <a:lnTo>
                      <a:pt x="10628" y="2392"/>
                    </a:lnTo>
                    <a:lnTo>
                      <a:pt x="10627" y="2313"/>
                    </a:lnTo>
                    <a:lnTo>
                      <a:pt x="10627" y="2233"/>
                    </a:lnTo>
                    <a:lnTo>
                      <a:pt x="10627" y="2155"/>
                    </a:lnTo>
                    <a:lnTo>
                      <a:pt x="10627" y="2080"/>
                    </a:lnTo>
                    <a:lnTo>
                      <a:pt x="10627" y="2008"/>
                    </a:lnTo>
                    <a:lnTo>
                      <a:pt x="10627" y="1945"/>
                    </a:lnTo>
                    <a:lnTo>
                      <a:pt x="10628" y="1887"/>
                    </a:lnTo>
                    <a:lnTo>
                      <a:pt x="10628" y="1840"/>
                    </a:lnTo>
                    <a:lnTo>
                      <a:pt x="10628" y="1805"/>
                    </a:lnTo>
                    <a:lnTo>
                      <a:pt x="10629" y="1783"/>
                    </a:lnTo>
                    <a:lnTo>
                      <a:pt x="10629" y="1774"/>
                    </a:lnTo>
                    <a:lnTo>
                      <a:pt x="6840" y="1774"/>
                    </a:lnTo>
                    <a:lnTo>
                      <a:pt x="6840" y="2797"/>
                    </a:lnTo>
                    <a:lnTo>
                      <a:pt x="6840" y="2812"/>
                    </a:lnTo>
                    <a:lnTo>
                      <a:pt x="6837" y="2851"/>
                    </a:lnTo>
                    <a:lnTo>
                      <a:pt x="6835" y="2877"/>
                    </a:lnTo>
                    <a:lnTo>
                      <a:pt x="6832" y="2908"/>
                    </a:lnTo>
                    <a:lnTo>
                      <a:pt x="6826" y="2943"/>
                    </a:lnTo>
                    <a:lnTo>
                      <a:pt x="6821" y="2981"/>
                    </a:lnTo>
                    <a:lnTo>
                      <a:pt x="6814" y="3019"/>
                    </a:lnTo>
                    <a:lnTo>
                      <a:pt x="6805" y="3059"/>
                    </a:lnTo>
                    <a:lnTo>
                      <a:pt x="6795" y="3100"/>
                    </a:lnTo>
                    <a:lnTo>
                      <a:pt x="6783" y="3140"/>
                    </a:lnTo>
                    <a:lnTo>
                      <a:pt x="6776" y="3160"/>
                    </a:lnTo>
                    <a:lnTo>
                      <a:pt x="6769" y="3180"/>
                    </a:lnTo>
                    <a:lnTo>
                      <a:pt x="6761" y="3199"/>
                    </a:lnTo>
                    <a:lnTo>
                      <a:pt x="6753" y="3218"/>
                    </a:lnTo>
                    <a:lnTo>
                      <a:pt x="6744" y="3236"/>
                    </a:lnTo>
                    <a:lnTo>
                      <a:pt x="6735" y="3253"/>
                    </a:lnTo>
                    <a:lnTo>
                      <a:pt x="6724" y="3270"/>
                    </a:lnTo>
                    <a:lnTo>
                      <a:pt x="6714" y="3286"/>
                    </a:lnTo>
                    <a:lnTo>
                      <a:pt x="6688" y="3319"/>
                    </a:lnTo>
                    <a:lnTo>
                      <a:pt x="6654" y="3358"/>
                    </a:lnTo>
                    <a:lnTo>
                      <a:pt x="6615" y="3402"/>
                    </a:lnTo>
                    <a:lnTo>
                      <a:pt x="6571" y="3449"/>
                    </a:lnTo>
                    <a:lnTo>
                      <a:pt x="6523" y="3499"/>
                    </a:lnTo>
                    <a:lnTo>
                      <a:pt x="6473" y="3549"/>
                    </a:lnTo>
                    <a:lnTo>
                      <a:pt x="6422" y="3600"/>
                    </a:lnTo>
                    <a:lnTo>
                      <a:pt x="6371" y="3650"/>
                    </a:lnTo>
                    <a:lnTo>
                      <a:pt x="6275" y="3743"/>
                    </a:lnTo>
                    <a:lnTo>
                      <a:pt x="6194" y="3820"/>
                    </a:lnTo>
                    <a:lnTo>
                      <a:pt x="6137" y="3872"/>
                    </a:lnTo>
                    <a:lnTo>
                      <a:pt x="6117" y="3891"/>
                    </a:lnTo>
                    <a:lnTo>
                      <a:pt x="6112" y="3893"/>
                    </a:lnTo>
                    <a:lnTo>
                      <a:pt x="6098" y="3899"/>
                    </a:lnTo>
                    <a:lnTo>
                      <a:pt x="6075" y="3906"/>
                    </a:lnTo>
                    <a:lnTo>
                      <a:pt x="6045" y="3915"/>
                    </a:lnTo>
                    <a:lnTo>
                      <a:pt x="6027" y="3919"/>
                    </a:lnTo>
                    <a:lnTo>
                      <a:pt x="6008" y="3923"/>
                    </a:lnTo>
                    <a:lnTo>
                      <a:pt x="5986" y="3926"/>
                    </a:lnTo>
                    <a:lnTo>
                      <a:pt x="5964" y="3930"/>
                    </a:lnTo>
                    <a:lnTo>
                      <a:pt x="5941" y="3933"/>
                    </a:lnTo>
                    <a:lnTo>
                      <a:pt x="5916" y="3935"/>
                    </a:lnTo>
                    <a:lnTo>
                      <a:pt x="5891" y="3937"/>
                    </a:lnTo>
                    <a:lnTo>
                      <a:pt x="5864" y="3937"/>
                    </a:lnTo>
                    <a:lnTo>
                      <a:pt x="5811" y="3936"/>
                    </a:lnTo>
                    <a:lnTo>
                      <a:pt x="5763" y="3933"/>
                    </a:lnTo>
                    <a:lnTo>
                      <a:pt x="5721" y="3928"/>
                    </a:lnTo>
                    <a:lnTo>
                      <a:pt x="5683" y="3923"/>
                    </a:lnTo>
                    <a:lnTo>
                      <a:pt x="5653" y="3919"/>
                    </a:lnTo>
                    <a:lnTo>
                      <a:pt x="5630" y="3914"/>
                    </a:lnTo>
                    <a:lnTo>
                      <a:pt x="5615" y="3911"/>
                    </a:lnTo>
                    <a:lnTo>
                      <a:pt x="5611" y="3909"/>
                    </a:lnTo>
                    <a:lnTo>
                      <a:pt x="5604" y="3902"/>
                    </a:lnTo>
                    <a:lnTo>
                      <a:pt x="5587" y="3880"/>
                    </a:lnTo>
                    <a:lnTo>
                      <a:pt x="5575" y="3865"/>
                    </a:lnTo>
                    <a:lnTo>
                      <a:pt x="5562" y="3846"/>
                    </a:lnTo>
                    <a:lnTo>
                      <a:pt x="5548" y="3824"/>
                    </a:lnTo>
                    <a:lnTo>
                      <a:pt x="5534" y="3800"/>
                    </a:lnTo>
                    <a:lnTo>
                      <a:pt x="5520" y="3774"/>
                    </a:lnTo>
                    <a:lnTo>
                      <a:pt x="5506" y="3746"/>
                    </a:lnTo>
                    <a:lnTo>
                      <a:pt x="5492" y="3716"/>
                    </a:lnTo>
                    <a:lnTo>
                      <a:pt x="5481" y="3685"/>
                    </a:lnTo>
                    <a:lnTo>
                      <a:pt x="5476" y="3669"/>
                    </a:lnTo>
                    <a:lnTo>
                      <a:pt x="5471" y="3652"/>
                    </a:lnTo>
                    <a:lnTo>
                      <a:pt x="5467" y="3635"/>
                    </a:lnTo>
                    <a:lnTo>
                      <a:pt x="5463" y="3618"/>
                    </a:lnTo>
                    <a:lnTo>
                      <a:pt x="5461" y="3601"/>
                    </a:lnTo>
                    <a:lnTo>
                      <a:pt x="5459" y="3584"/>
                    </a:lnTo>
                    <a:lnTo>
                      <a:pt x="5457" y="3566"/>
                    </a:lnTo>
                    <a:lnTo>
                      <a:pt x="5457" y="3548"/>
                    </a:lnTo>
                    <a:lnTo>
                      <a:pt x="5457" y="3498"/>
                    </a:lnTo>
                    <a:lnTo>
                      <a:pt x="5457" y="3420"/>
                    </a:lnTo>
                    <a:lnTo>
                      <a:pt x="5457" y="3320"/>
                    </a:lnTo>
                    <a:lnTo>
                      <a:pt x="5457" y="3201"/>
                    </a:lnTo>
                    <a:lnTo>
                      <a:pt x="5457" y="3067"/>
                    </a:lnTo>
                    <a:lnTo>
                      <a:pt x="5457" y="2923"/>
                    </a:lnTo>
                    <a:lnTo>
                      <a:pt x="5457" y="2773"/>
                    </a:lnTo>
                    <a:lnTo>
                      <a:pt x="5457" y="2622"/>
                    </a:lnTo>
                    <a:lnTo>
                      <a:pt x="5457" y="2472"/>
                    </a:lnTo>
                    <a:lnTo>
                      <a:pt x="5457" y="2329"/>
                    </a:lnTo>
                    <a:lnTo>
                      <a:pt x="5457" y="2197"/>
                    </a:lnTo>
                    <a:lnTo>
                      <a:pt x="5457" y="2079"/>
                    </a:lnTo>
                    <a:lnTo>
                      <a:pt x="5457" y="1980"/>
                    </a:lnTo>
                    <a:lnTo>
                      <a:pt x="5457" y="1903"/>
                    </a:lnTo>
                    <a:lnTo>
                      <a:pt x="5457" y="1855"/>
                    </a:lnTo>
                    <a:lnTo>
                      <a:pt x="5457" y="1838"/>
                    </a:lnTo>
                    <a:lnTo>
                      <a:pt x="3278" y="2009"/>
                    </a:lnTo>
                    <a:lnTo>
                      <a:pt x="3274" y="2031"/>
                    </a:lnTo>
                    <a:lnTo>
                      <a:pt x="3263" y="2085"/>
                    </a:lnTo>
                    <a:lnTo>
                      <a:pt x="3252" y="2121"/>
                    </a:lnTo>
                    <a:lnTo>
                      <a:pt x="3240" y="2163"/>
                    </a:lnTo>
                    <a:lnTo>
                      <a:pt x="3226" y="2208"/>
                    </a:lnTo>
                    <a:lnTo>
                      <a:pt x="3206" y="2255"/>
                    </a:lnTo>
                    <a:lnTo>
                      <a:pt x="3197" y="2280"/>
                    </a:lnTo>
                    <a:lnTo>
                      <a:pt x="3185" y="2304"/>
                    </a:lnTo>
                    <a:lnTo>
                      <a:pt x="3173" y="2328"/>
                    </a:lnTo>
                    <a:lnTo>
                      <a:pt x="3160" y="2352"/>
                    </a:lnTo>
                    <a:lnTo>
                      <a:pt x="3146" y="2375"/>
                    </a:lnTo>
                    <a:lnTo>
                      <a:pt x="3131" y="2398"/>
                    </a:lnTo>
                    <a:lnTo>
                      <a:pt x="3115" y="2420"/>
                    </a:lnTo>
                    <a:lnTo>
                      <a:pt x="3099" y="2441"/>
                    </a:lnTo>
                    <a:lnTo>
                      <a:pt x="3081" y="2462"/>
                    </a:lnTo>
                    <a:lnTo>
                      <a:pt x="3062" y="2481"/>
                    </a:lnTo>
                    <a:lnTo>
                      <a:pt x="3042" y="2499"/>
                    </a:lnTo>
                    <a:lnTo>
                      <a:pt x="3021" y="2515"/>
                    </a:lnTo>
                    <a:lnTo>
                      <a:pt x="2999" y="2530"/>
                    </a:lnTo>
                    <a:lnTo>
                      <a:pt x="2976" y="2542"/>
                    </a:lnTo>
                    <a:lnTo>
                      <a:pt x="2951" y="2553"/>
                    </a:lnTo>
                    <a:lnTo>
                      <a:pt x="2926" y="2562"/>
                    </a:lnTo>
                    <a:lnTo>
                      <a:pt x="2896" y="2570"/>
                    </a:lnTo>
                    <a:lnTo>
                      <a:pt x="2862" y="2578"/>
                    </a:lnTo>
                    <a:lnTo>
                      <a:pt x="2823" y="2586"/>
                    </a:lnTo>
                    <a:lnTo>
                      <a:pt x="2778" y="2595"/>
                    </a:lnTo>
                    <a:lnTo>
                      <a:pt x="2679" y="2612"/>
                    </a:lnTo>
                    <a:lnTo>
                      <a:pt x="2565" y="2629"/>
                    </a:lnTo>
                    <a:lnTo>
                      <a:pt x="2442" y="2647"/>
                    </a:lnTo>
                    <a:lnTo>
                      <a:pt x="2313" y="2664"/>
                    </a:lnTo>
                    <a:lnTo>
                      <a:pt x="2180" y="2681"/>
                    </a:lnTo>
                    <a:lnTo>
                      <a:pt x="2048" y="2697"/>
                    </a:lnTo>
                    <a:lnTo>
                      <a:pt x="1918" y="2712"/>
                    </a:lnTo>
                    <a:lnTo>
                      <a:pt x="1795" y="2725"/>
                    </a:lnTo>
                    <a:lnTo>
                      <a:pt x="1682" y="2738"/>
                    </a:lnTo>
                    <a:lnTo>
                      <a:pt x="1582" y="2749"/>
                    </a:lnTo>
                    <a:lnTo>
                      <a:pt x="1498" y="2757"/>
                    </a:lnTo>
                    <a:lnTo>
                      <a:pt x="1434" y="2765"/>
                    </a:lnTo>
                    <a:lnTo>
                      <a:pt x="1394" y="2769"/>
                    </a:lnTo>
                    <a:lnTo>
                      <a:pt x="1379" y="2770"/>
                    </a:lnTo>
                    <a:lnTo>
                      <a:pt x="1366" y="2769"/>
                    </a:lnTo>
                    <a:lnTo>
                      <a:pt x="1330" y="2766"/>
                    </a:lnTo>
                    <a:lnTo>
                      <a:pt x="1304" y="2762"/>
                    </a:lnTo>
                    <a:lnTo>
                      <a:pt x="1276" y="2756"/>
                    </a:lnTo>
                    <a:lnTo>
                      <a:pt x="1243" y="2749"/>
                    </a:lnTo>
                    <a:lnTo>
                      <a:pt x="1208" y="2739"/>
                    </a:lnTo>
                    <a:lnTo>
                      <a:pt x="1171" y="2728"/>
                    </a:lnTo>
                    <a:lnTo>
                      <a:pt x="1131" y="2713"/>
                    </a:lnTo>
                    <a:lnTo>
                      <a:pt x="1111" y="2704"/>
                    </a:lnTo>
                    <a:lnTo>
                      <a:pt x="1091" y="2696"/>
                    </a:lnTo>
                    <a:lnTo>
                      <a:pt x="1072" y="2685"/>
                    </a:lnTo>
                    <a:lnTo>
                      <a:pt x="1051" y="2674"/>
                    </a:lnTo>
                    <a:lnTo>
                      <a:pt x="1031" y="2663"/>
                    </a:lnTo>
                    <a:lnTo>
                      <a:pt x="1011" y="2650"/>
                    </a:lnTo>
                    <a:lnTo>
                      <a:pt x="992" y="2636"/>
                    </a:lnTo>
                    <a:lnTo>
                      <a:pt x="973" y="2622"/>
                    </a:lnTo>
                    <a:lnTo>
                      <a:pt x="954" y="2606"/>
                    </a:lnTo>
                    <a:lnTo>
                      <a:pt x="936" y="2589"/>
                    </a:lnTo>
                    <a:lnTo>
                      <a:pt x="917" y="2572"/>
                    </a:lnTo>
                    <a:lnTo>
                      <a:pt x="900" y="2553"/>
                    </a:lnTo>
                    <a:lnTo>
                      <a:pt x="868" y="2515"/>
                    </a:lnTo>
                    <a:lnTo>
                      <a:pt x="839" y="2479"/>
                    </a:lnTo>
                    <a:lnTo>
                      <a:pt x="813" y="2443"/>
                    </a:lnTo>
                    <a:lnTo>
                      <a:pt x="791" y="2412"/>
                    </a:lnTo>
                    <a:lnTo>
                      <a:pt x="772" y="2381"/>
                    </a:lnTo>
                    <a:lnTo>
                      <a:pt x="755" y="2353"/>
                    </a:lnTo>
                    <a:lnTo>
                      <a:pt x="740" y="2326"/>
                    </a:lnTo>
                    <a:lnTo>
                      <a:pt x="728" y="2303"/>
                    </a:lnTo>
                    <a:lnTo>
                      <a:pt x="719" y="2282"/>
                    </a:lnTo>
                    <a:lnTo>
                      <a:pt x="710" y="2263"/>
                    </a:lnTo>
                    <a:lnTo>
                      <a:pt x="704" y="2247"/>
                    </a:lnTo>
                    <a:lnTo>
                      <a:pt x="700" y="2234"/>
                    </a:lnTo>
                    <a:lnTo>
                      <a:pt x="693" y="2215"/>
                    </a:lnTo>
                    <a:lnTo>
                      <a:pt x="692" y="2209"/>
                    </a:lnTo>
                    <a:lnTo>
                      <a:pt x="689" y="2085"/>
                    </a:lnTo>
                    <a:lnTo>
                      <a:pt x="830" y="1948"/>
                    </a:lnTo>
                    <a:lnTo>
                      <a:pt x="768" y="1021"/>
                    </a:lnTo>
                    <a:lnTo>
                      <a:pt x="511" y="943"/>
                    </a:lnTo>
                    <a:lnTo>
                      <a:pt x="504" y="937"/>
                    </a:lnTo>
                    <a:lnTo>
                      <a:pt x="485" y="921"/>
                    </a:lnTo>
                    <a:lnTo>
                      <a:pt x="458" y="897"/>
                    </a:lnTo>
                    <a:lnTo>
                      <a:pt x="425" y="866"/>
                    </a:lnTo>
                    <a:lnTo>
                      <a:pt x="408" y="848"/>
                    </a:lnTo>
                    <a:lnTo>
                      <a:pt x="391" y="830"/>
                    </a:lnTo>
                    <a:lnTo>
                      <a:pt x="374" y="810"/>
                    </a:lnTo>
                    <a:lnTo>
                      <a:pt x="358" y="789"/>
                    </a:lnTo>
                    <a:lnTo>
                      <a:pt x="344" y="769"/>
                    </a:lnTo>
                    <a:lnTo>
                      <a:pt x="332" y="749"/>
                    </a:lnTo>
                    <a:lnTo>
                      <a:pt x="325" y="738"/>
                    </a:lnTo>
                    <a:lnTo>
                      <a:pt x="320" y="728"/>
                    </a:lnTo>
                    <a:lnTo>
                      <a:pt x="316" y="717"/>
                    </a:lnTo>
                    <a:lnTo>
                      <a:pt x="313" y="707"/>
                    </a:lnTo>
                    <a:lnTo>
                      <a:pt x="301" y="669"/>
                    </a:lnTo>
                    <a:lnTo>
                      <a:pt x="291" y="636"/>
                    </a:lnTo>
                    <a:lnTo>
                      <a:pt x="285" y="608"/>
                    </a:lnTo>
                    <a:lnTo>
                      <a:pt x="281" y="585"/>
                    </a:lnTo>
                    <a:lnTo>
                      <a:pt x="279" y="567"/>
                    </a:lnTo>
                    <a:lnTo>
                      <a:pt x="276" y="554"/>
                    </a:lnTo>
                    <a:lnTo>
                      <a:pt x="276" y="547"/>
                    </a:lnTo>
                    <a:lnTo>
                      <a:pt x="276" y="545"/>
                    </a:lnTo>
                    <a:lnTo>
                      <a:pt x="0" y="493"/>
                    </a:lnTo>
                    <a:close/>
                    <a:moveTo>
                      <a:pt x="1208" y="1116"/>
                    </a:moveTo>
                    <a:lnTo>
                      <a:pt x="1894" y="1205"/>
                    </a:lnTo>
                    <a:lnTo>
                      <a:pt x="2601" y="1652"/>
                    </a:lnTo>
                    <a:lnTo>
                      <a:pt x="2595" y="1817"/>
                    </a:lnTo>
                    <a:lnTo>
                      <a:pt x="1276" y="1914"/>
                    </a:lnTo>
                    <a:lnTo>
                      <a:pt x="1208" y="1116"/>
                    </a:lnTo>
                    <a:close/>
                    <a:moveTo>
                      <a:pt x="14533" y="1838"/>
                    </a:moveTo>
                    <a:lnTo>
                      <a:pt x="15819" y="1936"/>
                    </a:lnTo>
                    <a:lnTo>
                      <a:pt x="15817" y="1945"/>
                    </a:lnTo>
                    <a:lnTo>
                      <a:pt x="15811" y="1965"/>
                    </a:lnTo>
                    <a:lnTo>
                      <a:pt x="15805" y="1979"/>
                    </a:lnTo>
                    <a:lnTo>
                      <a:pt x="15800" y="1995"/>
                    </a:lnTo>
                    <a:lnTo>
                      <a:pt x="15793" y="2011"/>
                    </a:lnTo>
                    <a:lnTo>
                      <a:pt x="15783" y="2026"/>
                    </a:lnTo>
                    <a:lnTo>
                      <a:pt x="15774" y="2042"/>
                    </a:lnTo>
                    <a:lnTo>
                      <a:pt x="15761" y="2058"/>
                    </a:lnTo>
                    <a:lnTo>
                      <a:pt x="15754" y="2066"/>
                    </a:lnTo>
                    <a:lnTo>
                      <a:pt x="15748" y="2072"/>
                    </a:lnTo>
                    <a:lnTo>
                      <a:pt x="15741" y="2079"/>
                    </a:lnTo>
                    <a:lnTo>
                      <a:pt x="15733" y="2084"/>
                    </a:lnTo>
                    <a:lnTo>
                      <a:pt x="15725" y="2089"/>
                    </a:lnTo>
                    <a:lnTo>
                      <a:pt x="15716" y="2093"/>
                    </a:lnTo>
                    <a:lnTo>
                      <a:pt x="15708" y="2097"/>
                    </a:lnTo>
                    <a:lnTo>
                      <a:pt x="15698" y="2099"/>
                    </a:lnTo>
                    <a:lnTo>
                      <a:pt x="15689" y="2101"/>
                    </a:lnTo>
                    <a:lnTo>
                      <a:pt x="15678" y="2101"/>
                    </a:lnTo>
                    <a:lnTo>
                      <a:pt x="15667" y="2101"/>
                    </a:lnTo>
                    <a:lnTo>
                      <a:pt x="15657" y="2099"/>
                    </a:lnTo>
                    <a:lnTo>
                      <a:pt x="15624" y="2093"/>
                    </a:lnTo>
                    <a:lnTo>
                      <a:pt x="15576" y="2087"/>
                    </a:lnTo>
                    <a:lnTo>
                      <a:pt x="15512" y="2080"/>
                    </a:lnTo>
                    <a:lnTo>
                      <a:pt x="15438" y="2072"/>
                    </a:lnTo>
                    <a:lnTo>
                      <a:pt x="15355" y="2064"/>
                    </a:lnTo>
                    <a:lnTo>
                      <a:pt x="15265" y="2055"/>
                    </a:lnTo>
                    <a:lnTo>
                      <a:pt x="15172" y="2046"/>
                    </a:lnTo>
                    <a:lnTo>
                      <a:pt x="15077" y="2037"/>
                    </a:lnTo>
                    <a:lnTo>
                      <a:pt x="14984" y="2029"/>
                    </a:lnTo>
                    <a:lnTo>
                      <a:pt x="14895" y="2020"/>
                    </a:lnTo>
                    <a:lnTo>
                      <a:pt x="14813" y="2013"/>
                    </a:lnTo>
                    <a:lnTo>
                      <a:pt x="14739" y="2006"/>
                    </a:lnTo>
                    <a:lnTo>
                      <a:pt x="14678" y="2001"/>
                    </a:lnTo>
                    <a:lnTo>
                      <a:pt x="14631" y="1997"/>
                    </a:lnTo>
                    <a:lnTo>
                      <a:pt x="14601" y="1994"/>
                    </a:lnTo>
                    <a:lnTo>
                      <a:pt x="14590" y="1994"/>
                    </a:lnTo>
                    <a:lnTo>
                      <a:pt x="14533" y="1838"/>
                    </a:lnTo>
                    <a:close/>
                    <a:moveTo>
                      <a:pt x="14557" y="1651"/>
                    </a:moveTo>
                    <a:lnTo>
                      <a:pt x="15811" y="1733"/>
                    </a:lnTo>
                    <a:lnTo>
                      <a:pt x="15860" y="1007"/>
                    </a:lnTo>
                    <a:lnTo>
                      <a:pt x="15192" y="1081"/>
                    </a:lnTo>
                    <a:lnTo>
                      <a:pt x="14549" y="1504"/>
                    </a:lnTo>
                    <a:lnTo>
                      <a:pt x="14557" y="1651"/>
                    </a:lnTo>
                    <a:close/>
                    <a:moveTo>
                      <a:pt x="12376" y="1529"/>
                    </a:moveTo>
                    <a:lnTo>
                      <a:pt x="13914" y="1627"/>
                    </a:lnTo>
                    <a:lnTo>
                      <a:pt x="13947" y="1277"/>
                    </a:lnTo>
                    <a:lnTo>
                      <a:pt x="12376" y="1529"/>
                    </a:lnTo>
                    <a:close/>
                    <a:moveTo>
                      <a:pt x="11017" y="1773"/>
                    </a:moveTo>
                    <a:lnTo>
                      <a:pt x="11815" y="1773"/>
                    </a:lnTo>
                    <a:lnTo>
                      <a:pt x="11799" y="3516"/>
                    </a:lnTo>
                    <a:lnTo>
                      <a:pt x="11147" y="3092"/>
                    </a:lnTo>
                    <a:lnTo>
                      <a:pt x="11142" y="3085"/>
                    </a:lnTo>
                    <a:lnTo>
                      <a:pt x="11126" y="3063"/>
                    </a:lnTo>
                    <a:lnTo>
                      <a:pt x="11115" y="3047"/>
                    </a:lnTo>
                    <a:lnTo>
                      <a:pt x="11103" y="3027"/>
                    </a:lnTo>
                    <a:lnTo>
                      <a:pt x="11092" y="3005"/>
                    </a:lnTo>
                    <a:lnTo>
                      <a:pt x="11079" y="2981"/>
                    </a:lnTo>
                    <a:lnTo>
                      <a:pt x="11066" y="2953"/>
                    </a:lnTo>
                    <a:lnTo>
                      <a:pt x="11054" y="2924"/>
                    </a:lnTo>
                    <a:lnTo>
                      <a:pt x="11044" y="2892"/>
                    </a:lnTo>
                    <a:lnTo>
                      <a:pt x="11034" y="2859"/>
                    </a:lnTo>
                    <a:lnTo>
                      <a:pt x="11030" y="2841"/>
                    </a:lnTo>
                    <a:lnTo>
                      <a:pt x="11026" y="2823"/>
                    </a:lnTo>
                    <a:lnTo>
                      <a:pt x="11022" y="2805"/>
                    </a:lnTo>
                    <a:lnTo>
                      <a:pt x="11020" y="2787"/>
                    </a:lnTo>
                    <a:lnTo>
                      <a:pt x="11018" y="2768"/>
                    </a:lnTo>
                    <a:lnTo>
                      <a:pt x="11017" y="2749"/>
                    </a:lnTo>
                    <a:lnTo>
                      <a:pt x="11016" y="2730"/>
                    </a:lnTo>
                    <a:lnTo>
                      <a:pt x="11017" y="2709"/>
                    </a:lnTo>
                    <a:lnTo>
                      <a:pt x="11018" y="2665"/>
                    </a:lnTo>
                    <a:lnTo>
                      <a:pt x="11019" y="2608"/>
                    </a:lnTo>
                    <a:lnTo>
                      <a:pt x="11019" y="2545"/>
                    </a:lnTo>
                    <a:lnTo>
                      <a:pt x="11020" y="2474"/>
                    </a:lnTo>
                    <a:lnTo>
                      <a:pt x="11020" y="2399"/>
                    </a:lnTo>
                    <a:lnTo>
                      <a:pt x="11020" y="2320"/>
                    </a:lnTo>
                    <a:lnTo>
                      <a:pt x="11020" y="2241"/>
                    </a:lnTo>
                    <a:lnTo>
                      <a:pt x="11020" y="2162"/>
                    </a:lnTo>
                    <a:lnTo>
                      <a:pt x="11019" y="2086"/>
                    </a:lnTo>
                    <a:lnTo>
                      <a:pt x="11019" y="2014"/>
                    </a:lnTo>
                    <a:lnTo>
                      <a:pt x="11018" y="1948"/>
                    </a:lnTo>
                    <a:lnTo>
                      <a:pt x="11018" y="1889"/>
                    </a:lnTo>
                    <a:lnTo>
                      <a:pt x="11017" y="1841"/>
                    </a:lnTo>
                    <a:lnTo>
                      <a:pt x="11017" y="1805"/>
                    </a:lnTo>
                    <a:lnTo>
                      <a:pt x="11017" y="1782"/>
                    </a:lnTo>
                    <a:lnTo>
                      <a:pt x="11017" y="1773"/>
                    </a:lnTo>
                    <a:close/>
                    <a:moveTo>
                      <a:pt x="6481" y="1773"/>
                    </a:moveTo>
                    <a:lnTo>
                      <a:pt x="5876" y="1773"/>
                    </a:lnTo>
                    <a:lnTo>
                      <a:pt x="5888" y="3559"/>
                    </a:lnTo>
                    <a:lnTo>
                      <a:pt x="6382" y="3125"/>
                    </a:lnTo>
                    <a:lnTo>
                      <a:pt x="6386" y="3117"/>
                    </a:lnTo>
                    <a:lnTo>
                      <a:pt x="6398" y="3094"/>
                    </a:lnTo>
                    <a:lnTo>
                      <a:pt x="6406" y="3077"/>
                    </a:lnTo>
                    <a:lnTo>
                      <a:pt x="6415" y="3058"/>
                    </a:lnTo>
                    <a:lnTo>
                      <a:pt x="6424" y="3036"/>
                    </a:lnTo>
                    <a:lnTo>
                      <a:pt x="6434" y="3010"/>
                    </a:lnTo>
                    <a:lnTo>
                      <a:pt x="6443" y="2983"/>
                    </a:lnTo>
                    <a:lnTo>
                      <a:pt x="6452" y="2952"/>
                    </a:lnTo>
                    <a:lnTo>
                      <a:pt x="6461" y="2920"/>
                    </a:lnTo>
                    <a:lnTo>
                      <a:pt x="6468" y="2886"/>
                    </a:lnTo>
                    <a:lnTo>
                      <a:pt x="6473" y="2850"/>
                    </a:lnTo>
                    <a:lnTo>
                      <a:pt x="6479" y="2812"/>
                    </a:lnTo>
                    <a:lnTo>
                      <a:pt x="6480" y="2792"/>
                    </a:lnTo>
                    <a:lnTo>
                      <a:pt x="6481" y="2773"/>
                    </a:lnTo>
                    <a:lnTo>
                      <a:pt x="6481" y="2753"/>
                    </a:lnTo>
                    <a:lnTo>
                      <a:pt x="6481" y="2733"/>
                    </a:lnTo>
                    <a:lnTo>
                      <a:pt x="6480" y="2686"/>
                    </a:lnTo>
                    <a:lnTo>
                      <a:pt x="6479" y="2630"/>
                    </a:lnTo>
                    <a:lnTo>
                      <a:pt x="6479" y="2564"/>
                    </a:lnTo>
                    <a:lnTo>
                      <a:pt x="6478" y="2491"/>
                    </a:lnTo>
                    <a:lnTo>
                      <a:pt x="6478" y="2414"/>
                    </a:lnTo>
                    <a:lnTo>
                      <a:pt x="6478" y="2334"/>
                    </a:lnTo>
                    <a:lnTo>
                      <a:pt x="6478" y="2252"/>
                    </a:lnTo>
                    <a:lnTo>
                      <a:pt x="6479" y="2171"/>
                    </a:lnTo>
                    <a:lnTo>
                      <a:pt x="6479" y="2093"/>
                    </a:lnTo>
                    <a:lnTo>
                      <a:pt x="6479" y="2020"/>
                    </a:lnTo>
                    <a:lnTo>
                      <a:pt x="6480" y="1952"/>
                    </a:lnTo>
                    <a:lnTo>
                      <a:pt x="6480" y="1892"/>
                    </a:lnTo>
                    <a:lnTo>
                      <a:pt x="6480" y="1844"/>
                    </a:lnTo>
                    <a:lnTo>
                      <a:pt x="6481" y="1805"/>
                    </a:lnTo>
                    <a:lnTo>
                      <a:pt x="6481" y="1782"/>
                    </a:lnTo>
                    <a:lnTo>
                      <a:pt x="6481" y="1773"/>
                    </a:lnTo>
                    <a:close/>
                    <a:moveTo>
                      <a:pt x="1303" y="2202"/>
                    </a:moveTo>
                    <a:lnTo>
                      <a:pt x="2588" y="2051"/>
                    </a:lnTo>
                    <a:lnTo>
                      <a:pt x="2589" y="2054"/>
                    </a:lnTo>
                    <a:lnTo>
                      <a:pt x="2588" y="2062"/>
                    </a:lnTo>
                    <a:lnTo>
                      <a:pt x="2586" y="2072"/>
                    </a:lnTo>
                    <a:lnTo>
                      <a:pt x="2581" y="2085"/>
                    </a:lnTo>
                    <a:lnTo>
                      <a:pt x="2577" y="2092"/>
                    </a:lnTo>
                    <a:lnTo>
                      <a:pt x="2573" y="2100"/>
                    </a:lnTo>
                    <a:lnTo>
                      <a:pt x="2566" y="2107"/>
                    </a:lnTo>
                    <a:lnTo>
                      <a:pt x="2559" y="2115"/>
                    </a:lnTo>
                    <a:lnTo>
                      <a:pt x="2550" y="2122"/>
                    </a:lnTo>
                    <a:lnTo>
                      <a:pt x="2540" y="2129"/>
                    </a:lnTo>
                    <a:lnTo>
                      <a:pt x="2527" y="2135"/>
                    </a:lnTo>
                    <a:lnTo>
                      <a:pt x="2512" y="2140"/>
                    </a:lnTo>
                    <a:lnTo>
                      <a:pt x="2487" y="2147"/>
                    </a:lnTo>
                    <a:lnTo>
                      <a:pt x="2443" y="2155"/>
                    </a:lnTo>
                    <a:lnTo>
                      <a:pt x="2385" y="2165"/>
                    </a:lnTo>
                    <a:lnTo>
                      <a:pt x="2312" y="2176"/>
                    </a:lnTo>
                    <a:lnTo>
                      <a:pt x="2230" y="2189"/>
                    </a:lnTo>
                    <a:lnTo>
                      <a:pt x="2142" y="2202"/>
                    </a:lnTo>
                    <a:lnTo>
                      <a:pt x="2048" y="2216"/>
                    </a:lnTo>
                    <a:lnTo>
                      <a:pt x="1953" y="2230"/>
                    </a:lnTo>
                    <a:lnTo>
                      <a:pt x="1858" y="2243"/>
                    </a:lnTo>
                    <a:lnTo>
                      <a:pt x="1768" y="2256"/>
                    </a:lnTo>
                    <a:lnTo>
                      <a:pt x="1684" y="2267"/>
                    </a:lnTo>
                    <a:lnTo>
                      <a:pt x="1609" y="2278"/>
                    </a:lnTo>
                    <a:lnTo>
                      <a:pt x="1546" y="2286"/>
                    </a:lnTo>
                    <a:lnTo>
                      <a:pt x="1497" y="2292"/>
                    </a:lnTo>
                    <a:lnTo>
                      <a:pt x="1466" y="2297"/>
                    </a:lnTo>
                    <a:lnTo>
                      <a:pt x="1454" y="2299"/>
                    </a:lnTo>
                    <a:lnTo>
                      <a:pt x="1437" y="2298"/>
                    </a:lnTo>
                    <a:lnTo>
                      <a:pt x="1398" y="2293"/>
                    </a:lnTo>
                    <a:lnTo>
                      <a:pt x="1387" y="2291"/>
                    </a:lnTo>
                    <a:lnTo>
                      <a:pt x="1377" y="2288"/>
                    </a:lnTo>
                    <a:lnTo>
                      <a:pt x="1366" y="2285"/>
                    </a:lnTo>
                    <a:lnTo>
                      <a:pt x="1357" y="2281"/>
                    </a:lnTo>
                    <a:lnTo>
                      <a:pt x="1348" y="2276"/>
                    </a:lnTo>
                    <a:lnTo>
                      <a:pt x="1341" y="2271"/>
                    </a:lnTo>
                    <a:lnTo>
                      <a:pt x="1337" y="2268"/>
                    </a:lnTo>
                    <a:lnTo>
                      <a:pt x="1335" y="2265"/>
                    </a:lnTo>
                    <a:lnTo>
                      <a:pt x="1333" y="2261"/>
                    </a:lnTo>
                    <a:lnTo>
                      <a:pt x="1331" y="2257"/>
                    </a:lnTo>
                    <a:lnTo>
                      <a:pt x="1326" y="2243"/>
                    </a:lnTo>
                    <a:lnTo>
                      <a:pt x="1321" y="2232"/>
                    </a:lnTo>
                    <a:lnTo>
                      <a:pt x="1316" y="2222"/>
                    </a:lnTo>
                    <a:lnTo>
                      <a:pt x="1312" y="2215"/>
                    </a:lnTo>
                    <a:lnTo>
                      <a:pt x="1307" y="2205"/>
                    </a:lnTo>
                    <a:lnTo>
                      <a:pt x="1303" y="2202"/>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Freeform 7"/>
              <p:cNvSpPr>
                <a:spLocks noEditPoints="1"/>
              </p:cNvSpPr>
              <p:nvPr/>
            </p:nvSpPr>
            <p:spPr bwMode="gray">
              <a:xfrm>
                <a:off x="9586913" y="3060700"/>
                <a:ext cx="1512888" cy="342900"/>
              </a:xfrm>
              <a:custGeom>
                <a:avLst/>
                <a:gdLst/>
                <a:ahLst/>
                <a:cxnLst>
                  <a:cxn ang="0">
                    <a:pos x="12983" y="15"/>
                  </a:cxn>
                  <a:cxn ang="0">
                    <a:pos x="13125" y="80"/>
                  </a:cxn>
                  <a:cxn ang="0">
                    <a:pos x="13238" y="187"/>
                  </a:cxn>
                  <a:cxn ang="0">
                    <a:pos x="13309" y="327"/>
                  </a:cxn>
                  <a:cxn ang="0">
                    <a:pos x="13330" y="2696"/>
                  </a:cxn>
                  <a:cxn ang="0">
                    <a:pos x="12299" y="2713"/>
                  </a:cxn>
                  <a:cxn ang="0">
                    <a:pos x="11963" y="2746"/>
                  </a:cxn>
                  <a:cxn ang="0">
                    <a:pos x="10964" y="2808"/>
                  </a:cxn>
                  <a:cxn ang="0">
                    <a:pos x="9474" y="2891"/>
                  </a:cxn>
                  <a:cxn ang="0">
                    <a:pos x="8162" y="2957"/>
                  </a:cxn>
                  <a:cxn ang="0">
                    <a:pos x="7295" y="2994"/>
                  </a:cxn>
                  <a:cxn ang="0">
                    <a:pos x="6428" y="3021"/>
                  </a:cxn>
                  <a:cxn ang="0">
                    <a:pos x="5784" y="3017"/>
                  </a:cxn>
                  <a:cxn ang="0">
                    <a:pos x="5142" y="2996"/>
                  </a:cxn>
                  <a:cxn ang="0">
                    <a:pos x="3825" y="2933"/>
                  </a:cxn>
                  <a:cxn ang="0">
                    <a:pos x="2239" y="2842"/>
                  </a:cxn>
                  <a:cxn ang="0">
                    <a:pos x="1229" y="2779"/>
                  </a:cxn>
                  <a:cxn ang="0">
                    <a:pos x="923" y="2776"/>
                  </a:cxn>
                  <a:cxn ang="0">
                    <a:pos x="463" y="2809"/>
                  </a:cxn>
                  <a:cxn ang="0">
                    <a:pos x="4" y="2842"/>
                  </a:cxn>
                  <a:cxn ang="0">
                    <a:pos x="2" y="417"/>
                  </a:cxn>
                  <a:cxn ang="0">
                    <a:pos x="45" y="263"/>
                  </a:cxn>
                  <a:cxn ang="0">
                    <a:pos x="136" y="136"/>
                  </a:cxn>
                  <a:cxn ang="0">
                    <a:pos x="262" y="46"/>
                  </a:cxn>
                  <a:cxn ang="0">
                    <a:pos x="416" y="2"/>
                  </a:cxn>
                  <a:cxn ang="0">
                    <a:pos x="6288" y="165"/>
                  </a:cxn>
                  <a:cxn ang="0">
                    <a:pos x="6323" y="197"/>
                  </a:cxn>
                  <a:cxn ang="0">
                    <a:pos x="6331" y="246"/>
                  </a:cxn>
                  <a:cxn ang="0">
                    <a:pos x="6306" y="286"/>
                  </a:cxn>
                  <a:cxn ang="0">
                    <a:pos x="6260" y="303"/>
                  </a:cxn>
                  <a:cxn ang="0">
                    <a:pos x="6215" y="286"/>
                  </a:cxn>
                  <a:cxn ang="0">
                    <a:pos x="6190" y="246"/>
                  </a:cxn>
                  <a:cxn ang="0">
                    <a:pos x="6198" y="197"/>
                  </a:cxn>
                  <a:cxn ang="0">
                    <a:pos x="6233" y="165"/>
                  </a:cxn>
                  <a:cxn ang="0">
                    <a:pos x="6679" y="161"/>
                  </a:cxn>
                  <a:cxn ang="0">
                    <a:pos x="6721" y="186"/>
                  </a:cxn>
                  <a:cxn ang="0">
                    <a:pos x="6737" y="231"/>
                  </a:cxn>
                  <a:cxn ang="0">
                    <a:pos x="6721" y="277"/>
                  </a:cxn>
                  <a:cxn ang="0">
                    <a:pos x="6679" y="301"/>
                  </a:cxn>
                  <a:cxn ang="0">
                    <a:pos x="6631" y="295"/>
                  </a:cxn>
                  <a:cxn ang="0">
                    <a:pos x="6600" y="260"/>
                  </a:cxn>
                  <a:cxn ang="0">
                    <a:pos x="6596" y="210"/>
                  </a:cxn>
                  <a:cxn ang="0">
                    <a:pos x="6625" y="172"/>
                  </a:cxn>
                  <a:cxn ang="0">
                    <a:pos x="7069" y="160"/>
                  </a:cxn>
                  <a:cxn ang="0">
                    <a:pos x="7115" y="177"/>
                  </a:cxn>
                  <a:cxn ang="0">
                    <a:pos x="7140" y="217"/>
                  </a:cxn>
                  <a:cxn ang="0">
                    <a:pos x="7132" y="265"/>
                  </a:cxn>
                  <a:cxn ang="0">
                    <a:pos x="7098" y="297"/>
                  </a:cxn>
                  <a:cxn ang="0">
                    <a:pos x="7048" y="300"/>
                  </a:cxn>
                  <a:cxn ang="0">
                    <a:pos x="7011" y="271"/>
                  </a:cxn>
                  <a:cxn ang="0">
                    <a:pos x="6998" y="224"/>
                  </a:cxn>
                  <a:cxn ang="0">
                    <a:pos x="7019" y="181"/>
                  </a:cxn>
                  <a:cxn ang="0">
                    <a:pos x="7062" y="160"/>
                  </a:cxn>
                  <a:cxn ang="0">
                    <a:pos x="589" y="468"/>
                  </a:cxn>
                  <a:cxn ang="0">
                    <a:pos x="8587" y="2531"/>
                  </a:cxn>
                  <a:cxn ang="0">
                    <a:pos x="8898" y="468"/>
                  </a:cxn>
                </a:cxnLst>
                <a:rect l="0" t="0" r="r" b="b"/>
                <a:pathLst>
                  <a:path w="13330" h="3022">
                    <a:moveTo>
                      <a:pt x="463" y="0"/>
                    </a:moveTo>
                    <a:lnTo>
                      <a:pt x="12867" y="0"/>
                    </a:lnTo>
                    <a:lnTo>
                      <a:pt x="12891" y="1"/>
                    </a:lnTo>
                    <a:lnTo>
                      <a:pt x="12914" y="2"/>
                    </a:lnTo>
                    <a:lnTo>
                      <a:pt x="12937" y="5"/>
                    </a:lnTo>
                    <a:lnTo>
                      <a:pt x="12960" y="10"/>
                    </a:lnTo>
                    <a:lnTo>
                      <a:pt x="12983" y="15"/>
                    </a:lnTo>
                    <a:lnTo>
                      <a:pt x="13004" y="21"/>
                    </a:lnTo>
                    <a:lnTo>
                      <a:pt x="13026" y="29"/>
                    </a:lnTo>
                    <a:lnTo>
                      <a:pt x="13046" y="36"/>
                    </a:lnTo>
                    <a:lnTo>
                      <a:pt x="13068" y="46"/>
                    </a:lnTo>
                    <a:lnTo>
                      <a:pt x="13088" y="56"/>
                    </a:lnTo>
                    <a:lnTo>
                      <a:pt x="13107" y="67"/>
                    </a:lnTo>
                    <a:lnTo>
                      <a:pt x="13125" y="80"/>
                    </a:lnTo>
                    <a:lnTo>
                      <a:pt x="13144" y="93"/>
                    </a:lnTo>
                    <a:lnTo>
                      <a:pt x="13161" y="106"/>
                    </a:lnTo>
                    <a:lnTo>
                      <a:pt x="13178" y="121"/>
                    </a:lnTo>
                    <a:lnTo>
                      <a:pt x="13194" y="136"/>
                    </a:lnTo>
                    <a:lnTo>
                      <a:pt x="13210" y="152"/>
                    </a:lnTo>
                    <a:lnTo>
                      <a:pt x="13224" y="169"/>
                    </a:lnTo>
                    <a:lnTo>
                      <a:pt x="13238" y="187"/>
                    </a:lnTo>
                    <a:lnTo>
                      <a:pt x="13250" y="205"/>
                    </a:lnTo>
                    <a:lnTo>
                      <a:pt x="13263" y="223"/>
                    </a:lnTo>
                    <a:lnTo>
                      <a:pt x="13274" y="244"/>
                    </a:lnTo>
                    <a:lnTo>
                      <a:pt x="13284" y="263"/>
                    </a:lnTo>
                    <a:lnTo>
                      <a:pt x="13294" y="284"/>
                    </a:lnTo>
                    <a:lnTo>
                      <a:pt x="13303" y="305"/>
                    </a:lnTo>
                    <a:lnTo>
                      <a:pt x="13309" y="327"/>
                    </a:lnTo>
                    <a:lnTo>
                      <a:pt x="13315" y="348"/>
                    </a:lnTo>
                    <a:lnTo>
                      <a:pt x="13321" y="370"/>
                    </a:lnTo>
                    <a:lnTo>
                      <a:pt x="13325" y="394"/>
                    </a:lnTo>
                    <a:lnTo>
                      <a:pt x="13328" y="417"/>
                    </a:lnTo>
                    <a:lnTo>
                      <a:pt x="13330" y="440"/>
                    </a:lnTo>
                    <a:lnTo>
                      <a:pt x="13330" y="464"/>
                    </a:lnTo>
                    <a:lnTo>
                      <a:pt x="13330" y="2696"/>
                    </a:lnTo>
                    <a:lnTo>
                      <a:pt x="12564" y="2668"/>
                    </a:lnTo>
                    <a:lnTo>
                      <a:pt x="12520" y="2677"/>
                    </a:lnTo>
                    <a:lnTo>
                      <a:pt x="12475" y="2686"/>
                    </a:lnTo>
                    <a:lnTo>
                      <a:pt x="12432" y="2693"/>
                    </a:lnTo>
                    <a:lnTo>
                      <a:pt x="12387" y="2700"/>
                    </a:lnTo>
                    <a:lnTo>
                      <a:pt x="12344" y="2707"/>
                    </a:lnTo>
                    <a:lnTo>
                      <a:pt x="12299" y="2713"/>
                    </a:lnTo>
                    <a:lnTo>
                      <a:pt x="12255" y="2719"/>
                    </a:lnTo>
                    <a:lnTo>
                      <a:pt x="12211" y="2724"/>
                    </a:lnTo>
                    <a:lnTo>
                      <a:pt x="12161" y="2730"/>
                    </a:lnTo>
                    <a:lnTo>
                      <a:pt x="12112" y="2734"/>
                    </a:lnTo>
                    <a:lnTo>
                      <a:pt x="12062" y="2738"/>
                    </a:lnTo>
                    <a:lnTo>
                      <a:pt x="12013" y="2741"/>
                    </a:lnTo>
                    <a:lnTo>
                      <a:pt x="11963" y="2746"/>
                    </a:lnTo>
                    <a:lnTo>
                      <a:pt x="11913" y="2749"/>
                    </a:lnTo>
                    <a:lnTo>
                      <a:pt x="11864" y="2752"/>
                    </a:lnTo>
                    <a:lnTo>
                      <a:pt x="11814" y="2755"/>
                    </a:lnTo>
                    <a:lnTo>
                      <a:pt x="11602" y="2769"/>
                    </a:lnTo>
                    <a:lnTo>
                      <a:pt x="11389" y="2783"/>
                    </a:lnTo>
                    <a:lnTo>
                      <a:pt x="11176" y="2796"/>
                    </a:lnTo>
                    <a:lnTo>
                      <a:pt x="10964" y="2808"/>
                    </a:lnTo>
                    <a:lnTo>
                      <a:pt x="10751" y="2821"/>
                    </a:lnTo>
                    <a:lnTo>
                      <a:pt x="10538" y="2834"/>
                    </a:lnTo>
                    <a:lnTo>
                      <a:pt x="10326" y="2846"/>
                    </a:lnTo>
                    <a:lnTo>
                      <a:pt x="10112" y="2857"/>
                    </a:lnTo>
                    <a:lnTo>
                      <a:pt x="9899" y="2869"/>
                    </a:lnTo>
                    <a:lnTo>
                      <a:pt x="9687" y="2881"/>
                    </a:lnTo>
                    <a:lnTo>
                      <a:pt x="9474" y="2891"/>
                    </a:lnTo>
                    <a:lnTo>
                      <a:pt x="9262" y="2903"/>
                    </a:lnTo>
                    <a:lnTo>
                      <a:pt x="9049" y="2914"/>
                    </a:lnTo>
                    <a:lnTo>
                      <a:pt x="8835" y="2924"/>
                    </a:lnTo>
                    <a:lnTo>
                      <a:pt x="8623" y="2935"/>
                    </a:lnTo>
                    <a:lnTo>
                      <a:pt x="8410" y="2946"/>
                    </a:lnTo>
                    <a:lnTo>
                      <a:pt x="8287" y="2951"/>
                    </a:lnTo>
                    <a:lnTo>
                      <a:pt x="8162" y="2957"/>
                    </a:lnTo>
                    <a:lnTo>
                      <a:pt x="8039" y="2963"/>
                    </a:lnTo>
                    <a:lnTo>
                      <a:pt x="7915" y="2968"/>
                    </a:lnTo>
                    <a:lnTo>
                      <a:pt x="7791" y="2974"/>
                    </a:lnTo>
                    <a:lnTo>
                      <a:pt x="7667" y="2980"/>
                    </a:lnTo>
                    <a:lnTo>
                      <a:pt x="7544" y="2985"/>
                    </a:lnTo>
                    <a:lnTo>
                      <a:pt x="7419" y="2990"/>
                    </a:lnTo>
                    <a:lnTo>
                      <a:pt x="7295" y="2994"/>
                    </a:lnTo>
                    <a:lnTo>
                      <a:pt x="7171" y="3000"/>
                    </a:lnTo>
                    <a:lnTo>
                      <a:pt x="7047" y="3004"/>
                    </a:lnTo>
                    <a:lnTo>
                      <a:pt x="6924" y="3008"/>
                    </a:lnTo>
                    <a:lnTo>
                      <a:pt x="6799" y="3012"/>
                    </a:lnTo>
                    <a:lnTo>
                      <a:pt x="6676" y="3016"/>
                    </a:lnTo>
                    <a:lnTo>
                      <a:pt x="6552" y="3019"/>
                    </a:lnTo>
                    <a:lnTo>
                      <a:pt x="6428" y="3021"/>
                    </a:lnTo>
                    <a:lnTo>
                      <a:pt x="6336" y="3022"/>
                    </a:lnTo>
                    <a:lnTo>
                      <a:pt x="6244" y="3022"/>
                    </a:lnTo>
                    <a:lnTo>
                      <a:pt x="6152" y="3022"/>
                    </a:lnTo>
                    <a:lnTo>
                      <a:pt x="6061" y="3022"/>
                    </a:lnTo>
                    <a:lnTo>
                      <a:pt x="5968" y="3021"/>
                    </a:lnTo>
                    <a:lnTo>
                      <a:pt x="5877" y="3019"/>
                    </a:lnTo>
                    <a:lnTo>
                      <a:pt x="5784" y="3017"/>
                    </a:lnTo>
                    <a:lnTo>
                      <a:pt x="5693" y="3015"/>
                    </a:lnTo>
                    <a:lnTo>
                      <a:pt x="5601" y="3012"/>
                    </a:lnTo>
                    <a:lnTo>
                      <a:pt x="5509" y="3009"/>
                    </a:lnTo>
                    <a:lnTo>
                      <a:pt x="5417" y="3006"/>
                    </a:lnTo>
                    <a:lnTo>
                      <a:pt x="5325" y="3003"/>
                    </a:lnTo>
                    <a:lnTo>
                      <a:pt x="5233" y="2999"/>
                    </a:lnTo>
                    <a:lnTo>
                      <a:pt x="5142" y="2996"/>
                    </a:lnTo>
                    <a:lnTo>
                      <a:pt x="5049" y="2991"/>
                    </a:lnTo>
                    <a:lnTo>
                      <a:pt x="4958" y="2988"/>
                    </a:lnTo>
                    <a:lnTo>
                      <a:pt x="4732" y="2977"/>
                    </a:lnTo>
                    <a:lnTo>
                      <a:pt x="4504" y="2967"/>
                    </a:lnTo>
                    <a:lnTo>
                      <a:pt x="4278" y="2956"/>
                    </a:lnTo>
                    <a:lnTo>
                      <a:pt x="4051" y="2944"/>
                    </a:lnTo>
                    <a:lnTo>
                      <a:pt x="3825" y="2933"/>
                    </a:lnTo>
                    <a:lnTo>
                      <a:pt x="3598" y="2921"/>
                    </a:lnTo>
                    <a:lnTo>
                      <a:pt x="3372" y="2908"/>
                    </a:lnTo>
                    <a:lnTo>
                      <a:pt x="3144" y="2896"/>
                    </a:lnTo>
                    <a:lnTo>
                      <a:pt x="2918" y="2883"/>
                    </a:lnTo>
                    <a:lnTo>
                      <a:pt x="2691" y="2870"/>
                    </a:lnTo>
                    <a:lnTo>
                      <a:pt x="2465" y="2856"/>
                    </a:lnTo>
                    <a:lnTo>
                      <a:pt x="2239" y="2842"/>
                    </a:lnTo>
                    <a:lnTo>
                      <a:pt x="2012" y="2829"/>
                    </a:lnTo>
                    <a:lnTo>
                      <a:pt x="1786" y="2815"/>
                    </a:lnTo>
                    <a:lnTo>
                      <a:pt x="1559" y="2800"/>
                    </a:lnTo>
                    <a:lnTo>
                      <a:pt x="1333" y="2786"/>
                    </a:lnTo>
                    <a:lnTo>
                      <a:pt x="1298" y="2784"/>
                    </a:lnTo>
                    <a:lnTo>
                      <a:pt x="1264" y="2781"/>
                    </a:lnTo>
                    <a:lnTo>
                      <a:pt x="1229" y="2779"/>
                    </a:lnTo>
                    <a:lnTo>
                      <a:pt x="1194" y="2776"/>
                    </a:lnTo>
                    <a:lnTo>
                      <a:pt x="1158" y="2774"/>
                    </a:lnTo>
                    <a:lnTo>
                      <a:pt x="1124" y="2772"/>
                    </a:lnTo>
                    <a:lnTo>
                      <a:pt x="1089" y="2770"/>
                    </a:lnTo>
                    <a:lnTo>
                      <a:pt x="1054" y="2768"/>
                    </a:lnTo>
                    <a:lnTo>
                      <a:pt x="988" y="2772"/>
                    </a:lnTo>
                    <a:lnTo>
                      <a:pt x="923" y="2776"/>
                    </a:lnTo>
                    <a:lnTo>
                      <a:pt x="858" y="2782"/>
                    </a:lnTo>
                    <a:lnTo>
                      <a:pt x="792" y="2786"/>
                    </a:lnTo>
                    <a:lnTo>
                      <a:pt x="726" y="2790"/>
                    </a:lnTo>
                    <a:lnTo>
                      <a:pt x="660" y="2796"/>
                    </a:lnTo>
                    <a:lnTo>
                      <a:pt x="595" y="2800"/>
                    </a:lnTo>
                    <a:lnTo>
                      <a:pt x="529" y="2805"/>
                    </a:lnTo>
                    <a:lnTo>
                      <a:pt x="463" y="2809"/>
                    </a:lnTo>
                    <a:lnTo>
                      <a:pt x="397" y="2815"/>
                    </a:lnTo>
                    <a:lnTo>
                      <a:pt x="332" y="2819"/>
                    </a:lnTo>
                    <a:lnTo>
                      <a:pt x="266" y="2823"/>
                    </a:lnTo>
                    <a:lnTo>
                      <a:pt x="201" y="2829"/>
                    </a:lnTo>
                    <a:lnTo>
                      <a:pt x="135" y="2833"/>
                    </a:lnTo>
                    <a:lnTo>
                      <a:pt x="69" y="2838"/>
                    </a:lnTo>
                    <a:lnTo>
                      <a:pt x="4" y="2842"/>
                    </a:lnTo>
                    <a:lnTo>
                      <a:pt x="2" y="2827"/>
                    </a:lnTo>
                    <a:lnTo>
                      <a:pt x="1" y="2813"/>
                    </a:lnTo>
                    <a:lnTo>
                      <a:pt x="0" y="2798"/>
                    </a:lnTo>
                    <a:lnTo>
                      <a:pt x="0" y="2783"/>
                    </a:lnTo>
                    <a:lnTo>
                      <a:pt x="0" y="464"/>
                    </a:lnTo>
                    <a:lnTo>
                      <a:pt x="1" y="440"/>
                    </a:lnTo>
                    <a:lnTo>
                      <a:pt x="2" y="417"/>
                    </a:lnTo>
                    <a:lnTo>
                      <a:pt x="5" y="394"/>
                    </a:lnTo>
                    <a:lnTo>
                      <a:pt x="9" y="370"/>
                    </a:lnTo>
                    <a:lnTo>
                      <a:pt x="15" y="348"/>
                    </a:lnTo>
                    <a:lnTo>
                      <a:pt x="21" y="327"/>
                    </a:lnTo>
                    <a:lnTo>
                      <a:pt x="28" y="305"/>
                    </a:lnTo>
                    <a:lnTo>
                      <a:pt x="36" y="284"/>
                    </a:lnTo>
                    <a:lnTo>
                      <a:pt x="45" y="263"/>
                    </a:lnTo>
                    <a:lnTo>
                      <a:pt x="56" y="244"/>
                    </a:lnTo>
                    <a:lnTo>
                      <a:pt x="67" y="223"/>
                    </a:lnTo>
                    <a:lnTo>
                      <a:pt x="79" y="205"/>
                    </a:lnTo>
                    <a:lnTo>
                      <a:pt x="92" y="187"/>
                    </a:lnTo>
                    <a:lnTo>
                      <a:pt x="106" y="169"/>
                    </a:lnTo>
                    <a:lnTo>
                      <a:pt x="121" y="152"/>
                    </a:lnTo>
                    <a:lnTo>
                      <a:pt x="136" y="136"/>
                    </a:lnTo>
                    <a:lnTo>
                      <a:pt x="152" y="121"/>
                    </a:lnTo>
                    <a:lnTo>
                      <a:pt x="169" y="106"/>
                    </a:lnTo>
                    <a:lnTo>
                      <a:pt x="187" y="93"/>
                    </a:lnTo>
                    <a:lnTo>
                      <a:pt x="205" y="80"/>
                    </a:lnTo>
                    <a:lnTo>
                      <a:pt x="223" y="67"/>
                    </a:lnTo>
                    <a:lnTo>
                      <a:pt x="243" y="56"/>
                    </a:lnTo>
                    <a:lnTo>
                      <a:pt x="262" y="46"/>
                    </a:lnTo>
                    <a:lnTo>
                      <a:pt x="283" y="36"/>
                    </a:lnTo>
                    <a:lnTo>
                      <a:pt x="305" y="29"/>
                    </a:lnTo>
                    <a:lnTo>
                      <a:pt x="326" y="21"/>
                    </a:lnTo>
                    <a:lnTo>
                      <a:pt x="347" y="15"/>
                    </a:lnTo>
                    <a:lnTo>
                      <a:pt x="370" y="10"/>
                    </a:lnTo>
                    <a:lnTo>
                      <a:pt x="393" y="5"/>
                    </a:lnTo>
                    <a:lnTo>
                      <a:pt x="416" y="2"/>
                    </a:lnTo>
                    <a:lnTo>
                      <a:pt x="440" y="1"/>
                    </a:lnTo>
                    <a:lnTo>
                      <a:pt x="463" y="0"/>
                    </a:lnTo>
                    <a:close/>
                    <a:moveTo>
                      <a:pt x="6260" y="160"/>
                    </a:moveTo>
                    <a:lnTo>
                      <a:pt x="6268" y="160"/>
                    </a:lnTo>
                    <a:lnTo>
                      <a:pt x="6274" y="161"/>
                    </a:lnTo>
                    <a:lnTo>
                      <a:pt x="6282" y="163"/>
                    </a:lnTo>
                    <a:lnTo>
                      <a:pt x="6288" y="165"/>
                    </a:lnTo>
                    <a:lnTo>
                      <a:pt x="6294" y="168"/>
                    </a:lnTo>
                    <a:lnTo>
                      <a:pt x="6300" y="172"/>
                    </a:lnTo>
                    <a:lnTo>
                      <a:pt x="6306" y="177"/>
                    </a:lnTo>
                    <a:lnTo>
                      <a:pt x="6310" y="181"/>
                    </a:lnTo>
                    <a:lnTo>
                      <a:pt x="6316" y="186"/>
                    </a:lnTo>
                    <a:lnTo>
                      <a:pt x="6320" y="191"/>
                    </a:lnTo>
                    <a:lnTo>
                      <a:pt x="6323" y="197"/>
                    </a:lnTo>
                    <a:lnTo>
                      <a:pt x="6326" y="203"/>
                    </a:lnTo>
                    <a:lnTo>
                      <a:pt x="6328" y="210"/>
                    </a:lnTo>
                    <a:lnTo>
                      <a:pt x="6331" y="217"/>
                    </a:lnTo>
                    <a:lnTo>
                      <a:pt x="6332" y="224"/>
                    </a:lnTo>
                    <a:lnTo>
                      <a:pt x="6332" y="231"/>
                    </a:lnTo>
                    <a:lnTo>
                      <a:pt x="6332" y="238"/>
                    </a:lnTo>
                    <a:lnTo>
                      <a:pt x="6331" y="246"/>
                    </a:lnTo>
                    <a:lnTo>
                      <a:pt x="6328" y="252"/>
                    </a:lnTo>
                    <a:lnTo>
                      <a:pt x="6326" y="260"/>
                    </a:lnTo>
                    <a:lnTo>
                      <a:pt x="6323" y="265"/>
                    </a:lnTo>
                    <a:lnTo>
                      <a:pt x="6320" y="271"/>
                    </a:lnTo>
                    <a:lnTo>
                      <a:pt x="6316" y="277"/>
                    </a:lnTo>
                    <a:lnTo>
                      <a:pt x="6310" y="282"/>
                    </a:lnTo>
                    <a:lnTo>
                      <a:pt x="6306" y="286"/>
                    </a:lnTo>
                    <a:lnTo>
                      <a:pt x="6300" y="290"/>
                    </a:lnTo>
                    <a:lnTo>
                      <a:pt x="6294" y="295"/>
                    </a:lnTo>
                    <a:lnTo>
                      <a:pt x="6288" y="297"/>
                    </a:lnTo>
                    <a:lnTo>
                      <a:pt x="6282" y="300"/>
                    </a:lnTo>
                    <a:lnTo>
                      <a:pt x="6274" y="301"/>
                    </a:lnTo>
                    <a:lnTo>
                      <a:pt x="6268" y="302"/>
                    </a:lnTo>
                    <a:lnTo>
                      <a:pt x="6260" y="303"/>
                    </a:lnTo>
                    <a:lnTo>
                      <a:pt x="6253" y="302"/>
                    </a:lnTo>
                    <a:lnTo>
                      <a:pt x="6246" y="301"/>
                    </a:lnTo>
                    <a:lnTo>
                      <a:pt x="6239" y="300"/>
                    </a:lnTo>
                    <a:lnTo>
                      <a:pt x="6233" y="297"/>
                    </a:lnTo>
                    <a:lnTo>
                      <a:pt x="6226" y="295"/>
                    </a:lnTo>
                    <a:lnTo>
                      <a:pt x="6220" y="290"/>
                    </a:lnTo>
                    <a:lnTo>
                      <a:pt x="6215" y="286"/>
                    </a:lnTo>
                    <a:lnTo>
                      <a:pt x="6209" y="282"/>
                    </a:lnTo>
                    <a:lnTo>
                      <a:pt x="6205" y="277"/>
                    </a:lnTo>
                    <a:lnTo>
                      <a:pt x="6201" y="271"/>
                    </a:lnTo>
                    <a:lnTo>
                      <a:pt x="6198" y="265"/>
                    </a:lnTo>
                    <a:lnTo>
                      <a:pt x="6194" y="260"/>
                    </a:lnTo>
                    <a:lnTo>
                      <a:pt x="6192" y="252"/>
                    </a:lnTo>
                    <a:lnTo>
                      <a:pt x="6190" y="246"/>
                    </a:lnTo>
                    <a:lnTo>
                      <a:pt x="6189" y="238"/>
                    </a:lnTo>
                    <a:lnTo>
                      <a:pt x="6189" y="231"/>
                    </a:lnTo>
                    <a:lnTo>
                      <a:pt x="6189" y="224"/>
                    </a:lnTo>
                    <a:lnTo>
                      <a:pt x="6190" y="217"/>
                    </a:lnTo>
                    <a:lnTo>
                      <a:pt x="6192" y="210"/>
                    </a:lnTo>
                    <a:lnTo>
                      <a:pt x="6194" y="203"/>
                    </a:lnTo>
                    <a:lnTo>
                      <a:pt x="6198" y="197"/>
                    </a:lnTo>
                    <a:lnTo>
                      <a:pt x="6201" y="191"/>
                    </a:lnTo>
                    <a:lnTo>
                      <a:pt x="6205" y="186"/>
                    </a:lnTo>
                    <a:lnTo>
                      <a:pt x="6209" y="181"/>
                    </a:lnTo>
                    <a:lnTo>
                      <a:pt x="6215" y="177"/>
                    </a:lnTo>
                    <a:lnTo>
                      <a:pt x="6220" y="172"/>
                    </a:lnTo>
                    <a:lnTo>
                      <a:pt x="6226" y="168"/>
                    </a:lnTo>
                    <a:lnTo>
                      <a:pt x="6233" y="165"/>
                    </a:lnTo>
                    <a:lnTo>
                      <a:pt x="6239" y="163"/>
                    </a:lnTo>
                    <a:lnTo>
                      <a:pt x="6246" y="161"/>
                    </a:lnTo>
                    <a:lnTo>
                      <a:pt x="6253" y="160"/>
                    </a:lnTo>
                    <a:lnTo>
                      <a:pt x="6260" y="160"/>
                    </a:lnTo>
                    <a:close/>
                    <a:moveTo>
                      <a:pt x="6665" y="160"/>
                    </a:moveTo>
                    <a:lnTo>
                      <a:pt x="6672" y="160"/>
                    </a:lnTo>
                    <a:lnTo>
                      <a:pt x="6679" y="161"/>
                    </a:lnTo>
                    <a:lnTo>
                      <a:pt x="6687" y="163"/>
                    </a:lnTo>
                    <a:lnTo>
                      <a:pt x="6693" y="165"/>
                    </a:lnTo>
                    <a:lnTo>
                      <a:pt x="6699" y="168"/>
                    </a:lnTo>
                    <a:lnTo>
                      <a:pt x="6705" y="172"/>
                    </a:lnTo>
                    <a:lnTo>
                      <a:pt x="6710" y="177"/>
                    </a:lnTo>
                    <a:lnTo>
                      <a:pt x="6715" y="181"/>
                    </a:lnTo>
                    <a:lnTo>
                      <a:pt x="6721" y="186"/>
                    </a:lnTo>
                    <a:lnTo>
                      <a:pt x="6724" y="191"/>
                    </a:lnTo>
                    <a:lnTo>
                      <a:pt x="6728" y="197"/>
                    </a:lnTo>
                    <a:lnTo>
                      <a:pt x="6731" y="203"/>
                    </a:lnTo>
                    <a:lnTo>
                      <a:pt x="6733" y="210"/>
                    </a:lnTo>
                    <a:lnTo>
                      <a:pt x="6736" y="217"/>
                    </a:lnTo>
                    <a:lnTo>
                      <a:pt x="6737" y="224"/>
                    </a:lnTo>
                    <a:lnTo>
                      <a:pt x="6737" y="231"/>
                    </a:lnTo>
                    <a:lnTo>
                      <a:pt x="6737" y="238"/>
                    </a:lnTo>
                    <a:lnTo>
                      <a:pt x="6736" y="246"/>
                    </a:lnTo>
                    <a:lnTo>
                      <a:pt x="6733" y="252"/>
                    </a:lnTo>
                    <a:lnTo>
                      <a:pt x="6731" y="260"/>
                    </a:lnTo>
                    <a:lnTo>
                      <a:pt x="6728" y="265"/>
                    </a:lnTo>
                    <a:lnTo>
                      <a:pt x="6724" y="271"/>
                    </a:lnTo>
                    <a:lnTo>
                      <a:pt x="6721" y="277"/>
                    </a:lnTo>
                    <a:lnTo>
                      <a:pt x="6715" y="282"/>
                    </a:lnTo>
                    <a:lnTo>
                      <a:pt x="6710" y="286"/>
                    </a:lnTo>
                    <a:lnTo>
                      <a:pt x="6705" y="290"/>
                    </a:lnTo>
                    <a:lnTo>
                      <a:pt x="6699" y="295"/>
                    </a:lnTo>
                    <a:lnTo>
                      <a:pt x="6693" y="297"/>
                    </a:lnTo>
                    <a:lnTo>
                      <a:pt x="6687" y="300"/>
                    </a:lnTo>
                    <a:lnTo>
                      <a:pt x="6679" y="301"/>
                    </a:lnTo>
                    <a:lnTo>
                      <a:pt x="6672" y="302"/>
                    </a:lnTo>
                    <a:lnTo>
                      <a:pt x="6665" y="303"/>
                    </a:lnTo>
                    <a:lnTo>
                      <a:pt x="6658" y="302"/>
                    </a:lnTo>
                    <a:lnTo>
                      <a:pt x="6651" y="301"/>
                    </a:lnTo>
                    <a:lnTo>
                      <a:pt x="6644" y="300"/>
                    </a:lnTo>
                    <a:lnTo>
                      <a:pt x="6637" y="297"/>
                    </a:lnTo>
                    <a:lnTo>
                      <a:pt x="6631" y="295"/>
                    </a:lnTo>
                    <a:lnTo>
                      <a:pt x="6625" y="290"/>
                    </a:lnTo>
                    <a:lnTo>
                      <a:pt x="6620" y="286"/>
                    </a:lnTo>
                    <a:lnTo>
                      <a:pt x="6614" y="282"/>
                    </a:lnTo>
                    <a:lnTo>
                      <a:pt x="6610" y="277"/>
                    </a:lnTo>
                    <a:lnTo>
                      <a:pt x="6606" y="271"/>
                    </a:lnTo>
                    <a:lnTo>
                      <a:pt x="6602" y="265"/>
                    </a:lnTo>
                    <a:lnTo>
                      <a:pt x="6600" y="260"/>
                    </a:lnTo>
                    <a:lnTo>
                      <a:pt x="6596" y="252"/>
                    </a:lnTo>
                    <a:lnTo>
                      <a:pt x="6595" y="246"/>
                    </a:lnTo>
                    <a:lnTo>
                      <a:pt x="6594" y="238"/>
                    </a:lnTo>
                    <a:lnTo>
                      <a:pt x="6593" y="231"/>
                    </a:lnTo>
                    <a:lnTo>
                      <a:pt x="6594" y="224"/>
                    </a:lnTo>
                    <a:lnTo>
                      <a:pt x="6595" y="217"/>
                    </a:lnTo>
                    <a:lnTo>
                      <a:pt x="6596" y="210"/>
                    </a:lnTo>
                    <a:lnTo>
                      <a:pt x="6600" y="203"/>
                    </a:lnTo>
                    <a:lnTo>
                      <a:pt x="6602" y="197"/>
                    </a:lnTo>
                    <a:lnTo>
                      <a:pt x="6606" y="191"/>
                    </a:lnTo>
                    <a:lnTo>
                      <a:pt x="6610" y="186"/>
                    </a:lnTo>
                    <a:lnTo>
                      <a:pt x="6614" y="181"/>
                    </a:lnTo>
                    <a:lnTo>
                      <a:pt x="6620" y="177"/>
                    </a:lnTo>
                    <a:lnTo>
                      <a:pt x="6625" y="172"/>
                    </a:lnTo>
                    <a:lnTo>
                      <a:pt x="6631" y="168"/>
                    </a:lnTo>
                    <a:lnTo>
                      <a:pt x="6637" y="165"/>
                    </a:lnTo>
                    <a:lnTo>
                      <a:pt x="6644" y="163"/>
                    </a:lnTo>
                    <a:lnTo>
                      <a:pt x="6651" y="161"/>
                    </a:lnTo>
                    <a:lnTo>
                      <a:pt x="6658" y="160"/>
                    </a:lnTo>
                    <a:lnTo>
                      <a:pt x="6665" y="160"/>
                    </a:lnTo>
                    <a:close/>
                    <a:moveTo>
                      <a:pt x="7069" y="160"/>
                    </a:moveTo>
                    <a:lnTo>
                      <a:pt x="7077" y="160"/>
                    </a:lnTo>
                    <a:lnTo>
                      <a:pt x="7084" y="161"/>
                    </a:lnTo>
                    <a:lnTo>
                      <a:pt x="7091" y="163"/>
                    </a:lnTo>
                    <a:lnTo>
                      <a:pt x="7098" y="165"/>
                    </a:lnTo>
                    <a:lnTo>
                      <a:pt x="7103" y="168"/>
                    </a:lnTo>
                    <a:lnTo>
                      <a:pt x="7110" y="172"/>
                    </a:lnTo>
                    <a:lnTo>
                      <a:pt x="7115" y="177"/>
                    </a:lnTo>
                    <a:lnTo>
                      <a:pt x="7120" y="181"/>
                    </a:lnTo>
                    <a:lnTo>
                      <a:pt x="7125" y="186"/>
                    </a:lnTo>
                    <a:lnTo>
                      <a:pt x="7129" y="191"/>
                    </a:lnTo>
                    <a:lnTo>
                      <a:pt x="7132" y="197"/>
                    </a:lnTo>
                    <a:lnTo>
                      <a:pt x="7135" y="203"/>
                    </a:lnTo>
                    <a:lnTo>
                      <a:pt x="7139" y="210"/>
                    </a:lnTo>
                    <a:lnTo>
                      <a:pt x="7140" y="217"/>
                    </a:lnTo>
                    <a:lnTo>
                      <a:pt x="7141" y="224"/>
                    </a:lnTo>
                    <a:lnTo>
                      <a:pt x="7142" y="231"/>
                    </a:lnTo>
                    <a:lnTo>
                      <a:pt x="7141" y="238"/>
                    </a:lnTo>
                    <a:lnTo>
                      <a:pt x="7140" y="246"/>
                    </a:lnTo>
                    <a:lnTo>
                      <a:pt x="7139" y="252"/>
                    </a:lnTo>
                    <a:lnTo>
                      <a:pt x="7135" y="260"/>
                    </a:lnTo>
                    <a:lnTo>
                      <a:pt x="7132" y="265"/>
                    </a:lnTo>
                    <a:lnTo>
                      <a:pt x="7129" y="271"/>
                    </a:lnTo>
                    <a:lnTo>
                      <a:pt x="7125" y="277"/>
                    </a:lnTo>
                    <a:lnTo>
                      <a:pt x="7120" y="282"/>
                    </a:lnTo>
                    <a:lnTo>
                      <a:pt x="7115" y="286"/>
                    </a:lnTo>
                    <a:lnTo>
                      <a:pt x="7110" y="290"/>
                    </a:lnTo>
                    <a:lnTo>
                      <a:pt x="7103" y="295"/>
                    </a:lnTo>
                    <a:lnTo>
                      <a:pt x="7098" y="297"/>
                    </a:lnTo>
                    <a:lnTo>
                      <a:pt x="7091" y="300"/>
                    </a:lnTo>
                    <a:lnTo>
                      <a:pt x="7084" y="301"/>
                    </a:lnTo>
                    <a:lnTo>
                      <a:pt x="7077" y="302"/>
                    </a:lnTo>
                    <a:lnTo>
                      <a:pt x="7069" y="303"/>
                    </a:lnTo>
                    <a:lnTo>
                      <a:pt x="7062" y="302"/>
                    </a:lnTo>
                    <a:lnTo>
                      <a:pt x="7056" y="301"/>
                    </a:lnTo>
                    <a:lnTo>
                      <a:pt x="7048" y="300"/>
                    </a:lnTo>
                    <a:lnTo>
                      <a:pt x="7042" y="297"/>
                    </a:lnTo>
                    <a:lnTo>
                      <a:pt x="7035" y="295"/>
                    </a:lnTo>
                    <a:lnTo>
                      <a:pt x="7030" y="290"/>
                    </a:lnTo>
                    <a:lnTo>
                      <a:pt x="7025" y="286"/>
                    </a:lnTo>
                    <a:lnTo>
                      <a:pt x="7019" y="282"/>
                    </a:lnTo>
                    <a:lnTo>
                      <a:pt x="7014" y="277"/>
                    </a:lnTo>
                    <a:lnTo>
                      <a:pt x="7011" y="271"/>
                    </a:lnTo>
                    <a:lnTo>
                      <a:pt x="7007" y="265"/>
                    </a:lnTo>
                    <a:lnTo>
                      <a:pt x="7004" y="260"/>
                    </a:lnTo>
                    <a:lnTo>
                      <a:pt x="7001" y="252"/>
                    </a:lnTo>
                    <a:lnTo>
                      <a:pt x="6999" y="246"/>
                    </a:lnTo>
                    <a:lnTo>
                      <a:pt x="6998" y="238"/>
                    </a:lnTo>
                    <a:lnTo>
                      <a:pt x="6998" y="231"/>
                    </a:lnTo>
                    <a:lnTo>
                      <a:pt x="6998" y="224"/>
                    </a:lnTo>
                    <a:lnTo>
                      <a:pt x="6999" y="217"/>
                    </a:lnTo>
                    <a:lnTo>
                      <a:pt x="7001" y="210"/>
                    </a:lnTo>
                    <a:lnTo>
                      <a:pt x="7004" y="203"/>
                    </a:lnTo>
                    <a:lnTo>
                      <a:pt x="7007" y="197"/>
                    </a:lnTo>
                    <a:lnTo>
                      <a:pt x="7011" y="191"/>
                    </a:lnTo>
                    <a:lnTo>
                      <a:pt x="7014" y="186"/>
                    </a:lnTo>
                    <a:lnTo>
                      <a:pt x="7019" y="181"/>
                    </a:lnTo>
                    <a:lnTo>
                      <a:pt x="7025" y="177"/>
                    </a:lnTo>
                    <a:lnTo>
                      <a:pt x="7030" y="172"/>
                    </a:lnTo>
                    <a:lnTo>
                      <a:pt x="7035" y="168"/>
                    </a:lnTo>
                    <a:lnTo>
                      <a:pt x="7042" y="165"/>
                    </a:lnTo>
                    <a:lnTo>
                      <a:pt x="7048" y="163"/>
                    </a:lnTo>
                    <a:lnTo>
                      <a:pt x="7056" y="161"/>
                    </a:lnTo>
                    <a:lnTo>
                      <a:pt x="7062" y="160"/>
                    </a:lnTo>
                    <a:lnTo>
                      <a:pt x="7069" y="160"/>
                    </a:lnTo>
                    <a:close/>
                    <a:moveTo>
                      <a:pt x="6044" y="78"/>
                    </a:moveTo>
                    <a:lnTo>
                      <a:pt x="7286" y="78"/>
                    </a:lnTo>
                    <a:lnTo>
                      <a:pt x="7286" y="385"/>
                    </a:lnTo>
                    <a:lnTo>
                      <a:pt x="6044" y="385"/>
                    </a:lnTo>
                    <a:lnTo>
                      <a:pt x="6044" y="78"/>
                    </a:lnTo>
                    <a:close/>
                    <a:moveTo>
                      <a:pt x="589" y="468"/>
                    </a:moveTo>
                    <a:lnTo>
                      <a:pt x="4432" y="468"/>
                    </a:lnTo>
                    <a:lnTo>
                      <a:pt x="4432" y="2531"/>
                    </a:lnTo>
                    <a:lnTo>
                      <a:pt x="589" y="2531"/>
                    </a:lnTo>
                    <a:lnTo>
                      <a:pt x="589" y="468"/>
                    </a:lnTo>
                    <a:close/>
                    <a:moveTo>
                      <a:pt x="4743" y="468"/>
                    </a:moveTo>
                    <a:lnTo>
                      <a:pt x="8587" y="468"/>
                    </a:lnTo>
                    <a:lnTo>
                      <a:pt x="8587" y="2531"/>
                    </a:lnTo>
                    <a:lnTo>
                      <a:pt x="4743" y="2531"/>
                    </a:lnTo>
                    <a:lnTo>
                      <a:pt x="4743" y="468"/>
                    </a:lnTo>
                    <a:close/>
                    <a:moveTo>
                      <a:pt x="8898" y="468"/>
                    </a:moveTo>
                    <a:lnTo>
                      <a:pt x="12741" y="468"/>
                    </a:lnTo>
                    <a:lnTo>
                      <a:pt x="12741" y="2531"/>
                    </a:lnTo>
                    <a:lnTo>
                      <a:pt x="8898" y="2531"/>
                    </a:lnTo>
                    <a:lnTo>
                      <a:pt x="8898" y="46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3" name="组合 198"/>
            <p:cNvGrpSpPr/>
            <p:nvPr/>
          </p:nvGrpSpPr>
          <p:grpSpPr bwMode="gray">
            <a:xfrm>
              <a:off x="-583221" y="3441738"/>
              <a:ext cx="206454" cy="175314"/>
              <a:chOff x="-297471" y="2514638"/>
              <a:chExt cx="206454" cy="175314"/>
            </a:xfrm>
            <a:grpFill/>
          </p:grpSpPr>
          <p:sp>
            <p:nvSpPr>
              <p:cNvPr id="204" name="Freeform 25"/>
              <p:cNvSpPr>
                <a:spLocks/>
              </p:cNvSpPr>
              <p:nvPr/>
            </p:nvSpPr>
            <p:spPr bwMode="gray">
              <a:xfrm>
                <a:off x="-250853" y="2514638"/>
                <a:ext cx="112477" cy="71528"/>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Freeform 26"/>
              <p:cNvSpPr>
                <a:spLocks/>
              </p:cNvSpPr>
              <p:nvPr/>
            </p:nvSpPr>
            <p:spPr bwMode="gray">
              <a:xfrm>
                <a:off x="-297471" y="2595516"/>
                <a:ext cx="206454" cy="94436"/>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Freeform 27"/>
              <p:cNvSpPr>
                <a:spLocks/>
              </p:cNvSpPr>
              <p:nvPr/>
            </p:nvSpPr>
            <p:spPr bwMode="gray">
              <a:xfrm>
                <a:off x="-199054" y="2595516"/>
                <a:ext cx="8880" cy="4675"/>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Freeform 28"/>
              <p:cNvSpPr>
                <a:spLocks/>
              </p:cNvSpPr>
              <p:nvPr/>
            </p:nvSpPr>
            <p:spPr bwMode="gray">
              <a:xfrm>
                <a:off x="-204974" y="2598789"/>
                <a:ext cx="20719" cy="32258"/>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4" name="组合 199"/>
            <p:cNvGrpSpPr/>
            <p:nvPr/>
          </p:nvGrpSpPr>
          <p:grpSpPr bwMode="gray">
            <a:xfrm>
              <a:off x="-103227" y="3441738"/>
              <a:ext cx="206454" cy="175314"/>
              <a:chOff x="-297471" y="2514638"/>
              <a:chExt cx="206454" cy="175314"/>
            </a:xfrm>
            <a:grpFill/>
          </p:grpSpPr>
          <p:sp>
            <p:nvSpPr>
              <p:cNvPr id="200" name="Freeform 25"/>
              <p:cNvSpPr>
                <a:spLocks/>
              </p:cNvSpPr>
              <p:nvPr/>
            </p:nvSpPr>
            <p:spPr bwMode="gray">
              <a:xfrm>
                <a:off x="-250853" y="2514638"/>
                <a:ext cx="112477" cy="71528"/>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Freeform 26"/>
              <p:cNvSpPr>
                <a:spLocks/>
              </p:cNvSpPr>
              <p:nvPr/>
            </p:nvSpPr>
            <p:spPr bwMode="gray">
              <a:xfrm>
                <a:off x="-297471" y="2595516"/>
                <a:ext cx="206454" cy="94436"/>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Freeform 27"/>
              <p:cNvSpPr>
                <a:spLocks/>
              </p:cNvSpPr>
              <p:nvPr/>
            </p:nvSpPr>
            <p:spPr bwMode="gray">
              <a:xfrm>
                <a:off x="-199054" y="2595516"/>
                <a:ext cx="8880" cy="4675"/>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Freeform 28"/>
              <p:cNvSpPr>
                <a:spLocks/>
              </p:cNvSpPr>
              <p:nvPr/>
            </p:nvSpPr>
            <p:spPr bwMode="gray">
              <a:xfrm>
                <a:off x="-204974" y="2598789"/>
                <a:ext cx="20719" cy="32258"/>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5" name="组合 204"/>
            <p:cNvGrpSpPr/>
            <p:nvPr/>
          </p:nvGrpSpPr>
          <p:grpSpPr bwMode="gray">
            <a:xfrm>
              <a:off x="361950" y="3441738"/>
              <a:ext cx="206454" cy="175314"/>
              <a:chOff x="-297471" y="2514638"/>
              <a:chExt cx="206454" cy="175314"/>
            </a:xfrm>
            <a:grpFill/>
          </p:grpSpPr>
          <p:sp>
            <p:nvSpPr>
              <p:cNvPr id="196" name="Freeform 25"/>
              <p:cNvSpPr>
                <a:spLocks/>
              </p:cNvSpPr>
              <p:nvPr/>
            </p:nvSpPr>
            <p:spPr bwMode="gray">
              <a:xfrm>
                <a:off x="-250853" y="2514638"/>
                <a:ext cx="112477" cy="71528"/>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26"/>
              <p:cNvSpPr>
                <a:spLocks/>
              </p:cNvSpPr>
              <p:nvPr/>
            </p:nvSpPr>
            <p:spPr bwMode="gray">
              <a:xfrm>
                <a:off x="-297471" y="2595516"/>
                <a:ext cx="206454" cy="94436"/>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Freeform 27"/>
              <p:cNvSpPr>
                <a:spLocks/>
              </p:cNvSpPr>
              <p:nvPr/>
            </p:nvSpPr>
            <p:spPr bwMode="gray">
              <a:xfrm>
                <a:off x="-199054" y="2595516"/>
                <a:ext cx="8880" cy="4675"/>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Freeform 28"/>
              <p:cNvSpPr>
                <a:spLocks/>
              </p:cNvSpPr>
              <p:nvPr/>
            </p:nvSpPr>
            <p:spPr bwMode="gray">
              <a:xfrm>
                <a:off x="-204974" y="2598789"/>
                <a:ext cx="20719" cy="32258"/>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10" name="TextBox 131"/>
          <p:cNvSpPr txBox="1"/>
          <p:nvPr/>
        </p:nvSpPr>
        <p:spPr bwMode="gray">
          <a:xfrm>
            <a:off x="1492055" y="5481368"/>
            <a:ext cx="1145338" cy="492424"/>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Video conferencing</a:t>
            </a:r>
            <a:endParaRPr lang="en-US" sz="1200" dirty="0">
              <a:solidFill>
                <a:srgbClr val="000000"/>
              </a:solidFill>
              <a:latin typeface="Huawei Sans" panose="020C0503030203020204" pitchFamily="34" charset="0"/>
            </a:endParaRPr>
          </a:p>
        </p:txBody>
      </p:sp>
      <p:sp>
        <p:nvSpPr>
          <p:cNvPr id="229" name="TextBox 80"/>
          <p:cNvSpPr txBox="1"/>
          <p:nvPr/>
        </p:nvSpPr>
        <p:spPr bwMode="gray">
          <a:xfrm>
            <a:off x="3452767" y="5481368"/>
            <a:ext cx="502166"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PIS</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230" name="TextBox 237"/>
          <p:cNvSpPr txBox="1"/>
          <p:nvPr/>
        </p:nvSpPr>
        <p:spPr bwMode="gray">
          <a:xfrm>
            <a:off x="5212267" y="5481368"/>
            <a:ext cx="1062872" cy="492424"/>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GSM-R/wireless</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nvGrpSpPr>
          <p:cNvPr id="231" name="组合 245"/>
          <p:cNvGrpSpPr/>
          <p:nvPr/>
        </p:nvGrpSpPr>
        <p:grpSpPr bwMode="gray">
          <a:xfrm>
            <a:off x="5563572" y="5095367"/>
            <a:ext cx="325754" cy="357934"/>
            <a:chOff x="15730538" y="3268663"/>
            <a:chExt cx="765175" cy="1123950"/>
          </a:xfrm>
          <a:solidFill>
            <a:srgbClr val="FFFFFF">
              <a:lumMod val="65000"/>
            </a:srgbClr>
          </a:solidFill>
        </p:grpSpPr>
        <p:sp>
          <p:nvSpPr>
            <p:cNvPr id="232" name="Freeform 57"/>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233" name="Freeform 58"/>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234" name="Freeform 59"/>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235" name="Freeform 60"/>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236" name="Freeform 61"/>
            <p:cNvSpPr>
              <a:spLocks noEditPoints="1"/>
            </p:cNvSpPr>
            <p:nvPr/>
          </p:nvSpPr>
          <p:spPr bwMode="gray">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sp>
        <p:nvSpPr>
          <p:cNvPr id="237" name="TextBox 150"/>
          <p:cNvSpPr txBox="1"/>
          <p:nvPr/>
        </p:nvSpPr>
        <p:spPr bwMode="gray">
          <a:xfrm>
            <a:off x="3915448" y="5481368"/>
            <a:ext cx="1237331"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CTC/RBC/TCC</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nvGrpSpPr>
          <p:cNvPr id="238" name="组合 285"/>
          <p:cNvGrpSpPr/>
          <p:nvPr/>
        </p:nvGrpSpPr>
        <p:grpSpPr bwMode="gray">
          <a:xfrm>
            <a:off x="4368951" y="5084235"/>
            <a:ext cx="316825" cy="380198"/>
            <a:chOff x="17808138" y="-939397"/>
            <a:chExt cx="607566" cy="892362"/>
          </a:xfrm>
          <a:solidFill>
            <a:srgbClr val="FFFFFF">
              <a:lumMod val="65000"/>
            </a:srgbClr>
          </a:solidFill>
        </p:grpSpPr>
        <p:sp>
          <p:nvSpPr>
            <p:cNvPr id="239" name="Freeform 150"/>
            <p:cNvSpPr>
              <a:spLocks/>
            </p:cNvSpPr>
            <p:nvPr/>
          </p:nvSpPr>
          <p:spPr bwMode="gray">
            <a:xfrm>
              <a:off x="17808138" y="-471065"/>
              <a:ext cx="607566" cy="424030"/>
            </a:xfrm>
            <a:custGeom>
              <a:avLst/>
              <a:gdLst/>
              <a:ahLst/>
              <a:cxnLst>
                <a:cxn ang="0">
                  <a:pos x="154" y="2"/>
                </a:cxn>
                <a:cxn ang="0">
                  <a:pos x="138" y="40"/>
                </a:cxn>
                <a:cxn ang="0">
                  <a:pos x="98" y="132"/>
                </a:cxn>
                <a:cxn ang="0">
                  <a:pos x="56" y="40"/>
                </a:cxn>
                <a:cxn ang="0">
                  <a:pos x="40" y="0"/>
                </a:cxn>
                <a:cxn ang="0">
                  <a:pos x="40" y="0"/>
                </a:cxn>
                <a:cxn ang="0">
                  <a:pos x="32" y="8"/>
                </a:cxn>
                <a:cxn ang="0">
                  <a:pos x="24" y="16"/>
                </a:cxn>
                <a:cxn ang="0">
                  <a:pos x="16" y="24"/>
                </a:cxn>
                <a:cxn ang="0">
                  <a:pos x="12" y="34"/>
                </a:cxn>
                <a:cxn ang="0">
                  <a:pos x="6" y="44"/>
                </a:cxn>
                <a:cxn ang="0">
                  <a:pos x="4" y="54"/>
                </a:cxn>
                <a:cxn ang="0">
                  <a:pos x="2" y="66"/>
                </a:cxn>
                <a:cxn ang="0">
                  <a:pos x="0" y="76"/>
                </a:cxn>
                <a:cxn ang="0">
                  <a:pos x="0" y="100"/>
                </a:cxn>
                <a:cxn ang="0">
                  <a:pos x="0" y="100"/>
                </a:cxn>
                <a:cxn ang="0">
                  <a:pos x="22" y="114"/>
                </a:cxn>
                <a:cxn ang="0">
                  <a:pos x="44" y="126"/>
                </a:cxn>
                <a:cxn ang="0">
                  <a:pos x="70" y="132"/>
                </a:cxn>
                <a:cxn ang="0">
                  <a:pos x="82" y="134"/>
                </a:cxn>
                <a:cxn ang="0">
                  <a:pos x="96" y="134"/>
                </a:cxn>
                <a:cxn ang="0">
                  <a:pos x="96" y="134"/>
                </a:cxn>
                <a:cxn ang="0">
                  <a:pos x="110" y="134"/>
                </a:cxn>
                <a:cxn ang="0">
                  <a:pos x="122" y="132"/>
                </a:cxn>
                <a:cxn ang="0">
                  <a:pos x="148" y="126"/>
                </a:cxn>
                <a:cxn ang="0">
                  <a:pos x="170" y="114"/>
                </a:cxn>
                <a:cxn ang="0">
                  <a:pos x="192" y="100"/>
                </a:cxn>
                <a:cxn ang="0">
                  <a:pos x="192" y="76"/>
                </a:cxn>
                <a:cxn ang="0">
                  <a:pos x="192" y="76"/>
                </a:cxn>
                <a:cxn ang="0">
                  <a:pos x="190" y="66"/>
                </a:cxn>
                <a:cxn ang="0">
                  <a:pos x="188" y="54"/>
                </a:cxn>
                <a:cxn ang="0">
                  <a:pos x="186" y="44"/>
                </a:cxn>
                <a:cxn ang="0">
                  <a:pos x="182" y="34"/>
                </a:cxn>
                <a:cxn ang="0">
                  <a:pos x="176" y="24"/>
                </a:cxn>
                <a:cxn ang="0">
                  <a:pos x="170" y="16"/>
                </a:cxn>
                <a:cxn ang="0">
                  <a:pos x="162" y="8"/>
                </a:cxn>
                <a:cxn ang="0">
                  <a:pos x="154" y="2"/>
                </a:cxn>
                <a:cxn ang="0">
                  <a:pos x="154" y="2"/>
                </a:cxn>
              </a:cxnLst>
              <a:rect l="0" t="0" r="r" b="b"/>
              <a:pathLst>
                <a:path w="192" h="134">
                  <a:moveTo>
                    <a:pt x="154" y="2"/>
                  </a:moveTo>
                  <a:lnTo>
                    <a:pt x="138" y="40"/>
                  </a:lnTo>
                  <a:lnTo>
                    <a:pt x="98" y="132"/>
                  </a:lnTo>
                  <a:lnTo>
                    <a:pt x="56" y="40"/>
                  </a:lnTo>
                  <a:lnTo>
                    <a:pt x="40" y="0"/>
                  </a:lnTo>
                  <a:lnTo>
                    <a:pt x="40" y="0"/>
                  </a:lnTo>
                  <a:lnTo>
                    <a:pt x="32" y="8"/>
                  </a:lnTo>
                  <a:lnTo>
                    <a:pt x="24" y="16"/>
                  </a:lnTo>
                  <a:lnTo>
                    <a:pt x="16" y="24"/>
                  </a:lnTo>
                  <a:lnTo>
                    <a:pt x="12" y="34"/>
                  </a:lnTo>
                  <a:lnTo>
                    <a:pt x="6" y="44"/>
                  </a:lnTo>
                  <a:lnTo>
                    <a:pt x="4" y="54"/>
                  </a:lnTo>
                  <a:lnTo>
                    <a:pt x="2" y="66"/>
                  </a:lnTo>
                  <a:lnTo>
                    <a:pt x="0" y="76"/>
                  </a:lnTo>
                  <a:lnTo>
                    <a:pt x="0" y="100"/>
                  </a:lnTo>
                  <a:lnTo>
                    <a:pt x="0" y="100"/>
                  </a:lnTo>
                  <a:lnTo>
                    <a:pt x="22" y="114"/>
                  </a:lnTo>
                  <a:lnTo>
                    <a:pt x="44" y="126"/>
                  </a:lnTo>
                  <a:lnTo>
                    <a:pt x="70" y="132"/>
                  </a:lnTo>
                  <a:lnTo>
                    <a:pt x="82" y="134"/>
                  </a:lnTo>
                  <a:lnTo>
                    <a:pt x="96" y="134"/>
                  </a:lnTo>
                  <a:lnTo>
                    <a:pt x="96" y="134"/>
                  </a:lnTo>
                  <a:lnTo>
                    <a:pt x="110" y="134"/>
                  </a:lnTo>
                  <a:lnTo>
                    <a:pt x="122" y="132"/>
                  </a:lnTo>
                  <a:lnTo>
                    <a:pt x="148" y="126"/>
                  </a:lnTo>
                  <a:lnTo>
                    <a:pt x="170" y="114"/>
                  </a:lnTo>
                  <a:lnTo>
                    <a:pt x="192" y="100"/>
                  </a:lnTo>
                  <a:lnTo>
                    <a:pt x="192" y="76"/>
                  </a:lnTo>
                  <a:lnTo>
                    <a:pt x="192" y="76"/>
                  </a:lnTo>
                  <a:lnTo>
                    <a:pt x="190" y="66"/>
                  </a:lnTo>
                  <a:lnTo>
                    <a:pt x="188" y="54"/>
                  </a:lnTo>
                  <a:lnTo>
                    <a:pt x="186" y="44"/>
                  </a:lnTo>
                  <a:lnTo>
                    <a:pt x="182" y="34"/>
                  </a:lnTo>
                  <a:lnTo>
                    <a:pt x="176" y="24"/>
                  </a:lnTo>
                  <a:lnTo>
                    <a:pt x="170" y="16"/>
                  </a:lnTo>
                  <a:lnTo>
                    <a:pt x="162" y="8"/>
                  </a:lnTo>
                  <a:lnTo>
                    <a:pt x="154" y="2"/>
                  </a:lnTo>
                  <a:lnTo>
                    <a:pt x="154" y="2"/>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151"/>
            <p:cNvSpPr>
              <a:spLocks/>
            </p:cNvSpPr>
            <p:nvPr/>
          </p:nvSpPr>
          <p:spPr bwMode="gray">
            <a:xfrm>
              <a:off x="18061290" y="-407777"/>
              <a:ext cx="101261" cy="265810"/>
            </a:xfrm>
            <a:custGeom>
              <a:avLst/>
              <a:gdLst/>
              <a:ahLst/>
              <a:cxnLst>
                <a:cxn ang="0">
                  <a:pos x="0" y="0"/>
                </a:cxn>
                <a:cxn ang="0">
                  <a:pos x="0" y="0"/>
                </a:cxn>
                <a:cxn ang="0">
                  <a:pos x="2" y="6"/>
                </a:cxn>
                <a:cxn ang="0">
                  <a:pos x="8" y="12"/>
                </a:cxn>
                <a:cxn ang="0">
                  <a:pos x="2" y="70"/>
                </a:cxn>
                <a:cxn ang="0">
                  <a:pos x="16" y="84"/>
                </a:cxn>
                <a:cxn ang="0">
                  <a:pos x="30" y="70"/>
                </a:cxn>
                <a:cxn ang="0">
                  <a:pos x="26" y="12"/>
                </a:cxn>
                <a:cxn ang="0">
                  <a:pos x="26" y="12"/>
                </a:cxn>
                <a:cxn ang="0">
                  <a:pos x="30" y="6"/>
                </a:cxn>
                <a:cxn ang="0">
                  <a:pos x="32" y="0"/>
                </a:cxn>
                <a:cxn ang="0">
                  <a:pos x="32" y="0"/>
                </a:cxn>
                <a:cxn ang="0">
                  <a:pos x="16" y="2"/>
                </a:cxn>
                <a:cxn ang="0">
                  <a:pos x="16" y="2"/>
                </a:cxn>
                <a:cxn ang="0">
                  <a:pos x="0" y="0"/>
                </a:cxn>
                <a:cxn ang="0">
                  <a:pos x="0" y="0"/>
                </a:cxn>
              </a:cxnLst>
              <a:rect l="0" t="0" r="r" b="b"/>
              <a:pathLst>
                <a:path w="32" h="84">
                  <a:moveTo>
                    <a:pt x="0" y="0"/>
                  </a:moveTo>
                  <a:lnTo>
                    <a:pt x="0" y="0"/>
                  </a:lnTo>
                  <a:lnTo>
                    <a:pt x="2" y="6"/>
                  </a:lnTo>
                  <a:lnTo>
                    <a:pt x="8" y="12"/>
                  </a:lnTo>
                  <a:lnTo>
                    <a:pt x="2" y="70"/>
                  </a:lnTo>
                  <a:lnTo>
                    <a:pt x="16" y="84"/>
                  </a:lnTo>
                  <a:lnTo>
                    <a:pt x="30" y="70"/>
                  </a:lnTo>
                  <a:lnTo>
                    <a:pt x="26" y="12"/>
                  </a:lnTo>
                  <a:lnTo>
                    <a:pt x="26" y="12"/>
                  </a:lnTo>
                  <a:lnTo>
                    <a:pt x="30" y="6"/>
                  </a:lnTo>
                  <a:lnTo>
                    <a:pt x="32" y="0"/>
                  </a:lnTo>
                  <a:lnTo>
                    <a:pt x="32" y="0"/>
                  </a:lnTo>
                  <a:lnTo>
                    <a:pt x="16" y="2"/>
                  </a:lnTo>
                  <a:lnTo>
                    <a:pt x="16" y="2"/>
                  </a:lnTo>
                  <a:lnTo>
                    <a:pt x="0" y="0"/>
                  </a:lnTo>
                  <a:lnTo>
                    <a:pt x="0"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152"/>
            <p:cNvSpPr>
              <a:spLocks/>
            </p:cNvSpPr>
            <p:nvPr/>
          </p:nvSpPr>
          <p:spPr bwMode="gray">
            <a:xfrm>
              <a:off x="17928385" y="-730546"/>
              <a:ext cx="367071" cy="316440"/>
            </a:xfrm>
            <a:custGeom>
              <a:avLst/>
              <a:gdLst/>
              <a:ahLst/>
              <a:cxnLst>
                <a:cxn ang="0">
                  <a:pos x="58" y="10"/>
                </a:cxn>
                <a:cxn ang="0">
                  <a:pos x="58" y="10"/>
                </a:cxn>
                <a:cxn ang="0">
                  <a:pos x="48" y="10"/>
                </a:cxn>
                <a:cxn ang="0">
                  <a:pos x="38" y="8"/>
                </a:cxn>
                <a:cxn ang="0">
                  <a:pos x="30" y="4"/>
                </a:cxn>
                <a:cxn ang="0">
                  <a:pos x="26" y="0"/>
                </a:cxn>
                <a:cxn ang="0">
                  <a:pos x="2" y="0"/>
                </a:cxn>
                <a:cxn ang="0">
                  <a:pos x="0" y="0"/>
                </a:cxn>
                <a:cxn ang="0">
                  <a:pos x="0" y="0"/>
                </a:cxn>
                <a:cxn ang="0">
                  <a:pos x="0" y="12"/>
                </a:cxn>
                <a:cxn ang="0">
                  <a:pos x="0" y="48"/>
                </a:cxn>
                <a:cxn ang="0">
                  <a:pos x="0" y="48"/>
                </a:cxn>
                <a:cxn ang="0">
                  <a:pos x="0" y="56"/>
                </a:cxn>
                <a:cxn ang="0">
                  <a:pos x="2" y="66"/>
                </a:cxn>
                <a:cxn ang="0">
                  <a:pos x="6" y="74"/>
                </a:cxn>
                <a:cxn ang="0">
                  <a:pos x="12" y="80"/>
                </a:cxn>
                <a:cxn ang="0">
                  <a:pos x="18" y="86"/>
                </a:cxn>
                <a:cxn ang="0">
                  <a:pos x="26" y="92"/>
                </a:cxn>
                <a:cxn ang="0">
                  <a:pos x="34" y="96"/>
                </a:cxn>
                <a:cxn ang="0">
                  <a:pos x="42" y="98"/>
                </a:cxn>
                <a:cxn ang="0">
                  <a:pos x="42" y="98"/>
                </a:cxn>
                <a:cxn ang="0">
                  <a:pos x="58" y="100"/>
                </a:cxn>
                <a:cxn ang="0">
                  <a:pos x="58" y="100"/>
                </a:cxn>
                <a:cxn ang="0">
                  <a:pos x="74" y="98"/>
                </a:cxn>
                <a:cxn ang="0">
                  <a:pos x="74" y="98"/>
                </a:cxn>
                <a:cxn ang="0">
                  <a:pos x="82" y="96"/>
                </a:cxn>
                <a:cxn ang="0">
                  <a:pos x="90" y="92"/>
                </a:cxn>
                <a:cxn ang="0">
                  <a:pos x="98" y="86"/>
                </a:cxn>
                <a:cxn ang="0">
                  <a:pos x="104" y="80"/>
                </a:cxn>
                <a:cxn ang="0">
                  <a:pos x="110" y="74"/>
                </a:cxn>
                <a:cxn ang="0">
                  <a:pos x="114" y="66"/>
                </a:cxn>
                <a:cxn ang="0">
                  <a:pos x="116" y="56"/>
                </a:cxn>
                <a:cxn ang="0">
                  <a:pos x="116" y="48"/>
                </a:cxn>
                <a:cxn ang="0">
                  <a:pos x="116" y="12"/>
                </a:cxn>
                <a:cxn ang="0">
                  <a:pos x="116" y="12"/>
                </a:cxn>
                <a:cxn ang="0">
                  <a:pos x="116" y="0"/>
                </a:cxn>
                <a:cxn ang="0">
                  <a:pos x="92" y="0"/>
                </a:cxn>
                <a:cxn ang="0">
                  <a:pos x="92" y="0"/>
                </a:cxn>
                <a:cxn ang="0">
                  <a:pos x="88" y="4"/>
                </a:cxn>
                <a:cxn ang="0">
                  <a:pos x="80" y="8"/>
                </a:cxn>
                <a:cxn ang="0">
                  <a:pos x="70" y="10"/>
                </a:cxn>
                <a:cxn ang="0">
                  <a:pos x="58" y="10"/>
                </a:cxn>
                <a:cxn ang="0">
                  <a:pos x="58" y="10"/>
                </a:cxn>
              </a:cxnLst>
              <a:rect l="0" t="0" r="r" b="b"/>
              <a:pathLst>
                <a:path w="116" h="100">
                  <a:moveTo>
                    <a:pt x="58" y="10"/>
                  </a:moveTo>
                  <a:lnTo>
                    <a:pt x="58" y="10"/>
                  </a:lnTo>
                  <a:lnTo>
                    <a:pt x="48" y="10"/>
                  </a:lnTo>
                  <a:lnTo>
                    <a:pt x="38" y="8"/>
                  </a:lnTo>
                  <a:lnTo>
                    <a:pt x="30" y="4"/>
                  </a:lnTo>
                  <a:lnTo>
                    <a:pt x="26" y="0"/>
                  </a:lnTo>
                  <a:lnTo>
                    <a:pt x="2" y="0"/>
                  </a:lnTo>
                  <a:lnTo>
                    <a:pt x="0" y="0"/>
                  </a:lnTo>
                  <a:lnTo>
                    <a:pt x="0" y="0"/>
                  </a:lnTo>
                  <a:lnTo>
                    <a:pt x="0" y="12"/>
                  </a:lnTo>
                  <a:lnTo>
                    <a:pt x="0" y="48"/>
                  </a:lnTo>
                  <a:lnTo>
                    <a:pt x="0" y="48"/>
                  </a:lnTo>
                  <a:lnTo>
                    <a:pt x="0" y="56"/>
                  </a:lnTo>
                  <a:lnTo>
                    <a:pt x="2" y="66"/>
                  </a:lnTo>
                  <a:lnTo>
                    <a:pt x="6" y="74"/>
                  </a:lnTo>
                  <a:lnTo>
                    <a:pt x="12" y="80"/>
                  </a:lnTo>
                  <a:lnTo>
                    <a:pt x="18" y="86"/>
                  </a:lnTo>
                  <a:lnTo>
                    <a:pt x="26" y="92"/>
                  </a:lnTo>
                  <a:lnTo>
                    <a:pt x="34" y="96"/>
                  </a:lnTo>
                  <a:lnTo>
                    <a:pt x="42" y="98"/>
                  </a:lnTo>
                  <a:lnTo>
                    <a:pt x="42" y="98"/>
                  </a:lnTo>
                  <a:lnTo>
                    <a:pt x="58" y="100"/>
                  </a:lnTo>
                  <a:lnTo>
                    <a:pt x="58" y="100"/>
                  </a:lnTo>
                  <a:lnTo>
                    <a:pt x="74" y="98"/>
                  </a:lnTo>
                  <a:lnTo>
                    <a:pt x="74" y="98"/>
                  </a:lnTo>
                  <a:lnTo>
                    <a:pt x="82" y="96"/>
                  </a:lnTo>
                  <a:lnTo>
                    <a:pt x="90" y="92"/>
                  </a:lnTo>
                  <a:lnTo>
                    <a:pt x="98" y="86"/>
                  </a:lnTo>
                  <a:lnTo>
                    <a:pt x="104" y="80"/>
                  </a:lnTo>
                  <a:lnTo>
                    <a:pt x="110" y="74"/>
                  </a:lnTo>
                  <a:lnTo>
                    <a:pt x="114" y="66"/>
                  </a:lnTo>
                  <a:lnTo>
                    <a:pt x="116" y="56"/>
                  </a:lnTo>
                  <a:lnTo>
                    <a:pt x="116" y="48"/>
                  </a:lnTo>
                  <a:lnTo>
                    <a:pt x="116" y="12"/>
                  </a:lnTo>
                  <a:lnTo>
                    <a:pt x="116" y="12"/>
                  </a:lnTo>
                  <a:lnTo>
                    <a:pt x="116" y="0"/>
                  </a:lnTo>
                  <a:lnTo>
                    <a:pt x="92" y="0"/>
                  </a:lnTo>
                  <a:lnTo>
                    <a:pt x="92" y="0"/>
                  </a:lnTo>
                  <a:lnTo>
                    <a:pt x="88" y="4"/>
                  </a:lnTo>
                  <a:lnTo>
                    <a:pt x="80" y="8"/>
                  </a:lnTo>
                  <a:lnTo>
                    <a:pt x="70" y="10"/>
                  </a:lnTo>
                  <a:lnTo>
                    <a:pt x="58" y="10"/>
                  </a:lnTo>
                  <a:lnTo>
                    <a:pt x="58" y="1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153"/>
            <p:cNvSpPr>
              <a:spLocks noEditPoints="1"/>
            </p:cNvSpPr>
            <p:nvPr/>
          </p:nvSpPr>
          <p:spPr bwMode="gray">
            <a:xfrm>
              <a:off x="17909399" y="-939397"/>
              <a:ext cx="417701" cy="227837"/>
            </a:xfrm>
            <a:custGeom>
              <a:avLst/>
              <a:gdLst/>
              <a:ahLst/>
              <a:cxnLst>
                <a:cxn ang="0">
                  <a:pos x="66" y="0"/>
                </a:cxn>
                <a:cxn ang="0">
                  <a:pos x="66" y="0"/>
                </a:cxn>
                <a:cxn ang="0">
                  <a:pos x="52" y="2"/>
                </a:cxn>
                <a:cxn ang="0">
                  <a:pos x="40" y="6"/>
                </a:cxn>
                <a:cxn ang="0">
                  <a:pos x="30" y="12"/>
                </a:cxn>
                <a:cxn ang="0">
                  <a:pos x="20" y="18"/>
                </a:cxn>
                <a:cxn ang="0">
                  <a:pos x="12" y="28"/>
                </a:cxn>
                <a:cxn ang="0">
                  <a:pos x="6" y="38"/>
                </a:cxn>
                <a:cxn ang="0">
                  <a:pos x="2" y="48"/>
                </a:cxn>
                <a:cxn ang="0">
                  <a:pos x="0" y="60"/>
                </a:cxn>
                <a:cxn ang="0">
                  <a:pos x="8" y="60"/>
                </a:cxn>
                <a:cxn ang="0">
                  <a:pos x="8" y="60"/>
                </a:cxn>
                <a:cxn ang="0">
                  <a:pos x="32" y="60"/>
                </a:cxn>
                <a:cxn ang="0">
                  <a:pos x="32" y="60"/>
                </a:cxn>
                <a:cxn ang="0">
                  <a:pos x="36" y="64"/>
                </a:cxn>
                <a:cxn ang="0">
                  <a:pos x="44" y="68"/>
                </a:cxn>
                <a:cxn ang="0">
                  <a:pos x="54" y="70"/>
                </a:cxn>
                <a:cxn ang="0">
                  <a:pos x="66" y="72"/>
                </a:cxn>
                <a:cxn ang="0">
                  <a:pos x="66" y="72"/>
                </a:cxn>
                <a:cxn ang="0">
                  <a:pos x="78" y="70"/>
                </a:cxn>
                <a:cxn ang="0">
                  <a:pos x="88" y="68"/>
                </a:cxn>
                <a:cxn ang="0">
                  <a:pos x="94" y="64"/>
                </a:cxn>
                <a:cxn ang="0">
                  <a:pos x="100" y="60"/>
                </a:cxn>
                <a:cxn ang="0">
                  <a:pos x="122" y="60"/>
                </a:cxn>
                <a:cxn ang="0">
                  <a:pos x="126" y="60"/>
                </a:cxn>
                <a:cxn ang="0">
                  <a:pos x="132" y="60"/>
                </a:cxn>
                <a:cxn ang="0">
                  <a:pos x="132" y="60"/>
                </a:cxn>
                <a:cxn ang="0">
                  <a:pos x="130" y="48"/>
                </a:cxn>
                <a:cxn ang="0">
                  <a:pos x="124" y="38"/>
                </a:cxn>
                <a:cxn ang="0">
                  <a:pos x="118" y="28"/>
                </a:cxn>
                <a:cxn ang="0">
                  <a:pos x="110" y="18"/>
                </a:cxn>
                <a:cxn ang="0">
                  <a:pos x="102" y="12"/>
                </a:cxn>
                <a:cxn ang="0">
                  <a:pos x="90" y="6"/>
                </a:cxn>
                <a:cxn ang="0">
                  <a:pos x="78" y="2"/>
                </a:cxn>
                <a:cxn ang="0">
                  <a:pos x="66" y="0"/>
                </a:cxn>
                <a:cxn ang="0">
                  <a:pos x="66" y="0"/>
                </a:cxn>
                <a:cxn ang="0">
                  <a:pos x="66" y="52"/>
                </a:cxn>
                <a:cxn ang="0">
                  <a:pos x="66" y="52"/>
                </a:cxn>
                <a:cxn ang="0">
                  <a:pos x="60" y="52"/>
                </a:cxn>
                <a:cxn ang="0">
                  <a:pos x="56" y="48"/>
                </a:cxn>
                <a:cxn ang="0">
                  <a:pos x="54" y="44"/>
                </a:cxn>
                <a:cxn ang="0">
                  <a:pos x="54" y="40"/>
                </a:cxn>
                <a:cxn ang="0">
                  <a:pos x="54" y="40"/>
                </a:cxn>
                <a:cxn ang="0">
                  <a:pos x="54" y="34"/>
                </a:cxn>
                <a:cxn ang="0">
                  <a:pos x="56" y="30"/>
                </a:cxn>
                <a:cxn ang="0">
                  <a:pos x="60" y="28"/>
                </a:cxn>
                <a:cxn ang="0">
                  <a:pos x="66" y="28"/>
                </a:cxn>
                <a:cxn ang="0">
                  <a:pos x="66" y="28"/>
                </a:cxn>
                <a:cxn ang="0">
                  <a:pos x="70" y="28"/>
                </a:cxn>
                <a:cxn ang="0">
                  <a:pos x="74" y="30"/>
                </a:cxn>
                <a:cxn ang="0">
                  <a:pos x="76" y="34"/>
                </a:cxn>
                <a:cxn ang="0">
                  <a:pos x="78" y="40"/>
                </a:cxn>
                <a:cxn ang="0">
                  <a:pos x="78" y="40"/>
                </a:cxn>
                <a:cxn ang="0">
                  <a:pos x="76" y="44"/>
                </a:cxn>
                <a:cxn ang="0">
                  <a:pos x="74" y="48"/>
                </a:cxn>
                <a:cxn ang="0">
                  <a:pos x="70" y="52"/>
                </a:cxn>
                <a:cxn ang="0">
                  <a:pos x="66" y="52"/>
                </a:cxn>
                <a:cxn ang="0">
                  <a:pos x="66" y="52"/>
                </a:cxn>
              </a:cxnLst>
              <a:rect l="0" t="0" r="r" b="b"/>
              <a:pathLst>
                <a:path w="132" h="72">
                  <a:moveTo>
                    <a:pt x="66" y="0"/>
                  </a:moveTo>
                  <a:lnTo>
                    <a:pt x="66" y="0"/>
                  </a:lnTo>
                  <a:lnTo>
                    <a:pt x="52" y="2"/>
                  </a:lnTo>
                  <a:lnTo>
                    <a:pt x="40" y="6"/>
                  </a:lnTo>
                  <a:lnTo>
                    <a:pt x="30" y="12"/>
                  </a:lnTo>
                  <a:lnTo>
                    <a:pt x="20" y="18"/>
                  </a:lnTo>
                  <a:lnTo>
                    <a:pt x="12" y="28"/>
                  </a:lnTo>
                  <a:lnTo>
                    <a:pt x="6" y="38"/>
                  </a:lnTo>
                  <a:lnTo>
                    <a:pt x="2" y="48"/>
                  </a:lnTo>
                  <a:lnTo>
                    <a:pt x="0" y="60"/>
                  </a:lnTo>
                  <a:lnTo>
                    <a:pt x="8" y="60"/>
                  </a:lnTo>
                  <a:lnTo>
                    <a:pt x="8" y="60"/>
                  </a:lnTo>
                  <a:lnTo>
                    <a:pt x="32" y="60"/>
                  </a:lnTo>
                  <a:lnTo>
                    <a:pt x="32" y="60"/>
                  </a:lnTo>
                  <a:lnTo>
                    <a:pt x="36" y="64"/>
                  </a:lnTo>
                  <a:lnTo>
                    <a:pt x="44" y="68"/>
                  </a:lnTo>
                  <a:lnTo>
                    <a:pt x="54" y="70"/>
                  </a:lnTo>
                  <a:lnTo>
                    <a:pt x="66" y="72"/>
                  </a:lnTo>
                  <a:lnTo>
                    <a:pt x="66" y="72"/>
                  </a:lnTo>
                  <a:lnTo>
                    <a:pt x="78" y="70"/>
                  </a:lnTo>
                  <a:lnTo>
                    <a:pt x="88" y="68"/>
                  </a:lnTo>
                  <a:lnTo>
                    <a:pt x="94" y="64"/>
                  </a:lnTo>
                  <a:lnTo>
                    <a:pt x="100" y="60"/>
                  </a:lnTo>
                  <a:lnTo>
                    <a:pt x="122" y="60"/>
                  </a:lnTo>
                  <a:lnTo>
                    <a:pt x="126" y="60"/>
                  </a:lnTo>
                  <a:lnTo>
                    <a:pt x="132" y="60"/>
                  </a:lnTo>
                  <a:lnTo>
                    <a:pt x="132" y="60"/>
                  </a:lnTo>
                  <a:lnTo>
                    <a:pt x="130" y="48"/>
                  </a:lnTo>
                  <a:lnTo>
                    <a:pt x="124" y="38"/>
                  </a:lnTo>
                  <a:lnTo>
                    <a:pt x="118" y="28"/>
                  </a:lnTo>
                  <a:lnTo>
                    <a:pt x="110" y="18"/>
                  </a:lnTo>
                  <a:lnTo>
                    <a:pt x="102" y="12"/>
                  </a:lnTo>
                  <a:lnTo>
                    <a:pt x="90" y="6"/>
                  </a:lnTo>
                  <a:lnTo>
                    <a:pt x="78" y="2"/>
                  </a:lnTo>
                  <a:lnTo>
                    <a:pt x="66" y="0"/>
                  </a:lnTo>
                  <a:lnTo>
                    <a:pt x="66" y="0"/>
                  </a:lnTo>
                  <a:close/>
                  <a:moveTo>
                    <a:pt x="66" y="52"/>
                  </a:moveTo>
                  <a:lnTo>
                    <a:pt x="66" y="52"/>
                  </a:lnTo>
                  <a:lnTo>
                    <a:pt x="60" y="52"/>
                  </a:lnTo>
                  <a:lnTo>
                    <a:pt x="56" y="48"/>
                  </a:lnTo>
                  <a:lnTo>
                    <a:pt x="54" y="44"/>
                  </a:lnTo>
                  <a:lnTo>
                    <a:pt x="54" y="40"/>
                  </a:lnTo>
                  <a:lnTo>
                    <a:pt x="54" y="40"/>
                  </a:lnTo>
                  <a:lnTo>
                    <a:pt x="54" y="34"/>
                  </a:lnTo>
                  <a:lnTo>
                    <a:pt x="56" y="30"/>
                  </a:lnTo>
                  <a:lnTo>
                    <a:pt x="60" y="28"/>
                  </a:lnTo>
                  <a:lnTo>
                    <a:pt x="66" y="28"/>
                  </a:lnTo>
                  <a:lnTo>
                    <a:pt x="66" y="28"/>
                  </a:lnTo>
                  <a:lnTo>
                    <a:pt x="70" y="28"/>
                  </a:lnTo>
                  <a:lnTo>
                    <a:pt x="74" y="30"/>
                  </a:lnTo>
                  <a:lnTo>
                    <a:pt x="76" y="34"/>
                  </a:lnTo>
                  <a:lnTo>
                    <a:pt x="78" y="40"/>
                  </a:lnTo>
                  <a:lnTo>
                    <a:pt x="78" y="40"/>
                  </a:lnTo>
                  <a:lnTo>
                    <a:pt x="76" y="44"/>
                  </a:lnTo>
                  <a:lnTo>
                    <a:pt x="74" y="48"/>
                  </a:lnTo>
                  <a:lnTo>
                    <a:pt x="70" y="52"/>
                  </a:lnTo>
                  <a:lnTo>
                    <a:pt x="66" y="52"/>
                  </a:lnTo>
                  <a:lnTo>
                    <a:pt x="66" y="52"/>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3" name="Freeform 119"/>
          <p:cNvSpPr>
            <a:spLocks noEditPoints="1"/>
          </p:cNvSpPr>
          <p:nvPr/>
        </p:nvSpPr>
        <p:spPr bwMode="gray">
          <a:xfrm>
            <a:off x="3493310" y="5129414"/>
            <a:ext cx="432878" cy="289840"/>
          </a:xfrm>
          <a:custGeom>
            <a:avLst/>
            <a:gdLst/>
            <a:ahLst/>
            <a:cxnLst>
              <a:cxn ang="0">
                <a:pos x="126" y="0"/>
              </a:cxn>
              <a:cxn ang="0">
                <a:pos x="60" y="0"/>
              </a:cxn>
              <a:cxn ang="0">
                <a:pos x="8" y="0"/>
              </a:cxn>
              <a:cxn ang="0">
                <a:pos x="2" y="2"/>
              </a:cxn>
              <a:cxn ang="0">
                <a:pos x="0" y="140"/>
              </a:cxn>
              <a:cxn ang="0">
                <a:pos x="2" y="144"/>
              </a:cxn>
              <a:cxn ang="0">
                <a:pos x="174" y="146"/>
              </a:cxn>
              <a:cxn ang="0">
                <a:pos x="180" y="144"/>
              </a:cxn>
              <a:cxn ang="0">
                <a:pos x="182" y="8"/>
              </a:cxn>
              <a:cxn ang="0">
                <a:pos x="180" y="2"/>
              </a:cxn>
              <a:cxn ang="0">
                <a:pos x="174" y="0"/>
              </a:cxn>
              <a:cxn ang="0">
                <a:pos x="52" y="136"/>
              </a:cxn>
              <a:cxn ang="0">
                <a:pos x="46" y="132"/>
              </a:cxn>
              <a:cxn ang="0">
                <a:pos x="48" y="128"/>
              </a:cxn>
              <a:cxn ang="0">
                <a:pos x="52" y="126"/>
              </a:cxn>
              <a:cxn ang="0">
                <a:pos x="58" y="132"/>
              </a:cxn>
              <a:cxn ang="0">
                <a:pos x="56" y="136"/>
              </a:cxn>
              <a:cxn ang="0">
                <a:pos x="52" y="136"/>
              </a:cxn>
              <a:cxn ang="0">
                <a:pos x="72" y="136"/>
              </a:cxn>
              <a:cxn ang="0">
                <a:pos x="66" y="132"/>
              </a:cxn>
              <a:cxn ang="0">
                <a:pos x="68" y="128"/>
              </a:cxn>
              <a:cxn ang="0">
                <a:pos x="72" y="126"/>
              </a:cxn>
              <a:cxn ang="0">
                <a:pos x="76" y="132"/>
              </a:cxn>
              <a:cxn ang="0">
                <a:pos x="76" y="136"/>
              </a:cxn>
              <a:cxn ang="0">
                <a:pos x="72" y="136"/>
              </a:cxn>
              <a:cxn ang="0">
                <a:pos x="90" y="140"/>
              </a:cxn>
              <a:cxn ang="0">
                <a:pos x="84" y="138"/>
              </a:cxn>
              <a:cxn ang="0">
                <a:pos x="80" y="130"/>
              </a:cxn>
              <a:cxn ang="0">
                <a:pos x="82" y="128"/>
              </a:cxn>
              <a:cxn ang="0">
                <a:pos x="86" y="122"/>
              </a:cxn>
              <a:cxn ang="0">
                <a:pos x="90" y="120"/>
              </a:cxn>
              <a:cxn ang="0">
                <a:pos x="98" y="124"/>
              </a:cxn>
              <a:cxn ang="0">
                <a:pos x="100" y="130"/>
              </a:cxn>
              <a:cxn ang="0">
                <a:pos x="100" y="134"/>
              </a:cxn>
              <a:cxn ang="0">
                <a:pos x="94" y="140"/>
              </a:cxn>
              <a:cxn ang="0">
                <a:pos x="90" y="140"/>
              </a:cxn>
              <a:cxn ang="0">
                <a:pos x="110" y="136"/>
              </a:cxn>
              <a:cxn ang="0">
                <a:pos x="104" y="132"/>
              </a:cxn>
              <a:cxn ang="0">
                <a:pos x="106" y="128"/>
              </a:cxn>
              <a:cxn ang="0">
                <a:pos x="110" y="126"/>
              </a:cxn>
              <a:cxn ang="0">
                <a:pos x="116" y="132"/>
              </a:cxn>
              <a:cxn ang="0">
                <a:pos x="114" y="136"/>
              </a:cxn>
              <a:cxn ang="0">
                <a:pos x="110" y="136"/>
              </a:cxn>
              <a:cxn ang="0">
                <a:pos x="130" y="136"/>
              </a:cxn>
              <a:cxn ang="0">
                <a:pos x="124" y="132"/>
              </a:cxn>
              <a:cxn ang="0">
                <a:pos x="126" y="128"/>
              </a:cxn>
              <a:cxn ang="0">
                <a:pos x="130" y="126"/>
              </a:cxn>
              <a:cxn ang="0">
                <a:pos x="136" y="132"/>
              </a:cxn>
              <a:cxn ang="0">
                <a:pos x="134" y="136"/>
              </a:cxn>
              <a:cxn ang="0">
                <a:pos x="130" y="136"/>
              </a:cxn>
              <a:cxn ang="0">
                <a:pos x="172" y="108"/>
              </a:cxn>
              <a:cxn ang="0">
                <a:pos x="164" y="116"/>
              </a:cxn>
              <a:cxn ang="0">
                <a:pos x="18" y="116"/>
              </a:cxn>
              <a:cxn ang="0">
                <a:pos x="10" y="108"/>
              </a:cxn>
              <a:cxn ang="0">
                <a:pos x="10" y="18"/>
              </a:cxn>
              <a:cxn ang="0">
                <a:pos x="18" y="12"/>
              </a:cxn>
              <a:cxn ang="0">
                <a:pos x="130" y="12"/>
              </a:cxn>
              <a:cxn ang="0">
                <a:pos x="164" y="12"/>
              </a:cxn>
              <a:cxn ang="0">
                <a:pos x="172" y="18"/>
              </a:cxn>
            </a:cxnLst>
            <a:rect l="0" t="0" r="r" b="b"/>
            <a:pathLst>
              <a:path w="182" h="146">
                <a:moveTo>
                  <a:pt x="174" y="0"/>
                </a:moveTo>
                <a:lnTo>
                  <a:pt x="126" y="0"/>
                </a:lnTo>
                <a:lnTo>
                  <a:pt x="124" y="0"/>
                </a:lnTo>
                <a:lnTo>
                  <a:pt x="60" y="0"/>
                </a:lnTo>
                <a:lnTo>
                  <a:pt x="54" y="0"/>
                </a:lnTo>
                <a:lnTo>
                  <a:pt x="8" y="0"/>
                </a:lnTo>
                <a:lnTo>
                  <a:pt x="8" y="0"/>
                </a:lnTo>
                <a:lnTo>
                  <a:pt x="2" y="2"/>
                </a:lnTo>
                <a:lnTo>
                  <a:pt x="0" y="8"/>
                </a:lnTo>
                <a:lnTo>
                  <a:pt x="0" y="140"/>
                </a:lnTo>
                <a:lnTo>
                  <a:pt x="0" y="140"/>
                </a:lnTo>
                <a:lnTo>
                  <a:pt x="2" y="144"/>
                </a:lnTo>
                <a:lnTo>
                  <a:pt x="8" y="146"/>
                </a:lnTo>
                <a:lnTo>
                  <a:pt x="174" y="146"/>
                </a:lnTo>
                <a:lnTo>
                  <a:pt x="174" y="146"/>
                </a:lnTo>
                <a:lnTo>
                  <a:pt x="180" y="144"/>
                </a:lnTo>
                <a:lnTo>
                  <a:pt x="182" y="140"/>
                </a:lnTo>
                <a:lnTo>
                  <a:pt x="182" y="8"/>
                </a:lnTo>
                <a:lnTo>
                  <a:pt x="182" y="8"/>
                </a:lnTo>
                <a:lnTo>
                  <a:pt x="180" y="2"/>
                </a:lnTo>
                <a:lnTo>
                  <a:pt x="174" y="0"/>
                </a:lnTo>
                <a:lnTo>
                  <a:pt x="174" y="0"/>
                </a:lnTo>
                <a:close/>
                <a:moveTo>
                  <a:pt x="52" y="136"/>
                </a:moveTo>
                <a:lnTo>
                  <a:pt x="52" y="136"/>
                </a:lnTo>
                <a:lnTo>
                  <a:pt x="48" y="136"/>
                </a:lnTo>
                <a:lnTo>
                  <a:pt x="46" y="132"/>
                </a:lnTo>
                <a:lnTo>
                  <a:pt x="46" y="132"/>
                </a:lnTo>
                <a:lnTo>
                  <a:pt x="48" y="128"/>
                </a:lnTo>
                <a:lnTo>
                  <a:pt x="52" y="126"/>
                </a:lnTo>
                <a:lnTo>
                  <a:pt x="52" y="126"/>
                </a:lnTo>
                <a:lnTo>
                  <a:pt x="56" y="128"/>
                </a:lnTo>
                <a:lnTo>
                  <a:pt x="58" y="132"/>
                </a:lnTo>
                <a:lnTo>
                  <a:pt x="58" y="132"/>
                </a:lnTo>
                <a:lnTo>
                  <a:pt x="56" y="136"/>
                </a:lnTo>
                <a:lnTo>
                  <a:pt x="52" y="136"/>
                </a:lnTo>
                <a:lnTo>
                  <a:pt x="52" y="136"/>
                </a:lnTo>
                <a:close/>
                <a:moveTo>
                  <a:pt x="72" y="136"/>
                </a:moveTo>
                <a:lnTo>
                  <a:pt x="72" y="136"/>
                </a:lnTo>
                <a:lnTo>
                  <a:pt x="68" y="136"/>
                </a:lnTo>
                <a:lnTo>
                  <a:pt x="66" y="132"/>
                </a:lnTo>
                <a:lnTo>
                  <a:pt x="66" y="132"/>
                </a:lnTo>
                <a:lnTo>
                  <a:pt x="68" y="128"/>
                </a:lnTo>
                <a:lnTo>
                  <a:pt x="72" y="126"/>
                </a:lnTo>
                <a:lnTo>
                  <a:pt x="72" y="126"/>
                </a:lnTo>
                <a:lnTo>
                  <a:pt x="76" y="128"/>
                </a:lnTo>
                <a:lnTo>
                  <a:pt x="76" y="132"/>
                </a:lnTo>
                <a:lnTo>
                  <a:pt x="76" y="132"/>
                </a:lnTo>
                <a:lnTo>
                  <a:pt x="76" y="136"/>
                </a:lnTo>
                <a:lnTo>
                  <a:pt x="72" y="136"/>
                </a:lnTo>
                <a:lnTo>
                  <a:pt x="72" y="136"/>
                </a:lnTo>
                <a:close/>
                <a:moveTo>
                  <a:pt x="90" y="140"/>
                </a:moveTo>
                <a:lnTo>
                  <a:pt x="90" y="140"/>
                </a:lnTo>
                <a:lnTo>
                  <a:pt x="86" y="140"/>
                </a:lnTo>
                <a:lnTo>
                  <a:pt x="84" y="138"/>
                </a:lnTo>
                <a:lnTo>
                  <a:pt x="82" y="134"/>
                </a:lnTo>
                <a:lnTo>
                  <a:pt x="80" y="130"/>
                </a:lnTo>
                <a:lnTo>
                  <a:pt x="80" y="130"/>
                </a:lnTo>
                <a:lnTo>
                  <a:pt x="82" y="128"/>
                </a:lnTo>
                <a:lnTo>
                  <a:pt x="84" y="124"/>
                </a:lnTo>
                <a:lnTo>
                  <a:pt x="86" y="122"/>
                </a:lnTo>
                <a:lnTo>
                  <a:pt x="90" y="120"/>
                </a:lnTo>
                <a:lnTo>
                  <a:pt x="90" y="120"/>
                </a:lnTo>
                <a:lnTo>
                  <a:pt x="94" y="122"/>
                </a:lnTo>
                <a:lnTo>
                  <a:pt x="98" y="124"/>
                </a:lnTo>
                <a:lnTo>
                  <a:pt x="100" y="128"/>
                </a:lnTo>
                <a:lnTo>
                  <a:pt x="100" y="130"/>
                </a:lnTo>
                <a:lnTo>
                  <a:pt x="100" y="130"/>
                </a:lnTo>
                <a:lnTo>
                  <a:pt x="100" y="134"/>
                </a:lnTo>
                <a:lnTo>
                  <a:pt x="98" y="138"/>
                </a:lnTo>
                <a:lnTo>
                  <a:pt x="94" y="140"/>
                </a:lnTo>
                <a:lnTo>
                  <a:pt x="90" y="140"/>
                </a:lnTo>
                <a:lnTo>
                  <a:pt x="90" y="140"/>
                </a:lnTo>
                <a:close/>
                <a:moveTo>
                  <a:pt x="110" y="136"/>
                </a:moveTo>
                <a:lnTo>
                  <a:pt x="110" y="136"/>
                </a:lnTo>
                <a:lnTo>
                  <a:pt x="106" y="136"/>
                </a:lnTo>
                <a:lnTo>
                  <a:pt x="104" y="132"/>
                </a:lnTo>
                <a:lnTo>
                  <a:pt x="104" y="132"/>
                </a:lnTo>
                <a:lnTo>
                  <a:pt x="106" y="128"/>
                </a:lnTo>
                <a:lnTo>
                  <a:pt x="110" y="126"/>
                </a:lnTo>
                <a:lnTo>
                  <a:pt x="110" y="126"/>
                </a:lnTo>
                <a:lnTo>
                  <a:pt x="114" y="128"/>
                </a:lnTo>
                <a:lnTo>
                  <a:pt x="116" y="132"/>
                </a:lnTo>
                <a:lnTo>
                  <a:pt x="116" y="132"/>
                </a:lnTo>
                <a:lnTo>
                  <a:pt x="114" y="136"/>
                </a:lnTo>
                <a:lnTo>
                  <a:pt x="110" y="136"/>
                </a:lnTo>
                <a:lnTo>
                  <a:pt x="110" y="136"/>
                </a:lnTo>
                <a:close/>
                <a:moveTo>
                  <a:pt x="130" y="136"/>
                </a:moveTo>
                <a:lnTo>
                  <a:pt x="130" y="136"/>
                </a:lnTo>
                <a:lnTo>
                  <a:pt x="126" y="136"/>
                </a:lnTo>
                <a:lnTo>
                  <a:pt x="124" y="132"/>
                </a:lnTo>
                <a:lnTo>
                  <a:pt x="124" y="132"/>
                </a:lnTo>
                <a:lnTo>
                  <a:pt x="126" y="128"/>
                </a:lnTo>
                <a:lnTo>
                  <a:pt x="130" y="126"/>
                </a:lnTo>
                <a:lnTo>
                  <a:pt x="130" y="126"/>
                </a:lnTo>
                <a:lnTo>
                  <a:pt x="134" y="128"/>
                </a:lnTo>
                <a:lnTo>
                  <a:pt x="136" y="132"/>
                </a:lnTo>
                <a:lnTo>
                  <a:pt x="136" y="132"/>
                </a:lnTo>
                <a:lnTo>
                  <a:pt x="134" y="136"/>
                </a:lnTo>
                <a:lnTo>
                  <a:pt x="130" y="136"/>
                </a:lnTo>
                <a:lnTo>
                  <a:pt x="130" y="136"/>
                </a:lnTo>
                <a:close/>
                <a:moveTo>
                  <a:pt x="172" y="108"/>
                </a:moveTo>
                <a:lnTo>
                  <a:pt x="172" y="108"/>
                </a:lnTo>
                <a:lnTo>
                  <a:pt x="170" y="114"/>
                </a:lnTo>
                <a:lnTo>
                  <a:pt x="164" y="116"/>
                </a:lnTo>
                <a:lnTo>
                  <a:pt x="18" y="116"/>
                </a:lnTo>
                <a:lnTo>
                  <a:pt x="18" y="116"/>
                </a:lnTo>
                <a:lnTo>
                  <a:pt x="12" y="114"/>
                </a:lnTo>
                <a:lnTo>
                  <a:pt x="10" y="108"/>
                </a:lnTo>
                <a:lnTo>
                  <a:pt x="10" y="18"/>
                </a:lnTo>
                <a:lnTo>
                  <a:pt x="10" y="18"/>
                </a:lnTo>
                <a:lnTo>
                  <a:pt x="12" y="14"/>
                </a:lnTo>
                <a:lnTo>
                  <a:pt x="18" y="12"/>
                </a:lnTo>
                <a:lnTo>
                  <a:pt x="52" y="12"/>
                </a:lnTo>
                <a:lnTo>
                  <a:pt x="130" y="12"/>
                </a:lnTo>
                <a:lnTo>
                  <a:pt x="164" y="12"/>
                </a:lnTo>
                <a:lnTo>
                  <a:pt x="164" y="12"/>
                </a:lnTo>
                <a:lnTo>
                  <a:pt x="170" y="14"/>
                </a:lnTo>
                <a:lnTo>
                  <a:pt x="172" y="18"/>
                </a:lnTo>
                <a:lnTo>
                  <a:pt x="172" y="108"/>
                </a:lnTo>
                <a:close/>
              </a:path>
            </a:pathLst>
          </a:custGeom>
          <a:solidFill>
            <a:srgbClr val="FFFFFF">
              <a:lumMod val="65000"/>
            </a:srgbClr>
          </a:solid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cxnSp>
        <p:nvCxnSpPr>
          <p:cNvPr id="247" name="直接连接符 246"/>
          <p:cNvCxnSpPr/>
          <p:nvPr/>
        </p:nvCxnSpPr>
        <p:spPr bwMode="gray">
          <a:xfrm flipH="1">
            <a:off x="4987863" y="5302613"/>
            <a:ext cx="254060" cy="2307"/>
          </a:xfrm>
          <a:prstGeom prst="line">
            <a:avLst/>
          </a:prstGeom>
          <a:noFill/>
          <a:ln w="28575">
            <a:solidFill>
              <a:srgbClr val="000000">
                <a:lumMod val="65000"/>
                <a:lumOff val="35000"/>
              </a:srgbClr>
            </a:solidFill>
            <a:prstDash val="sysDot"/>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8" name="圆角矩形 75"/>
          <p:cNvSpPr/>
          <p:nvPr/>
        </p:nvSpPr>
        <p:spPr bwMode="gray">
          <a:xfrm>
            <a:off x="497042" y="5005034"/>
            <a:ext cx="5643562" cy="947709"/>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9" name="矩形 248"/>
          <p:cNvSpPr/>
          <p:nvPr/>
        </p:nvSpPr>
        <p:spPr bwMode="gray">
          <a:xfrm>
            <a:off x="6223999" y="1146368"/>
            <a:ext cx="5525089" cy="4965462"/>
          </a:xfrm>
          <a:prstGeom prst="rect">
            <a:avLst/>
          </a:prstGeom>
        </p:spPr>
        <p:txBody>
          <a:bodyPr wrap="square">
            <a:spAutoFit/>
          </a:bodyPr>
          <a:lstStyle/>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railway system in China is used as an example.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In the railway system, the network provides unified transmission services for signaling, dispatching, ticketing, integrated services, and GSM-R services.</a:t>
            </a:r>
            <a:endParaRPr lang="en-US" altLang="zh-CN" sz="1200" kern="0" dirty="0" smtClean="0">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railway data communications network uses a two-layer architecture: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47650" fontAlgn="ctr">
              <a:lnSpc>
                <a:spcPts val="2000"/>
              </a:lnSpc>
              <a:buFont typeface="Huawei Sans" panose="020C0503030203020204" pitchFamily="34" charset="0"/>
              <a:buChar char="▫"/>
            </a:pPr>
            <a:r>
              <a:rPr lang="en-US" sz="1200" dirty="0" smtClean="0">
                <a:solidFill>
                  <a:prstClr val="black"/>
                </a:solidFill>
                <a:latin typeface="Huawei Sans" panose="020C0503030203020204" pitchFamily="34" charset="0"/>
              </a:rPr>
              <a:t>A backbone network consisting of multiple high-performance core routers located at regional nodes and railway bureaus.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47650" fontAlgn="ctr">
              <a:lnSpc>
                <a:spcPts val="2000"/>
              </a:lnSpc>
              <a:buFont typeface="Huawei Sans" panose="020C0503030203020204" pitchFamily="34" charset="0"/>
              <a:buChar char="▫"/>
            </a:pPr>
            <a:r>
              <a:rPr lang="en-US" sz="1200" dirty="0" smtClean="0">
                <a:solidFill>
                  <a:prstClr val="black"/>
                </a:solidFill>
                <a:latin typeface="Huawei Sans" panose="020C0503030203020204" pitchFamily="34" charset="0"/>
              </a:rPr>
              <a:t>A regional network set by each railway bureau. The regional network is connected to the backbone network through the </a:t>
            </a:r>
            <a:r>
              <a:rPr lang="en-US" altLang="zh-CN" sz="1200" dirty="0">
                <a:solidFill>
                  <a:prstClr val="black"/>
                </a:solidFill>
                <a:latin typeface="Huawei Sans" panose="020C0503030203020204" pitchFamily="34" charset="0"/>
              </a:rPr>
              <a:t>backbone </a:t>
            </a:r>
            <a:r>
              <a:rPr lang="en-US" altLang="zh-CN" sz="1200" dirty="0" smtClean="0">
                <a:solidFill>
                  <a:prstClr val="black"/>
                </a:solidFill>
                <a:latin typeface="Huawei Sans" panose="020C0503030203020204" pitchFamily="34" charset="0"/>
              </a:rPr>
              <a:t>network's </a:t>
            </a:r>
            <a:r>
              <a:rPr lang="en-US" sz="1200" dirty="0" smtClean="0">
                <a:solidFill>
                  <a:prstClr val="black"/>
                </a:solidFill>
                <a:latin typeface="Huawei Sans" panose="020C0503030203020204" pitchFamily="34" charset="0"/>
              </a:rPr>
              <a:t>regional node of the local railway bureau to implement communication between railway bureaus.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As an independent autonomous system, the backbone network forwards traffic between the head office and railway bureaus and between railway bureaus.</a:t>
            </a:r>
          </a:p>
          <a:p>
            <a:pPr marL="285750" indent="-285750" fontAlgn="ctr">
              <a:lnSpc>
                <a:spcPts val="2000"/>
              </a:lnSpc>
              <a:buFont typeface="Arial" panose="020B0604020202020204" pitchFamily="34" charset="0"/>
              <a:buChar char="•"/>
            </a:pPr>
            <a:r>
              <a:rPr lang="en-US" sz="1200" dirty="0" smtClean="0">
                <a:latin typeface="Huawei Sans" panose="020C0503030203020204" pitchFamily="34" charset="0"/>
              </a:rPr>
              <a:t>Each railway bureau is configured with a backbone network access node and multiple backbone network forwarding nodes. The head office node functions as the service aggregation node of the entire railway system and does not forward traffic.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2" name="图片 121" descr="01.png"/>
          <p:cNvPicPr>
            <a:picLocks noChangeAspect="1"/>
          </p:cNvPicPr>
          <p:nvPr/>
        </p:nvPicPr>
        <p:blipFill>
          <a:blip r:embed="rId3" cstate="print"/>
          <a:stretch>
            <a:fillRect/>
          </a:stretch>
        </p:blipFill>
        <p:spPr bwMode="gray">
          <a:xfrm>
            <a:off x="1648489" y="4286122"/>
            <a:ext cx="312069" cy="255236"/>
          </a:xfrm>
          <a:prstGeom prst="rect">
            <a:avLst/>
          </a:prstGeom>
        </p:spPr>
      </p:pic>
      <p:pic>
        <p:nvPicPr>
          <p:cNvPr id="127" name="图片 126" descr="03.png"/>
          <p:cNvPicPr>
            <a:picLocks/>
          </p:cNvPicPr>
          <p:nvPr/>
        </p:nvPicPr>
        <p:blipFill>
          <a:blip r:embed="rId4" cstate="print"/>
          <a:stretch>
            <a:fillRect/>
          </a:stretch>
        </p:blipFill>
        <p:spPr bwMode="gray">
          <a:xfrm>
            <a:off x="1648489" y="3395988"/>
            <a:ext cx="312069" cy="255236"/>
          </a:xfrm>
          <a:prstGeom prst="rect">
            <a:avLst/>
          </a:prstGeom>
        </p:spPr>
      </p:pic>
      <p:pic>
        <p:nvPicPr>
          <p:cNvPr id="128" name="图片 127" descr="02.png"/>
          <p:cNvPicPr>
            <a:picLocks/>
          </p:cNvPicPr>
          <p:nvPr/>
        </p:nvPicPr>
        <p:blipFill>
          <a:blip r:embed="rId5" cstate="print"/>
          <a:stretch>
            <a:fillRect/>
          </a:stretch>
        </p:blipFill>
        <p:spPr bwMode="gray">
          <a:xfrm>
            <a:off x="1648489" y="3850955"/>
            <a:ext cx="312069" cy="255236"/>
          </a:xfrm>
          <a:prstGeom prst="rect">
            <a:avLst/>
          </a:prstGeom>
        </p:spPr>
      </p:pic>
      <p:pic>
        <p:nvPicPr>
          <p:cNvPr id="150" name="图片 149" descr="01.png"/>
          <p:cNvPicPr>
            <a:picLocks noChangeAspect="1"/>
          </p:cNvPicPr>
          <p:nvPr/>
        </p:nvPicPr>
        <p:blipFill>
          <a:blip r:embed="rId3" cstate="print"/>
          <a:stretch>
            <a:fillRect/>
          </a:stretch>
        </p:blipFill>
        <p:spPr bwMode="gray">
          <a:xfrm>
            <a:off x="2106153" y="4285797"/>
            <a:ext cx="312069" cy="255236"/>
          </a:xfrm>
          <a:prstGeom prst="rect">
            <a:avLst/>
          </a:prstGeom>
        </p:spPr>
      </p:pic>
      <p:pic>
        <p:nvPicPr>
          <p:cNvPr id="159" name="图片 158" descr="01.png"/>
          <p:cNvPicPr>
            <a:picLocks noChangeAspect="1"/>
          </p:cNvPicPr>
          <p:nvPr/>
        </p:nvPicPr>
        <p:blipFill>
          <a:blip r:embed="rId3" cstate="print"/>
          <a:stretch>
            <a:fillRect/>
          </a:stretch>
        </p:blipFill>
        <p:spPr bwMode="gray">
          <a:xfrm>
            <a:off x="3041726" y="4286122"/>
            <a:ext cx="312069" cy="255236"/>
          </a:xfrm>
          <a:prstGeom prst="rect">
            <a:avLst/>
          </a:prstGeom>
        </p:spPr>
      </p:pic>
      <p:pic>
        <p:nvPicPr>
          <p:cNvPr id="160" name="图片 159" descr="03.png"/>
          <p:cNvPicPr>
            <a:picLocks/>
          </p:cNvPicPr>
          <p:nvPr/>
        </p:nvPicPr>
        <p:blipFill>
          <a:blip r:embed="rId4" cstate="print"/>
          <a:stretch>
            <a:fillRect/>
          </a:stretch>
        </p:blipFill>
        <p:spPr bwMode="gray">
          <a:xfrm>
            <a:off x="3041726" y="3395988"/>
            <a:ext cx="312069" cy="255236"/>
          </a:xfrm>
          <a:prstGeom prst="rect">
            <a:avLst/>
          </a:prstGeom>
        </p:spPr>
      </p:pic>
      <p:pic>
        <p:nvPicPr>
          <p:cNvPr id="161" name="图片 160" descr="02.png"/>
          <p:cNvPicPr>
            <a:picLocks/>
          </p:cNvPicPr>
          <p:nvPr/>
        </p:nvPicPr>
        <p:blipFill>
          <a:blip r:embed="rId5" cstate="print"/>
          <a:stretch>
            <a:fillRect/>
          </a:stretch>
        </p:blipFill>
        <p:spPr bwMode="gray">
          <a:xfrm>
            <a:off x="3041726" y="3850955"/>
            <a:ext cx="312069" cy="255236"/>
          </a:xfrm>
          <a:prstGeom prst="rect">
            <a:avLst/>
          </a:prstGeom>
        </p:spPr>
      </p:pic>
      <p:pic>
        <p:nvPicPr>
          <p:cNvPr id="164" name="图片 163" descr="01.png"/>
          <p:cNvPicPr>
            <a:picLocks noChangeAspect="1"/>
          </p:cNvPicPr>
          <p:nvPr/>
        </p:nvPicPr>
        <p:blipFill>
          <a:blip r:embed="rId3" cstate="print"/>
          <a:stretch>
            <a:fillRect/>
          </a:stretch>
        </p:blipFill>
        <p:spPr bwMode="gray">
          <a:xfrm>
            <a:off x="3499390" y="4285797"/>
            <a:ext cx="312069" cy="255236"/>
          </a:xfrm>
          <a:prstGeom prst="rect">
            <a:avLst/>
          </a:prstGeom>
        </p:spPr>
      </p:pic>
      <p:pic>
        <p:nvPicPr>
          <p:cNvPr id="165" name="图片 164" descr="01.png"/>
          <p:cNvPicPr>
            <a:picLocks noChangeAspect="1"/>
          </p:cNvPicPr>
          <p:nvPr/>
        </p:nvPicPr>
        <p:blipFill>
          <a:blip r:embed="rId3" cstate="print"/>
          <a:stretch>
            <a:fillRect/>
          </a:stretch>
        </p:blipFill>
        <p:spPr bwMode="gray">
          <a:xfrm>
            <a:off x="4699252" y="4286122"/>
            <a:ext cx="312069" cy="255236"/>
          </a:xfrm>
          <a:prstGeom prst="rect">
            <a:avLst/>
          </a:prstGeom>
        </p:spPr>
      </p:pic>
      <p:pic>
        <p:nvPicPr>
          <p:cNvPr id="166" name="图片 165" descr="03.png"/>
          <p:cNvPicPr>
            <a:picLocks/>
          </p:cNvPicPr>
          <p:nvPr/>
        </p:nvPicPr>
        <p:blipFill>
          <a:blip r:embed="rId4" cstate="print"/>
          <a:stretch>
            <a:fillRect/>
          </a:stretch>
        </p:blipFill>
        <p:spPr bwMode="gray">
          <a:xfrm>
            <a:off x="4699252" y="3395988"/>
            <a:ext cx="312069" cy="255236"/>
          </a:xfrm>
          <a:prstGeom prst="rect">
            <a:avLst/>
          </a:prstGeom>
        </p:spPr>
      </p:pic>
      <p:pic>
        <p:nvPicPr>
          <p:cNvPr id="167" name="图片 166" descr="02.png"/>
          <p:cNvPicPr>
            <a:picLocks/>
          </p:cNvPicPr>
          <p:nvPr/>
        </p:nvPicPr>
        <p:blipFill>
          <a:blip r:embed="rId5" cstate="print"/>
          <a:stretch>
            <a:fillRect/>
          </a:stretch>
        </p:blipFill>
        <p:spPr bwMode="gray">
          <a:xfrm>
            <a:off x="4699252" y="3850955"/>
            <a:ext cx="312069" cy="255236"/>
          </a:xfrm>
          <a:prstGeom prst="rect">
            <a:avLst/>
          </a:prstGeom>
        </p:spPr>
      </p:pic>
      <p:pic>
        <p:nvPicPr>
          <p:cNvPr id="168" name="图片 167" descr="01.png"/>
          <p:cNvPicPr>
            <a:picLocks noChangeAspect="1"/>
          </p:cNvPicPr>
          <p:nvPr/>
        </p:nvPicPr>
        <p:blipFill>
          <a:blip r:embed="rId3" cstate="print"/>
          <a:stretch>
            <a:fillRect/>
          </a:stretch>
        </p:blipFill>
        <p:spPr bwMode="gray">
          <a:xfrm>
            <a:off x="5156916" y="4285797"/>
            <a:ext cx="312069" cy="255236"/>
          </a:xfrm>
          <a:prstGeom prst="rect">
            <a:avLst/>
          </a:prstGeom>
        </p:spPr>
      </p:pic>
      <p:pic>
        <p:nvPicPr>
          <p:cNvPr id="169" name="图片 168" descr="03.png"/>
          <p:cNvPicPr>
            <a:picLocks/>
          </p:cNvPicPr>
          <p:nvPr/>
        </p:nvPicPr>
        <p:blipFill>
          <a:blip r:embed="rId4" cstate="print"/>
          <a:stretch>
            <a:fillRect/>
          </a:stretch>
        </p:blipFill>
        <p:spPr bwMode="gray">
          <a:xfrm>
            <a:off x="1911613" y="2043067"/>
            <a:ext cx="312069" cy="255236"/>
          </a:xfrm>
          <a:prstGeom prst="rect">
            <a:avLst/>
          </a:prstGeom>
        </p:spPr>
      </p:pic>
      <p:pic>
        <p:nvPicPr>
          <p:cNvPr id="171" name="图片 170" descr="03.png"/>
          <p:cNvPicPr>
            <a:picLocks/>
          </p:cNvPicPr>
          <p:nvPr/>
        </p:nvPicPr>
        <p:blipFill>
          <a:blip r:embed="rId4" cstate="print"/>
          <a:stretch>
            <a:fillRect/>
          </a:stretch>
        </p:blipFill>
        <p:spPr bwMode="gray">
          <a:xfrm>
            <a:off x="2237720" y="2042204"/>
            <a:ext cx="312069" cy="255236"/>
          </a:xfrm>
          <a:prstGeom prst="rect">
            <a:avLst/>
          </a:prstGeom>
        </p:spPr>
      </p:pic>
      <p:pic>
        <p:nvPicPr>
          <p:cNvPr id="176" name="图片 175" descr="03.png"/>
          <p:cNvPicPr>
            <a:picLocks/>
          </p:cNvPicPr>
          <p:nvPr/>
        </p:nvPicPr>
        <p:blipFill>
          <a:blip r:embed="rId4" cstate="print"/>
          <a:stretch>
            <a:fillRect/>
          </a:stretch>
        </p:blipFill>
        <p:spPr bwMode="gray">
          <a:xfrm>
            <a:off x="2064828" y="2220641"/>
            <a:ext cx="312069" cy="255236"/>
          </a:xfrm>
          <a:prstGeom prst="rect">
            <a:avLst/>
          </a:prstGeom>
        </p:spPr>
      </p:pic>
      <p:pic>
        <p:nvPicPr>
          <p:cNvPr id="177" name="图片 176" descr="03.png"/>
          <p:cNvPicPr>
            <a:picLocks/>
          </p:cNvPicPr>
          <p:nvPr/>
        </p:nvPicPr>
        <p:blipFill>
          <a:blip r:embed="rId4" cstate="print"/>
          <a:stretch>
            <a:fillRect/>
          </a:stretch>
        </p:blipFill>
        <p:spPr bwMode="gray">
          <a:xfrm>
            <a:off x="2808330" y="2043067"/>
            <a:ext cx="312069" cy="255236"/>
          </a:xfrm>
          <a:prstGeom prst="rect">
            <a:avLst/>
          </a:prstGeom>
        </p:spPr>
      </p:pic>
      <p:pic>
        <p:nvPicPr>
          <p:cNvPr id="178" name="图片 177" descr="03.png"/>
          <p:cNvPicPr>
            <a:picLocks/>
          </p:cNvPicPr>
          <p:nvPr/>
        </p:nvPicPr>
        <p:blipFill>
          <a:blip r:embed="rId4" cstate="print"/>
          <a:stretch>
            <a:fillRect/>
          </a:stretch>
        </p:blipFill>
        <p:spPr bwMode="gray">
          <a:xfrm>
            <a:off x="3134437" y="2042204"/>
            <a:ext cx="312069" cy="255236"/>
          </a:xfrm>
          <a:prstGeom prst="rect">
            <a:avLst/>
          </a:prstGeom>
        </p:spPr>
      </p:pic>
      <p:pic>
        <p:nvPicPr>
          <p:cNvPr id="180" name="图片 179" descr="03.png"/>
          <p:cNvPicPr>
            <a:picLocks/>
          </p:cNvPicPr>
          <p:nvPr/>
        </p:nvPicPr>
        <p:blipFill>
          <a:blip r:embed="rId4" cstate="print"/>
          <a:stretch>
            <a:fillRect/>
          </a:stretch>
        </p:blipFill>
        <p:spPr bwMode="gray">
          <a:xfrm>
            <a:off x="2961545" y="2220641"/>
            <a:ext cx="312069" cy="255236"/>
          </a:xfrm>
          <a:prstGeom prst="rect">
            <a:avLst/>
          </a:prstGeom>
        </p:spPr>
      </p:pic>
      <p:pic>
        <p:nvPicPr>
          <p:cNvPr id="181" name="图片 180" descr="03.png"/>
          <p:cNvPicPr>
            <a:picLocks/>
          </p:cNvPicPr>
          <p:nvPr/>
        </p:nvPicPr>
        <p:blipFill>
          <a:blip r:embed="rId4" cstate="print"/>
          <a:stretch>
            <a:fillRect/>
          </a:stretch>
        </p:blipFill>
        <p:spPr bwMode="gray">
          <a:xfrm>
            <a:off x="3632813" y="2043067"/>
            <a:ext cx="312069" cy="255236"/>
          </a:xfrm>
          <a:prstGeom prst="rect">
            <a:avLst/>
          </a:prstGeom>
        </p:spPr>
      </p:pic>
      <p:pic>
        <p:nvPicPr>
          <p:cNvPr id="182" name="图片 181" descr="03.png"/>
          <p:cNvPicPr>
            <a:picLocks/>
          </p:cNvPicPr>
          <p:nvPr/>
        </p:nvPicPr>
        <p:blipFill>
          <a:blip r:embed="rId4" cstate="print"/>
          <a:stretch>
            <a:fillRect/>
          </a:stretch>
        </p:blipFill>
        <p:spPr bwMode="gray">
          <a:xfrm>
            <a:off x="3958920" y="2042204"/>
            <a:ext cx="312069" cy="255236"/>
          </a:xfrm>
          <a:prstGeom prst="rect">
            <a:avLst/>
          </a:prstGeom>
        </p:spPr>
      </p:pic>
      <p:pic>
        <p:nvPicPr>
          <p:cNvPr id="183" name="图片 182" descr="03.png"/>
          <p:cNvPicPr>
            <a:picLocks/>
          </p:cNvPicPr>
          <p:nvPr/>
        </p:nvPicPr>
        <p:blipFill>
          <a:blip r:embed="rId4" cstate="print"/>
          <a:stretch>
            <a:fillRect/>
          </a:stretch>
        </p:blipFill>
        <p:spPr bwMode="gray">
          <a:xfrm>
            <a:off x="3786028" y="2220641"/>
            <a:ext cx="312069" cy="255236"/>
          </a:xfrm>
          <a:prstGeom prst="rect">
            <a:avLst/>
          </a:prstGeom>
        </p:spPr>
      </p:pic>
      <p:pic>
        <p:nvPicPr>
          <p:cNvPr id="215" name="图片 214" descr="03.png"/>
          <p:cNvPicPr>
            <a:picLocks/>
          </p:cNvPicPr>
          <p:nvPr/>
        </p:nvPicPr>
        <p:blipFill>
          <a:blip r:embed="rId4" cstate="print"/>
          <a:stretch>
            <a:fillRect/>
          </a:stretch>
        </p:blipFill>
        <p:spPr bwMode="gray">
          <a:xfrm>
            <a:off x="3003155" y="1275803"/>
            <a:ext cx="312069" cy="255236"/>
          </a:xfrm>
          <a:prstGeom prst="rect">
            <a:avLst/>
          </a:prstGeom>
        </p:spPr>
      </p:pic>
      <p:pic>
        <p:nvPicPr>
          <p:cNvPr id="216" name="图片 215" descr="03.png"/>
          <p:cNvPicPr>
            <a:picLocks/>
          </p:cNvPicPr>
          <p:nvPr/>
        </p:nvPicPr>
        <p:blipFill>
          <a:blip r:embed="rId4" cstate="print"/>
          <a:stretch>
            <a:fillRect/>
          </a:stretch>
        </p:blipFill>
        <p:spPr bwMode="gray">
          <a:xfrm>
            <a:off x="3329262" y="1274940"/>
            <a:ext cx="312069" cy="255236"/>
          </a:xfrm>
          <a:prstGeom prst="rect">
            <a:avLst/>
          </a:prstGeom>
        </p:spPr>
      </p:pic>
      <p:pic>
        <p:nvPicPr>
          <p:cNvPr id="217" name="图片 216" descr="03.png"/>
          <p:cNvPicPr>
            <a:picLocks/>
          </p:cNvPicPr>
          <p:nvPr/>
        </p:nvPicPr>
        <p:blipFill>
          <a:blip r:embed="rId4" cstate="print"/>
          <a:stretch>
            <a:fillRect/>
          </a:stretch>
        </p:blipFill>
        <p:spPr bwMode="gray">
          <a:xfrm>
            <a:off x="3156370" y="1453377"/>
            <a:ext cx="312069" cy="255236"/>
          </a:xfrm>
          <a:prstGeom prst="rect">
            <a:avLst/>
          </a:prstGeom>
        </p:spPr>
      </p:pic>
      <p:grpSp>
        <p:nvGrpSpPr>
          <p:cNvPr id="123" name="组合 122"/>
          <p:cNvGrpSpPr/>
          <p:nvPr/>
        </p:nvGrpSpPr>
        <p:grpSpPr bwMode="gray">
          <a:xfrm>
            <a:off x="6677631" y="99476"/>
            <a:ext cx="5071457" cy="252000"/>
            <a:chOff x="4744036" y="101826"/>
            <a:chExt cx="5071457" cy="213120"/>
          </a:xfrm>
        </p:grpSpPr>
        <p:sp>
          <p:nvSpPr>
            <p:cNvPr id="124" name="五边形 123"/>
            <p:cNvSpPr/>
            <p:nvPr/>
          </p:nvSpPr>
          <p:spPr bwMode="gray">
            <a:xfrm>
              <a:off x="4744036" y="101826"/>
              <a:ext cx="1332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Education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燕尾形 124"/>
            <p:cNvSpPr/>
            <p:nvPr/>
          </p:nvSpPr>
          <p:spPr bwMode="gray">
            <a:xfrm>
              <a:off x="5990522" y="101826"/>
              <a:ext cx="1332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latin typeface="Huawei Sans" panose="020C0503030203020204" pitchFamily="34" charset="0"/>
                </a:rPr>
                <a:t>Finance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燕尾形 125"/>
            <p:cNvSpPr/>
            <p:nvPr/>
          </p:nvSpPr>
          <p:spPr bwMode="gray">
            <a:xfrm>
              <a:off x="7237008" y="101826"/>
              <a:ext cx="133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b="1" dirty="0" smtClean="0">
                  <a:solidFill>
                    <a:schemeClr val="bg1"/>
                  </a:solidFill>
                  <a:latin typeface="Huawei Sans" panose="020C0503030203020204" pitchFamily="34" charset="0"/>
                </a:rPr>
                <a:t>Railway</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燕尾形 137"/>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TextBox 85"/>
          <p:cNvSpPr txBox="1"/>
          <p:nvPr/>
        </p:nvSpPr>
        <p:spPr bwMode="gray">
          <a:xfrm>
            <a:off x="3619323" y="1264342"/>
            <a:ext cx="1033000"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Head office node</a:t>
            </a:r>
            <a:endParaRPr lang="en-US" sz="1200" dirty="0">
              <a:solidFill>
                <a:prstClr val="black"/>
              </a:solidFill>
              <a:latin typeface="Huawei Sans" panose="020C0503030203020204" pitchFamily="34" charset="0"/>
            </a:endParaRPr>
          </a:p>
        </p:txBody>
      </p:sp>
      <p:sp>
        <p:nvSpPr>
          <p:cNvPr id="7" name="TextBox 85"/>
          <p:cNvSpPr txBox="1"/>
          <p:nvPr/>
        </p:nvSpPr>
        <p:spPr bwMode="gray">
          <a:xfrm>
            <a:off x="1711735" y="2460081"/>
            <a:ext cx="1000882"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85"/>
          <p:cNvSpPr txBox="1"/>
          <p:nvPr/>
        </p:nvSpPr>
        <p:spPr bwMode="gray">
          <a:xfrm>
            <a:off x="2612803" y="2460081"/>
            <a:ext cx="1000882"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85"/>
          <p:cNvSpPr txBox="1"/>
          <p:nvPr/>
        </p:nvSpPr>
        <p:spPr bwMode="gray">
          <a:xfrm>
            <a:off x="3443695" y="2460081"/>
            <a:ext cx="1023928"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782477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平行四边形 218"/>
          <p:cNvSpPr/>
          <p:nvPr/>
        </p:nvSpPr>
        <p:spPr bwMode="gray">
          <a:xfrm>
            <a:off x="3282872" y="3625818"/>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平行四边形 220"/>
          <p:cNvSpPr/>
          <p:nvPr/>
        </p:nvSpPr>
        <p:spPr bwMode="gray">
          <a:xfrm>
            <a:off x="2682928" y="2983921"/>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平行四边形 217"/>
          <p:cNvSpPr/>
          <p:nvPr/>
        </p:nvSpPr>
        <p:spPr bwMode="gray">
          <a:xfrm>
            <a:off x="1839118" y="3625818"/>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smtClean="0"/>
              <a:t>Railway </a:t>
            </a:r>
            <a:r>
              <a:rPr lang="en-US" altLang="zh-CN" dirty="0"/>
              <a:t>Regional </a:t>
            </a:r>
            <a:r>
              <a:rPr lang="en-US" dirty="0" smtClean="0"/>
              <a:t>Data Network</a:t>
            </a:r>
            <a:endParaRPr lang="en-US" altLang="zh-CN" dirty="0">
              <a:sym typeface="Huawei Sans" panose="020C0503030203020204" pitchFamily="34" charset="0"/>
            </a:endParaRPr>
          </a:p>
        </p:txBody>
      </p:sp>
      <p:sp>
        <p:nvSpPr>
          <p:cNvPr id="6" name="平行四边形 5"/>
          <p:cNvSpPr/>
          <p:nvPr/>
        </p:nvSpPr>
        <p:spPr bwMode="gray">
          <a:xfrm>
            <a:off x="2265714" y="1759848"/>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平行四边形 7"/>
          <p:cNvSpPr/>
          <p:nvPr/>
        </p:nvSpPr>
        <p:spPr bwMode="gray">
          <a:xfrm>
            <a:off x="3166782" y="1759848"/>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8" idx="5"/>
            <a:endCxn id="6" idx="2"/>
          </p:cNvCxnSpPr>
          <p:nvPr/>
        </p:nvCxnSpPr>
        <p:spPr bwMode="gray">
          <a:xfrm flipH="1">
            <a:off x="3072497" y="1996215"/>
            <a:ext cx="18389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8" name="平行四边形 167"/>
          <p:cNvSpPr/>
          <p:nvPr/>
        </p:nvSpPr>
        <p:spPr bwMode="gray">
          <a:xfrm>
            <a:off x="1181619" y="4401627"/>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Box 85"/>
          <p:cNvSpPr txBox="1"/>
          <p:nvPr/>
        </p:nvSpPr>
        <p:spPr bwMode="gray">
          <a:xfrm>
            <a:off x="469492" y="2765985"/>
            <a:ext cx="902811"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Box 85"/>
          <p:cNvSpPr txBox="1"/>
          <p:nvPr/>
        </p:nvSpPr>
        <p:spPr bwMode="gray">
          <a:xfrm>
            <a:off x="469492" y="3598327"/>
            <a:ext cx="1443024"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Box 85"/>
          <p:cNvSpPr txBox="1"/>
          <p:nvPr/>
        </p:nvSpPr>
        <p:spPr bwMode="gray">
          <a:xfrm>
            <a:off x="469493" y="4339738"/>
            <a:ext cx="964782" cy="461665"/>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9" name="直接连接符 148"/>
          <p:cNvCxnSpPr>
            <a:stCxn id="115" idx="2"/>
            <a:endCxn id="90" idx="0"/>
          </p:cNvCxnSpPr>
          <p:nvPr/>
        </p:nvCxnSpPr>
        <p:spPr bwMode="gray">
          <a:xfrm>
            <a:off x="2725783" y="2215777"/>
            <a:ext cx="249338" cy="81776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25" idx="2"/>
            <a:endCxn id="94" idx="0"/>
          </p:cNvCxnSpPr>
          <p:nvPr/>
        </p:nvCxnSpPr>
        <p:spPr bwMode="gray">
          <a:xfrm flipH="1">
            <a:off x="3326531" y="2215777"/>
            <a:ext cx="310071" cy="81776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76"/>
          <p:cNvCxnSpPr/>
          <p:nvPr/>
        </p:nvCxnSpPr>
        <p:spPr bwMode="gray">
          <a:xfrm>
            <a:off x="520537" y="2697496"/>
            <a:ext cx="5575463" cy="0"/>
          </a:xfrm>
          <a:prstGeom prst="line">
            <a:avLst/>
          </a:prstGeom>
          <a:noFill/>
          <a:ln w="19050" cap="flat" cmpd="sng" algn="ctr">
            <a:solidFill>
              <a:sysClr val="window" lastClr="FFFFFF">
                <a:lumMod val="85000"/>
              </a:sysClr>
            </a:solidFill>
            <a:prstDash val="sysDot"/>
            <a:miter lim="800000"/>
          </a:ln>
          <a:effectLst/>
        </p:spPr>
      </p:cxnSp>
      <p:sp>
        <p:nvSpPr>
          <p:cNvPr id="173" name="TextBox 1722"/>
          <p:cNvSpPr txBox="1"/>
          <p:nvPr/>
        </p:nvSpPr>
        <p:spPr bwMode="gray">
          <a:xfrm>
            <a:off x="4134135" y="1507497"/>
            <a:ext cx="1169839"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Backbone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矩形 248"/>
          <p:cNvSpPr/>
          <p:nvPr/>
        </p:nvSpPr>
        <p:spPr bwMode="gray">
          <a:xfrm>
            <a:off x="6096000" y="1315937"/>
            <a:ext cx="5650334" cy="4708981"/>
          </a:xfrm>
          <a:prstGeom prst="rect">
            <a:avLst/>
          </a:prstGeom>
        </p:spPr>
        <p:txBody>
          <a:bodyPr wrap="square">
            <a:spAutoFit/>
          </a:bodyPr>
          <a:lstStyle/>
          <a:p>
            <a:pPr marL="28575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In this example, the core node consists of two routers, which are respectively connected to the regional node of the local railway bureau and another geographically adjacent regional node.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An aggregation node is directly connected to two routers of a core node. The aggregation node and the core node can form a mesh or partial mesh connection. Two access routers should be configured on each access node of the railway bureau; dispatch station, comprehensive maintenance center, and train detection base for the </a:t>
            </a:r>
            <a:r>
              <a:rPr lang="en-US" altLang="zh-CN" sz="1400" dirty="0" smtClean="0">
                <a:solidFill>
                  <a:prstClr val="black"/>
                </a:solidFill>
                <a:latin typeface="Huawei Sans" panose="020C0503030203020204" pitchFamily="34" charset="0"/>
              </a:rPr>
              <a:t>passenger </a:t>
            </a:r>
            <a:r>
              <a:rPr lang="en-US" altLang="zh-CN" sz="1400" dirty="0">
                <a:solidFill>
                  <a:prstClr val="black"/>
                </a:solidFill>
                <a:latin typeface="Huawei Sans" panose="020C0503030203020204" pitchFamily="34" charset="0"/>
              </a:rPr>
              <a:t>dedicated </a:t>
            </a:r>
            <a:r>
              <a:rPr lang="en-US" altLang="zh-CN" sz="1400" dirty="0" smtClean="0">
                <a:solidFill>
                  <a:prstClr val="black"/>
                </a:solidFill>
                <a:latin typeface="Huawei Sans" panose="020C0503030203020204" pitchFamily="34" charset="0"/>
              </a:rPr>
              <a:t>line</a:t>
            </a:r>
            <a:r>
              <a:rPr lang="en-US" sz="1400" dirty="0" smtClean="0">
                <a:solidFill>
                  <a:prstClr val="black"/>
                </a:solidFill>
                <a:latin typeface="Huawei Sans" panose="020C0503030203020204" pitchFamily="34" charset="0"/>
              </a:rPr>
              <a:t>; and general packet radio service (GPRS). The access routers can be directly connected to the core nodes of the local network.</a:t>
            </a:r>
          </a:p>
          <a:p>
            <a:pPr marL="285750" lvl="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Two routers on each access node (for a station or depot) can be directly connected to two routers of the same aggregation node or two geographically adjacent aggregation nodes.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bwMode="gray">
          <a:xfrm>
            <a:off x="1205951" y="2088762"/>
            <a:ext cx="4026111" cy="608734"/>
          </a:xfrm>
          <a:custGeom>
            <a:avLst/>
            <a:gdLst>
              <a:gd name="connsiteX0" fmla="*/ 0 w 4151114"/>
              <a:gd name="connsiteY0" fmla="*/ 0 h 608734"/>
              <a:gd name="connsiteX1" fmla="*/ 4151114 w 4151114"/>
              <a:gd name="connsiteY1" fmla="*/ 0 h 608734"/>
              <a:gd name="connsiteX2" fmla="*/ 4117551 w 4151114"/>
              <a:gd name="connsiteY2" fmla="*/ 38625 h 608734"/>
              <a:gd name="connsiteX3" fmla="*/ 2075557 w 4151114"/>
              <a:gd name="connsiteY3" fmla="*/ 608734 h 608734"/>
              <a:gd name="connsiteX4" fmla="*/ 33563 w 4151114"/>
              <a:gd name="connsiteY4" fmla="*/ 38625 h 608734"/>
              <a:gd name="connsiteX0" fmla="*/ 0 w 4165402"/>
              <a:gd name="connsiteY0" fmla="*/ 0 h 827809"/>
              <a:gd name="connsiteX1" fmla="*/ 4165402 w 4165402"/>
              <a:gd name="connsiteY1" fmla="*/ 219075 h 827809"/>
              <a:gd name="connsiteX2" fmla="*/ 4131839 w 4165402"/>
              <a:gd name="connsiteY2" fmla="*/ 257700 h 827809"/>
              <a:gd name="connsiteX3" fmla="*/ 2089845 w 4165402"/>
              <a:gd name="connsiteY3" fmla="*/ 827809 h 827809"/>
              <a:gd name="connsiteX4" fmla="*/ 47851 w 4165402"/>
              <a:gd name="connsiteY4" fmla="*/ 257700 h 827809"/>
              <a:gd name="connsiteX5" fmla="*/ 0 w 4165402"/>
              <a:gd name="connsiteY5" fmla="*/ 0 h 827809"/>
              <a:gd name="connsiteX0" fmla="*/ 742846 w 4117673"/>
              <a:gd name="connsiteY0" fmla="*/ 0 h 1042122"/>
              <a:gd name="connsiteX1" fmla="*/ 4117673 w 4117673"/>
              <a:gd name="connsiteY1" fmla="*/ 433388 h 1042122"/>
              <a:gd name="connsiteX2" fmla="*/ 4084110 w 4117673"/>
              <a:gd name="connsiteY2" fmla="*/ 472013 h 1042122"/>
              <a:gd name="connsiteX3" fmla="*/ 2042116 w 4117673"/>
              <a:gd name="connsiteY3" fmla="*/ 1042122 h 1042122"/>
              <a:gd name="connsiteX4" fmla="*/ 122 w 4117673"/>
              <a:gd name="connsiteY4" fmla="*/ 472013 h 1042122"/>
              <a:gd name="connsiteX5" fmla="*/ 742846 w 4117673"/>
              <a:gd name="connsiteY5" fmla="*/ 0 h 1042122"/>
              <a:gd name="connsiteX0" fmla="*/ 0 w 4117551"/>
              <a:gd name="connsiteY0" fmla="*/ 57860 h 627969"/>
              <a:gd name="connsiteX1" fmla="*/ 4117551 w 4117551"/>
              <a:gd name="connsiteY1" fmla="*/ 19235 h 627969"/>
              <a:gd name="connsiteX2" fmla="*/ 4083988 w 4117551"/>
              <a:gd name="connsiteY2" fmla="*/ 57860 h 627969"/>
              <a:gd name="connsiteX3" fmla="*/ 2041994 w 4117551"/>
              <a:gd name="connsiteY3" fmla="*/ 627969 h 627969"/>
              <a:gd name="connsiteX4" fmla="*/ 0 w 4117551"/>
              <a:gd name="connsiteY4" fmla="*/ 57860 h 627969"/>
              <a:gd name="connsiteX0" fmla="*/ 0 w 4117551"/>
              <a:gd name="connsiteY0" fmla="*/ 57860 h 627969"/>
              <a:gd name="connsiteX1" fmla="*/ 4117551 w 4117551"/>
              <a:gd name="connsiteY1" fmla="*/ 19235 h 627969"/>
              <a:gd name="connsiteX2" fmla="*/ 4083988 w 4117551"/>
              <a:gd name="connsiteY2" fmla="*/ 57860 h 627969"/>
              <a:gd name="connsiteX3" fmla="*/ 2041994 w 4117551"/>
              <a:gd name="connsiteY3" fmla="*/ 627969 h 627969"/>
              <a:gd name="connsiteX4" fmla="*/ 91440 w 4117551"/>
              <a:gd name="connsiteY4" fmla="*/ 149300 h 627969"/>
              <a:gd name="connsiteX0" fmla="*/ 4290060 w 4350148"/>
              <a:gd name="connsiteY0" fmla="*/ 20372 h 838131"/>
              <a:gd name="connsiteX1" fmla="*/ 4026111 w 4350148"/>
              <a:gd name="connsiteY1" fmla="*/ 229397 h 838131"/>
              <a:gd name="connsiteX2" fmla="*/ 3992548 w 4350148"/>
              <a:gd name="connsiteY2" fmla="*/ 268022 h 838131"/>
              <a:gd name="connsiteX3" fmla="*/ 1950554 w 4350148"/>
              <a:gd name="connsiteY3" fmla="*/ 838131 h 838131"/>
              <a:gd name="connsiteX4" fmla="*/ 0 w 4350148"/>
              <a:gd name="connsiteY4" fmla="*/ 359462 h 838131"/>
              <a:gd name="connsiteX0" fmla="*/ 4026111 w 4026111"/>
              <a:gd name="connsiteY0" fmla="*/ 0 h 608734"/>
              <a:gd name="connsiteX1" fmla="*/ 3992548 w 4026111"/>
              <a:gd name="connsiteY1" fmla="*/ 38625 h 608734"/>
              <a:gd name="connsiteX2" fmla="*/ 1950554 w 4026111"/>
              <a:gd name="connsiteY2" fmla="*/ 608734 h 608734"/>
              <a:gd name="connsiteX3" fmla="*/ 0 w 4026111"/>
              <a:gd name="connsiteY3" fmla="*/ 130065 h 608734"/>
            </a:gdLst>
            <a:ahLst/>
            <a:cxnLst>
              <a:cxn ang="0">
                <a:pos x="connsiteX0" y="connsiteY0"/>
              </a:cxn>
              <a:cxn ang="0">
                <a:pos x="connsiteX1" y="connsiteY1"/>
              </a:cxn>
              <a:cxn ang="0">
                <a:pos x="connsiteX2" y="connsiteY2"/>
              </a:cxn>
              <a:cxn ang="0">
                <a:pos x="connsiteX3" y="connsiteY3"/>
              </a:cxn>
            </a:cxnLst>
            <a:rect l="l" t="t" r="r" b="b"/>
            <a:pathLst>
              <a:path w="4026111" h="608734">
                <a:moveTo>
                  <a:pt x="4026111" y="0"/>
                </a:moveTo>
                <a:lnTo>
                  <a:pt x="3992548" y="38625"/>
                </a:lnTo>
                <a:cubicBezTo>
                  <a:pt x="3656118" y="373654"/>
                  <a:pt x="2868514" y="608734"/>
                  <a:pt x="1950554" y="608734"/>
                </a:cubicBezTo>
                <a:cubicBezTo>
                  <a:pt x="1032595" y="608734"/>
                  <a:pt x="244990" y="373654"/>
                  <a:pt x="0" y="130065"/>
                </a:cubicBezTo>
              </a:path>
            </a:pathLst>
          </a:custGeom>
          <a:noFill/>
          <a:ln w="19050" cap="flat" cmpd="sng" algn="ctr">
            <a:gradFill flip="none" rotWithShape="1">
              <a:gsLst>
                <a:gs pos="0">
                  <a:schemeClr val="bg1">
                    <a:lumMod val="95000"/>
                  </a:schemeClr>
                </a:gs>
                <a:gs pos="36000">
                  <a:schemeClr val="bg1">
                    <a:lumMod val="85000"/>
                  </a:schemeClr>
                </a:gs>
                <a:gs pos="63000">
                  <a:schemeClr val="bg1">
                    <a:lumMod val="75000"/>
                  </a:schemeClr>
                </a:gs>
                <a:gs pos="100000">
                  <a:schemeClr val="bg1">
                    <a:lumMod val="65000"/>
                  </a:schemeClr>
                </a:gs>
              </a:gsLst>
              <a:lin ang="5400000" scaled="1"/>
              <a:tileRect/>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cxnSp>
        <p:nvCxnSpPr>
          <p:cNvPr id="161" name="直接连接符 160"/>
          <p:cNvCxnSpPr/>
          <p:nvPr/>
        </p:nvCxnSpPr>
        <p:spPr bwMode="gray">
          <a:xfrm flipH="1">
            <a:off x="2903437" y="3815282"/>
            <a:ext cx="254060" cy="2307"/>
          </a:xfrm>
          <a:prstGeom prst="line">
            <a:avLst/>
          </a:prstGeom>
          <a:noFill/>
          <a:ln w="28575">
            <a:solidFill>
              <a:srgbClr val="000000">
                <a:lumMod val="65000"/>
                <a:lumOff val="35000"/>
              </a:srgbClr>
            </a:solidFill>
            <a:prstDash val="sysDot"/>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9" name="平行四边形 168"/>
          <p:cNvSpPr/>
          <p:nvPr/>
        </p:nvSpPr>
        <p:spPr bwMode="gray">
          <a:xfrm>
            <a:off x="2308636" y="4401627"/>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平行四边形 177"/>
          <p:cNvSpPr/>
          <p:nvPr/>
        </p:nvSpPr>
        <p:spPr bwMode="gray">
          <a:xfrm>
            <a:off x="5138657" y="4401627"/>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平行四边形 182"/>
          <p:cNvSpPr/>
          <p:nvPr/>
        </p:nvSpPr>
        <p:spPr bwMode="gray">
          <a:xfrm>
            <a:off x="3435654" y="4401627"/>
            <a:ext cx="896397" cy="365672"/>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2" name="直接连接符 221"/>
          <p:cNvCxnSpPr>
            <a:stCxn id="90" idx="2"/>
            <a:endCxn id="89" idx="0"/>
          </p:cNvCxnSpPr>
          <p:nvPr/>
        </p:nvCxnSpPr>
        <p:spPr bwMode="gray">
          <a:xfrm flipH="1">
            <a:off x="2116186" y="3288782"/>
            <a:ext cx="858935" cy="3816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94" idx="2"/>
            <a:endCxn id="91" idx="0"/>
          </p:cNvCxnSpPr>
          <p:nvPr/>
        </p:nvCxnSpPr>
        <p:spPr bwMode="gray">
          <a:xfrm flipH="1">
            <a:off x="2480986" y="3288782"/>
            <a:ext cx="845545" cy="3816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bwMode="gray">
          <a:xfrm flipH="1">
            <a:off x="3712700" y="3806273"/>
            <a:ext cx="6983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stCxn id="94" idx="2"/>
            <a:endCxn id="93" idx="0"/>
          </p:cNvCxnSpPr>
          <p:nvPr/>
        </p:nvCxnSpPr>
        <p:spPr bwMode="gray">
          <a:xfrm>
            <a:off x="3326531" y="3288782"/>
            <a:ext cx="599747" cy="3816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90" idx="2"/>
            <a:endCxn id="92" idx="0"/>
          </p:cNvCxnSpPr>
          <p:nvPr/>
        </p:nvCxnSpPr>
        <p:spPr bwMode="gray">
          <a:xfrm>
            <a:off x="2975121" y="3288782"/>
            <a:ext cx="586357" cy="3816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a:stCxn id="89" idx="2"/>
            <a:endCxn id="75" idx="0"/>
          </p:cNvCxnSpPr>
          <p:nvPr/>
        </p:nvCxnSpPr>
        <p:spPr bwMode="gray">
          <a:xfrm flipH="1">
            <a:off x="1447263" y="3925664"/>
            <a:ext cx="668923" cy="522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flipH="1">
            <a:off x="1594901" y="4584464"/>
            <a:ext cx="6983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a:stCxn id="91" idx="2"/>
            <a:endCxn id="76" idx="0"/>
          </p:cNvCxnSpPr>
          <p:nvPr/>
        </p:nvCxnSpPr>
        <p:spPr bwMode="gray">
          <a:xfrm flipH="1">
            <a:off x="1820930" y="3925664"/>
            <a:ext cx="660056" cy="522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91" idx="2"/>
          </p:cNvCxnSpPr>
          <p:nvPr/>
        </p:nvCxnSpPr>
        <p:spPr bwMode="gray">
          <a:xfrm>
            <a:off x="2480986" y="3925664"/>
            <a:ext cx="123067" cy="522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bwMode="gray">
          <a:xfrm flipH="1">
            <a:off x="2721918" y="4584464"/>
            <a:ext cx="6983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92" idx="2"/>
          </p:cNvCxnSpPr>
          <p:nvPr/>
        </p:nvCxnSpPr>
        <p:spPr bwMode="gray">
          <a:xfrm flipH="1">
            <a:off x="2909617" y="3925664"/>
            <a:ext cx="651861" cy="522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a:stCxn id="91" idx="2"/>
          </p:cNvCxnSpPr>
          <p:nvPr/>
        </p:nvCxnSpPr>
        <p:spPr bwMode="gray">
          <a:xfrm>
            <a:off x="2480986" y="3925664"/>
            <a:ext cx="1250085" cy="522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a:stCxn id="92" idx="2"/>
          </p:cNvCxnSpPr>
          <p:nvPr/>
        </p:nvCxnSpPr>
        <p:spPr bwMode="gray">
          <a:xfrm>
            <a:off x="3561478" y="3925664"/>
            <a:ext cx="475156" cy="522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a:stCxn id="94" idx="2"/>
            <a:endCxn id="88" idx="0"/>
          </p:cNvCxnSpPr>
          <p:nvPr/>
        </p:nvCxnSpPr>
        <p:spPr bwMode="gray">
          <a:xfrm>
            <a:off x="3326531" y="3288782"/>
            <a:ext cx="2434465" cy="11598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bwMode="gray">
          <a:xfrm flipH="1">
            <a:off x="3848936" y="4584464"/>
            <a:ext cx="6983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bwMode="gray">
          <a:xfrm flipH="1">
            <a:off x="5551939" y="4584464"/>
            <a:ext cx="6983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bwMode="gray">
          <a:xfrm flipH="1">
            <a:off x="4553617" y="4582156"/>
            <a:ext cx="254060" cy="2307"/>
          </a:xfrm>
          <a:prstGeom prst="line">
            <a:avLst/>
          </a:prstGeom>
          <a:noFill/>
          <a:ln w="28575">
            <a:solidFill>
              <a:srgbClr val="000000">
                <a:lumMod val="65000"/>
                <a:lumOff val="35000"/>
              </a:srgbClr>
            </a:solidFill>
            <a:prstDash val="sysDot"/>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0" name="Straight Connector 76"/>
          <p:cNvCxnSpPr/>
          <p:nvPr/>
        </p:nvCxnSpPr>
        <p:spPr bwMode="gray">
          <a:xfrm>
            <a:off x="520537" y="3495806"/>
            <a:ext cx="5575463" cy="0"/>
          </a:xfrm>
          <a:prstGeom prst="line">
            <a:avLst/>
          </a:prstGeom>
          <a:noFill/>
          <a:ln w="19050" cap="flat" cmpd="sng" algn="ctr">
            <a:solidFill>
              <a:sysClr val="window" lastClr="FFFFFF">
                <a:lumMod val="85000"/>
              </a:sysClr>
            </a:solidFill>
            <a:prstDash val="sysDot"/>
            <a:miter lim="800000"/>
          </a:ln>
          <a:effectLst/>
        </p:spPr>
      </p:cxnSp>
      <p:pic>
        <p:nvPicPr>
          <p:cNvPr id="75" name="图片 74" descr="01.png"/>
          <p:cNvPicPr>
            <a:picLocks noChangeAspect="1"/>
          </p:cNvPicPr>
          <p:nvPr/>
        </p:nvPicPr>
        <p:blipFill>
          <a:blip r:embed="rId3" cstate="print"/>
          <a:stretch>
            <a:fillRect/>
          </a:stretch>
        </p:blipFill>
        <p:spPr bwMode="gray">
          <a:xfrm>
            <a:off x="1291228" y="4448619"/>
            <a:ext cx="312069" cy="255236"/>
          </a:xfrm>
          <a:prstGeom prst="rect">
            <a:avLst/>
          </a:prstGeom>
        </p:spPr>
      </p:pic>
      <p:pic>
        <p:nvPicPr>
          <p:cNvPr id="76" name="图片 75" descr="01.png"/>
          <p:cNvPicPr>
            <a:picLocks noChangeAspect="1"/>
          </p:cNvPicPr>
          <p:nvPr/>
        </p:nvPicPr>
        <p:blipFill>
          <a:blip r:embed="rId3" cstate="print"/>
          <a:stretch>
            <a:fillRect/>
          </a:stretch>
        </p:blipFill>
        <p:spPr bwMode="gray">
          <a:xfrm>
            <a:off x="1664895" y="4448619"/>
            <a:ext cx="312069" cy="255236"/>
          </a:xfrm>
          <a:prstGeom prst="rect">
            <a:avLst/>
          </a:prstGeom>
        </p:spPr>
      </p:pic>
      <p:pic>
        <p:nvPicPr>
          <p:cNvPr id="77" name="图片 76" descr="01.png"/>
          <p:cNvPicPr>
            <a:picLocks noChangeAspect="1"/>
          </p:cNvPicPr>
          <p:nvPr/>
        </p:nvPicPr>
        <p:blipFill>
          <a:blip r:embed="rId3" cstate="print"/>
          <a:stretch>
            <a:fillRect/>
          </a:stretch>
        </p:blipFill>
        <p:spPr bwMode="gray">
          <a:xfrm>
            <a:off x="2431210" y="4445529"/>
            <a:ext cx="312069" cy="255236"/>
          </a:xfrm>
          <a:prstGeom prst="rect">
            <a:avLst/>
          </a:prstGeom>
        </p:spPr>
      </p:pic>
      <p:pic>
        <p:nvPicPr>
          <p:cNvPr id="78" name="图片 77" descr="01.png"/>
          <p:cNvPicPr>
            <a:picLocks noChangeAspect="1"/>
          </p:cNvPicPr>
          <p:nvPr/>
        </p:nvPicPr>
        <p:blipFill>
          <a:blip r:embed="rId3" cstate="print"/>
          <a:stretch>
            <a:fillRect/>
          </a:stretch>
        </p:blipFill>
        <p:spPr bwMode="gray">
          <a:xfrm>
            <a:off x="2789636" y="4448619"/>
            <a:ext cx="312069" cy="255236"/>
          </a:xfrm>
          <a:prstGeom prst="rect">
            <a:avLst/>
          </a:prstGeom>
        </p:spPr>
      </p:pic>
      <p:pic>
        <p:nvPicPr>
          <p:cNvPr id="79" name="图片 78" descr="01.png"/>
          <p:cNvPicPr>
            <a:picLocks noChangeAspect="1"/>
          </p:cNvPicPr>
          <p:nvPr/>
        </p:nvPicPr>
        <p:blipFill>
          <a:blip r:embed="rId3" cstate="print"/>
          <a:stretch>
            <a:fillRect/>
          </a:stretch>
        </p:blipFill>
        <p:spPr bwMode="gray">
          <a:xfrm>
            <a:off x="3555743" y="4445529"/>
            <a:ext cx="312069" cy="255236"/>
          </a:xfrm>
          <a:prstGeom prst="rect">
            <a:avLst/>
          </a:prstGeom>
        </p:spPr>
      </p:pic>
      <p:pic>
        <p:nvPicPr>
          <p:cNvPr id="80" name="图片 79" descr="01.png"/>
          <p:cNvPicPr>
            <a:picLocks/>
          </p:cNvPicPr>
          <p:nvPr/>
        </p:nvPicPr>
        <p:blipFill>
          <a:blip r:embed="rId3" cstate="print"/>
          <a:stretch>
            <a:fillRect/>
          </a:stretch>
        </p:blipFill>
        <p:spPr bwMode="gray">
          <a:xfrm>
            <a:off x="3914169" y="4448619"/>
            <a:ext cx="312069" cy="255236"/>
          </a:xfrm>
          <a:prstGeom prst="rect">
            <a:avLst/>
          </a:prstGeom>
        </p:spPr>
      </p:pic>
      <p:pic>
        <p:nvPicPr>
          <p:cNvPr id="87" name="图片 86" descr="01.png"/>
          <p:cNvPicPr>
            <a:picLocks noChangeAspect="1"/>
          </p:cNvPicPr>
          <p:nvPr/>
        </p:nvPicPr>
        <p:blipFill>
          <a:blip r:embed="rId3" cstate="print"/>
          <a:stretch>
            <a:fillRect/>
          </a:stretch>
        </p:blipFill>
        <p:spPr bwMode="gray">
          <a:xfrm>
            <a:off x="5246535" y="4445529"/>
            <a:ext cx="312069" cy="255236"/>
          </a:xfrm>
          <a:prstGeom prst="rect">
            <a:avLst/>
          </a:prstGeom>
        </p:spPr>
      </p:pic>
      <p:pic>
        <p:nvPicPr>
          <p:cNvPr id="88" name="图片 87" descr="01.png"/>
          <p:cNvPicPr>
            <a:picLocks noChangeAspect="1"/>
          </p:cNvPicPr>
          <p:nvPr/>
        </p:nvPicPr>
        <p:blipFill>
          <a:blip r:embed="rId3" cstate="print"/>
          <a:stretch>
            <a:fillRect/>
          </a:stretch>
        </p:blipFill>
        <p:spPr bwMode="gray">
          <a:xfrm>
            <a:off x="5604961" y="4448619"/>
            <a:ext cx="312069" cy="255236"/>
          </a:xfrm>
          <a:prstGeom prst="rect">
            <a:avLst/>
          </a:prstGeom>
        </p:spPr>
      </p:pic>
      <p:pic>
        <p:nvPicPr>
          <p:cNvPr id="90" name="图片 89" descr="03.png"/>
          <p:cNvPicPr>
            <a:picLocks/>
          </p:cNvPicPr>
          <p:nvPr/>
        </p:nvPicPr>
        <p:blipFill>
          <a:blip r:embed="rId4" cstate="print"/>
          <a:stretch>
            <a:fillRect/>
          </a:stretch>
        </p:blipFill>
        <p:spPr bwMode="gray">
          <a:xfrm>
            <a:off x="2819086" y="3033546"/>
            <a:ext cx="312069" cy="255236"/>
          </a:xfrm>
          <a:prstGeom prst="rect">
            <a:avLst/>
          </a:prstGeom>
        </p:spPr>
      </p:pic>
      <p:cxnSp>
        <p:nvCxnSpPr>
          <p:cNvPr id="225" name="直接连接符 224"/>
          <p:cNvCxnSpPr/>
          <p:nvPr/>
        </p:nvCxnSpPr>
        <p:spPr bwMode="gray">
          <a:xfrm flipH="1">
            <a:off x="2262967" y="3806273"/>
            <a:ext cx="6983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76"/>
          <p:cNvCxnSpPr/>
          <p:nvPr/>
        </p:nvCxnSpPr>
        <p:spPr bwMode="gray">
          <a:xfrm>
            <a:off x="520537" y="4195368"/>
            <a:ext cx="5575463" cy="0"/>
          </a:xfrm>
          <a:prstGeom prst="line">
            <a:avLst/>
          </a:prstGeom>
          <a:noFill/>
          <a:ln w="19050" cap="flat" cmpd="sng" algn="ctr">
            <a:solidFill>
              <a:sysClr val="window" lastClr="FFFFFF">
                <a:lumMod val="85000"/>
              </a:sysClr>
            </a:solidFill>
            <a:prstDash val="sysDot"/>
            <a:miter lim="800000"/>
          </a:ln>
          <a:effectLst/>
        </p:spPr>
      </p:cxnSp>
      <p:pic>
        <p:nvPicPr>
          <p:cNvPr id="89" name="图片 88" descr="02.png"/>
          <p:cNvPicPr>
            <a:picLocks/>
          </p:cNvPicPr>
          <p:nvPr/>
        </p:nvPicPr>
        <p:blipFill>
          <a:blip r:embed="rId5" cstate="print"/>
          <a:stretch>
            <a:fillRect/>
          </a:stretch>
        </p:blipFill>
        <p:spPr bwMode="gray">
          <a:xfrm>
            <a:off x="1960151" y="3670428"/>
            <a:ext cx="312069" cy="255236"/>
          </a:xfrm>
          <a:prstGeom prst="rect">
            <a:avLst/>
          </a:prstGeom>
        </p:spPr>
      </p:pic>
      <p:pic>
        <p:nvPicPr>
          <p:cNvPr id="91" name="图片 90" descr="02.png"/>
          <p:cNvPicPr>
            <a:picLocks/>
          </p:cNvPicPr>
          <p:nvPr/>
        </p:nvPicPr>
        <p:blipFill>
          <a:blip r:embed="rId5" cstate="print"/>
          <a:stretch>
            <a:fillRect/>
          </a:stretch>
        </p:blipFill>
        <p:spPr bwMode="gray">
          <a:xfrm>
            <a:off x="2324951" y="3670428"/>
            <a:ext cx="312069" cy="255236"/>
          </a:xfrm>
          <a:prstGeom prst="rect">
            <a:avLst/>
          </a:prstGeom>
        </p:spPr>
      </p:pic>
      <p:pic>
        <p:nvPicPr>
          <p:cNvPr id="92" name="图片 91" descr="02.png"/>
          <p:cNvPicPr>
            <a:picLocks/>
          </p:cNvPicPr>
          <p:nvPr/>
        </p:nvPicPr>
        <p:blipFill>
          <a:blip r:embed="rId5" cstate="print"/>
          <a:stretch>
            <a:fillRect/>
          </a:stretch>
        </p:blipFill>
        <p:spPr bwMode="gray">
          <a:xfrm>
            <a:off x="3405443" y="3670428"/>
            <a:ext cx="312069" cy="255236"/>
          </a:xfrm>
          <a:prstGeom prst="rect">
            <a:avLst/>
          </a:prstGeom>
        </p:spPr>
      </p:pic>
      <p:pic>
        <p:nvPicPr>
          <p:cNvPr id="93" name="图片 92" descr="02.png"/>
          <p:cNvPicPr>
            <a:picLocks/>
          </p:cNvPicPr>
          <p:nvPr/>
        </p:nvPicPr>
        <p:blipFill>
          <a:blip r:embed="rId5" cstate="print"/>
          <a:stretch>
            <a:fillRect/>
          </a:stretch>
        </p:blipFill>
        <p:spPr bwMode="gray">
          <a:xfrm>
            <a:off x="3770243" y="3670428"/>
            <a:ext cx="312069" cy="255236"/>
          </a:xfrm>
          <a:prstGeom prst="rect">
            <a:avLst/>
          </a:prstGeom>
        </p:spPr>
      </p:pic>
      <p:pic>
        <p:nvPicPr>
          <p:cNvPr id="94" name="图片 93" descr="03.png"/>
          <p:cNvPicPr>
            <a:picLocks/>
          </p:cNvPicPr>
          <p:nvPr/>
        </p:nvPicPr>
        <p:blipFill>
          <a:blip r:embed="rId4" cstate="print"/>
          <a:stretch>
            <a:fillRect/>
          </a:stretch>
        </p:blipFill>
        <p:spPr bwMode="gray">
          <a:xfrm>
            <a:off x="3170496" y="3033546"/>
            <a:ext cx="312069" cy="255236"/>
          </a:xfrm>
          <a:prstGeom prst="rect">
            <a:avLst/>
          </a:prstGeom>
        </p:spPr>
      </p:pic>
      <p:cxnSp>
        <p:nvCxnSpPr>
          <p:cNvPr id="255" name="直接连接符 254"/>
          <p:cNvCxnSpPr>
            <a:stCxn id="90" idx="2"/>
            <a:endCxn id="87" idx="0"/>
          </p:cNvCxnSpPr>
          <p:nvPr/>
        </p:nvCxnSpPr>
        <p:spPr bwMode="gray">
          <a:xfrm>
            <a:off x="2975121" y="3288782"/>
            <a:ext cx="2427449" cy="11567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8" name="图片 117" descr="03.png"/>
          <p:cNvPicPr>
            <a:picLocks/>
          </p:cNvPicPr>
          <p:nvPr/>
        </p:nvPicPr>
        <p:blipFill>
          <a:blip r:embed="rId4" cstate="print"/>
          <a:stretch>
            <a:fillRect/>
          </a:stretch>
        </p:blipFill>
        <p:spPr bwMode="gray">
          <a:xfrm>
            <a:off x="2416533" y="1782967"/>
            <a:ext cx="312069" cy="255236"/>
          </a:xfrm>
          <a:prstGeom prst="rect">
            <a:avLst/>
          </a:prstGeom>
        </p:spPr>
      </p:pic>
      <p:pic>
        <p:nvPicPr>
          <p:cNvPr id="119" name="图片 118" descr="03.png"/>
          <p:cNvPicPr>
            <a:picLocks/>
          </p:cNvPicPr>
          <p:nvPr/>
        </p:nvPicPr>
        <p:blipFill>
          <a:blip r:embed="rId4" cstate="print"/>
          <a:stretch>
            <a:fillRect/>
          </a:stretch>
        </p:blipFill>
        <p:spPr bwMode="gray">
          <a:xfrm>
            <a:off x="2742640" y="1782104"/>
            <a:ext cx="312069" cy="255236"/>
          </a:xfrm>
          <a:prstGeom prst="rect">
            <a:avLst/>
          </a:prstGeom>
        </p:spPr>
      </p:pic>
      <p:pic>
        <p:nvPicPr>
          <p:cNvPr id="115" name="图片 114" descr="03.png"/>
          <p:cNvPicPr>
            <a:picLocks/>
          </p:cNvPicPr>
          <p:nvPr/>
        </p:nvPicPr>
        <p:blipFill>
          <a:blip r:embed="rId4" cstate="print"/>
          <a:stretch>
            <a:fillRect/>
          </a:stretch>
        </p:blipFill>
        <p:spPr bwMode="gray">
          <a:xfrm>
            <a:off x="2569748" y="1960541"/>
            <a:ext cx="312069" cy="255236"/>
          </a:xfrm>
          <a:prstGeom prst="rect">
            <a:avLst/>
          </a:prstGeom>
        </p:spPr>
      </p:pic>
      <p:pic>
        <p:nvPicPr>
          <p:cNvPr id="122" name="图片 121" descr="03.png"/>
          <p:cNvPicPr>
            <a:picLocks/>
          </p:cNvPicPr>
          <p:nvPr/>
        </p:nvPicPr>
        <p:blipFill>
          <a:blip r:embed="rId4" cstate="print"/>
          <a:stretch>
            <a:fillRect/>
          </a:stretch>
        </p:blipFill>
        <p:spPr bwMode="gray">
          <a:xfrm>
            <a:off x="3327352" y="1782967"/>
            <a:ext cx="312069" cy="255236"/>
          </a:xfrm>
          <a:prstGeom prst="rect">
            <a:avLst/>
          </a:prstGeom>
        </p:spPr>
      </p:pic>
      <p:pic>
        <p:nvPicPr>
          <p:cNvPr id="123" name="图片 122" descr="03.png"/>
          <p:cNvPicPr>
            <a:picLocks/>
          </p:cNvPicPr>
          <p:nvPr/>
        </p:nvPicPr>
        <p:blipFill>
          <a:blip r:embed="rId4" cstate="print"/>
          <a:stretch>
            <a:fillRect/>
          </a:stretch>
        </p:blipFill>
        <p:spPr bwMode="gray">
          <a:xfrm>
            <a:off x="3653459" y="1782104"/>
            <a:ext cx="312069" cy="255236"/>
          </a:xfrm>
          <a:prstGeom prst="rect">
            <a:avLst/>
          </a:prstGeom>
        </p:spPr>
      </p:pic>
      <p:pic>
        <p:nvPicPr>
          <p:cNvPr id="125" name="图片 124" descr="03.png"/>
          <p:cNvPicPr>
            <a:picLocks/>
          </p:cNvPicPr>
          <p:nvPr/>
        </p:nvPicPr>
        <p:blipFill>
          <a:blip r:embed="rId4" cstate="print"/>
          <a:stretch>
            <a:fillRect/>
          </a:stretch>
        </p:blipFill>
        <p:spPr bwMode="gray">
          <a:xfrm>
            <a:off x="3480567" y="1960541"/>
            <a:ext cx="312069" cy="255236"/>
          </a:xfrm>
          <a:prstGeom prst="rect">
            <a:avLst/>
          </a:prstGeom>
        </p:spPr>
      </p:pic>
      <p:sp>
        <p:nvSpPr>
          <p:cNvPr id="7" name="TextBox 85"/>
          <p:cNvSpPr txBox="1"/>
          <p:nvPr/>
        </p:nvSpPr>
        <p:spPr bwMode="gray">
          <a:xfrm>
            <a:off x="2273304" y="2220171"/>
            <a:ext cx="914706"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85"/>
          <p:cNvSpPr txBox="1"/>
          <p:nvPr/>
        </p:nvSpPr>
        <p:spPr bwMode="gray">
          <a:xfrm>
            <a:off x="3174372" y="2220171"/>
            <a:ext cx="914706"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70"/>
          <p:cNvGrpSpPr/>
          <p:nvPr/>
        </p:nvGrpSpPr>
        <p:grpSpPr bwMode="gray">
          <a:xfrm>
            <a:off x="6677631" y="99476"/>
            <a:ext cx="5071457" cy="252000"/>
            <a:chOff x="4744036" y="101826"/>
            <a:chExt cx="5071457" cy="213120"/>
          </a:xfrm>
        </p:grpSpPr>
        <p:sp>
          <p:nvSpPr>
            <p:cNvPr id="72" name="五边形 71"/>
            <p:cNvSpPr/>
            <p:nvPr/>
          </p:nvSpPr>
          <p:spPr bwMode="gray">
            <a:xfrm>
              <a:off x="4744036" y="101826"/>
              <a:ext cx="1332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Education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p:nvPr/>
          </p:nvSpPr>
          <p:spPr bwMode="gray">
            <a:xfrm>
              <a:off x="5990522" y="101826"/>
              <a:ext cx="1332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latin typeface="Huawei Sans" panose="020C0503030203020204" pitchFamily="34" charset="0"/>
                </a:rPr>
                <a:t>Finance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7237008" y="101826"/>
              <a:ext cx="133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b="1" dirty="0" smtClean="0">
                  <a:solidFill>
                    <a:schemeClr val="bg1"/>
                  </a:solidFill>
                  <a:latin typeface="Huawei Sans" panose="020C0503030203020204" pitchFamily="34" charset="0"/>
                </a:rPr>
                <a:t>Railway</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gray">
            <a:xfrm>
              <a:off x="8483493" y="101826"/>
              <a:ext cx="1332000" cy="21312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smtClean="0">
                  <a:solidFill>
                    <a:prstClr val="black"/>
                  </a:solidFill>
                  <a:latin typeface="Huawei Sans" panose="020C0503030203020204" pitchFamily="34" charset="0"/>
                  <a:sym typeface="Huawei Sans" panose="020C0503030203020204" pitchFamily="34" charset="0"/>
                </a:rPr>
                <a:t>Electric Power</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534504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a:spLocks/>
          </p:cNvSpPr>
          <p:nvPr/>
        </p:nvSpPr>
        <p:spPr bwMode="gray">
          <a:xfrm>
            <a:off x="1211429" y="4272444"/>
            <a:ext cx="1741543" cy="396937"/>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85000"/>
              </a:lnSpc>
            </a:pPr>
            <a:r>
              <a:rPr lang="en-US" sz="1200" b="1" dirty="0" smtClean="0">
                <a:solidFill>
                  <a:srgbClr val="3B3D33"/>
                </a:solidFill>
                <a:latin typeface="Huawei Sans" panose="020C0503030203020204" pitchFamily="34" charset="0"/>
              </a:rPr>
              <a:t>Provincial access network</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1046222" y="1571349"/>
            <a:ext cx="4429125" cy="2272638"/>
          </a:xfrm>
          <a:prstGeom prst="roundRect">
            <a:avLst>
              <a:gd name="adj" fmla="val 3675"/>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1662571" y="3287284"/>
            <a:ext cx="3522492" cy="392917"/>
          </a:xfrm>
          <a:prstGeom prst="rect">
            <a:avLst/>
          </a:prstGeom>
          <a:gradFill>
            <a:gsLst>
              <a:gs pos="0">
                <a:schemeClr val="bg1"/>
              </a:gs>
              <a:gs pos="100000">
                <a:schemeClr val="bg1">
                  <a:lumMod val="85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
          <p:cNvSpPr/>
          <p:nvPr/>
        </p:nvSpPr>
        <p:spPr bwMode="gray">
          <a:xfrm>
            <a:off x="1999953" y="1754792"/>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3" name="标题 2"/>
          <p:cNvSpPr>
            <a:spLocks noGrp="1"/>
          </p:cNvSpPr>
          <p:nvPr>
            <p:ph type="title"/>
          </p:nvPr>
        </p:nvSpPr>
        <p:spPr/>
        <p:txBody>
          <a:bodyPr/>
          <a:lstStyle/>
          <a:p>
            <a:r>
              <a:rPr lang="en-US" dirty="0" smtClean="0"/>
              <a:t>Integrated Data Network for the Electric Power Industry</a:t>
            </a:r>
            <a:endParaRPr lang="en-US" altLang="zh-CN" dirty="0">
              <a:sym typeface="Huawei Sans" panose="020C0503030203020204" pitchFamily="34" charset="0"/>
            </a:endParaRPr>
          </a:p>
        </p:txBody>
      </p:sp>
      <p:sp>
        <p:nvSpPr>
          <p:cNvPr id="10" name="TextBox 85"/>
          <p:cNvSpPr txBox="1"/>
          <p:nvPr/>
        </p:nvSpPr>
        <p:spPr bwMode="gray">
          <a:xfrm>
            <a:off x="2296795" y="153255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85"/>
          <p:cNvSpPr txBox="1"/>
          <p:nvPr/>
        </p:nvSpPr>
        <p:spPr bwMode="gray">
          <a:xfrm>
            <a:off x="3643643" y="153255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85"/>
          <p:cNvSpPr txBox="1"/>
          <p:nvPr/>
        </p:nvSpPr>
        <p:spPr bwMode="gray">
          <a:xfrm>
            <a:off x="2971917" y="1728553"/>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p:cNvSpPr/>
          <p:nvPr/>
        </p:nvSpPr>
        <p:spPr bwMode="gray">
          <a:xfrm>
            <a:off x="1999953" y="2545859"/>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7" name="TextBox 85"/>
          <p:cNvSpPr txBox="1"/>
          <p:nvPr/>
        </p:nvSpPr>
        <p:spPr bwMode="gray">
          <a:xfrm>
            <a:off x="4227007" y="2537720"/>
            <a:ext cx="1171526" cy="523220"/>
          </a:xfrm>
          <a:prstGeom prst="rect">
            <a:avLst/>
          </a:prstGeom>
          <a:noFill/>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Backbone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85"/>
          <p:cNvSpPr txBox="1"/>
          <p:nvPr/>
        </p:nvSpPr>
        <p:spPr bwMode="gray">
          <a:xfrm>
            <a:off x="2296795" y="2323617"/>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85"/>
          <p:cNvSpPr txBox="1"/>
          <p:nvPr/>
        </p:nvSpPr>
        <p:spPr bwMode="gray">
          <a:xfrm>
            <a:off x="3643643" y="2323617"/>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85"/>
          <p:cNvSpPr txBox="1"/>
          <p:nvPr/>
        </p:nvSpPr>
        <p:spPr bwMode="gray">
          <a:xfrm>
            <a:off x="2971917" y="251962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8" idx="4"/>
            <a:endCxn id="13" idx="0"/>
          </p:cNvCxnSpPr>
          <p:nvPr/>
        </p:nvCxnSpPr>
        <p:spPr bwMode="gray">
          <a:xfrm>
            <a:off x="3101133" y="2256313"/>
            <a:ext cx="0" cy="2895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TextBox 85"/>
          <p:cNvSpPr txBox="1"/>
          <p:nvPr/>
        </p:nvSpPr>
        <p:spPr bwMode="gray">
          <a:xfrm>
            <a:off x="4227007" y="3187639"/>
            <a:ext cx="1480445" cy="523220"/>
          </a:xfrm>
          <a:prstGeom prst="rect">
            <a:avLst/>
          </a:prstGeom>
          <a:noFill/>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Provincial border</a:t>
            </a:r>
            <a:endParaRPr lang="en-US" sz="1400" dirty="0">
              <a:solidFill>
                <a:prstClr val="black"/>
              </a:solidFill>
              <a:latin typeface="Huawei Sans" panose="020C0503030203020204" pitchFamily="34" charset="0"/>
            </a:endParaRPr>
          </a:p>
        </p:txBody>
      </p:sp>
      <p:sp>
        <p:nvSpPr>
          <p:cNvPr id="36" name="TextBox 1722"/>
          <p:cNvSpPr txBox="1"/>
          <p:nvPr/>
        </p:nvSpPr>
        <p:spPr bwMode="gray">
          <a:xfrm>
            <a:off x="1081498" y="2267832"/>
            <a:ext cx="1087007" cy="523220"/>
          </a:xfrm>
          <a:prstGeom prst="rect">
            <a:avLst/>
          </a:prstGeom>
          <a:noFill/>
        </p:spPr>
        <p:txBody>
          <a:bodyPr wrap="square" rtlCol="0">
            <a:spAutoFit/>
          </a:bodyPr>
          <a:lstStyle/>
          <a:p>
            <a:pPr fontAlgn="ctr"/>
            <a:r>
              <a:rPr lang="en-US" sz="1400" b="1" dirty="0" smtClean="0">
                <a:latin typeface="Huawei Sans" panose="020C0503030203020204" pitchFamily="34" charset="0"/>
              </a:rPr>
              <a:t>Backbone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a:off x="3101133" y="3051670"/>
            <a:ext cx="0" cy="2895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85"/>
          <p:cNvSpPr txBox="1"/>
          <p:nvPr/>
        </p:nvSpPr>
        <p:spPr bwMode="gray">
          <a:xfrm>
            <a:off x="1615216" y="3342872"/>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85"/>
          <p:cNvSpPr txBox="1"/>
          <p:nvPr/>
        </p:nvSpPr>
        <p:spPr bwMode="gray">
          <a:xfrm>
            <a:off x="1587784" y="404309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a:off x="2082716" y="3616160"/>
            <a:ext cx="0" cy="43442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85"/>
          <p:cNvSpPr txBox="1"/>
          <p:nvPr/>
        </p:nvSpPr>
        <p:spPr bwMode="gray">
          <a:xfrm>
            <a:off x="1587784" y="458054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CE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p:cNvSpPr>
          <p:nvPr/>
        </p:nvSpPr>
        <p:spPr bwMode="gray">
          <a:xfrm>
            <a:off x="3211352" y="4272444"/>
            <a:ext cx="1741543" cy="396937"/>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85000"/>
              </a:lnSpc>
            </a:pPr>
            <a:r>
              <a:rPr lang="en-US" sz="1200" b="1" dirty="0" smtClean="0">
                <a:solidFill>
                  <a:srgbClr val="3B3D33"/>
                </a:solidFill>
                <a:latin typeface="Huawei Sans" panose="020C0503030203020204" pitchFamily="34" charset="0"/>
              </a:rPr>
              <a:t>Municipal access network</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85"/>
          <p:cNvSpPr txBox="1"/>
          <p:nvPr/>
        </p:nvSpPr>
        <p:spPr bwMode="gray">
          <a:xfrm>
            <a:off x="3594000" y="404309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4088932" y="3616160"/>
            <a:ext cx="0" cy="43442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6" name="TextBox 85"/>
          <p:cNvSpPr txBox="1"/>
          <p:nvPr/>
        </p:nvSpPr>
        <p:spPr bwMode="gray">
          <a:xfrm>
            <a:off x="3594000" y="458054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CE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59"/>
          <p:cNvSpPr/>
          <p:nvPr/>
        </p:nvSpPr>
        <p:spPr bwMode="gray">
          <a:xfrm flipH="1">
            <a:off x="1606433" y="1564745"/>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90000"/>
              </a:lnSpc>
            </a:pPr>
            <a:r>
              <a:rPr lang="en-US" sz="1200" b="1" dirty="0" smtClean="0">
                <a:latin typeface="Huawei Sans" panose="020C0503030203020204" pitchFamily="34" charset="0"/>
              </a:rPr>
              <a:t>DR center</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59"/>
          <p:cNvSpPr/>
          <p:nvPr/>
        </p:nvSpPr>
        <p:spPr bwMode="gray">
          <a:xfrm flipH="1">
            <a:off x="3900091" y="1564745"/>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90000"/>
              </a:lnSpc>
            </a:pPr>
            <a:r>
              <a:rPr lang="en-US" sz="1200" b="1" dirty="0" smtClean="0">
                <a:latin typeface="Huawei Sans" panose="020C0503030203020204" pitchFamily="34" charset="0"/>
              </a:rPr>
              <a:t>DR center</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159"/>
          <p:cNvSpPr/>
          <p:nvPr/>
        </p:nvSpPr>
        <p:spPr bwMode="gray">
          <a:xfrm flipH="1">
            <a:off x="2728496" y="1355529"/>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90000"/>
              </a:lnSpc>
            </a:pPr>
            <a:r>
              <a:rPr lang="en-US" sz="1200" b="1" dirty="0" smtClean="0">
                <a:latin typeface="Huawei Sans" panose="020C0503030203020204" pitchFamily="34" charset="0"/>
              </a:rPr>
              <a:t>DR center</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65"/>
          <p:cNvPicPr>
            <a:picLocks noChangeAspect="1"/>
          </p:cNvPicPr>
          <p:nvPr/>
        </p:nvPicPr>
        <p:blipFill>
          <a:blip r:embed="rId3"/>
          <a:stretch>
            <a:fillRect/>
          </a:stretch>
        </p:blipFill>
        <p:spPr bwMode="gray">
          <a:xfrm>
            <a:off x="900739" y="4188053"/>
            <a:ext cx="562011" cy="420646"/>
          </a:xfrm>
          <a:prstGeom prst="rect">
            <a:avLst/>
          </a:prstGeom>
        </p:spPr>
      </p:pic>
      <p:sp>
        <p:nvSpPr>
          <p:cNvPr id="67" name="TextBox 85"/>
          <p:cNvSpPr txBox="1"/>
          <p:nvPr/>
        </p:nvSpPr>
        <p:spPr bwMode="gray">
          <a:xfrm>
            <a:off x="691753" y="3897634"/>
            <a:ext cx="1112805"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Provincial DC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Straight Connector 166"/>
          <p:cNvCxnSpPr/>
          <p:nvPr/>
        </p:nvCxnSpPr>
        <p:spPr bwMode="gray">
          <a:xfrm>
            <a:off x="2082716" y="4862975"/>
            <a:ext cx="0" cy="172107"/>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0" name="组合 44300"/>
          <p:cNvGrpSpPr>
            <a:grpSpLocks/>
          </p:cNvGrpSpPr>
          <p:nvPr/>
        </p:nvGrpSpPr>
        <p:grpSpPr bwMode="gray">
          <a:xfrm>
            <a:off x="751968" y="5092038"/>
            <a:ext cx="458833" cy="458833"/>
            <a:chOff x="7623175" y="2165350"/>
            <a:chExt cx="1114425" cy="1116013"/>
          </a:xfrm>
        </p:grpSpPr>
        <p:sp>
          <p:nvSpPr>
            <p:cNvPr id="71" name="Freeform 252"/>
            <p:cNvSpPr>
              <a:spLocks/>
            </p:cNvSpPr>
            <p:nvPr/>
          </p:nvSpPr>
          <p:spPr bwMode="gray">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44288"/>
            <p:cNvGrpSpPr>
              <a:grpSpLocks/>
            </p:cNvGrpSpPr>
            <p:nvPr/>
          </p:nvGrpSpPr>
          <p:grpSpPr bwMode="gray">
            <a:xfrm>
              <a:off x="7894638" y="2462213"/>
              <a:ext cx="574675" cy="523875"/>
              <a:chOff x="7894638" y="2462213"/>
              <a:chExt cx="574675" cy="523875"/>
            </a:xfrm>
          </p:grpSpPr>
          <p:sp>
            <p:nvSpPr>
              <p:cNvPr id="73" name="Freeform 253"/>
              <p:cNvSpPr>
                <a:spLocks noEditPoints="1"/>
              </p:cNvSpPr>
              <p:nvPr/>
            </p:nvSpPr>
            <p:spPr bwMode="gray">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54"/>
              <p:cNvSpPr>
                <a:spLocks/>
              </p:cNvSpPr>
              <p:nvPr/>
            </p:nvSpPr>
            <p:spPr bwMode="gray">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55"/>
              <p:cNvSpPr>
                <a:spLocks/>
              </p:cNvSpPr>
              <p:nvPr/>
            </p:nvSpPr>
            <p:spPr bwMode="gray">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256"/>
              <p:cNvSpPr>
                <a:spLocks/>
              </p:cNvSpPr>
              <p:nvPr/>
            </p:nvSpPr>
            <p:spPr bwMode="gray">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7" name="文本框 650"/>
          <p:cNvSpPr txBox="1"/>
          <p:nvPr/>
        </p:nvSpPr>
        <p:spPr bwMode="gray">
          <a:xfrm>
            <a:off x="666139" y="5712053"/>
            <a:ext cx="5216160" cy="296734"/>
          </a:xfrm>
          <a:prstGeom prst="roundRect">
            <a:avLst/>
          </a:prstGeom>
          <a:noFill/>
        </p:spPr>
        <p:txBody>
          <a:bodyPr wrap="square" lIns="0" tIns="0" rIns="0" bIns="0" rtlCol="0" anchor="ctr" anchorCtr="0">
            <a:noAutofit/>
          </a:bodyPr>
          <a:lstStyle/>
          <a:p>
            <a:pPr algn="ctr" fontAlgn="ctr"/>
            <a:r>
              <a:rPr lang="en-US" sz="1200" dirty="0" smtClean="0">
                <a:solidFill>
                  <a:srgbClr val="C7000B"/>
                </a:solidFill>
                <a:latin typeface="Huawei Sans" panose="020C0503030203020204" pitchFamily="34" charset="0"/>
              </a:rPr>
              <a:t>Provincial companies, subordinate organizations, municipal companies, county access networks, MANS of municipal companies, and so 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44295"/>
          <p:cNvGrpSpPr>
            <a:grpSpLocks/>
          </p:cNvGrpSpPr>
          <p:nvPr/>
        </p:nvGrpSpPr>
        <p:grpSpPr bwMode="gray">
          <a:xfrm>
            <a:off x="3044802" y="5092038"/>
            <a:ext cx="458833" cy="458833"/>
            <a:chOff x="1631950" y="2165351"/>
            <a:chExt cx="1116013" cy="1116013"/>
          </a:xfrm>
        </p:grpSpPr>
        <p:sp>
          <p:nvSpPr>
            <p:cNvPr id="79" name="Freeform 138"/>
            <p:cNvSpPr>
              <a:spLocks/>
            </p:cNvSpPr>
            <p:nvPr/>
          </p:nvSpPr>
          <p:spPr bwMode="gray">
            <a:xfrm>
              <a:off x="1631950" y="2165351"/>
              <a:ext cx="1116013"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44283"/>
            <p:cNvGrpSpPr>
              <a:grpSpLocks/>
            </p:cNvGrpSpPr>
            <p:nvPr/>
          </p:nvGrpSpPr>
          <p:grpSpPr bwMode="gray">
            <a:xfrm>
              <a:off x="1874838" y="2401888"/>
              <a:ext cx="631825" cy="644526"/>
              <a:chOff x="1874838" y="2401888"/>
              <a:chExt cx="631825" cy="644526"/>
            </a:xfrm>
          </p:grpSpPr>
          <p:sp>
            <p:nvSpPr>
              <p:cNvPr id="81" name="Freeform 139"/>
              <p:cNvSpPr>
                <a:spLocks/>
              </p:cNvSpPr>
              <p:nvPr/>
            </p:nvSpPr>
            <p:spPr bwMode="gray">
              <a:xfrm>
                <a:off x="2092325" y="2486026"/>
                <a:ext cx="28575" cy="107950"/>
              </a:xfrm>
              <a:custGeom>
                <a:avLst/>
                <a:gdLst>
                  <a:gd name="T0" fmla="*/ 2147483647 w 67"/>
                  <a:gd name="T1" fmla="*/ 2147483647 h 256"/>
                  <a:gd name="T2" fmla="*/ 2147483647 w 67"/>
                  <a:gd name="T3" fmla="*/ 2147483647 h 256"/>
                  <a:gd name="T4" fmla="*/ 0 w 67"/>
                  <a:gd name="T5" fmla="*/ 2147483647 h 256"/>
                  <a:gd name="T6" fmla="*/ 0 w 67"/>
                  <a:gd name="T7" fmla="*/ 2147483647 h 256"/>
                  <a:gd name="T8" fmla="*/ 2147483647 w 67"/>
                  <a:gd name="T9" fmla="*/ 0 h 256"/>
                  <a:gd name="T10" fmla="*/ 2147483647 w 67"/>
                  <a:gd name="T11" fmla="*/ 2147483647 h 256"/>
                  <a:gd name="T12" fmla="*/ 2147483647 w 67"/>
                  <a:gd name="T13" fmla="*/ 2147483647 h 256"/>
                  <a:gd name="T14" fmla="*/ 2147483647 w 67"/>
                  <a:gd name="T15" fmla="*/ 2147483647 h 2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140"/>
              <p:cNvSpPr>
                <a:spLocks/>
              </p:cNvSpPr>
              <p:nvPr/>
            </p:nvSpPr>
            <p:spPr bwMode="gray">
              <a:xfrm>
                <a:off x="1981200" y="2662238"/>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41"/>
              <p:cNvSpPr>
                <a:spLocks/>
              </p:cNvSpPr>
              <p:nvPr/>
            </p:nvSpPr>
            <p:spPr bwMode="gray">
              <a:xfrm>
                <a:off x="2036763" y="2662238"/>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42"/>
              <p:cNvSpPr>
                <a:spLocks/>
              </p:cNvSpPr>
              <p:nvPr/>
            </p:nvSpPr>
            <p:spPr bwMode="gray">
              <a:xfrm>
                <a:off x="2090738" y="266223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43"/>
              <p:cNvSpPr>
                <a:spLocks/>
              </p:cNvSpPr>
              <p:nvPr/>
            </p:nvSpPr>
            <p:spPr bwMode="gray">
              <a:xfrm>
                <a:off x="1981200" y="2717801"/>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144"/>
              <p:cNvSpPr>
                <a:spLocks/>
              </p:cNvSpPr>
              <p:nvPr/>
            </p:nvSpPr>
            <p:spPr bwMode="gray">
              <a:xfrm>
                <a:off x="2036763" y="2717801"/>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45"/>
              <p:cNvSpPr>
                <a:spLocks/>
              </p:cNvSpPr>
              <p:nvPr/>
            </p:nvSpPr>
            <p:spPr bwMode="gray">
              <a:xfrm>
                <a:off x="2090738" y="271780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46"/>
              <p:cNvSpPr>
                <a:spLocks/>
              </p:cNvSpPr>
              <p:nvPr/>
            </p:nvSpPr>
            <p:spPr bwMode="gray">
              <a:xfrm>
                <a:off x="1981200" y="2773363"/>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47"/>
              <p:cNvSpPr>
                <a:spLocks/>
              </p:cNvSpPr>
              <p:nvPr/>
            </p:nvSpPr>
            <p:spPr bwMode="gray">
              <a:xfrm>
                <a:off x="2036763" y="2773363"/>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48"/>
              <p:cNvSpPr>
                <a:spLocks/>
              </p:cNvSpPr>
              <p:nvPr/>
            </p:nvSpPr>
            <p:spPr bwMode="gray">
              <a:xfrm>
                <a:off x="2090738" y="277336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49"/>
              <p:cNvSpPr>
                <a:spLocks/>
              </p:cNvSpPr>
              <p:nvPr/>
            </p:nvSpPr>
            <p:spPr bwMode="gray">
              <a:xfrm>
                <a:off x="1981200" y="28289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50"/>
              <p:cNvSpPr>
                <a:spLocks/>
              </p:cNvSpPr>
              <p:nvPr/>
            </p:nvSpPr>
            <p:spPr bwMode="gray">
              <a:xfrm>
                <a:off x="2036763" y="2828926"/>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51"/>
              <p:cNvSpPr>
                <a:spLocks/>
              </p:cNvSpPr>
              <p:nvPr/>
            </p:nvSpPr>
            <p:spPr bwMode="gray">
              <a:xfrm>
                <a:off x="2090738" y="28289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52"/>
              <p:cNvSpPr>
                <a:spLocks/>
              </p:cNvSpPr>
              <p:nvPr/>
            </p:nvSpPr>
            <p:spPr bwMode="gray">
              <a:xfrm>
                <a:off x="2259013"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53"/>
              <p:cNvSpPr>
                <a:spLocks/>
              </p:cNvSpPr>
              <p:nvPr/>
            </p:nvSpPr>
            <p:spPr bwMode="gray">
              <a:xfrm>
                <a:off x="2314575"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54"/>
              <p:cNvSpPr>
                <a:spLocks/>
              </p:cNvSpPr>
              <p:nvPr/>
            </p:nvSpPr>
            <p:spPr bwMode="gray">
              <a:xfrm>
                <a:off x="2370138"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55"/>
              <p:cNvSpPr>
                <a:spLocks/>
              </p:cNvSpPr>
              <p:nvPr/>
            </p:nvSpPr>
            <p:spPr bwMode="gray">
              <a:xfrm>
                <a:off x="2259013"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6"/>
              <p:cNvSpPr>
                <a:spLocks/>
              </p:cNvSpPr>
              <p:nvPr/>
            </p:nvSpPr>
            <p:spPr bwMode="gray">
              <a:xfrm>
                <a:off x="2314575"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57"/>
              <p:cNvSpPr>
                <a:spLocks/>
              </p:cNvSpPr>
              <p:nvPr/>
            </p:nvSpPr>
            <p:spPr bwMode="gray">
              <a:xfrm>
                <a:off x="2370138"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58"/>
              <p:cNvSpPr>
                <a:spLocks/>
              </p:cNvSpPr>
              <p:nvPr/>
            </p:nvSpPr>
            <p:spPr bwMode="gray">
              <a:xfrm>
                <a:off x="2259013"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59"/>
              <p:cNvSpPr>
                <a:spLocks/>
              </p:cNvSpPr>
              <p:nvPr/>
            </p:nvSpPr>
            <p:spPr bwMode="gray">
              <a:xfrm>
                <a:off x="2314575"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60"/>
              <p:cNvSpPr>
                <a:spLocks/>
              </p:cNvSpPr>
              <p:nvPr/>
            </p:nvSpPr>
            <p:spPr bwMode="gray">
              <a:xfrm>
                <a:off x="2370138"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61"/>
              <p:cNvSpPr>
                <a:spLocks/>
              </p:cNvSpPr>
              <p:nvPr/>
            </p:nvSpPr>
            <p:spPr bwMode="gray">
              <a:xfrm>
                <a:off x="2259013"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62"/>
              <p:cNvSpPr>
                <a:spLocks/>
              </p:cNvSpPr>
              <p:nvPr/>
            </p:nvSpPr>
            <p:spPr bwMode="gray">
              <a:xfrm>
                <a:off x="2314575"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63"/>
              <p:cNvSpPr>
                <a:spLocks/>
              </p:cNvSpPr>
              <p:nvPr/>
            </p:nvSpPr>
            <p:spPr bwMode="gray">
              <a:xfrm>
                <a:off x="2370138"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64"/>
              <p:cNvSpPr>
                <a:spLocks/>
              </p:cNvSpPr>
              <p:nvPr/>
            </p:nvSpPr>
            <p:spPr bwMode="gray">
              <a:xfrm>
                <a:off x="2259013"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65"/>
              <p:cNvSpPr>
                <a:spLocks/>
              </p:cNvSpPr>
              <p:nvPr/>
            </p:nvSpPr>
            <p:spPr bwMode="gray">
              <a:xfrm>
                <a:off x="2314575"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66"/>
              <p:cNvSpPr>
                <a:spLocks/>
              </p:cNvSpPr>
              <p:nvPr/>
            </p:nvSpPr>
            <p:spPr bwMode="gray">
              <a:xfrm>
                <a:off x="2370138"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67"/>
              <p:cNvSpPr>
                <a:spLocks/>
              </p:cNvSpPr>
              <p:nvPr/>
            </p:nvSpPr>
            <p:spPr bwMode="gray">
              <a:xfrm>
                <a:off x="2259013"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68"/>
              <p:cNvSpPr>
                <a:spLocks/>
              </p:cNvSpPr>
              <p:nvPr/>
            </p:nvSpPr>
            <p:spPr bwMode="gray">
              <a:xfrm>
                <a:off x="2314575"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69"/>
              <p:cNvSpPr>
                <a:spLocks/>
              </p:cNvSpPr>
              <p:nvPr/>
            </p:nvSpPr>
            <p:spPr bwMode="gray">
              <a:xfrm>
                <a:off x="2370138"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70"/>
              <p:cNvSpPr>
                <a:spLocks/>
              </p:cNvSpPr>
              <p:nvPr/>
            </p:nvSpPr>
            <p:spPr bwMode="gray">
              <a:xfrm>
                <a:off x="2259013"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71"/>
              <p:cNvSpPr>
                <a:spLocks/>
              </p:cNvSpPr>
              <p:nvPr/>
            </p:nvSpPr>
            <p:spPr bwMode="gray">
              <a:xfrm>
                <a:off x="2314575"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72"/>
              <p:cNvSpPr>
                <a:spLocks/>
              </p:cNvSpPr>
              <p:nvPr/>
            </p:nvSpPr>
            <p:spPr bwMode="gray">
              <a:xfrm>
                <a:off x="2370138"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73"/>
              <p:cNvSpPr>
                <a:spLocks/>
              </p:cNvSpPr>
              <p:nvPr/>
            </p:nvSpPr>
            <p:spPr bwMode="gray">
              <a:xfrm>
                <a:off x="2259013"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74"/>
              <p:cNvSpPr>
                <a:spLocks/>
              </p:cNvSpPr>
              <p:nvPr/>
            </p:nvSpPr>
            <p:spPr bwMode="gray">
              <a:xfrm>
                <a:off x="2314575"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75"/>
              <p:cNvSpPr>
                <a:spLocks/>
              </p:cNvSpPr>
              <p:nvPr/>
            </p:nvSpPr>
            <p:spPr bwMode="gray">
              <a:xfrm>
                <a:off x="2370138"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6"/>
              <p:cNvSpPr>
                <a:spLocks/>
              </p:cNvSpPr>
              <p:nvPr/>
            </p:nvSpPr>
            <p:spPr bwMode="gray">
              <a:xfrm>
                <a:off x="1874838" y="2401888"/>
                <a:ext cx="631825" cy="628650"/>
              </a:xfrm>
              <a:custGeom>
                <a:avLst/>
                <a:gdLst>
                  <a:gd name="T0" fmla="*/ 2147483647 w 1505"/>
                  <a:gd name="T1" fmla="*/ 2147483647 h 1499"/>
                  <a:gd name="T2" fmla="*/ 2147483647 w 1505"/>
                  <a:gd name="T3" fmla="*/ 2147483647 h 1499"/>
                  <a:gd name="T4" fmla="*/ 2147483647 w 1505"/>
                  <a:gd name="T5" fmla="*/ 2147483647 h 1499"/>
                  <a:gd name="T6" fmla="*/ 2147483647 w 1505"/>
                  <a:gd name="T7" fmla="*/ 2147483647 h 1499"/>
                  <a:gd name="T8" fmla="*/ 2147483647 w 1505"/>
                  <a:gd name="T9" fmla="*/ 2147483647 h 1499"/>
                  <a:gd name="T10" fmla="*/ 2147483647 w 1505"/>
                  <a:gd name="T11" fmla="*/ 2147483647 h 1499"/>
                  <a:gd name="T12" fmla="*/ 2147483647 w 1505"/>
                  <a:gd name="T13" fmla="*/ 2147483647 h 1499"/>
                  <a:gd name="T14" fmla="*/ 2147483647 w 1505"/>
                  <a:gd name="T15" fmla="*/ 2147483647 h 1499"/>
                  <a:gd name="T16" fmla="*/ 2147483647 w 1505"/>
                  <a:gd name="T17" fmla="*/ 2147483647 h 1499"/>
                  <a:gd name="T18" fmla="*/ 2147483647 w 1505"/>
                  <a:gd name="T19" fmla="*/ 2147483647 h 1499"/>
                  <a:gd name="T20" fmla="*/ 2147483647 w 1505"/>
                  <a:gd name="T21" fmla="*/ 2147483647 h 1499"/>
                  <a:gd name="T22" fmla="*/ 2147483647 w 1505"/>
                  <a:gd name="T23" fmla="*/ 2147483647 h 1499"/>
                  <a:gd name="T24" fmla="*/ 2147483647 w 1505"/>
                  <a:gd name="T25" fmla="*/ 2147483647 h 1499"/>
                  <a:gd name="T26" fmla="*/ 2147483647 w 1505"/>
                  <a:gd name="T27" fmla="*/ 2147483647 h 1499"/>
                  <a:gd name="T28" fmla="*/ 2147483647 w 1505"/>
                  <a:gd name="T29" fmla="*/ 2147483647 h 1499"/>
                  <a:gd name="T30" fmla="*/ 2147483647 w 1505"/>
                  <a:gd name="T31" fmla="*/ 2147483647 h 1499"/>
                  <a:gd name="T32" fmla="*/ 2147483647 w 1505"/>
                  <a:gd name="T33" fmla="*/ 2147483647 h 1499"/>
                  <a:gd name="T34" fmla="*/ 2147483647 w 1505"/>
                  <a:gd name="T35" fmla="*/ 2147483647 h 1499"/>
                  <a:gd name="T36" fmla="*/ 2147483647 w 1505"/>
                  <a:gd name="T37" fmla="*/ 2147483647 h 1499"/>
                  <a:gd name="T38" fmla="*/ 2147483647 w 1505"/>
                  <a:gd name="T39" fmla="*/ 2147483647 h 1499"/>
                  <a:gd name="T40" fmla="*/ 2147483647 w 1505"/>
                  <a:gd name="T41" fmla="*/ 2147483647 h 1499"/>
                  <a:gd name="T42" fmla="*/ 2147483647 w 1505"/>
                  <a:gd name="T43" fmla="*/ 2147483647 h 1499"/>
                  <a:gd name="T44" fmla="*/ 2147483647 w 1505"/>
                  <a:gd name="T45" fmla="*/ 2147483647 h 1499"/>
                  <a:gd name="T46" fmla="*/ 2147483647 w 1505"/>
                  <a:gd name="T47" fmla="*/ 2147483647 h 1499"/>
                  <a:gd name="T48" fmla="*/ 0 w 1505"/>
                  <a:gd name="T49" fmla="*/ 2147483647 h 1499"/>
                  <a:gd name="T50" fmla="*/ 0 w 1505"/>
                  <a:gd name="T51" fmla="*/ 2147483647 h 1499"/>
                  <a:gd name="T52" fmla="*/ 2147483647 w 1505"/>
                  <a:gd name="T53" fmla="*/ 2147483647 h 1499"/>
                  <a:gd name="T54" fmla="*/ 2147483647 w 1505"/>
                  <a:gd name="T55" fmla="*/ 2147483647 h 1499"/>
                  <a:gd name="T56" fmla="*/ 2147483647 w 1505"/>
                  <a:gd name="T57" fmla="*/ 2147483647 h 1499"/>
                  <a:gd name="T58" fmla="*/ 2147483647 w 1505"/>
                  <a:gd name="T59" fmla="*/ 2147483647 h 1499"/>
                  <a:gd name="T60" fmla="*/ 2147483647 w 1505"/>
                  <a:gd name="T61" fmla="*/ 2147483647 h 1499"/>
                  <a:gd name="T62" fmla="*/ 2147483647 w 1505"/>
                  <a:gd name="T63" fmla="*/ 2147483647 h 1499"/>
                  <a:gd name="T64" fmla="*/ 2147483647 w 1505"/>
                  <a:gd name="T65" fmla="*/ 2147483647 h 1499"/>
                  <a:gd name="T66" fmla="*/ 2147483647 w 1505"/>
                  <a:gd name="T67" fmla="*/ 2147483647 h 1499"/>
                  <a:gd name="T68" fmla="*/ 2147483647 w 1505"/>
                  <a:gd name="T69" fmla="*/ 0 h 1499"/>
                  <a:gd name="T70" fmla="*/ 2147483647 w 1505"/>
                  <a:gd name="T71" fmla="*/ 0 h 1499"/>
                  <a:gd name="T72" fmla="*/ 2147483647 w 1505"/>
                  <a:gd name="T73" fmla="*/ 2147483647 h 1499"/>
                  <a:gd name="T74" fmla="*/ 2147483647 w 1505"/>
                  <a:gd name="T75" fmla="*/ 2147483647 h 1499"/>
                  <a:gd name="T76" fmla="*/ 2147483647 w 1505"/>
                  <a:gd name="T77" fmla="*/ 2147483647 h 1499"/>
                  <a:gd name="T78" fmla="*/ 2147483647 w 1505"/>
                  <a:gd name="T79" fmla="*/ 2147483647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9"/>
                    </a:lnTo>
                    <a:cubicBezTo>
                      <a:pt x="644" y="480"/>
                      <a:pt x="621" y="457"/>
                      <a:pt x="593" y="457"/>
                    </a:cubicBezTo>
                    <a:lnTo>
                      <a:pt x="263" y="457"/>
                    </a:lnTo>
                    <a:cubicBezTo>
                      <a:pt x="234" y="457"/>
                      <a:pt x="211" y="480"/>
                      <a:pt x="211" y="509"/>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4"/>
                    </a:lnTo>
                    <a:lnTo>
                      <a:pt x="145" y="1274"/>
                    </a:lnTo>
                    <a:lnTo>
                      <a:pt x="145" y="509"/>
                    </a:lnTo>
                    <a:cubicBezTo>
                      <a:pt x="145" y="444"/>
                      <a:pt x="198" y="391"/>
                      <a:pt x="263" y="391"/>
                    </a:cubicBezTo>
                    <a:lnTo>
                      <a:pt x="593" y="391"/>
                    </a:lnTo>
                    <a:cubicBezTo>
                      <a:pt x="658" y="391"/>
                      <a:pt x="711" y="444"/>
                      <a:pt x="711" y="509"/>
                    </a:cubicBezTo>
                    <a:lnTo>
                      <a:pt x="711" y="1274"/>
                    </a:lnTo>
                    <a:lnTo>
                      <a:pt x="809" y="1274"/>
                    </a:lnTo>
                    <a:lnTo>
                      <a:pt x="809" y="118"/>
                    </a:lnTo>
                    <a:cubicBezTo>
                      <a:pt x="809" y="53"/>
                      <a:pt x="862" y="0"/>
                      <a:pt x="927" y="0"/>
                    </a:cubicBezTo>
                    <a:lnTo>
                      <a:pt x="1258" y="0"/>
                    </a:lnTo>
                    <a:cubicBezTo>
                      <a:pt x="1323" y="0"/>
                      <a:pt x="1376" y="53"/>
                      <a:pt x="1376" y="118"/>
                    </a:cubicBezTo>
                    <a:lnTo>
                      <a:pt x="1376" y="1274"/>
                    </a:lnTo>
                    <a:lnTo>
                      <a:pt x="1505" y="1274"/>
                    </a:lnTo>
                    <a:lnTo>
                      <a:pt x="1505" y="149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177"/>
              <p:cNvSpPr>
                <a:spLocks/>
              </p:cNvSpPr>
              <p:nvPr/>
            </p:nvSpPr>
            <p:spPr bwMode="gray">
              <a:xfrm>
                <a:off x="2257425" y="2987676"/>
                <a:ext cx="58738" cy="58738"/>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178"/>
              <p:cNvSpPr>
                <a:spLocks/>
              </p:cNvSpPr>
              <p:nvPr/>
            </p:nvSpPr>
            <p:spPr bwMode="gray">
              <a:xfrm>
                <a:off x="2354263" y="2987676"/>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21" name="组合 44296"/>
          <p:cNvGrpSpPr>
            <a:grpSpLocks/>
          </p:cNvGrpSpPr>
          <p:nvPr/>
        </p:nvGrpSpPr>
        <p:grpSpPr bwMode="gray">
          <a:xfrm>
            <a:off x="3809080" y="5092038"/>
            <a:ext cx="458833" cy="458833"/>
            <a:chOff x="2830513" y="2165351"/>
            <a:chExt cx="1116013" cy="1116013"/>
          </a:xfrm>
        </p:grpSpPr>
        <p:sp>
          <p:nvSpPr>
            <p:cNvPr id="122" name="Freeform 195"/>
            <p:cNvSpPr>
              <a:spLocks/>
            </p:cNvSpPr>
            <p:nvPr/>
          </p:nvSpPr>
          <p:spPr bwMode="gray">
            <a:xfrm>
              <a:off x="2830513"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44284"/>
            <p:cNvGrpSpPr>
              <a:grpSpLocks/>
            </p:cNvGrpSpPr>
            <p:nvPr/>
          </p:nvGrpSpPr>
          <p:grpSpPr bwMode="gray">
            <a:xfrm>
              <a:off x="2974975" y="2452688"/>
              <a:ext cx="827088" cy="541338"/>
              <a:chOff x="2974975" y="2452688"/>
              <a:chExt cx="827088" cy="541338"/>
            </a:xfrm>
          </p:grpSpPr>
          <p:sp>
            <p:nvSpPr>
              <p:cNvPr id="124"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37" name="Freeform 209"/>
          <p:cNvSpPr>
            <a:spLocks/>
          </p:cNvSpPr>
          <p:nvPr/>
        </p:nvSpPr>
        <p:spPr bwMode="gray">
          <a:xfrm>
            <a:off x="1516246" y="5092038"/>
            <a:ext cx="458833" cy="45883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30" y="2659"/>
                </a:cubicBezTo>
                <a:cubicBezTo>
                  <a:pt x="595" y="2659"/>
                  <a:pt x="0" y="2064"/>
                  <a:pt x="0" y="1330"/>
                </a:cubicBezTo>
                <a:cubicBezTo>
                  <a:pt x="0" y="596"/>
                  <a:pt x="595" y="0"/>
                  <a:pt x="1330"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8" name="组合 44286"/>
          <p:cNvGrpSpPr>
            <a:grpSpLocks/>
          </p:cNvGrpSpPr>
          <p:nvPr/>
        </p:nvGrpSpPr>
        <p:grpSpPr bwMode="gray">
          <a:xfrm>
            <a:off x="1615453" y="5210825"/>
            <a:ext cx="260419" cy="221911"/>
            <a:chOff x="5467350" y="2454276"/>
            <a:chExt cx="633413" cy="539750"/>
          </a:xfrm>
        </p:grpSpPr>
        <p:sp>
          <p:nvSpPr>
            <p:cNvPr id="139" name="Freeform 210"/>
            <p:cNvSpPr>
              <a:spLocks/>
            </p:cNvSpPr>
            <p:nvPr/>
          </p:nvSpPr>
          <p:spPr bwMode="gray">
            <a:xfrm>
              <a:off x="5807075" y="2454276"/>
              <a:ext cx="293688" cy="523875"/>
            </a:xfrm>
            <a:custGeom>
              <a:avLst/>
              <a:gdLst>
                <a:gd name="T0" fmla="*/ 2147483647 w 698"/>
                <a:gd name="T1" fmla="*/ 2147483647 h 1249"/>
                <a:gd name="T2" fmla="*/ 2147483647 w 698"/>
                <a:gd name="T3" fmla="*/ 2147483647 h 1249"/>
                <a:gd name="T4" fmla="*/ 2147483647 w 698"/>
                <a:gd name="T5" fmla="*/ 2147483647 h 1249"/>
                <a:gd name="T6" fmla="*/ 2147483647 w 698"/>
                <a:gd name="T7" fmla="*/ 2147483647 h 1249"/>
                <a:gd name="T8" fmla="*/ 2147483647 w 698"/>
                <a:gd name="T9" fmla="*/ 2147483647 h 1249"/>
                <a:gd name="T10" fmla="*/ 2147483647 w 698"/>
                <a:gd name="T11" fmla="*/ 2147483647 h 1249"/>
                <a:gd name="T12" fmla="*/ 2147483647 w 698"/>
                <a:gd name="T13" fmla="*/ 2147483647 h 1249"/>
                <a:gd name="T14" fmla="*/ 2147483647 w 698"/>
                <a:gd name="T15" fmla="*/ 2147483647 h 1249"/>
                <a:gd name="T16" fmla="*/ 2147483647 w 698"/>
                <a:gd name="T17" fmla="*/ 2147483647 h 1249"/>
                <a:gd name="T18" fmla="*/ 2147483647 w 698"/>
                <a:gd name="T19" fmla="*/ 2147483647 h 1249"/>
                <a:gd name="T20" fmla="*/ 2147483647 w 698"/>
                <a:gd name="T21" fmla="*/ 2147483647 h 1249"/>
                <a:gd name="T22" fmla="*/ 2147483647 w 698"/>
                <a:gd name="T23" fmla="*/ 2147483647 h 1249"/>
                <a:gd name="T24" fmla="*/ 2147483647 w 698"/>
                <a:gd name="T25" fmla="*/ 2147483647 h 1249"/>
                <a:gd name="T26" fmla="*/ 0 w 698"/>
                <a:gd name="T27" fmla="*/ 2147483647 h 1249"/>
                <a:gd name="T28" fmla="*/ 0 w 698"/>
                <a:gd name="T29" fmla="*/ 2147483647 h 1249"/>
                <a:gd name="T30" fmla="*/ 2147483647 w 698"/>
                <a:gd name="T31" fmla="*/ 0 h 1249"/>
                <a:gd name="T32" fmla="*/ 2147483647 w 698"/>
                <a:gd name="T33" fmla="*/ 0 h 1249"/>
                <a:gd name="T34" fmla="*/ 2147483647 w 698"/>
                <a:gd name="T35" fmla="*/ 2147483647 h 1249"/>
                <a:gd name="T36" fmla="*/ 2147483647 w 698"/>
                <a:gd name="T37" fmla="*/ 2147483647 h 1249"/>
                <a:gd name="T38" fmla="*/ 2147483647 w 698"/>
                <a:gd name="T39" fmla="*/ 2147483647 h 12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8" h="1249">
                  <a:moveTo>
                    <a:pt x="665" y="1249"/>
                  </a:moveTo>
                  <a:lnTo>
                    <a:pt x="665" y="1249"/>
                  </a:lnTo>
                  <a:lnTo>
                    <a:pt x="451" y="1249"/>
                  </a:lnTo>
                  <a:cubicBezTo>
                    <a:pt x="432" y="1249"/>
                    <a:pt x="417" y="1234"/>
                    <a:pt x="417" y="1215"/>
                  </a:cubicBezTo>
                  <a:cubicBezTo>
                    <a:pt x="417" y="1197"/>
                    <a:pt x="432" y="1182"/>
                    <a:pt x="451" y="1182"/>
                  </a:cubicBezTo>
                  <a:lnTo>
                    <a:pt x="631" y="1182"/>
                  </a:lnTo>
                  <a:lnTo>
                    <a:pt x="631" y="67"/>
                  </a:lnTo>
                  <a:lnTo>
                    <a:pt x="66" y="67"/>
                  </a:lnTo>
                  <a:lnTo>
                    <a:pt x="66" y="1182"/>
                  </a:lnTo>
                  <a:lnTo>
                    <a:pt x="247" y="1182"/>
                  </a:lnTo>
                  <a:cubicBezTo>
                    <a:pt x="266" y="1182"/>
                    <a:pt x="281" y="1197"/>
                    <a:pt x="281" y="1215"/>
                  </a:cubicBezTo>
                  <a:cubicBezTo>
                    <a:pt x="281" y="1234"/>
                    <a:pt x="266" y="1249"/>
                    <a:pt x="247" y="1249"/>
                  </a:cubicBezTo>
                  <a:lnTo>
                    <a:pt x="33" y="1249"/>
                  </a:lnTo>
                  <a:cubicBezTo>
                    <a:pt x="15" y="1249"/>
                    <a:pt x="0" y="1234"/>
                    <a:pt x="0" y="1215"/>
                  </a:cubicBezTo>
                  <a:lnTo>
                    <a:pt x="0" y="34"/>
                  </a:lnTo>
                  <a:cubicBezTo>
                    <a:pt x="0" y="15"/>
                    <a:pt x="15" y="0"/>
                    <a:pt x="33" y="0"/>
                  </a:cubicBezTo>
                  <a:lnTo>
                    <a:pt x="665" y="0"/>
                  </a:lnTo>
                  <a:cubicBezTo>
                    <a:pt x="683" y="0"/>
                    <a:pt x="698" y="15"/>
                    <a:pt x="698" y="34"/>
                  </a:cubicBezTo>
                  <a:lnTo>
                    <a:pt x="698" y="1215"/>
                  </a:lnTo>
                  <a:cubicBezTo>
                    <a:pt x="698" y="1234"/>
                    <a:pt x="683" y="1249"/>
                    <a:pt x="665" y="12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211"/>
            <p:cNvSpPr>
              <a:spLocks/>
            </p:cNvSpPr>
            <p:nvPr/>
          </p:nvSpPr>
          <p:spPr bwMode="gray">
            <a:xfrm>
              <a:off x="5467350" y="2495551"/>
              <a:ext cx="368300" cy="482600"/>
            </a:xfrm>
            <a:custGeom>
              <a:avLst/>
              <a:gdLst>
                <a:gd name="T0" fmla="*/ 2147483647 w 875"/>
                <a:gd name="T1" fmla="*/ 2147483647 h 1149"/>
                <a:gd name="T2" fmla="*/ 2147483647 w 875"/>
                <a:gd name="T3" fmla="*/ 2147483647 h 1149"/>
                <a:gd name="T4" fmla="*/ 2147483647 w 875"/>
                <a:gd name="T5" fmla="*/ 2147483647 h 1149"/>
                <a:gd name="T6" fmla="*/ 2147483647 w 875"/>
                <a:gd name="T7" fmla="*/ 2147483647 h 1149"/>
                <a:gd name="T8" fmla="*/ 2147483647 w 875"/>
                <a:gd name="T9" fmla="*/ 2147483647 h 1149"/>
                <a:gd name="T10" fmla="*/ 2147483647 w 875"/>
                <a:gd name="T11" fmla="*/ 2147483647 h 1149"/>
                <a:gd name="T12" fmla="*/ 2147483647 w 875"/>
                <a:gd name="T13" fmla="*/ 2147483647 h 1149"/>
                <a:gd name="T14" fmla="*/ 2147483647 w 875"/>
                <a:gd name="T15" fmla="*/ 2147483647 h 1149"/>
                <a:gd name="T16" fmla="*/ 2147483647 w 875"/>
                <a:gd name="T17" fmla="*/ 2147483647 h 1149"/>
                <a:gd name="T18" fmla="*/ 2147483647 w 875"/>
                <a:gd name="T19" fmla="*/ 2147483647 h 1149"/>
                <a:gd name="T20" fmla="*/ 2147483647 w 875"/>
                <a:gd name="T21" fmla="*/ 2147483647 h 1149"/>
                <a:gd name="T22" fmla="*/ 2147483647 w 875"/>
                <a:gd name="T23" fmla="*/ 2147483647 h 1149"/>
                <a:gd name="T24" fmla="*/ 2147483647 w 875"/>
                <a:gd name="T25" fmla="*/ 2147483647 h 1149"/>
                <a:gd name="T26" fmla="*/ 2147483647 w 875"/>
                <a:gd name="T27" fmla="*/ 2147483647 h 1149"/>
                <a:gd name="T28" fmla="*/ 2147483647 w 875"/>
                <a:gd name="T29" fmla="*/ 2147483647 h 1149"/>
                <a:gd name="T30" fmla="*/ 2147483647 w 875"/>
                <a:gd name="T31" fmla="*/ 2147483647 h 1149"/>
                <a:gd name="T32" fmla="*/ 2147483647 w 875"/>
                <a:gd name="T33" fmla="*/ 2147483647 h 1149"/>
                <a:gd name="T34" fmla="*/ 2147483647 w 875"/>
                <a:gd name="T35" fmla="*/ 2147483647 h 1149"/>
                <a:gd name="T36" fmla="*/ 2147483647 w 875"/>
                <a:gd name="T37" fmla="*/ 2147483647 h 1149"/>
                <a:gd name="T38" fmla="*/ 2147483647 w 875"/>
                <a:gd name="T39" fmla="*/ 2147483647 h 1149"/>
                <a:gd name="T40" fmla="*/ 2147483647 w 875"/>
                <a:gd name="T41" fmla="*/ 2147483647 h 1149"/>
                <a:gd name="T42" fmla="*/ 2147483647 w 875"/>
                <a:gd name="T43" fmla="*/ 2147483647 h 1149"/>
                <a:gd name="T44" fmla="*/ 2147483647 w 875"/>
                <a:gd name="T45" fmla="*/ 2147483647 h 1149"/>
                <a:gd name="T46" fmla="*/ 2147483647 w 875"/>
                <a:gd name="T47" fmla="*/ 2147483647 h 1149"/>
                <a:gd name="T48" fmla="*/ 2147483647 w 875"/>
                <a:gd name="T49" fmla="*/ 2147483647 h 1149"/>
                <a:gd name="T50" fmla="*/ 2147483647 w 875"/>
                <a:gd name="T51" fmla="*/ 2147483647 h 1149"/>
                <a:gd name="T52" fmla="*/ 2147483647 w 875"/>
                <a:gd name="T53" fmla="*/ 2147483647 h 11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75" h="1149">
                  <a:moveTo>
                    <a:pt x="842" y="1149"/>
                  </a:moveTo>
                  <a:lnTo>
                    <a:pt x="842" y="1149"/>
                  </a:lnTo>
                  <a:lnTo>
                    <a:pt x="660" y="1149"/>
                  </a:lnTo>
                  <a:cubicBezTo>
                    <a:pt x="641" y="1149"/>
                    <a:pt x="626" y="1134"/>
                    <a:pt x="626" y="1115"/>
                  </a:cubicBezTo>
                  <a:cubicBezTo>
                    <a:pt x="626" y="1097"/>
                    <a:pt x="641" y="1082"/>
                    <a:pt x="660" y="1082"/>
                  </a:cubicBezTo>
                  <a:lnTo>
                    <a:pt x="809" y="1082"/>
                  </a:lnTo>
                  <a:lnTo>
                    <a:pt x="809" y="240"/>
                  </a:lnTo>
                  <a:lnTo>
                    <a:pt x="628" y="81"/>
                  </a:lnTo>
                  <a:lnTo>
                    <a:pt x="124" y="527"/>
                  </a:lnTo>
                  <a:lnTo>
                    <a:pt x="249" y="527"/>
                  </a:lnTo>
                  <a:cubicBezTo>
                    <a:pt x="267" y="527"/>
                    <a:pt x="282" y="542"/>
                    <a:pt x="282" y="560"/>
                  </a:cubicBezTo>
                  <a:lnTo>
                    <a:pt x="282" y="1082"/>
                  </a:lnTo>
                  <a:lnTo>
                    <a:pt x="470" y="1082"/>
                  </a:lnTo>
                  <a:cubicBezTo>
                    <a:pt x="489" y="1082"/>
                    <a:pt x="503" y="1097"/>
                    <a:pt x="503" y="1115"/>
                  </a:cubicBezTo>
                  <a:cubicBezTo>
                    <a:pt x="503" y="1134"/>
                    <a:pt x="489" y="1149"/>
                    <a:pt x="470" y="1149"/>
                  </a:cubicBezTo>
                  <a:lnTo>
                    <a:pt x="249" y="1149"/>
                  </a:lnTo>
                  <a:cubicBezTo>
                    <a:pt x="230" y="1149"/>
                    <a:pt x="215" y="1134"/>
                    <a:pt x="215" y="1115"/>
                  </a:cubicBezTo>
                  <a:lnTo>
                    <a:pt x="215" y="594"/>
                  </a:lnTo>
                  <a:lnTo>
                    <a:pt x="36" y="594"/>
                  </a:lnTo>
                  <a:cubicBezTo>
                    <a:pt x="22" y="594"/>
                    <a:pt x="9" y="585"/>
                    <a:pt x="4" y="572"/>
                  </a:cubicBezTo>
                  <a:cubicBezTo>
                    <a:pt x="0" y="559"/>
                    <a:pt x="3" y="545"/>
                    <a:pt x="14" y="535"/>
                  </a:cubicBezTo>
                  <a:lnTo>
                    <a:pt x="606" y="11"/>
                  </a:lnTo>
                  <a:cubicBezTo>
                    <a:pt x="619" y="0"/>
                    <a:pt x="638" y="0"/>
                    <a:pt x="650" y="11"/>
                  </a:cubicBezTo>
                  <a:lnTo>
                    <a:pt x="864" y="200"/>
                  </a:lnTo>
                  <a:cubicBezTo>
                    <a:pt x="871" y="207"/>
                    <a:pt x="875" y="216"/>
                    <a:pt x="875" y="225"/>
                  </a:cubicBezTo>
                  <a:lnTo>
                    <a:pt x="875" y="1115"/>
                  </a:lnTo>
                  <a:cubicBezTo>
                    <a:pt x="875" y="1134"/>
                    <a:pt x="860" y="1149"/>
                    <a:pt x="842" y="11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212"/>
            <p:cNvSpPr>
              <a:spLocks/>
            </p:cNvSpPr>
            <p:nvPr/>
          </p:nvSpPr>
          <p:spPr bwMode="gray">
            <a:xfrm>
              <a:off x="5651500" y="2806701"/>
              <a:ext cx="107950" cy="171450"/>
            </a:xfrm>
            <a:custGeom>
              <a:avLst/>
              <a:gdLst>
                <a:gd name="T0" fmla="*/ 2147483647 w 256"/>
                <a:gd name="T1" fmla="*/ 2147483647 h 408"/>
                <a:gd name="T2" fmla="*/ 2147483647 w 256"/>
                <a:gd name="T3" fmla="*/ 2147483647 h 408"/>
                <a:gd name="T4" fmla="*/ 2147483647 w 256"/>
                <a:gd name="T5" fmla="*/ 2147483647 h 408"/>
                <a:gd name="T6" fmla="*/ 2147483647 w 256"/>
                <a:gd name="T7" fmla="*/ 2147483647 h 408"/>
                <a:gd name="T8" fmla="*/ 2147483647 w 256"/>
                <a:gd name="T9" fmla="*/ 2147483647 h 408"/>
                <a:gd name="T10" fmla="*/ 2147483647 w 256"/>
                <a:gd name="T11" fmla="*/ 2147483647 h 408"/>
                <a:gd name="T12" fmla="*/ 2147483647 w 256"/>
                <a:gd name="T13" fmla="*/ 2147483647 h 408"/>
                <a:gd name="T14" fmla="*/ 0 w 256"/>
                <a:gd name="T15" fmla="*/ 2147483647 h 408"/>
                <a:gd name="T16" fmla="*/ 0 w 256"/>
                <a:gd name="T17" fmla="*/ 2147483647 h 408"/>
                <a:gd name="T18" fmla="*/ 2147483647 w 256"/>
                <a:gd name="T19" fmla="*/ 0 h 408"/>
                <a:gd name="T20" fmla="*/ 2147483647 w 256"/>
                <a:gd name="T21" fmla="*/ 0 h 408"/>
                <a:gd name="T22" fmla="*/ 2147483647 w 256"/>
                <a:gd name="T23" fmla="*/ 2147483647 h 408"/>
                <a:gd name="T24" fmla="*/ 2147483647 w 256"/>
                <a:gd name="T25" fmla="*/ 2147483647 h 408"/>
                <a:gd name="T26" fmla="*/ 2147483647 w 256"/>
                <a:gd name="T27" fmla="*/ 2147483647 h 4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6" h="408">
                  <a:moveTo>
                    <a:pt x="222" y="408"/>
                  </a:moveTo>
                  <a:lnTo>
                    <a:pt x="222" y="408"/>
                  </a:lnTo>
                  <a:cubicBezTo>
                    <a:pt x="204" y="408"/>
                    <a:pt x="189" y="393"/>
                    <a:pt x="189" y="374"/>
                  </a:cubicBezTo>
                  <a:lnTo>
                    <a:pt x="189" y="66"/>
                  </a:lnTo>
                  <a:lnTo>
                    <a:pt x="66" y="66"/>
                  </a:lnTo>
                  <a:lnTo>
                    <a:pt x="66" y="374"/>
                  </a:lnTo>
                  <a:cubicBezTo>
                    <a:pt x="66" y="393"/>
                    <a:pt x="52" y="408"/>
                    <a:pt x="33" y="408"/>
                  </a:cubicBezTo>
                  <a:cubicBezTo>
                    <a:pt x="15" y="408"/>
                    <a:pt x="0" y="393"/>
                    <a:pt x="0" y="374"/>
                  </a:cubicBezTo>
                  <a:lnTo>
                    <a:pt x="0" y="33"/>
                  </a:lnTo>
                  <a:cubicBezTo>
                    <a:pt x="0" y="15"/>
                    <a:pt x="15" y="0"/>
                    <a:pt x="33" y="0"/>
                  </a:cubicBezTo>
                  <a:lnTo>
                    <a:pt x="222" y="0"/>
                  </a:lnTo>
                  <a:cubicBezTo>
                    <a:pt x="241" y="0"/>
                    <a:pt x="256" y="15"/>
                    <a:pt x="256" y="33"/>
                  </a:cubicBezTo>
                  <a:lnTo>
                    <a:pt x="256" y="374"/>
                  </a:lnTo>
                  <a:cubicBezTo>
                    <a:pt x="256" y="393"/>
                    <a:pt x="241" y="408"/>
                    <a:pt x="222" y="4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213"/>
            <p:cNvSpPr>
              <a:spLocks/>
            </p:cNvSpPr>
            <p:nvPr/>
          </p:nvSpPr>
          <p:spPr bwMode="gray">
            <a:xfrm>
              <a:off x="5889625"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214"/>
            <p:cNvSpPr>
              <a:spLocks/>
            </p:cNvSpPr>
            <p:nvPr/>
          </p:nvSpPr>
          <p:spPr bwMode="gray">
            <a:xfrm>
              <a:off x="5889625"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215"/>
            <p:cNvSpPr>
              <a:spLocks/>
            </p:cNvSpPr>
            <p:nvPr/>
          </p:nvSpPr>
          <p:spPr bwMode="gray">
            <a:xfrm>
              <a:off x="5889625"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216"/>
            <p:cNvSpPr>
              <a:spLocks/>
            </p:cNvSpPr>
            <p:nvPr/>
          </p:nvSpPr>
          <p:spPr bwMode="gray">
            <a:xfrm>
              <a:off x="5889625"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217"/>
            <p:cNvSpPr>
              <a:spLocks/>
            </p:cNvSpPr>
            <p:nvPr/>
          </p:nvSpPr>
          <p:spPr bwMode="gray">
            <a:xfrm>
              <a:off x="5975350"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218"/>
            <p:cNvSpPr>
              <a:spLocks/>
            </p:cNvSpPr>
            <p:nvPr/>
          </p:nvSpPr>
          <p:spPr bwMode="gray">
            <a:xfrm>
              <a:off x="5975350"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220"/>
            <p:cNvSpPr>
              <a:spLocks/>
            </p:cNvSpPr>
            <p:nvPr/>
          </p:nvSpPr>
          <p:spPr bwMode="gray">
            <a:xfrm>
              <a:off x="5975350"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221"/>
            <p:cNvSpPr>
              <a:spLocks/>
            </p:cNvSpPr>
            <p:nvPr/>
          </p:nvSpPr>
          <p:spPr bwMode="gray">
            <a:xfrm>
              <a:off x="5975350"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222"/>
            <p:cNvSpPr>
              <a:spLocks/>
            </p:cNvSpPr>
            <p:nvPr/>
          </p:nvSpPr>
          <p:spPr bwMode="gray">
            <a:xfrm>
              <a:off x="5889625"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223"/>
            <p:cNvSpPr>
              <a:spLocks/>
            </p:cNvSpPr>
            <p:nvPr/>
          </p:nvSpPr>
          <p:spPr bwMode="gray">
            <a:xfrm>
              <a:off x="5975350"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224"/>
            <p:cNvSpPr>
              <a:spLocks/>
            </p:cNvSpPr>
            <p:nvPr/>
          </p:nvSpPr>
          <p:spPr bwMode="gray">
            <a:xfrm>
              <a:off x="5880100" y="2935288"/>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225"/>
            <p:cNvSpPr>
              <a:spLocks/>
            </p:cNvSpPr>
            <p:nvPr/>
          </p:nvSpPr>
          <p:spPr bwMode="gray">
            <a:xfrm>
              <a:off x="5969000" y="293528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4" name="组合 216"/>
          <p:cNvGrpSpPr>
            <a:grpSpLocks/>
          </p:cNvGrpSpPr>
          <p:nvPr/>
        </p:nvGrpSpPr>
        <p:grpSpPr bwMode="gray">
          <a:xfrm>
            <a:off x="2280524" y="5092038"/>
            <a:ext cx="458833" cy="458833"/>
            <a:chOff x="6383338" y="2019300"/>
            <a:chExt cx="1116013" cy="1116013"/>
          </a:xfrm>
        </p:grpSpPr>
        <p:sp>
          <p:nvSpPr>
            <p:cNvPr id="155" name="Freeform 140"/>
            <p:cNvSpPr>
              <a:spLocks/>
            </p:cNvSpPr>
            <p:nvPr/>
          </p:nvSpPr>
          <p:spPr bwMode="gray">
            <a:xfrm>
              <a:off x="6383338" y="2019300"/>
              <a:ext cx="1116013"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30" y="2658"/>
                  </a:cubicBezTo>
                  <a:cubicBezTo>
                    <a:pt x="596" y="2658"/>
                    <a:pt x="0" y="2063"/>
                    <a:pt x="0" y="1329"/>
                  </a:cubicBezTo>
                  <a:cubicBezTo>
                    <a:pt x="0" y="595"/>
                    <a:pt x="596" y="0"/>
                    <a:pt x="1330" y="0"/>
                  </a:cubicBezTo>
                  <a:cubicBezTo>
                    <a:pt x="2064"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6" name="组合 192"/>
            <p:cNvGrpSpPr>
              <a:grpSpLocks/>
            </p:cNvGrpSpPr>
            <p:nvPr/>
          </p:nvGrpSpPr>
          <p:grpSpPr bwMode="gray">
            <a:xfrm>
              <a:off x="6623050" y="2249488"/>
              <a:ext cx="636588" cy="657225"/>
              <a:chOff x="6623050" y="2249488"/>
              <a:chExt cx="636588" cy="657225"/>
            </a:xfrm>
          </p:grpSpPr>
          <p:sp>
            <p:nvSpPr>
              <p:cNvPr id="157" name="Freeform 141"/>
              <p:cNvSpPr>
                <a:spLocks noEditPoints="1"/>
              </p:cNvSpPr>
              <p:nvPr/>
            </p:nvSpPr>
            <p:spPr bwMode="gray">
              <a:xfrm>
                <a:off x="6858000" y="2308225"/>
                <a:ext cx="166688" cy="166688"/>
              </a:xfrm>
              <a:custGeom>
                <a:avLst/>
                <a:gdLst>
                  <a:gd name="T0" fmla="*/ 2147483647 w 398"/>
                  <a:gd name="T1" fmla="*/ 2147483647 h 398"/>
                  <a:gd name="T2" fmla="*/ 2147483647 w 398"/>
                  <a:gd name="T3" fmla="*/ 2147483647 h 398"/>
                  <a:gd name="T4" fmla="*/ 2147483647 w 398"/>
                  <a:gd name="T5" fmla="*/ 2147483647 h 398"/>
                  <a:gd name="T6" fmla="*/ 2147483647 w 398"/>
                  <a:gd name="T7" fmla="*/ 2147483647 h 398"/>
                  <a:gd name="T8" fmla="*/ 2147483647 w 398"/>
                  <a:gd name="T9" fmla="*/ 2147483647 h 398"/>
                  <a:gd name="T10" fmla="*/ 2147483647 w 398"/>
                  <a:gd name="T11" fmla="*/ 2147483647 h 398"/>
                  <a:gd name="T12" fmla="*/ 2147483647 w 398"/>
                  <a:gd name="T13" fmla="*/ 2147483647 h 398"/>
                  <a:gd name="T14" fmla="*/ 2147483647 w 398"/>
                  <a:gd name="T15" fmla="*/ 2147483647 h 398"/>
                  <a:gd name="T16" fmla="*/ 2147483647 w 398"/>
                  <a:gd name="T17" fmla="*/ 2147483647 h 398"/>
                  <a:gd name="T18" fmla="*/ 2147483647 w 398"/>
                  <a:gd name="T19" fmla="*/ 2147483647 h 398"/>
                  <a:gd name="T20" fmla="*/ 2147483647 w 398"/>
                  <a:gd name="T21" fmla="*/ 2147483647 h 398"/>
                  <a:gd name="T22" fmla="*/ 2147483647 w 398"/>
                  <a:gd name="T23" fmla="*/ 2147483647 h 398"/>
                  <a:gd name="T24" fmla="*/ 2147483647 w 398"/>
                  <a:gd name="T25" fmla="*/ 2147483647 h 398"/>
                  <a:gd name="T26" fmla="*/ 2147483647 w 398"/>
                  <a:gd name="T27" fmla="*/ 2147483647 h 398"/>
                  <a:gd name="T28" fmla="*/ 2147483647 w 398"/>
                  <a:gd name="T29" fmla="*/ 2147483647 h 398"/>
                  <a:gd name="T30" fmla="*/ 2147483647 w 398"/>
                  <a:gd name="T31" fmla="*/ 2147483647 h 398"/>
                  <a:gd name="T32" fmla="*/ 2147483647 w 398"/>
                  <a:gd name="T33" fmla="*/ 2147483647 h 398"/>
                  <a:gd name="T34" fmla="*/ 2147483647 w 398"/>
                  <a:gd name="T35" fmla="*/ 2147483647 h 398"/>
                  <a:gd name="T36" fmla="*/ 2147483647 w 398"/>
                  <a:gd name="T37" fmla="*/ 0 h 398"/>
                  <a:gd name="T38" fmla="*/ 2147483647 w 398"/>
                  <a:gd name="T39" fmla="*/ 0 h 398"/>
                  <a:gd name="T40" fmla="*/ 2147483647 w 398"/>
                  <a:gd name="T41" fmla="*/ 0 h 398"/>
                  <a:gd name="T42" fmla="*/ 2147483647 w 398"/>
                  <a:gd name="T43" fmla="*/ 2147483647 h 398"/>
                  <a:gd name="T44" fmla="*/ 2147483647 w 398"/>
                  <a:gd name="T45" fmla="*/ 2147483647 h 398"/>
                  <a:gd name="T46" fmla="*/ 2147483647 w 398"/>
                  <a:gd name="T47" fmla="*/ 2147483647 h 398"/>
                  <a:gd name="T48" fmla="*/ 0 w 398"/>
                  <a:gd name="T49" fmla="*/ 2147483647 h 398"/>
                  <a:gd name="T50" fmla="*/ 0 w 398"/>
                  <a:gd name="T51" fmla="*/ 2147483647 h 398"/>
                  <a:gd name="T52" fmla="*/ 2147483647 w 398"/>
                  <a:gd name="T53" fmla="*/ 2147483647 h 398"/>
                  <a:gd name="T54" fmla="*/ 2147483647 w 398"/>
                  <a:gd name="T55" fmla="*/ 2147483647 h 398"/>
                  <a:gd name="T56" fmla="*/ 2147483647 w 398"/>
                  <a:gd name="T57" fmla="*/ 2147483647 h 398"/>
                  <a:gd name="T58" fmla="*/ 2147483647 w 398"/>
                  <a:gd name="T59" fmla="*/ 2147483647 h 398"/>
                  <a:gd name="T60" fmla="*/ 2147483647 w 398"/>
                  <a:gd name="T61" fmla="*/ 2147483647 h 398"/>
                  <a:gd name="T62" fmla="*/ 2147483647 w 398"/>
                  <a:gd name="T63" fmla="*/ 2147483647 h 398"/>
                  <a:gd name="T64" fmla="*/ 2147483647 w 398"/>
                  <a:gd name="T65" fmla="*/ 2147483647 h 398"/>
                  <a:gd name="T66" fmla="*/ 2147483647 w 398"/>
                  <a:gd name="T67" fmla="*/ 2147483647 h 398"/>
                  <a:gd name="T68" fmla="*/ 2147483647 w 398"/>
                  <a:gd name="T69" fmla="*/ 2147483647 h 398"/>
                  <a:gd name="T70" fmla="*/ 2147483647 w 398"/>
                  <a:gd name="T71" fmla="*/ 2147483647 h 398"/>
                  <a:gd name="T72" fmla="*/ 2147483647 w 398"/>
                  <a:gd name="T73" fmla="*/ 2147483647 h 398"/>
                  <a:gd name="T74" fmla="*/ 2147483647 w 398"/>
                  <a:gd name="T75" fmla="*/ 2147483647 h 398"/>
                  <a:gd name="T76" fmla="*/ 2147483647 w 398"/>
                  <a:gd name="T77" fmla="*/ 2147483647 h 398"/>
                  <a:gd name="T78" fmla="*/ 2147483647 w 398"/>
                  <a:gd name="T79" fmla="*/ 0 h 3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8"/>
                  <a:gd name="T121" fmla="*/ 0 h 398"/>
                  <a:gd name="T122" fmla="*/ 398 w 398"/>
                  <a:gd name="T123" fmla="*/ 398 h 3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8" h="398">
                    <a:moveTo>
                      <a:pt x="331" y="182"/>
                    </a:moveTo>
                    <a:lnTo>
                      <a:pt x="331" y="182"/>
                    </a:lnTo>
                    <a:lnTo>
                      <a:pt x="331" y="216"/>
                    </a:lnTo>
                    <a:lnTo>
                      <a:pt x="249" y="216"/>
                    </a:lnTo>
                    <a:cubicBezTo>
                      <a:pt x="231" y="216"/>
                      <a:pt x="216" y="231"/>
                      <a:pt x="216" y="249"/>
                    </a:cubicBezTo>
                    <a:lnTo>
                      <a:pt x="216" y="331"/>
                    </a:lnTo>
                    <a:lnTo>
                      <a:pt x="182" y="331"/>
                    </a:lnTo>
                    <a:lnTo>
                      <a:pt x="182" y="249"/>
                    </a:lnTo>
                    <a:cubicBezTo>
                      <a:pt x="182" y="231"/>
                      <a:pt x="167" y="216"/>
                      <a:pt x="149" y="216"/>
                    </a:cubicBezTo>
                    <a:lnTo>
                      <a:pt x="67" y="216"/>
                    </a:lnTo>
                    <a:lnTo>
                      <a:pt x="67" y="182"/>
                    </a:lnTo>
                    <a:lnTo>
                      <a:pt x="149" y="182"/>
                    </a:lnTo>
                    <a:cubicBezTo>
                      <a:pt x="167" y="182"/>
                      <a:pt x="182" y="167"/>
                      <a:pt x="182" y="149"/>
                    </a:cubicBezTo>
                    <a:lnTo>
                      <a:pt x="182" y="67"/>
                    </a:lnTo>
                    <a:lnTo>
                      <a:pt x="216" y="67"/>
                    </a:lnTo>
                    <a:lnTo>
                      <a:pt x="216" y="149"/>
                    </a:lnTo>
                    <a:cubicBezTo>
                      <a:pt x="216" y="167"/>
                      <a:pt x="231" y="182"/>
                      <a:pt x="249" y="182"/>
                    </a:cubicBezTo>
                    <a:lnTo>
                      <a:pt x="331" y="182"/>
                    </a:lnTo>
                    <a:close/>
                    <a:moveTo>
                      <a:pt x="249" y="0"/>
                    </a:moveTo>
                    <a:lnTo>
                      <a:pt x="249" y="0"/>
                    </a:lnTo>
                    <a:lnTo>
                      <a:pt x="149" y="0"/>
                    </a:lnTo>
                    <a:cubicBezTo>
                      <a:pt x="130" y="0"/>
                      <a:pt x="115" y="15"/>
                      <a:pt x="115" y="33"/>
                    </a:cubicBezTo>
                    <a:lnTo>
                      <a:pt x="115" y="115"/>
                    </a:lnTo>
                    <a:lnTo>
                      <a:pt x="33" y="115"/>
                    </a:lnTo>
                    <a:cubicBezTo>
                      <a:pt x="15" y="115"/>
                      <a:pt x="0" y="130"/>
                      <a:pt x="0" y="149"/>
                    </a:cubicBezTo>
                    <a:lnTo>
                      <a:pt x="0" y="249"/>
                    </a:lnTo>
                    <a:cubicBezTo>
                      <a:pt x="0" y="267"/>
                      <a:pt x="15" y="282"/>
                      <a:pt x="33" y="282"/>
                    </a:cubicBezTo>
                    <a:lnTo>
                      <a:pt x="115" y="282"/>
                    </a:lnTo>
                    <a:lnTo>
                      <a:pt x="115" y="364"/>
                    </a:lnTo>
                    <a:cubicBezTo>
                      <a:pt x="115" y="383"/>
                      <a:pt x="130" y="398"/>
                      <a:pt x="149" y="398"/>
                    </a:cubicBezTo>
                    <a:lnTo>
                      <a:pt x="249" y="398"/>
                    </a:lnTo>
                    <a:cubicBezTo>
                      <a:pt x="268" y="398"/>
                      <a:pt x="282" y="383"/>
                      <a:pt x="282" y="364"/>
                    </a:cubicBezTo>
                    <a:lnTo>
                      <a:pt x="282" y="282"/>
                    </a:lnTo>
                    <a:lnTo>
                      <a:pt x="364" y="282"/>
                    </a:lnTo>
                    <a:cubicBezTo>
                      <a:pt x="383" y="282"/>
                      <a:pt x="398" y="267"/>
                      <a:pt x="398" y="249"/>
                    </a:cubicBezTo>
                    <a:lnTo>
                      <a:pt x="398" y="149"/>
                    </a:lnTo>
                    <a:cubicBezTo>
                      <a:pt x="398" y="130"/>
                      <a:pt x="383" y="115"/>
                      <a:pt x="364" y="115"/>
                    </a:cubicBezTo>
                    <a:lnTo>
                      <a:pt x="282" y="115"/>
                    </a:lnTo>
                    <a:lnTo>
                      <a:pt x="282" y="33"/>
                    </a:lnTo>
                    <a:cubicBezTo>
                      <a:pt x="282" y="15"/>
                      <a:pt x="268" y="0"/>
                      <a:pt x="24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42"/>
              <p:cNvSpPr>
                <a:spLocks noEditPoints="1"/>
              </p:cNvSpPr>
              <p:nvPr/>
            </p:nvSpPr>
            <p:spPr bwMode="gray">
              <a:xfrm>
                <a:off x="6743700" y="2473325"/>
                <a:ext cx="74613"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43"/>
              <p:cNvSpPr>
                <a:spLocks noEditPoints="1"/>
              </p:cNvSpPr>
              <p:nvPr/>
            </p:nvSpPr>
            <p:spPr bwMode="gray">
              <a:xfrm>
                <a:off x="6743700"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44"/>
              <p:cNvSpPr>
                <a:spLocks noEditPoints="1"/>
              </p:cNvSpPr>
              <p:nvPr/>
            </p:nvSpPr>
            <p:spPr bwMode="gray">
              <a:xfrm>
                <a:off x="6743700"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45"/>
              <p:cNvSpPr>
                <a:spLocks noEditPoints="1"/>
              </p:cNvSpPr>
              <p:nvPr/>
            </p:nvSpPr>
            <p:spPr bwMode="gray">
              <a:xfrm>
                <a:off x="6743700" y="2738438"/>
                <a:ext cx="74613"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2147483647 w 175"/>
                  <a:gd name="T13" fmla="*/ 0 h 175"/>
                  <a:gd name="T14" fmla="*/ 2147483647 w 175"/>
                  <a:gd name="T15" fmla="*/ 0 h 175"/>
                  <a:gd name="T16" fmla="*/ 2147483647 w 175"/>
                  <a:gd name="T17" fmla="*/ 0 h 175"/>
                  <a:gd name="T18" fmla="*/ 0 w 175"/>
                  <a:gd name="T19" fmla="*/ 2147483647 h 175"/>
                  <a:gd name="T20" fmla="*/ 0 w 175"/>
                  <a:gd name="T21" fmla="*/ 2147483647 h 175"/>
                  <a:gd name="T22" fmla="*/ 2147483647 w 175"/>
                  <a:gd name="T23" fmla="*/ 2147483647 h 175"/>
                  <a:gd name="T24" fmla="*/ 2147483647 w 175"/>
                  <a:gd name="T25" fmla="*/ 2147483647 h 175"/>
                  <a:gd name="T26" fmla="*/ 2147483647 w 175"/>
                  <a:gd name="T27" fmla="*/ 2147483647 h 175"/>
                  <a:gd name="T28" fmla="*/ 2147483647 w 175"/>
                  <a:gd name="T29" fmla="*/ 2147483647 h 175"/>
                  <a:gd name="T30" fmla="*/ 2147483647 w 175"/>
                  <a:gd name="T31" fmla="*/ 0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108" y="108"/>
                    </a:moveTo>
                    <a:lnTo>
                      <a:pt x="108" y="108"/>
                    </a:lnTo>
                    <a:lnTo>
                      <a:pt x="66" y="108"/>
                    </a:lnTo>
                    <a:lnTo>
                      <a:pt x="66" y="66"/>
                    </a:lnTo>
                    <a:lnTo>
                      <a:pt x="108" y="66"/>
                    </a:lnTo>
                    <a:lnTo>
                      <a:pt x="108" y="108"/>
                    </a:lnTo>
                    <a:close/>
                    <a:moveTo>
                      <a:pt x="142" y="0"/>
                    </a:moveTo>
                    <a:lnTo>
                      <a:pt x="142" y="0"/>
                    </a:lnTo>
                    <a:lnTo>
                      <a:pt x="33" y="0"/>
                    </a:lnTo>
                    <a:cubicBezTo>
                      <a:pt x="15" y="0"/>
                      <a:pt x="0" y="14"/>
                      <a:pt x="0" y="33"/>
                    </a:cubicBezTo>
                    <a:lnTo>
                      <a:pt x="0" y="142"/>
                    </a:lnTo>
                    <a:cubicBezTo>
                      <a:pt x="0" y="160"/>
                      <a:pt x="15" y="175"/>
                      <a:pt x="33" y="175"/>
                    </a:cubicBezTo>
                    <a:lnTo>
                      <a:pt x="142" y="175"/>
                    </a:lnTo>
                    <a:cubicBezTo>
                      <a:pt x="160" y="175"/>
                      <a:pt x="175" y="160"/>
                      <a:pt x="175" y="142"/>
                    </a:cubicBezTo>
                    <a:lnTo>
                      <a:pt x="175" y="33"/>
                    </a:lnTo>
                    <a:cubicBezTo>
                      <a:pt x="175" y="14"/>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46"/>
              <p:cNvSpPr>
                <a:spLocks noEditPoints="1"/>
              </p:cNvSpPr>
              <p:nvPr/>
            </p:nvSpPr>
            <p:spPr bwMode="gray">
              <a:xfrm>
                <a:off x="6851650" y="25606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0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2147483647 h 176"/>
                  <a:gd name="T26" fmla="*/ 2147483647 w 176"/>
                  <a:gd name="T27" fmla="*/ 0 h 176"/>
                  <a:gd name="T28" fmla="*/ 2147483647 w 176"/>
                  <a:gd name="T29" fmla="*/ 0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34"/>
                    </a:moveTo>
                    <a:lnTo>
                      <a:pt x="0" y="34"/>
                    </a:lnTo>
                    <a:lnTo>
                      <a:pt x="0" y="142"/>
                    </a:lnTo>
                    <a:cubicBezTo>
                      <a:pt x="0" y="161"/>
                      <a:pt x="15" y="176"/>
                      <a:pt x="34" y="176"/>
                    </a:cubicBezTo>
                    <a:lnTo>
                      <a:pt x="142" y="176"/>
                    </a:lnTo>
                    <a:cubicBezTo>
                      <a:pt x="161" y="176"/>
                      <a:pt x="176" y="161"/>
                      <a:pt x="176" y="142"/>
                    </a:cubicBezTo>
                    <a:lnTo>
                      <a:pt x="176" y="34"/>
                    </a:lnTo>
                    <a:cubicBezTo>
                      <a:pt x="176" y="15"/>
                      <a:pt x="161" y="0"/>
                      <a:pt x="142" y="0"/>
                    </a:cubicBezTo>
                    <a:lnTo>
                      <a:pt x="34" y="0"/>
                    </a:lnTo>
                    <a:cubicBezTo>
                      <a:pt x="15" y="0"/>
                      <a:pt x="0" y="15"/>
                      <a:pt x="0" y="3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47"/>
              <p:cNvSpPr>
                <a:spLocks noEditPoints="1"/>
              </p:cNvSpPr>
              <p:nvPr/>
            </p:nvSpPr>
            <p:spPr bwMode="gray">
              <a:xfrm>
                <a:off x="6851650" y="26495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2147483647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0 h 176"/>
                  <a:gd name="T26" fmla="*/ 2147483647 w 176"/>
                  <a:gd name="T27" fmla="*/ 0 h 176"/>
                  <a:gd name="T28" fmla="*/ 0 w 176"/>
                  <a:gd name="T29" fmla="*/ 2147483647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143"/>
                    </a:moveTo>
                    <a:lnTo>
                      <a:pt x="0" y="143"/>
                    </a:lnTo>
                    <a:cubicBezTo>
                      <a:pt x="0" y="161"/>
                      <a:pt x="15" y="176"/>
                      <a:pt x="34" y="176"/>
                    </a:cubicBezTo>
                    <a:lnTo>
                      <a:pt x="142" y="176"/>
                    </a:lnTo>
                    <a:cubicBezTo>
                      <a:pt x="161" y="176"/>
                      <a:pt x="176" y="161"/>
                      <a:pt x="176" y="143"/>
                    </a:cubicBezTo>
                    <a:lnTo>
                      <a:pt x="176" y="34"/>
                    </a:lnTo>
                    <a:cubicBezTo>
                      <a:pt x="176" y="15"/>
                      <a:pt x="161" y="0"/>
                      <a:pt x="142" y="0"/>
                    </a:cubicBezTo>
                    <a:lnTo>
                      <a:pt x="34"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48"/>
              <p:cNvSpPr>
                <a:spLocks noEditPoints="1"/>
              </p:cNvSpPr>
              <p:nvPr/>
            </p:nvSpPr>
            <p:spPr bwMode="gray">
              <a:xfrm>
                <a:off x="6958013"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49"/>
              <p:cNvSpPr>
                <a:spLocks noEditPoints="1"/>
              </p:cNvSpPr>
              <p:nvPr/>
            </p:nvSpPr>
            <p:spPr bwMode="gray">
              <a:xfrm>
                <a:off x="6958013"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0 h 176"/>
                  <a:gd name="T14" fmla="*/ 2147483647 w 175"/>
                  <a:gd name="T15" fmla="*/ 0 h 176"/>
                  <a:gd name="T16" fmla="*/ 2147483647 w 175"/>
                  <a:gd name="T17" fmla="*/ 0 h 176"/>
                  <a:gd name="T18" fmla="*/ 0 w 175"/>
                  <a:gd name="T19" fmla="*/ 2147483647 h 176"/>
                  <a:gd name="T20" fmla="*/ 0 w 175"/>
                  <a:gd name="T21" fmla="*/ 2147483647 h 176"/>
                  <a:gd name="T22" fmla="*/ 2147483647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0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42" y="0"/>
                    </a:moveTo>
                    <a:lnTo>
                      <a:pt x="142" y="0"/>
                    </a:ln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ubicBezTo>
                      <a:pt x="175" y="15"/>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150"/>
              <p:cNvSpPr>
                <a:spLocks noEditPoints="1"/>
              </p:cNvSpPr>
              <p:nvPr/>
            </p:nvSpPr>
            <p:spPr bwMode="gray">
              <a:xfrm>
                <a:off x="7065963" y="2473325"/>
                <a:ext cx="73025"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0 h 176"/>
                  <a:gd name="T24" fmla="*/ 2147483647 w 175"/>
                  <a:gd name="T25" fmla="*/ 0 h 176"/>
                  <a:gd name="T26" fmla="*/ 0 w 175"/>
                  <a:gd name="T27" fmla="*/ 2147483647 h 176"/>
                  <a:gd name="T28" fmla="*/ 0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33" y="176"/>
                    </a:moveTo>
                    <a:lnTo>
                      <a:pt x="33" y="176"/>
                    </a:ln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ubicBezTo>
                      <a:pt x="0" y="161"/>
                      <a:pt x="15" y="176"/>
                      <a:pt x="33" y="1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151"/>
              <p:cNvSpPr>
                <a:spLocks noEditPoints="1"/>
              </p:cNvSpPr>
              <p:nvPr/>
            </p:nvSpPr>
            <p:spPr bwMode="gray">
              <a:xfrm>
                <a:off x="7065963" y="25606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2"/>
                    </a:moveTo>
                    <a:lnTo>
                      <a:pt x="0" y="142"/>
                    </a:lnTo>
                    <a:cubicBezTo>
                      <a:pt x="0" y="161"/>
                      <a:pt x="15" y="176"/>
                      <a:pt x="33" y="176"/>
                    </a:cubicBez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152"/>
              <p:cNvSpPr>
                <a:spLocks noEditPoints="1"/>
              </p:cNvSpPr>
              <p:nvPr/>
            </p:nvSpPr>
            <p:spPr bwMode="gray">
              <a:xfrm>
                <a:off x="7065963" y="26495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3"/>
                    </a:moveTo>
                    <a:lnTo>
                      <a:pt x="0" y="143"/>
                    </a:lnTo>
                    <a:cubicBezTo>
                      <a:pt x="0" y="161"/>
                      <a:pt x="15" y="176"/>
                      <a:pt x="33" y="176"/>
                    </a:cubicBezTo>
                    <a:lnTo>
                      <a:pt x="142" y="176"/>
                    </a:lnTo>
                    <a:cubicBezTo>
                      <a:pt x="160" y="176"/>
                      <a:pt x="175" y="161"/>
                      <a:pt x="175" y="143"/>
                    </a:cubicBezTo>
                    <a:lnTo>
                      <a:pt x="175" y="34"/>
                    </a:lnTo>
                    <a:cubicBezTo>
                      <a:pt x="175" y="15"/>
                      <a:pt x="160" y="0"/>
                      <a:pt x="142" y="0"/>
                    </a:cubicBezTo>
                    <a:lnTo>
                      <a:pt x="33"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153"/>
              <p:cNvSpPr>
                <a:spLocks noEditPoints="1"/>
              </p:cNvSpPr>
              <p:nvPr/>
            </p:nvSpPr>
            <p:spPr bwMode="gray">
              <a:xfrm>
                <a:off x="7065963" y="2738438"/>
                <a:ext cx="73025"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0 w 175"/>
                  <a:gd name="T13" fmla="*/ 2147483647 h 175"/>
                  <a:gd name="T14" fmla="*/ 0 w 175"/>
                  <a:gd name="T15" fmla="*/ 2147483647 h 175"/>
                  <a:gd name="T16" fmla="*/ 2147483647 w 175"/>
                  <a:gd name="T17" fmla="*/ 2147483647 h 175"/>
                  <a:gd name="T18" fmla="*/ 2147483647 w 175"/>
                  <a:gd name="T19" fmla="*/ 2147483647 h 175"/>
                  <a:gd name="T20" fmla="*/ 2147483647 w 175"/>
                  <a:gd name="T21" fmla="*/ 2147483647 h 175"/>
                  <a:gd name="T22" fmla="*/ 2147483647 w 175"/>
                  <a:gd name="T23" fmla="*/ 2147483647 h 175"/>
                  <a:gd name="T24" fmla="*/ 2147483647 w 175"/>
                  <a:gd name="T25" fmla="*/ 0 h 175"/>
                  <a:gd name="T26" fmla="*/ 2147483647 w 175"/>
                  <a:gd name="T27" fmla="*/ 0 h 175"/>
                  <a:gd name="T28" fmla="*/ 0 w 175"/>
                  <a:gd name="T29" fmla="*/ 2147483647 h 175"/>
                  <a:gd name="T30" fmla="*/ 0 w 175"/>
                  <a:gd name="T31" fmla="*/ 2147483647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66" y="66"/>
                    </a:moveTo>
                    <a:lnTo>
                      <a:pt x="66" y="66"/>
                    </a:lnTo>
                    <a:lnTo>
                      <a:pt x="108" y="66"/>
                    </a:lnTo>
                    <a:lnTo>
                      <a:pt x="108" y="108"/>
                    </a:lnTo>
                    <a:lnTo>
                      <a:pt x="66" y="108"/>
                    </a:lnTo>
                    <a:lnTo>
                      <a:pt x="66" y="66"/>
                    </a:lnTo>
                    <a:close/>
                    <a:moveTo>
                      <a:pt x="0" y="142"/>
                    </a:moveTo>
                    <a:lnTo>
                      <a:pt x="0" y="142"/>
                    </a:lnTo>
                    <a:cubicBezTo>
                      <a:pt x="0" y="160"/>
                      <a:pt x="15" y="175"/>
                      <a:pt x="33" y="175"/>
                    </a:cubicBezTo>
                    <a:lnTo>
                      <a:pt x="142" y="175"/>
                    </a:lnTo>
                    <a:cubicBezTo>
                      <a:pt x="160" y="175"/>
                      <a:pt x="175" y="160"/>
                      <a:pt x="175" y="142"/>
                    </a:cubicBezTo>
                    <a:lnTo>
                      <a:pt x="175" y="33"/>
                    </a:lnTo>
                    <a:cubicBezTo>
                      <a:pt x="175" y="14"/>
                      <a:pt x="160" y="0"/>
                      <a:pt x="142" y="0"/>
                    </a:cubicBezTo>
                    <a:lnTo>
                      <a:pt x="33" y="0"/>
                    </a:lnTo>
                    <a:cubicBezTo>
                      <a:pt x="15" y="0"/>
                      <a:pt x="0" y="14"/>
                      <a:pt x="0" y="33"/>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154"/>
              <p:cNvSpPr>
                <a:spLocks/>
              </p:cNvSpPr>
              <p:nvPr/>
            </p:nvSpPr>
            <p:spPr bwMode="gray">
              <a:xfrm>
                <a:off x="6623050" y="2249488"/>
                <a:ext cx="636588" cy="657225"/>
              </a:xfrm>
              <a:custGeom>
                <a:avLst/>
                <a:gdLst>
                  <a:gd name="T0" fmla="*/ 2147483647 w 1519"/>
                  <a:gd name="T1" fmla="*/ 2147483647 h 1563"/>
                  <a:gd name="T2" fmla="*/ 2147483647 w 1519"/>
                  <a:gd name="T3" fmla="*/ 2147483647 h 1563"/>
                  <a:gd name="T4" fmla="*/ 2147483647 w 1519"/>
                  <a:gd name="T5" fmla="*/ 2147483647 h 1563"/>
                  <a:gd name="T6" fmla="*/ 2147483647 w 1519"/>
                  <a:gd name="T7" fmla="*/ 2147483647 h 1563"/>
                  <a:gd name="T8" fmla="*/ 2147483647 w 1519"/>
                  <a:gd name="T9" fmla="*/ 2147483647 h 1563"/>
                  <a:gd name="T10" fmla="*/ 2147483647 w 1519"/>
                  <a:gd name="T11" fmla="*/ 2147483647 h 1563"/>
                  <a:gd name="T12" fmla="*/ 2147483647 w 1519"/>
                  <a:gd name="T13" fmla="*/ 2147483647 h 1563"/>
                  <a:gd name="T14" fmla="*/ 2147483647 w 1519"/>
                  <a:gd name="T15" fmla="*/ 0 h 1563"/>
                  <a:gd name="T16" fmla="*/ 2147483647 w 1519"/>
                  <a:gd name="T17" fmla="*/ 0 h 1563"/>
                  <a:gd name="T18" fmla="*/ 2147483647 w 1519"/>
                  <a:gd name="T19" fmla="*/ 2147483647 h 1563"/>
                  <a:gd name="T20" fmla="*/ 2147483647 w 1519"/>
                  <a:gd name="T21" fmla="*/ 2147483647 h 1563"/>
                  <a:gd name="T22" fmla="*/ 2147483647 w 1519"/>
                  <a:gd name="T23" fmla="*/ 2147483647 h 1563"/>
                  <a:gd name="T24" fmla="*/ 2147483647 w 1519"/>
                  <a:gd name="T25" fmla="*/ 2147483647 h 1563"/>
                  <a:gd name="T26" fmla="*/ 2147483647 w 1519"/>
                  <a:gd name="T27" fmla="*/ 2147483647 h 1563"/>
                  <a:gd name="T28" fmla="*/ 2147483647 w 1519"/>
                  <a:gd name="T29" fmla="*/ 2147483647 h 1563"/>
                  <a:gd name="T30" fmla="*/ 0 w 1519"/>
                  <a:gd name="T31" fmla="*/ 2147483647 h 1563"/>
                  <a:gd name="T32" fmla="*/ 0 w 1519"/>
                  <a:gd name="T33" fmla="*/ 2147483647 h 1563"/>
                  <a:gd name="T34" fmla="*/ 2147483647 w 1519"/>
                  <a:gd name="T35" fmla="*/ 2147483647 h 1563"/>
                  <a:gd name="T36" fmla="*/ 2147483647 w 1519"/>
                  <a:gd name="T37" fmla="*/ 2147483647 h 1563"/>
                  <a:gd name="T38" fmla="*/ 2147483647 w 1519"/>
                  <a:gd name="T39" fmla="*/ 2147483647 h 1563"/>
                  <a:gd name="T40" fmla="*/ 2147483647 w 1519"/>
                  <a:gd name="T41" fmla="*/ 2147483647 h 1563"/>
                  <a:gd name="T42" fmla="*/ 2147483647 w 1519"/>
                  <a:gd name="T43" fmla="*/ 2147483647 h 1563"/>
                  <a:gd name="T44" fmla="*/ 2147483647 w 1519"/>
                  <a:gd name="T45" fmla="*/ 2147483647 h 1563"/>
                  <a:gd name="T46" fmla="*/ 2147483647 w 1519"/>
                  <a:gd name="T47" fmla="*/ 2147483647 h 1563"/>
                  <a:gd name="T48" fmla="*/ 2147483647 w 1519"/>
                  <a:gd name="T49" fmla="*/ 2147483647 h 1563"/>
                  <a:gd name="T50" fmla="*/ 2147483647 w 1519"/>
                  <a:gd name="T51" fmla="*/ 2147483647 h 1563"/>
                  <a:gd name="T52" fmla="*/ 2147483647 w 1519"/>
                  <a:gd name="T53" fmla="*/ 2147483647 h 1563"/>
                  <a:gd name="T54" fmla="*/ 2147483647 w 1519"/>
                  <a:gd name="T55" fmla="*/ 2147483647 h 1563"/>
                  <a:gd name="T56" fmla="*/ 2147483647 w 1519"/>
                  <a:gd name="T57" fmla="*/ 2147483647 h 1563"/>
                  <a:gd name="T58" fmla="*/ 2147483647 w 1519"/>
                  <a:gd name="T59" fmla="*/ 2147483647 h 1563"/>
                  <a:gd name="T60" fmla="*/ 2147483647 w 1519"/>
                  <a:gd name="T61" fmla="*/ 2147483647 h 1563"/>
                  <a:gd name="T62" fmla="*/ 2147483647 w 1519"/>
                  <a:gd name="T63" fmla="*/ 2147483647 h 1563"/>
                  <a:gd name="T64" fmla="*/ 2147483647 w 1519"/>
                  <a:gd name="T65" fmla="*/ 2147483647 h 1563"/>
                  <a:gd name="T66" fmla="*/ 2147483647 w 1519"/>
                  <a:gd name="T67" fmla="*/ 2147483647 h 1563"/>
                  <a:gd name="T68" fmla="*/ 2147483647 w 1519"/>
                  <a:gd name="T69" fmla="*/ 2147483647 h 1563"/>
                  <a:gd name="T70" fmla="*/ 2147483647 w 1519"/>
                  <a:gd name="T71" fmla="*/ 2147483647 h 1563"/>
                  <a:gd name="T72" fmla="*/ 2147483647 w 1519"/>
                  <a:gd name="T73" fmla="*/ 2147483647 h 1563"/>
                  <a:gd name="T74" fmla="*/ 2147483647 w 1519"/>
                  <a:gd name="T75" fmla="*/ 2147483647 h 1563"/>
                  <a:gd name="T76" fmla="*/ 2147483647 w 1519"/>
                  <a:gd name="T77" fmla="*/ 2147483647 h 1563"/>
                  <a:gd name="T78" fmla="*/ 2147483647 w 1519"/>
                  <a:gd name="T79" fmla="*/ 2147483647 h 1563"/>
                  <a:gd name="T80" fmla="*/ 2147483647 w 1519"/>
                  <a:gd name="T81" fmla="*/ 2147483647 h 1563"/>
                  <a:gd name="T82" fmla="*/ 2147483647 w 1519"/>
                  <a:gd name="T83" fmla="*/ 2147483647 h 1563"/>
                  <a:gd name="T84" fmla="*/ 2147483647 w 1519"/>
                  <a:gd name="T85" fmla="*/ 2147483647 h 1563"/>
                  <a:gd name="T86" fmla="*/ 2147483647 w 1519"/>
                  <a:gd name="T87" fmla="*/ 2147483647 h 1563"/>
                  <a:gd name="T88" fmla="*/ 2147483647 w 1519"/>
                  <a:gd name="T89" fmla="*/ 2147483647 h 1563"/>
                  <a:gd name="T90" fmla="*/ 2147483647 w 1519"/>
                  <a:gd name="T91" fmla="*/ 2147483647 h 1563"/>
                  <a:gd name="T92" fmla="*/ 2147483647 w 1519"/>
                  <a:gd name="T93" fmla="*/ 2147483647 h 1563"/>
                  <a:gd name="T94" fmla="*/ 2147483647 w 1519"/>
                  <a:gd name="T95" fmla="*/ 2147483647 h 15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9"/>
                  <a:gd name="T145" fmla="*/ 0 h 1563"/>
                  <a:gd name="T146" fmla="*/ 1519 w 1519"/>
                  <a:gd name="T147" fmla="*/ 1563 h 156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9" h="1563">
                    <a:moveTo>
                      <a:pt x="1486" y="1273"/>
                    </a:moveTo>
                    <a:lnTo>
                      <a:pt x="1486" y="1273"/>
                    </a:lnTo>
                    <a:lnTo>
                      <a:pt x="1421" y="1273"/>
                    </a:lnTo>
                    <a:lnTo>
                      <a:pt x="1421" y="394"/>
                    </a:lnTo>
                    <a:cubicBezTo>
                      <a:pt x="1421" y="375"/>
                      <a:pt x="1407" y="360"/>
                      <a:pt x="1388" y="360"/>
                    </a:cubicBezTo>
                    <a:lnTo>
                      <a:pt x="1260" y="360"/>
                    </a:lnTo>
                    <a:lnTo>
                      <a:pt x="1260" y="33"/>
                    </a:lnTo>
                    <a:cubicBezTo>
                      <a:pt x="1260" y="14"/>
                      <a:pt x="1245" y="0"/>
                      <a:pt x="1227" y="0"/>
                    </a:cubicBezTo>
                    <a:lnTo>
                      <a:pt x="293" y="0"/>
                    </a:lnTo>
                    <a:cubicBezTo>
                      <a:pt x="275" y="0"/>
                      <a:pt x="260" y="14"/>
                      <a:pt x="260" y="33"/>
                    </a:cubicBezTo>
                    <a:lnTo>
                      <a:pt x="260" y="360"/>
                    </a:lnTo>
                    <a:lnTo>
                      <a:pt x="132" y="360"/>
                    </a:lnTo>
                    <a:cubicBezTo>
                      <a:pt x="113" y="360"/>
                      <a:pt x="98" y="375"/>
                      <a:pt x="98" y="394"/>
                    </a:cubicBezTo>
                    <a:lnTo>
                      <a:pt x="98" y="1273"/>
                    </a:lnTo>
                    <a:lnTo>
                      <a:pt x="34" y="1273"/>
                    </a:lnTo>
                    <a:cubicBezTo>
                      <a:pt x="15" y="1273"/>
                      <a:pt x="0" y="1288"/>
                      <a:pt x="0" y="1307"/>
                    </a:cubicBezTo>
                    <a:lnTo>
                      <a:pt x="0" y="1493"/>
                    </a:lnTo>
                    <a:cubicBezTo>
                      <a:pt x="0" y="1512"/>
                      <a:pt x="15" y="1527"/>
                      <a:pt x="34" y="1527"/>
                    </a:cubicBezTo>
                    <a:lnTo>
                      <a:pt x="976" y="1527"/>
                    </a:lnTo>
                    <a:cubicBezTo>
                      <a:pt x="988" y="1548"/>
                      <a:pt x="1011" y="1563"/>
                      <a:pt x="1037" y="1563"/>
                    </a:cubicBezTo>
                    <a:cubicBezTo>
                      <a:pt x="1075" y="1563"/>
                      <a:pt x="1106" y="1531"/>
                      <a:pt x="1106" y="1493"/>
                    </a:cubicBezTo>
                    <a:cubicBezTo>
                      <a:pt x="1106" y="1455"/>
                      <a:pt x="1075" y="1424"/>
                      <a:pt x="1037" y="1424"/>
                    </a:cubicBezTo>
                    <a:cubicBezTo>
                      <a:pt x="1010" y="1424"/>
                      <a:pt x="988" y="1438"/>
                      <a:pt x="976" y="1460"/>
                    </a:cubicBezTo>
                    <a:lnTo>
                      <a:pt x="67" y="1460"/>
                    </a:lnTo>
                    <a:lnTo>
                      <a:pt x="67" y="1340"/>
                    </a:lnTo>
                    <a:lnTo>
                      <a:pt x="132" y="1340"/>
                    </a:lnTo>
                    <a:cubicBezTo>
                      <a:pt x="150" y="1340"/>
                      <a:pt x="165" y="1325"/>
                      <a:pt x="165" y="1307"/>
                    </a:cubicBezTo>
                    <a:lnTo>
                      <a:pt x="165" y="427"/>
                    </a:lnTo>
                    <a:lnTo>
                      <a:pt x="293" y="427"/>
                    </a:lnTo>
                    <a:cubicBezTo>
                      <a:pt x="312" y="427"/>
                      <a:pt x="327" y="412"/>
                      <a:pt x="327" y="394"/>
                    </a:cubicBezTo>
                    <a:lnTo>
                      <a:pt x="327" y="66"/>
                    </a:lnTo>
                    <a:lnTo>
                      <a:pt x="1193" y="66"/>
                    </a:lnTo>
                    <a:lnTo>
                      <a:pt x="1193" y="394"/>
                    </a:lnTo>
                    <a:cubicBezTo>
                      <a:pt x="1193" y="412"/>
                      <a:pt x="1208" y="427"/>
                      <a:pt x="1227" y="427"/>
                    </a:cubicBezTo>
                    <a:lnTo>
                      <a:pt x="1355" y="427"/>
                    </a:lnTo>
                    <a:lnTo>
                      <a:pt x="1355" y="1307"/>
                    </a:lnTo>
                    <a:cubicBezTo>
                      <a:pt x="1355" y="1325"/>
                      <a:pt x="1370" y="1340"/>
                      <a:pt x="1388" y="1340"/>
                    </a:cubicBezTo>
                    <a:lnTo>
                      <a:pt x="1453" y="1340"/>
                    </a:lnTo>
                    <a:lnTo>
                      <a:pt x="1453" y="1460"/>
                    </a:lnTo>
                    <a:lnTo>
                      <a:pt x="1310" y="1460"/>
                    </a:lnTo>
                    <a:cubicBezTo>
                      <a:pt x="1299" y="1438"/>
                      <a:pt x="1276" y="1424"/>
                      <a:pt x="1250" y="1424"/>
                    </a:cubicBezTo>
                    <a:cubicBezTo>
                      <a:pt x="1211" y="1424"/>
                      <a:pt x="1180" y="1455"/>
                      <a:pt x="1180" y="1493"/>
                    </a:cubicBezTo>
                    <a:cubicBezTo>
                      <a:pt x="1180" y="1531"/>
                      <a:pt x="1211" y="1563"/>
                      <a:pt x="1250" y="1563"/>
                    </a:cubicBezTo>
                    <a:cubicBezTo>
                      <a:pt x="1276" y="1563"/>
                      <a:pt x="1299" y="1548"/>
                      <a:pt x="1310" y="1527"/>
                    </a:cubicBezTo>
                    <a:lnTo>
                      <a:pt x="1486" y="1527"/>
                    </a:lnTo>
                    <a:cubicBezTo>
                      <a:pt x="1505" y="1527"/>
                      <a:pt x="1519" y="1512"/>
                      <a:pt x="1519" y="1493"/>
                    </a:cubicBezTo>
                    <a:lnTo>
                      <a:pt x="1519" y="1307"/>
                    </a:lnTo>
                    <a:cubicBezTo>
                      <a:pt x="1519" y="1288"/>
                      <a:pt x="1505" y="1273"/>
                      <a:pt x="1486" y="127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155"/>
              <p:cNvSpPr>
                <a:spLocks noEditPoints="1"/>
              </p:cNvSpPr>
              <p:nvPr/>
            </p:nvSpPr>
            <p:spPr bwMode="gray">
              <a:xfrm>
                <a:off x="6854825" y="2744788"/>
                <a:ext cx="179388" cy="68263"/>
              </a:xfrm>
              <a:custGeom>
                <a:avLst/>
                <a:gdLst>
                  <a:gd name="T0" fmla="*/ 2147483647 w 431"/>
                  <a:gd name="T1" fmla="*/ 2147483647 h 161"/>
                  <a:gd name="T2" fmla="*/ 2147483647 w 431"/>
                  <a:gd name="T3" fmla="*/ 2147483647 h 161"/>
                  <a:gd name="T4" fmla="*/ 2147483647 w 431"/>
                  <a:gd name="T5" fmla="*/ 2147483647 h 161"/>
                  <a:gd name="T6" fmla="*/ 2147483647 w 431"/>
                  <a:gd name="T7" fmla="*/ 2147483647 h 161"/>
                  <a:gd name="T8" fmla="*/ 2147483647 w 431"/>
                  <a:gd name="T9" fmla="*/ 2147483647 h 161"/>
                  <a:gd name="T10" fmla="*/ 2147483647 w 431"/>
                  <a:gd name="T11" fmla="*/ 2147483647 h 161"/>
                  <a:gd name="T12" fmla="*/ 2147483647 w 431"/>
                  <a:gd name="T13" fmla="*/ 2147483647 h 161"/>
                  <a:gd name="T14" fmla="*/ 2147483647 w 431"/>
                  <a:gd name="T15" fmla="*/ 2147483647 h 161"/>
                  <a:gd name="T16" fmla="*/ 2147483647 w 431"/>
                  <a:gd name="T17" fmla="*/ 2147483647 h 161"/>
                  <a:gd name="T18" fmla="*/ 2147483647 w 431"/>
                  <a:gd name="T19" fmla="*/ 2147483647 h 161"/>
                  <a:gd name="T20" fmla="*/ 2147483647 w 431"/>
                  <a:gd name="T21" fmla="*/ 2147483647 h 161"/>
                  <a:gd name="T22" fmla="*/ 2147483647 w 431"/>
                  <a:gd name="T23" fmla="*/ 0 h 161"/>
                  <a:gd name="T24" fmla="*/ 2147483647 w 431"/>
                  <a:gd name="T25" fmla="*/ 0 h 161"/>
                  <a:gd name="T26" fmla="*/ 0 w 431"/>
                  <a:gd name="T27" fmla="*/ 2147483647 h 161"/>
                  <a:gd name="T28" fmla="*/ 0 w 431"/>
                  <a:gd name="T29" fmla="*/ 2147483647 h 161"/>
                  <a:gd name="T30" fmla="*/ 2147483647 w 431"/>
                  <a:gd name="T31" fmla="*/ 2147483647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1"/>
                  <a:gd name="T49" fmla="*/ 0 h 161"/>
                  <a:gd name="T50" fmla="*/ 431 w 431"/>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1" h="161">
                    <a:moveTo>
                      <a:pt x="67" y="66"/>
                    </a:moveTo>
                    <a:lnTo>
                      <a:pt x="67" y="66"/>
                    </a:lnTo>
                    <a:lnTo>
                      <a:pt x="364" y="66"/>
                    </a:lnTo>
                    <a:lnTo>
                      <a:pt x="364" y="94"/>
                    </a:lnTo>
                    <a:lnTo>
                      <a:pt x="67" y="94"/>
                    </a:lnTo>
                    <a:lnTo>
                      <a:pt x="67" y="66"/>
                    </a:lnTo>
                    <a:close/>
                    <a:moveTo>
                      <a:pt x="33" y="161"/>
                    </a:moveTo>
                    <a:lnTo>
                      <a:pt x="33" y="161"/>
                    </a:lnTo>
                    <a:lnTo>
                      <a:pt x="398" y="161"/>
                    </a:lnTo>
                    <a:cubicBezTo>
                      <a:pt x="416" y="161"/>
                      <a:pt x="431" y="146"/>
                      <a:pt x="431" y="128"/>
                    </a:cubicBezTo>
                    <a:lnTo>
                      <a:pt x="431" y="33"/>
                    </a:lnTo>
                    <a:cubicBezTo>
                      <a:pt x="431" y="15"/>
                      <a:pt x="416" y="0"/>
                      <a:pt x="398" y="0"/>
                    </a:cubicBezTo>
                    <a:lnTo>
                      <a:pt x="33" y="0"/>
                    </a:lnTo>
                    <a:cubicBezTo>
                      <a:pt x="15" y="0"/>
                      <a:pt x="0" y="15"/>
                      <a:pt x="0" y="33"/>
                    </a:cubicBezTo>
                    <a:lnTo>
                      <a:pt x="0" y="128"/>
                    </a:lnTo>
                    <a:cubicBezTo>
                      <a:pt x="0" y="146"/>
                      <a:pt x="15" y="161"/>
                      <a:pt x="33" y="16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2" name="组合 44297"/>
          <p:cNvGrpSpPr>
            <a:grpSpLocks/>
          </p:cNvGrpSpPr>
          <p:nvPr/>
        </p:nvGrpSpPr>
        <p:grpSpPr bwMode="gray">
          <a:xfrm>
            <a:off x="4573358" y="5092038"/>
            <a:ext cx="458833" cy="458833"/>
            <a:chOff x="4029075" y="2165351"/>
            <a:chExt cx="1114425" cy="1116013"/>
          </a:xfrm>
        </p:grpSpPr>
        <p:sp>
          <p:nvSpPr>
            <p:cNvPr id="173" name="Freeform 179"/>
            <p:cNvSpPr>
              <a:spLocks/>
            </p:cNvSpPr>
            <p:nvPr/>
          </p:nvSpPr>
          <p:spPr bwMode="gray">
            <a:xfrm>
              <a:off x="4029075" y="2165351"/>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29" y="2659"/>
                  </a:cubicBezTo>
                  <a:cubicBezTo>
                    <a:pt x="595" y="2659"/>
                    <a:pt x="0" y="2064"/>
                    <a:pt x="0" y="1330"/>
                  </a:cubicBezTo>
                  <a:cubicBezTo>
                    <a:pt x="0" y="596"/>
                    <a:pt x="595" y="0"/>
                    <a:pt x="1329"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4" name="组合 44285"/>
            <p:cNvGrpSpPr>
              <a:grpSpLocks/>
            </p:cNvGrpSpPr>
            <p:nvPr/>
          </p:nvGrpSpPr>
          <p:grpSpPr bwMode="gray">
            <a:xfrm>
              <a:off x="4313238" y="2362201"/>
              <a:ext cx="546100" cy="722312"/>
              <a:chOff x="4313238" y="2362201"/>
              <a:chExt cx="546100" cy="722312"/>
            </a:xfrm>
          </p:grpSpPr>
          <p:sp>
            <p:nvSpPr>
              <p:cNvPr id="175" name="Freeform 180"/>
              <p:cNvSpPr>
                <a:spLocks/>
              </p:cNvSpPr>
              <p:nvPr/>
            </p:nvSpPr>
            <p:spPr bwMode="gray">
              <a:xfrm>
                <a:off x="4386263" y="2640013"/>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81"/>
              <p:cNvSpPr>
                <a:spLocks/>
              </p:cNvSpPr>
              <p:nvPr/>
            </p:nvSpPr>
            <p:spPr bwMode="gray">
              <a:xfrm>
                <a:off x="4386263" y="2700338"/>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182"/>
              <p:cNvSpPr>
                <a:spLocks/>
              </p:cNvSpPr>
              <p:nvPr/>
            </p:nvSpPr>
            <p:spPr bwMode="gray">
              <a:xfrm>
                <a:off x="4386263" y="2759076"/>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183"/>
              <p:cNvSpPr>
                <a:spLocks/>
              </p:cNvSpPr>
              <p:nvPr/>
            </p:nvSpPr>
            <p:spPr bwMode="gray">
              <a:xfrm>
                <a:off x="4386263" y="2819401"/>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84"/>
              <p:cNvSpPr>
                <a:spLocks/>
              </p:cNvSpPr>
              <p:nvPr/>
            </p:nvSpPr>
            <p:spPr bwMode="gray">
              <a:xfrm>
                <a:off x="4386263" y="2878138"/>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185"/>
              <p:cNvSpPr>
                <a:spLocks/>
              </p:cNvSpPr>
              <p:nvPr/>
            </p:nvSpPr>
            <p:spPr bwMode="gray">
              <a:xfrm>
                <a:off x="4440238" y="2362201"/>
                <a:ext cx="26988" cy="161925"/>
              </a:xfrm>
              <a:custGeom>
                <a:avLst/>
                <a:gdLst>
                  <a:gd name="T0" fmla="*/ 2147483647 w 67"/>
                  <a:gd name="T1" fmla="*/ 2147483647 h 387"/>
                  <a:gd name="T2" fmla="*/ 2147483647 w 67"/>
                  <a:gd name="T3" fmla="*/ 2147483647 h 387"/>
                  <a:gd name="T4" fmla="*/ 0 w 67"/>
                  <a:gd name="T5" fmla="*/ 2147483647 h 387"/>
                  <a:gd name="T6" fmla="*/ 0 w 67"/>
                  <a:gd name="T7" fmla="*/ 2147483647 h 387"/>
                  <a:gd name="T8" fmla="*/ 2147483647 w 67"/>
                  <a:gd name="T9" fmla="*/ 0 h 387"/>
                  <a:gd name="T10" fmla="*/ 2147483647 w 67"/>
                  <a:gd name="T11" fmla="*/ 2147483647 h 387"/>
                  <a:gd name="T12" fmla="*/ 2147483647 w 67"/>
                  <a:gd name="T13" fmla="*/ 2147483647 h 387"/>
                  <a:gd name="T14" fmla="*/ 2147483647 w 67"/>
                  <a:gd name="T15" fmla="*/ 2147483647 h 3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87">
                    <a:moveTo>
                      <a:pt x="34" y="387"/>
                    </a:moveTo>
                    <a:lnTo>
                      <a:pt x="34" y="387"/>
                    </a:lnTo>
                    <a:cubicBezTo>
                      <a:pt x="15" y="387"/>
                      <a:pt x="0" y="372"/>
                      <a:pt x="0" y="354"/>
                    </a:cubicBezTo>
                    <a:lnTo>
                      <a:pt x="0" y="34"/>
                    </a:lnTo>
                    <a:cubicBezTo>
                      <a:pt x="0" y="15"/>
                      <a:pt x="15" y="0"/>
                      <a:pt x="34" y="0"/>
                    </a:cubicBezTo>
                    <a:cubicBezTo>
                      <a:pt x="52" y="0"/>
                      <a:pt x="67" y="15"/>
                      <a:pt x="67" y="34"/>
                    </a:cubicBezTo>
                    <a:lnTo>
                      <a:pt x="67" y="354"/>
                    </a:lnTo>
                    <a:cubicBezTo>
                      <a:pt x="67" y="372"/>
                      <a:pt x="52" y="387"/>
                      <a:pt x="34" y="3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186"/>
              <p:cNvSpPr>
                <a:spLocks/>
              </p:cNvSpPr>
              <p:nvPr/>
            </p:nvSpPr>
            <p:spPr bwMode="gray">
              <a:xfrm>
                <a:off x="4678363" y="27654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187"/>
              <p:cNvSpPr>
                <a:spLocks/>
              </p:cNvSpPr>
              <p:nvPr/>
            </p:nvSpPr>
            <p:spPr bwMode="gray">
              <a:xfrm>
                <a:off x="4760913" y="27654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188"/>
              <p:cNvSpPr>
                <a:spLocks/>
              </p:cNvSpPr>
              <p:nvPr/>
            </p:nvSpPr>
            <p:spPr bwMode="gray">
              <a:xfrm>
                <a:off x="4678363" y="28289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189"/>
              <p:cNvSpPr>
                <a:spLocks/>
              </p:cNvSpPr>
              <p:nvPr/>
            </p:nvSpPr>
            <p:spPr bwMode="gray">
              <a:xfrm>
                <a:off x="4760913" y="28289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Freeform 190"/>
              <p:cNvSpPr>
                <a:spLocks/>
              </p:cNvSpPr>
              <p:nvPr/>
            </p:nvSpPr>
            <p:spPr bwMode="gray">
              <a:xfrm>
                <a:off x="4678363" y="28924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Freeform 191"/>
              <p:cNvSpPr>
                <a:spLocks/>
              </p:cNvSpPr>
              <p:nvPr/>
            </p:nvSpPr>
            <p:spPr bwMode="gray">
              <a:xfrm>
                <a:off x="4760913" y="28924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192"/>
              <p:cNvSpPr>
                <a:spLocks/>
              </p:cNvSpPr>
              <p:nvPr/>
            </p:nvSpPr>
            <p:spPr bwMode="gray">
              <a:xfrm>
                <a:off x="4313238" y="2497138"/>
                <a:ext cx="546100" cy="573088"/>
              </a:xfrm>
              <a:custGeom>
                <a:avLst/>
                <a:gdLst>
                  <a:gd name="T0" fmla="*/ 2147483647 w 1299"/>
                  <a:gd name="T1" fmla="*/ 2147483647 h 1367"/>
                  <a:gd name="T2" fmla="*/ 2147483647 w 1299"/>
                  <a:gd name="T3" fmla="*/ 2147483647 h 1367"/>
                  <a:gd name="T4" fmla="*/ 2147483647 w 1299"/>
                  <a:gd name="T5" fmla="*/ 2147483647 h 1367"/>
                  <a:gd name="T6" fmla="*/ 2147483647 w 1299"/>
                  <a:gd name="T7" fmla="*/ 2147483647 h 1367"/>
                  <a:gd name="T8" fmla="*/ 2147483647 w 1299"/>
                  <a:gd name="T9" fmla="*/ 2147483647 h 1367"/>
                  <a:gd name="T10" fmla="*/ 2147483647 w 1299"/>
                  <a:gd name="T11" fmla="*/ 2147483647 h 1367"/>
                  <a:gd name="T12" fmla="*/ 2147483647 w 1299"/>
                  <a:gd name="T13" fmla="*/ 2147483647 h 1367"/>
                  <a:gd name="T14" fmla="*/ 2147483647 w 1299"/>
                  <a:gd name="T15" fmla="*/ 2147483647 h 1367"/>
                  <a:gd name="T16" fmla="*/ 2147483647 w 1299"/>
                  <a:gd name="T17" fmla="*/ 2147483647 h 1367"/>
                  <a:gd name="T18" fmla="*/ 2147483647 w 1299"/>
                  <a:gd name="T19" fmla="*/ 2147483647 h 1367"/>
                  <a:gd name="T20" fmla="*/ 2147483647 w 1299"/>
                  <a:gd name="T21" fmla="*/ 2147483647 h 1367"/>
                  <a:gd name="T22" fmla="*/ 2147483647 w 1299"/>
                  <a:gd name="T23" fmla="*/ 2147483647 h 1367"/>
                  <a:gd name="T24" fmla="*/ 2147483647 w 1299"/>
                  <a:gd name="T25" fmla="*/ 2147483647 h 1367"/>
                  <a:gd name="T26" fmla="*/ 2147483647 w 1299"/>
                  <a:gd name="T27" fmla="*/ 2147483647 h 1367"/>
                  <a:gd name="T28" fmla="*/ 2147483647 w 1299"/>
                  <a:gd name="T29" fmla="*/ 2147483647 h 1367"/>
                  <a:gd name="T30" fmla="*/ 2147483647 w 1299"/>
                  <a:gd name="T31" fmla="*/ 2147483647 h 1367"/>
                  <a:gd name="T32" fmla="*/ 2147483647 w 1299"/>
                  <a:gd name="T33" fmla="*/ 2147483647 h 1367"/>
                  <a:gd name="T34" fmla="*/ 2147483647 w 1299"/>
                  <a:gd name="T35" fmla="*/ 2147483647 h 1367"/>
                  <a:gd name="T36" fmla="*/ 2147483647 w 1299"/>
                  <a:gd name="T37" fmla="*/ 2147483647 h 1367"/>
                  <a:gd name="T38" fmla="*/ 2147483647 w 1299"/>
                  <a:gd name="T39" fmla="*/ 2147483647 h 1367"/>
                  <a:gd name="T40" fmla="*/ 2147483647 w 1299"/>
                  <a:gd name="T41" fmla="*/ 2147483647 h 1367"/>
                  <a:gd name="T42" fmla="*/ 2147483647 w 1299"/>
                  <a:gd name="T43" fmla="*/ 2147483647 h 1367"/>
                  <a:gd name="T44" fmla="*/ 2147483647 w 1299"/>
                  <a:gd name="T45" fmla="*/ 2147483647 h 1367"/>
                  <a:gd name="T46" fmla="*/ 2147483647 w 1299"/>
                  <a:gd name="T47" fmla="*/ 2147483647 h 1367"/>
                  <a:gd name="T48" fmla="*/ 2147483647 w 1299"/>
                  <a:gd name="T49" fmla="*/ 2147483647 h 1367"/>
                  <a:gd name="T50" fmla="*/ 2147483647 w 1299"/>
                  <a:gd name="T51" fmla="*/ 2147483647 h 1367"/>
                  <a:gd name="T52" fmla="*/ 2147483647 w 1299"/>
                  <a:gd name="T53" fmla="*/ 2147483647 h 1367"/>
                  <a:gd name="T54" fmla="*/ 2147483647 w 1299"/>
                  <a:gd name="T55" fmla="*/ 2147483647 h 1367"/>
                  <a:gd name="T56" fmla="*/ 2147483647 w 1299"/>
                  <a:gd name="T57" fmla="*/ 2147483647 h 1367"/>
                  <a:gd name="T58" fmla="*/ 2147483647 w 1299"/>
                  <a:gd name="T59" fmla="*/ 2147483647 h 1367"/>
                  <a:gd name="T60" fmla="*/ 2147483647 w 1299"/>
                  <a:gd name="T61" fmla="*/ 2147483647 h 1367"/>
                  <a:gd name="T62" fmla="*/ 2147483647 w 1299"/>
                  <a:gd name="T63" fmla="*/ 2147483647 h 1367"/>
                  <a:gd name="T64" fmla="*/ 2147483647 w 1299"/>
                  <a:gd name="T65" fmla="*/ 2147483647 h 1367"/>
                  <a:gd name="T66" fmla="*/ 2147483647 w 1299"/>
                  <a:gd name="T67" fmla="*/ 2147483647 h 1367"/>
                  <a:gd name="T68" fmla="*/ 0 w 1299"/>
                  <a:gd name="T69" fmla="*/ 2147483647 h 1367"/>
                  <a:gd name="T70" fmla="*/ 0 w 1299"/>
                  <a:gd name="T71" fmla="*/ 2147483647 h 1367"/>
                  <a:gd name="T72" fmla="*/ 2147483647 w 1299"/>
                  <a:gd name="T73" fmla="*/ 2147483647 h 1367"/>
                  <a:gd name="T74" fmla="*/ 2147483647 w 1299"/>
                  <a:gd name="T75" fmla="*/ 2147483647 h 1367"/>
                  <a:gd name="T76" fmla="*/ 2147483647 w 1299"/>
                  <a:gd name="T77" fmla="*/ 0 h 1367"/>
                  <a:gd name="T78" fmla="*/ 2147483647 w 1299"/>
                  <a:gd name="T79" fmla="*/ 0 h 1367"/>
                  <a:gd name="T80" fmla="*/ 2147483647 w 1299"/>
                  <a:gd name="T81" fmla="*/ 2147483647 h 1367"/>
                  <a:gd name="T82" fmla="*/ 2147483647 w 1299"/>
                  <a:gd name="T83" fmla="*/ 2147483647 h 1367"/>
                  <a:gd name="T84" fmla="*/ 2147483647 w 1299"/>
                  <a:gd name="T85" fmla="*/ 2147483647 h 1367"/>
                  <a:gd name="T86" fmla="*/ 2147483647 w 1299"/>
                  <a:gd name="T87" fmla="*/ 2147483647 h 1367"/>
                  <a:gd name="T88" fmla="*/ 2147483647 w 1299"/>
                  <a:gd name="T89" fmla="*/ 2147483647 h 1367"/>
                  <a:gd name="T90" fmla="*/ 2147483647 w 1299"/>
                  <a:gd name="T91" fmla="*/ 2147483647 h 1367"/>
                  <a:gd name="T92" fmla="*/ 2147483647 w 1299"/>
                  <a:gd name="T93" fmla="*/ 2147483647 h 1367"/>
                  <a:gd name="T94" fmla="*/ 2147483647 w 1299"/>
                  <a:gd name="T95" fmla="*/ 2147483647 h 1367"/>
                  <a:gd name="T96" fmla="*/ 2147483647 w 1299"/>
                  <a:gd name="T97" fmla="*/ 2147483647 h 1367"/>
                  <a:gd name="T98" fmla="*/ 2147483647 w 1299"/>
                  <a:gd name="T99" fmla="*/ 2147483647 h 1367"/>
                  <a:gd name="T100" fmla="*/ 2147483647 w 1299"/>
                  <a:gd name="T101" fmla="*/ 2147483647 h 13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99" h="1367">
                    <a:moveTo>
                      <a:pt x="1181" y="1367"/>
                    </a:moveTo>
                    <a:lnTo>
                      <a:pt x="1181" y="1367"/>
                    </a:lnTo>
                    <a:lnTo>
                      <a:pt x="990" y="1367"/>
                    </a:lnTo>
                    <a:cubicBezTo>
                      <a:pt x="972" y="1367"/>
                      <a:pt x="957" y="1352"/>
                      <a:pt x="957" y="1334"/>
                    </a:cubicBezTo>
                    <a:cubicBezTo>
                      <a:pt x="957" y="1316"/>
                      <a:pt x="972" y="1301"/>
                      <a:pt x="990" y="1301"/>
                    </a:cubicBezTo>
                    <a:lnTo>
                      <a:pt x="1181" y="1301"/>
                    </a:lnTo>
                    <a:cubicBezTo>
                      <a:pt x="1209" y="1301"/>
                      <a:pt x="1232" y="1278"/>
                      <a:pt x="1232" y="1249"/>
                    </a:cubicBezTo>
                    <a:lnTo>
                      <a:pt x="1232" y="601"/>
                    </a:lnTo>
                    <a:cubicBezTo>
                      <a:pt x="1232" y="573"/>
                      <a:pt x="1209" y="550"/>
                      <a:pt x="1181" y="550"/>
                    </a:cubicBezTo>
                    <a:lnTo>
                      <a:pt x="843" y="550"/>
                    </a:lnTo>
                    <a:cubicBezTo>
                      <a:pt x="814" y="550"/>
                      <a:pt x="791" y="573"/>
                      <a:pt x="791" y="601"/>
                    </a:cubicBezTo>
                    <a:lnTo>
                      <a:pt x="791" y="1221"/>
                    </a:lnTo>
                    <a:lnTo>
                      <a:pt x="601" y="1221"/>
                    </a:lnTo>
                    <a:lnTo>
                      <a:pt x="601" y="291"/>
                    </a:lnTo>
                    <a:cubicBezTo>
                      <a:pt x="601" y="262"/>
                      <a:pt x="578" y="239"/>
                      <a:pt x="549" y="239"/>
                    </a:cubicBezTo>
                    <a:lnTo>
                      <a:pt x="495" y="239"/>
                    </a:lnTo>
                    <a:lnTo>
                      <a:pt x="495" y="118"/>
                    </a:lnTo>
                    <a:cubicBezTo>
                      <a:pt x="495" y="90"/>
                      <a:pt x="472" y="67"/>
                      <a:pt x="443" y="67"/>
                    </a:cubicBezTo>
                    <a:lnTo>
                      <a:pt x="224" y="67"/>
                    </a:lnTo>
                    <a:cubicBezTo>
                      <a:pt x="196" y="67"/>
                      <a:pt x="173" y="90"/>
                      <a:pt x="173" y="118"/>
                    </a:cubicBezTo>
                    <a:lnTo>
                      <a:pt x="173" y="239"/>
                    </a:lnTo>
                    <a:lnTo>
                      <a:pt x="118" y="239"/>
                    </a:lnTo>
                    <a:cubicBezTo>
                      <a:pt x="90" y="239"/>
                      <a:pt x="67" y="262"/>
                      <a:pt x="67" y="291"/>
                    </a:cubicBezTo>
                    <a:lnTo>
                      <a:pt x="67" y="1249"/>
                    </a:lnTo>
                    <a:cubicBezTo>
                      <a:pt x="67" y="1278"/>
                      <a:pt x="90" y="1301"/>
                      <a:pt x="118" y="1301"/>
                    </a:cubicBezTo>
                    <a:lnTo>
                      <a:pt x="549" y="1301"/>
                    </a:lnTo>
                    <a:cubicBezTo>
                      <a:pt x="551" y="1301"/>
                      <a:pt x="552" y="1301"/>
                      <a:pt x="553" y="1300"/>
                    </a:cubicBezTo>
                    <a:lnTo>
                      <a:pt x="556" y="1300"/>
                    </a:lnTo>
                    <a:lnTo>
                      <a:pt x="760" y="1300"/>
                    </a:lnTo>
                    <a:cubicBezTo>
                      <a:pt x="779" y="1300"/>
                      <a:pt x="793" y="1315"/>
                      <a:pt x="793" y="1334"/>
                    </a:cubicBezTo>
                    <a:cubicBezTo>
                      <a:pt x="793" y="1352"/>
                      <a:pt x="779" y="1367"/>
                      <a:pt x="760" y="1367"/>
                    </a:cubicBezTo>
                    <a:lnTo>
                      <a:pt x="558" y="1367"/>
                    </a:lnTo>
                    <a:cubicBezTo>
                      <a:pt x="555" y="1367"/>
                      <a:pt x="552" y="1367"/>
                      <a:pt x="549" y="1367"/>
                    </a:cubicBezTo>
                    <a:lnTo>
                      <a:pt x="118" y="1367"/>
                    </a:lnTo>
                    <a:cubicBezTo>
                      <a:pt x="53" y="1367"/>
                      <a:pt x="0" y="1314"/>
                      <a:pt x="0" y="1249"/>
                    </a:cubicBezTo>
                    <a:lnTo>
                      <a:pt x="0" y="291"/>
                    </a:lnTo>
                    <a:cubicBezTo>
                      <a:pt x="0" y="230"/>
                      <a:pt x="47" y="179"/>
                      <a:pt x="106" y="173"/>
                    </a:cubicBezTo>
                    <a:lnTo>
                      <a:pt x="106" y="118"/>
                    </a:lnTo>
                    <a:cubicBezTo>
                      <a:pt x="106" y="53"/>
                      <a:pt x="159" y="0"/>
                      <a:pt x="224" y="0"/>
                    </a:cubicBezTo>
                    <a:lnTo>
                      <a:pt x="443" y="0"/>
                    </a:lnTo>
                    <a:cubicBezTo>
                      <a:pt x="509" y="0"/>
                      <a:pt x="561" y="53"/>
                      <a:pt x="561" y="118"/>
                    </a:cubicBezTo>
                    <a:lnTo>
                      <a:pt x="561" y="173"/>
                    </a:lnTo>
                    <a:cubicBezTo>
                      <a:pt x="621" y="179"/>
                      <a:pt x="667" y="230"/>
                      <a:pt x="667" y="291"/>
                    </a:cubicBezTo>
                    <a:lnTo>
                      <a:pt x="667" y="1155"/>
                    </a:lnTo>
                    <a:lnTo>
                      <a:pt x="725" y="1155"/>
                    </a:lnTo>
                    <a:lnTo>
                      <a:pt x="725" y="601"/>
                    </a:lnTo>
                    <a:cubicBezTo>
                      <a:pt x="725" y="536"/>
                      <a:pt x="778" y="483"/>
                      <a:pt x="843" y="483"/>
                    </a:cubicBezTo>
                    <a:lnTo>
                      <a:pt x="1181" y="483"/>
                    </a:lnTo>
                    <a:cubicBezTo>
                      <a:pt x="1246" y="483"/>
                      <a:pt x="1299" y="536"/>
                      <a:pt x="1299" y="601"/>
                    </a:cubicBezTo>
                    <a:lnTo>
                      <a:pt x="1299" y="1249"/>
                    </a:lnTo>
                    <a:cubicBezTo>
                      <a:pt x="1299" y="1314"/>
                      <a:pt x="1246" y="1367"/>
                      <a:pt x="1181" y="13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193"/>
              <p:cNvSpPr>
                <a:spLocks/>
              </p:cNvSpPr>
              <p:nvPr/>
            </p:nvSpPr>
            <p:spPr bwMode="gray">
              <a:xfrm>
                <a:off x="4603750"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194"/>
              <p:cNvSpPr>
                <a:spLocks/>
              </p:cNvSpPr>
              <p:nvPr/>
            </p:nvSpPr>
            <p:spPr bwMode="gray">
              <a:xfrm>
                <a:off x="4700588"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90" name="组合 215"/>
          <p:cNvGrpSpPr>
            <a:grpSpLocks/>
          </p:cNvGrpSpPr>
          <p:nvPr/>
        </p:nvGrpSpPr>
        <p:grpSpPr bwMode="gray">
          <a:xfrm>
            <a:off x="5337638" y="5092038"/>
            <a:ext cx="458833" cy="458833"/>
            <a:chOff x="5181600" y="2019300"/>
            <a:chExt cx="1114425" cy="1116013"/>
          </a:xfrm>
        </p:grpSpPr>
        <p:sp>
          <p:nvSpPr>
            <p:cNvPr id="191" name="Freeform 134"/>
            <p:cNvSpPr>
              <a:spLocks/>
            </p:cNvSpPr>
            <p:nvPr/>
          </p:nvSpPr>
          <p:spPr bwMode="gray">
            <a:xfrm>
              <a:off x="5181600" y="2019300"/>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3" y="2658"/>
                    <a:pt x="1329" y="2658"/>
                  </a:cubicBezTo>
                  <a:cubicBezTo>
                    <a:pt x="595" y="2658"/>
                    <a:pt x="0" y="2063"/>
                    <a:pt x="0" y="1329"/>
                  </a:cubicBezTo>
                  <a:cubicBezTo>
                    <a:pt x="0" y="595"/>
                    <a:pt x="595" y="0"/>
                    <a:pt x="1329" y="0"/>
                  </a:cubicBezTo>
                  <a:cubicBezTo>
                    <a:pt x="2063"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2" name="组合 193"/>
            <p:cNvGrpSpPr>
              <a:grpSpLocks/>
            </p:cNvGrpSpPr>
            <p:nvPr/>
          </p:nvGrpSpPr>
          <p:grpSpPr bwMode="gray">
            <a:xfrm>
              <a:off x="5422900" y="2230438"/>
              <a:ext cx="631825" cy="693738"/>
              <a:chOff x="5422900" y="2230438"/>
              <a:chExt cx="631825" cy="693738"/>
            </a:xfrm>
          </p:grpSpPr>
          <p:sp>
            <p:nvSpPr>
              <p:cNvPr id="193" name="Freeform 135"/>
              <p:cNvSpPr>
                <a:spLocks/>
              </p:cNvSpPr>
              <p:nvPr/>
            </p:nvSpPr>
            <p:spPr bwMode="gray">
              <a:xfrm>
                <a:off x="5422900" y="2230438"/>
                <a:ext cx="631825" cy="693738"/>
              </a:xfrm>
              <a:custGeom>
                <a:avLst/>
                <a:gdLst>
                  <a:gd name="T0" fmla="*/ 2147483647 w 1508"/>
                  <a:gd name="T1" fmla="*/ 2147483647 h 1652"/>
                  <a:gd name="T2" fmla="*/ 2147483647 w 1508"/>
                  <a:gd name="T3" fmla="*/ 2147483647 h 1652"/>
                  <a:gd name="T4" fmla="*/ 2147483647 w 1508"/>
                  <a:gd name="T5" fmla="*/ 2147483647 h 1652"/>
                  <a:gd name="T6" fmla="*/ 2147483647 w 1508"/>
                  <a:gd name="T7" fmla="*/ 2147483647 h 1652"/>
                  <a:gd name="T8" fmla="*/ 2147483647 w 1508"/>
                  <a:gd name="T9" fmla="*/ 2147483647 h 1652"/>
                  <a:gd name="T10" fmla="*/ 2147483647 w 1508"/>
                  <a:gd name="T11" fmla="*/ 2147483647 h 1652"/>
                  <a:gd name="T12" fmla="*/ 2147483647 w 1508"/>
                  <a:gd name="T13" fmla="*/ 2147483647 h 1652"/>
                  <a:gd name="T14" fmla="*/ 2147483647 w 1508"/>
                  <a:gd name="T15" fmla="*/ 2147483647 h 1652"/>
                  <a:gd name="T16" fmla="*/ 2147483647 w 1508"/>
                  <a:gd name="T17" fmla="*/ 0 h 1652"/>
                  <a:gd name="T18" fmla="*/ 2147483647 w 1508"/>
                  <a:gd name="T19" fmla="*/ 2147483647 h 1652"/>
                  <a:gd name="T20" fmla="*/ 2147483647 w 1508"/>
                  <a:gd name="T21" fmla="*/ 2147483647 h 1652"/>
                  <a:gd name="T22" fmla="*/ 2147483647 w 1508"/>
                  <a:gd name="T23" fmla="*/ 2147483647 h 1652"/>
                  <a:gd name="T24" fmla="*/ 2147483647 w 1508"/>
                  <a:gd name="T25" fmla="*/ 2147483647 h 1652"/>
                  <a:gd name="T26" fmla="*/ 2147483647 w 1508"/>
                  <a:gd name="T27" fmla="*/ 2147483647 h 1652"/>
                  <a:gd name="T28" fmla="*/ 2147483647 w 1508"/>
                  <a:gd name="T29" fmla="*/ 2147483647 h 1652"/>
                  <a:gd name="T30" fmla="*/ 0 w 1508"/>
                  <a:gd name="T31" fmla="*/ 2147483647 h 1652"/>
                  <a:gd name="T32" fmla="*/ 2147483647 w 1508"/>
                  <a:gd name="T33" fmla="*/ 2147483647 h 1652"/>
                  <a:gd name="T34" fmla="*/ 2147483647 w 1508"/>
                  <a:gd name="T35" fmla="*/ 2147483647 h 1652"/>
                  <a:gd name="T36" fmla="*/ 0 w 1508"/>
                  <a:gd name="T37" fmla="*/ 2147483647 h 1652"/>
                  <a:gd name="T38" fmla="*/ 2147483647 w 1508"/>
                  <a:gd name="T39" fmla="*/ 2147483647 h 1652"/>
                  <a:gd name="T40" fmla="*/ 2147483647 w 1508"/>
                  <a:gd name="T41" fmla="*/ 2147483647 h 1652"/>
                  <a:gd name="T42" fmla="*/ 2147483647 w 1508"/>
                  <a:gd name="T43" fmla="*/ 2147483647 h 1652"/>
                  <a:gd name="T44" fmla="*/ 2147483647 w 1508"/>
                  <a:gd name="T45" fmla="*/ 2147483647 h 1652"/>
                  <a:gd name="T46" fmla="*/ 2147483647 w 1508"/>
                  <a:gd name="T47" fmla="*/ 2147483647 h 1652"/>
                  <a:gd name="T48" fmla="*/ 2147483647 w 1508"/>
                  <a:gd name="T49" fmla="*/ 2147483647 h 1652"/>
                  <a:gd name="T50" fmla="*/ 2147483647 w 1508"/>
                  <a:gd name="T51" fmla="*/ 2147483647 h 1652"/>
                  <a:gd name="T52" fmla="*/ 2147483647 w 1508"/>
                  <a:gd name="T53" fmla="*/ 2147483647 h 1652"/>
                  <a:gd name="T54" fmla="*/ 2147483647 w 1508"/>
                  <a:gd name="T55" fmla="*/ 2147483647 h 1652"/>
                  <a:gd name="T56" fmla="*/ 2147483647 w 1508"/>
                  <a:gd name="T57" fmla="*/ 2147483647 h 1652"/>
                  <a:gd name="T58" fmla="*/ 2147483647 w 1508"/>
                  <a:gd name="T59" fmla="*/ 2147483647 h 1652"/>
                  <a:gd name="T60" fmla="*/ 2147483647 w 1508"/>
                  <a:gd name="T61" fmla="*/ 2147483647 h 1652"/>
                  <a:gd name="T62" fmla="*/ 2147483647 w 1508"/>
                  <a:gd name="T63" fmla="*/ 2147483647 h 1652"/>
                  <a:gd name="T64" fmla="*/ 2147483647 w 1508"/>
                  <a:gd name="T65" fmla="*/ 2147483647 h 1652"/>
                  <a:gd name="T66" fmla="*/ 2147483647 w 1508"/>
                  <a:gd name="T67" fmla="*/ 2147483647 h 1652"/>
                  <a:gd name="T68" fmla="*/ 2147483647 w 1508"/>
                  <a:gd name="T69" fmla="*/ 2147483647 h 1652"/>
                  <a:gd name="T70" fmla="*/ 2147483647 w 1508"/>
                  <a:gd name="T71" fmla="*/ 2147483647 h 1652"/>
                  <a:gd name="T72" fmla="*/ 2147483647 w 1508"/>
                  <a:gd name="T73" fmla="*/ 2147483647 h 1652"/>
                  <a:gd name="T74" fmla="*/ 2147483647 w 1508"/>
                  <a:gd name="T75" fmla="*/ 2147483647 h 1652"/>
                  <a:gd name="T76" fmla="*/ 2147483647 w 1508"/>
                  <a:gd name="T77" fmla="*/ 2147483647 h 1652"/>
                  <a:gd name="T78" fmla="*/ 2147483647 w 1508"/>
                  <a:gd name="T79" fmla="*/ 2147483647 h 1652"/>
                  <a:gd name="T80" fmla="*/ 2147483647 w 1508"/>
                  <a:gd name="T81" fmla="*/ 2147483647 h 1652"/>
                  <a:gd name="T82" fmla="*/ 2147483647 w 1508"/>
                  <a:gd name="T83" fmla="*/ 2147483647 h 1652"/>
                  <a:gd name="T84" fmla="*/ 2147483647 w 1508"/>
                  <a:gd name="T85" fmla="*/ 2147483647 h 1652"/>
                  <a:gd name="T86" fmla="*/ 2147483647 w 1508"/>
                  <a:gd name="T87" fmla="*/ 2147483647 h 1652"/>
                  <a:gd name="T88" fmla="*/ 2147483647 w 1508"/>
                  <a:gd name="T89" fmla="*/ 2147483647 h 1652"/>
                  <a:gd name="T90" fmla="*/ 2147483647 w 1508"/>
                  <a:gd name="T91" fmla="*/ 2147483647 h 1652"/>
                  <a:gd name="T92" fmla="*/ 2147483647 w 1508"/>
                  <a:gd name="T93" fmla="*/ 2147483647 h 1652"/>
                  <a:gd name="T94" fmla="*/ 2147483647 w 1508"/>
                  <a:gd name="T95" fmla="*/ 2147483647 h 1652"/>
                  <a:gd name="T96" fmla="*/ 2147483647 w 1508"/>
                  <a:gd name="T97" fmla="*/ 2147483647 h 1652"/>
                  <a:gd name="T98" fmla="*/ 2147483647 w 1508"/>
                  <a:gd name="T99" fmla="*/ 2147483647 h 16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8"/>
                  <a:gd name="T151" fmla="*/ 0 h 1652"/>
                  <a:gd name="T152" fmla="*/ 1508 w 1508"/>
                  <a:gd name="T153" fmla="*/ 1652 h 16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8" h="1652">
                    <a:moveTo>
                      <a:pt x="1475" y="987"/>
                    </a:moveTo>
                    <a:lnTo>
                      <a:pt x="1475" y="987"/>
                    </a:lnTo>
                    <a:cubicBezTo>
                      <a:pt x="1493" y="987"/>
                      <a:pt x="1508" y="972"/>
                      <a:pt x="1508" y="954"/>
                    </a:cubicBezTo>
                    <a:lnTo>
                      <a:pt x="1508" y="847"/>
                    </a:lnTo>
                    <a:cubicBezTo>
                      <a:pt x="1508" y="831"/>
                      <a:pt x="1497" y="817"/>
                      <a:pt x="1481" y="814"/>
                    </a:cubicBezTo>
                    <a:lnTo>
                      <a:pt x="1160" y="756"/>
                    </a:lnTo>
                    <a:lnTo>
                      <a:pt x="1160" y="661"/>
                    </a:lnTo>
                    <a:lnTo>
                      <a:pt x="1176" y="661"/>
                    </a:lnTo>
                    <a:cubicBezTo>
                      <a:pt x="1195" y="661"/>
                      <a:pt x="1210" y="646"/>
                      <a:pt x="1210" y="628"/>
                    </a:cubicBezTo>
                    <a:lnTo>
                      <a:pt x="1210" y="520"/>
                    </a:lnTo>
                    <a:cubicBezTo>
                      <a:pt x="1210" y="501"/>
                      <a:pt x="1195" y="486"/>
                      <a:pt x="1176" y="486"/>
                    </a:cubicBezTo>
                    <a:lnTo>
                      <a:pt x="1153" y="486"/>
                    </a:lnTo>
                    <a:cubicBezTo>
                      <a:pt x="1103" y="295"/>
                      <a:pt x="956" y="219"/>
                      <a:pt x="897" y="195"/>
                    </a:cubicBezTo>
                    <a:lnTo>
                      <a:pt x="897" y="173"/>
                    </a:lnTo>
                    <a:cubicBezTo>
                      <a:pt x="897" y="154"/>
                      <a:pt x="882" y="140"/>
                      <a:pt x="863" y="140"/>
                    </a:cubicBezTo>
                    <a:lnTo>
                      <a:pt x="827" y="140"/>
                    </a:lnTo>
                    <a:lnTo>
                      <a:pt x="786" y="23"/>
                    </a:lnTo>
                    <a:cubicBezTo>
                      <a:pt x="781" y="9"/>
                      <a:pt x="768" y="0"/>
                      <a:pt x="754" y="0"/>
                    </a:cubicBezTo>
                    <a:cubicBezTo>
                      <a:pt x="740" y="0"/>
                      <a:pt x="727" y="9"/>
                      <a:pt x="723" y="23"/>
                    </a:cubicBezTo>
                    <a:lnTo>
                      <a:pt x="682" y="140"/>
                    </a:lnTo>
                    <a:lnTo>
                      <a:pt x="645" y="140"/>
                    </a:lnTo>
                    <a:cubicBezTo>
                      <a:pt x="627" y="140"/>
                      <a:pt x="612" y="154"/>
                      <a:pt x="612" y="173"/>
                    </a:cubicBezTo>
                    <a:lnTo>
                      <a:pt x="612" y="195"/>
                    </a:lnTo>
                    <a:cubicBezTo>
                      <a:pt x="553" y="219"/>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3" y="987"/>
                    </a:cubicBezTo>
                    <a:lnTo>
                      <a:pt x="84" y="987"/>
                    </a:lnTo>
                    <a:lnTo>
                      <a:pt x="84" y="1438"/>
                    </a:lnTo>
                    <a:lnTo>
                      <a:pt x="33" y="1438"/>
                    </a:lnTo>
                    <a:cubicBezTo>
                      <a:pt x="15" y="1438"/>
                      <a:pt x="0" y="1453"/>
                      <a:pt x="0" y="1471"/>
                    </a:cubicBezTo>
                    <a:lnTo>
                      <a:pt x="0" y="1582"/>
                    </a:lnTo>
                    <a:cubicBezTo>
                      <a:pt x="0" y="1601"/>
                      <a:pt x="15" y="1616"/>
                      <a:pt x="33" y="1616"/>
                    </a:cubicBezTo>
                    <a:lnTo>
                      <a:pt x="965" y="1616"/>
                    </a:lnTo>
                    <a:cubicBezTo>
                      <a:pt x="977" y="1637"/>
                      <a:pt x="999" y="1652"/>
                      <a:pt x="1025" y="1652"/>
                    </a:cubicBezTo>
                    <a:cubicBezTo>
                      <a:pt x="1064" y="1652"/>
                      <a:pt x="1095" y="1620"/>
                      <a:pt x="1095" y="1582"/>
                    </a:cubicBezTo>
                    <a:cubicBezTo>
                      <a:pt x="1095" y="1544"/>
                      <a:pt x="1064" y="1513"/>
                      <a:pt x="1025"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6"/>
                      <a:pt x="136" y="921"/>
                      <a:pt x="117" y="921"/>
                    </a:cubicBezTo>
                    <a:lnTo>
                      <a:pt x="67" y="921"/>
                    </a:lnTo>
                    <a:lnTo>
                      <a:pt x="67" y="875"/>
                    </a:lnTo>
                    <a:lnTo>
                      <a:pt x="388" y="816"/>
                    </a:lnTo>
                    <a:cubicBezTo>
                      <a:pt x="404" y="813"/>
                      <a:pt x="415" y="800"/>
                      <a:pt x="415" y="784"/>
                    </a:cubicBezTo>
                    <a:lnTo>
                      <a:pt x="415" y="628"/>
                    </a:lnTo>
                    <a:cubicBezTo>
                      <a:pt x="415" y="609"/>
                      <a:pt x="400"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2" y="197"/>
                      <a:pt x="737" y="184"/>
                    </a:cubicBezTo>
                    <a:lnTo>
                      <a:pt x="754" y="135"/>
                    </a:lnTo>
                    <a:lnTo>
                      <a:pt x="771" y="184"/>
                    </a:lnTo>
                    <a:cubicBezTo>
                      <a:pt x="776" y="197"/>
                      <a:pt x="789" y="206"/>
                      <a:pt x="803" y="206"/>
                    </a:cubicBezTo>
                    <a:lnTo>
                      <a:pt x="830" y="206"/>
                    </a:lnTo>
                    <a:lnTo>
                      <a:pt x="830" y="219"/>
                    </a:lnTo>
                    <a:cubicBezTo>
                      <a:pt x="830" y="234"/>
                      <a:pt x="840" y="247"/>
                      <a:pt x="854" y="251"/>
                    </a:cubicBezTo>
                    <a:cubicBezTo>
                      <a:pt x="856" y="252"/>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4"/>
                    </a:lnTo>
                    <a:cubicBezTo>
                      <a:pt x="1093" y="800"/>
                      <a:pt x="1105" y="813"/>
                      <a:pt x="1121" y="816"/>
                    </a:cubicBezTo>
                    <a:lnTo>
                      <a:pt x="1442" y="875"/>
                    </a:lnTo>
                    <a:lnTo>
                      <a:pt x="1442" y="921"/>
                    </a:lnTo>
                    <a:lnTo>
                      <a:pt x="1391" y="921"/>
                    </a:lnTo>
                    <a:cubicBezTo>
                      <a:pt x="1373" y="921"/>
                      <a:pt x="1358" y="936"/>
                      <a:pt x="1358" y="954"/>
                    </a:cubicBezTo>
                    <a:lnTo>
                      <a:pt x="1358" y="1471"/>
                    </a:lnTo>
                    <a:cubicBezTo>
                      <a:pt x="1358" y="1489"/>
                      <a:pt x="1373" y="1504"/>
                      <a:pt x="1391" y="1504"/>
                    </a:cubicBezTo>
                    <a:lnTo>
                      <a:pt x="1442" y="1504"/>
                    </a:lnTo>
                    <a:lnTo>
                      <a:pt x="1442" y="1549"/>
                    </a:lnTo>
                    <a:lnTo>
                      <a:pt x="1299" y="1549"/>
                    </a:lnTo>
                    <a:cubicBezTo>
                      <a:pt x="1287" y="1527"/>
                      <a:pt x="1265" y="1513"/>
                      <a:pt x="1238" y="1513"/>
                    </a:cubicBezTo>
                    <a:cubicBezTo>
                      <a:pt x="1200" y="1513"/>
                      <a:pt x="1169" y="1544"/>
                      <a:pt x="1169" y="1582"/>
                    </a:cubicBezTo>
                    <a:cubicBezTo>
                      <a:pt x="1169" y="1620"/>
                      <a:pt x="1200" y="1652"/>
                      <a:pt x="1238" y="1652"/>
                    </a:cubicBezTo>
                    <a:cubicBezTo>
                      <a:pt x="1265" y="1652"/>
                      <a:pt x="1287" y="1637"/>
                      <a:pt x="1299" y="1616"/>
                    </a:cubicBezTo>
                    <a:lnTo>
                      <a:pt x="1475" y="1616"/>
                    </a:lnTo>
                    <a:cubicBezTo>
                      <a:pt x="1493" y="1616"/>
                      <a:pt x="1508" y="1601"/>
                      <a:pt x="1508" y="1582"/>
                    </a:cubicBezTo>
                    <a:lnTo>
                      <a:pt x="1508" y="1471"/>
                    </a:lnTo>
                    <a:cubicBezTo>
                      <a:pt x="1508" y="1453"/>
                      <a:pt x="1493" y="1438"/>
                      <a:pt x="1475" y="1438"/>
                    </a:cubicBezTo>
                    <a:lnTo>
                      <a:pt x="1425" y="1438"/>
                    </a:lnTo>
                    <a:lnTo>
                      <a:pt x="1425" y="987"/>
                    </a:lnTo>
                    <a:lnTo>
                      <a:pt x="1475" y="98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136"/>
              <p:cNvSpPr>
                <a:spLocks noEditPoints="1"/>
              </p:cNvSpPr>
              <p:nvPr/>
            </p:nvSpPr>
            <p:spPr bwMode="gray">
              <a:xfrm>
                <a:off x="5618163"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137"/>
              <p:cNvSpPr>
                <a:spLocks noEditPoints="1"/>
              </p:cNvSpPr>
              <p:nvPr/>
            </p:nvSpPr>
            <p:spPr bwMode="gray">
              <a:xfrm>
                <a:off x="5702300"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138"/>
              <p:cNvSpPr>
                <a:spLocks noEditPoints="1"/>
              </p:cNvSpPr>
              <p:nvPr/>
            </p:nvSpPr>
            <p:spPr bwMode="gray">
              <a:xfrm>
                <a:off x="5786438" y="2487613"/>
                <a:ext cx="73025" cy="74613"/>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0 h 177"/>
                  <a:gd name="T22" fmla="*/ 2147483647 w 176"/>
                  <a:gd name="T23" fmla="*/ 0 h 177"/>
                  <a:gd name="T24" fmla="*/ 0 w 176"/>
                  <a:gd name="T25" fmla="*/ 2147483647 h 177"/>
                  <a:gd name="T26" fmla="*/ 0 w 176"/>
                  <a:gd name="T27" fmla="*/ 2147483647 h 177"/>
                  <a:gd name="T28" fmla="*/ 2147483647 w 176"/>
                  <a:gd name="T29" fmla="*/ 2147483647 h 177"/>
                  <a:gd name="T30" fmla="*/ 2147483647 w 176"/>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7"/>
                  <a:gd name="T50" fmla="*/ 176 w 176"/>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7">
                    <a:moveTo>
                      <a:pt x="66" y="67"/>
                    </a:moveTo>
                    <a:lnTo>
                      <a:pt x="66" y="67"/>
                    </a:lnTo>
                    <a:lnTo>
                      <a:pt x="110" y="67"/>
                    </a:lnTo>
                    <a:lnTo>
                      <a:pt x="110" y="111"/>
                    </a:lnTo>
                    <a:lnTo>
                      <a:pt x="66" y="111"/>
                    </a:lnTo>
                    <a:lnTo>
                      <a:pt x="66" y="67"/>
                    </a:lnTo>
                    <a:close/>
                    <a:moveTo>
                      <a:pt x="143" y="177"/>
                    </a:moveTo>
                    <a:lnTo>
                      <a:pt x="143" y="177"/>
                    </a:lnTo>
                    <a:cubicBezTo>
                      <a:pt x="161" y="177"/>
                      <a:pt x="176" y="162"/>
                      <a:pt x="176" y="144"/>
                    </a:cubicBezTo>
                    <a:lnTo>
                      <a:pt x="176" y="34"/>
                    </a:lnTo>
                    <a:cubicBezTo>
                      <a:pt x="176" y="15"/>
                      <a:pt x="161" y="0"/>
                      <a:pt x="143" y="0"/>
                    </a:cubicBezTo>
                    <a:lnTo>
                      <a:pt x="33" y="0"/>
                    </a:lnTo>
                    <a:cubicBezTo>
                      <a:pt x="14" y="0"/>
                      <a:pt x="0" y="15"/>
                      <a:pt x="0" y="34"/>
                    </a:cubicBezTo>
                    <a:lnTo>
                      <a:pt x="0" y="144"/>
                    </a:lnTo>
                    <a:cubicBezTo>
                      <a:pt x="0" y="162"/>
                      <a:pt x="14"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39"/>
              <p:cNvSpPr>
                <a:spLocks noEditPoints="1"/>
              </p:cNvSpPr>
              <p:nvPr/>
            </p:nvSpPr>
            <p:spPr bwMode="gray">
              <a:xfrm>
                <a:off x="5548313" y="2589213"/>
                <a:ext cx="381000" cy="250825"/>
              </a:xfrm>
              <a:custGeom>
                <a:avLst/>
                <a:gdLst>
                  <a:gd name="T0" fmla="*/ 2147483647 w 908"/>
                  <a:gd name="T1" fmla="*/ 2147483647 h 598"/>
                  <a:gd name="T2" fmla="*/ 2147483647 w 908"/>
                  <a:gd name="T3" fmla="*/ 2147483647 h 598"/>
                  <a:gd name="T4" fmla="*/ 2147483647 w 908"/>
                  <a:gd name="T5" fmla="*/ 2147483647 h 598"/>
                  <a:gd name="T6" fmla="*/ 2147483647 w 908"/>
                  <a:gd name="T7" fmla="*/ 2147483647 h 598"/>
                  <a:gd name="T8" fmla="*/ 2147483647 w 908"/>
                  <a:gd name="T9" fmla="*/ 2147483647 h 598"/>
                  <a:gd name="T10" fmla="*/ 2147483647 w 908"/>
                  <a:gd name="T11" fmla="*/ 2147483647 h 598"/>
                  <a:gd name="T12" fmla="*/ 2147483647 w 908"/>
                  <a:gd name="T13" fmla="*/ 2147483647 h 598"/>
                  <a:gd name="T14" fmla="*/ 2147483647 w 908"/>
                  <a:gd name="T15" fmla="*/ 2147483647 h 598"/>
                  <a:gd name="T16" fmla="*/ 2147483647 w 908"/>
                  <a:gd name="T17" fmla="*/ 2147483647 h 598"/>
                  <a:gd name="T18" fmla="*/ 2147483647 w 908"/>
                  <a:gd name="T19" fmla="*/ 2147483647 h 598"/>
                  <a:gd name="T20" fmla="*/ 2147483647 w 908"/>
                  <a:gd name="T21" fmla="*/ 2147483647 h 598"/>
                  <a:gd name="T22" fmla="*/ 2147483647 w 908"/>
                  <a:gd name="T23" fmla="*/ 2147483647 h 598"/>
                  <a:gd name="T24" fmla="*/ 2147483647 w 908"/>
                  <a:gd name="T25" fmla="*/ 2147483647 h 598"/>
                  <a:gd name="T26" fmla="*/ 2147483647 w 908"/>
                  <a:gd name="T27" fmla="*/ 2147483647 h 598"/>
                  <a:gd name="T28" fmla="*/ 2147483647 w 908"/>
                  <a:gd name="T29" fmla="*/ 2147483647 h 598"/>
                  <a:gd name="T30" fmla="*/ 2147483647 w 908"/>
                  <a:gd name="T31" fmla="*/ 2147483647 h 598"/>
                  <a:gd name="T32" fmla="*/ 2147483647 w 908"/>
                  <a:gd name="T33" fmla="*/ 2147483647 h 598"/>
                  <a:gd name="T34" fmla="*/ 2147483647 w 908"/>
                  <a:gd name="T35" fmla="*/ 2147483647 h 598"/>
                  <a:gd name="T36" fmla="*/ 2147483647 w 908"/>
                  <a:gd name="T37" fmla="*/ 2147483647 h 598"/>
                  <a:gd name="T38" fmla="*/ 2147483647 w 908"/>
                  <a:gd name="T39" fmla="*/ 2147483647 h 598"/>
                  <a:gd name="T40" fmla="*/ 2147483647 w 908"/>
                  <a:gd name="T41" fmla="*/ 2147483647 h 598"/>
                  <a:gd name="T42" fmla="*/ 2147483647 w 908"/>
                  <a:gd name="T43" fmla="*/ 2147483647 h 598"/>
                  <a:gd name="T44" fmla="*/ 2147483647 w 908"/>
                  <a:gd name="T45" fmla="*/ 2147483647 h 598"/>
                  <a:gd name="T46" fmla="*/ 2147483647 w 908"/>
                  <a:gd name="T47" fmla="*/ 2147483647 h 598"/>
                  <a:gd name="T48" fmla="*/ 2147483647 w 908"/>
                  <a:gd name="T49" fmla="*/ 2147483647 h 598"/>
                  <a:gd name="T50" fmla="*/ 2147483647 w 908"/>
                  <a:gd name="T51" fmla="*/ 2147483647 h 598"/>
                  <a:gd name="T52" fmla="*/ 2147483647 w 908"/>
                  <a:gd name="T53" fmla="*/ 2147483647 h 598"/>
                  <a:gd name="T54" fmla="*/ 2147483647 w 908"/>
                  <a:gd name="T55" fmla="*/ 2147483647 h 598"/>
                  <a:gd name="T56" fmla="*/ 2147483647 w 908"/>
                  <a:gd name="T57" fmla="*/ 2147483647 h 598"/>
                  <a:gd name="T58" fmla="*/ 2147483647 w 908"/>
                  <a:gd name="T59" fmla="*/ 2147483647 h 598"/>
                  <a:gd name="T60" fmla="*/ 2147483647 w 908"/>
                  <a:gd name="T61" fmla="*/ 2147483647 h 598"/>
                  <a:gd name="T62" fmla="*/ 2147483647 w 908"/>
                  <a:gd name="T63" fmla="*/ 2147483647 h 598"/>
                  <a:gd name="T64" fmla="*/ 2147483647 w 908"/>
                  <a:gd name="T65" fmla="*/ 2147483647 h 598"/>
                  <a:gd name="T66" fmla="*/ 2147483647 w 908"/>
                  <a:gd name="T67" fmla="*/ 2147483647 h 598"/>
                  <a:gd name="T68" fmla="*/ 0 w 908"/>
                  <a:gd name="T69" fmla="*/ 2147483647 h 598"/>
                  <a:gd name="T70" fmla="*/ 0 w 908"/>
                  <a:gd name="T71" fmla="*/ 2147483647 h 598"/>
                  <a:gd name="T72" fmla="*/ 2147483647 w 908"/>
                  <a:gd name="T73" fmla="*/ 2147483647 h 598"/>
                  <a:gd name="T74" fmla="*/ 2147483647 w 908"/>
                  <a:gd name="T75" fmla="*/ 2147483647 h 598"/>
                  <a:gd name="T76" fmla="*/ 2147483647 w 908"/>
                  <a:gd name="T77" fmla="*/ 2147483647 h 598"/>
                  <a:gd name="T78" fmla="*/ 2147483647 w 908"/>
                  <a:gd name="T79" fmla="*/ 2147483647 h 598"/>
                  <a:gd name="T80" fmla="*/ 2147483647 w 908"/>
                  <a:gd name="T81" fmla="*/ 2147483647 h 598"/>
                  <a:gd name="T82" fmla="*/ 2147483647 w 908"/>
                  <a:gd name="T83" fmla="*/ 2147483647 h 598"/>
                  <a:gd name="T84" fmla="*/ 2147483647 w 908"/>
                  <a:gd name="T85" fmla="*/ 2147483647 h 598"/>
                  <a:gd name="T86" fmla="*/ 2147483647 w 908"/>
                  <a:gd name="T87" fmla="*/ 2147483647 h 598"/>
                  <a:gd name="T88" fmla="*/ 2147483647 w 908"/>
                  <a:gd name="T89" fmla="*/ 2147483647 h 598"/>
                  <a:gd name="T90" fmla="*/ 2147483647 w 908"/>
                  <a:gd name="T91" fmla="*/ 2147483647 h 598"/>
                  <a:gd name="T92" fmla="*/ 2147483647 w 908"/>
                  <a:gd name="T93" fmla="*/ 2147483647 h 598"/>
                  <a:gd name="T94" fmla="*/ 2147483647 w 908"/>
                  <a:gd name="T95" fmla="*/ 2147483647 h 598"/>
                  <a:gd name="T96" fmla="*/ 2147483647 w 908"/>
                  <a:gd name="T97" fmla="*/ 2147483647 h 598"/>
                  <a:gd name="T98" fmla="*/ 2147483647 w 908"/>
                  <a:gd name="T99" fmla="*/ 2147483647 h 598"/>
                  <a:gd name="T100" fmla="*/ 2147483647 w 908"/>
                  <a:gd name="T101" fmla="*/ 2147483647 h 598"/>
                  <a:gd name="T102" fmla="*/ 2147483647 w 908"/>
                  <a:gd name="T103" fmla="*/ 2147483647 h 598"/>
                  <a:gd name="T104" fmla="*/ 2147483647 w 908"/>
                  <a:gd name="T105" fmla="*/ 2147483647 h 598"/>
                  <a:gd name="T106" fmla="*/ 2147483647 w 908"/>
                  <a:gd name="T107" fmla="*/ 2147483647 h 598"/>
                  <a:gd name="T108" fmla="*/ 2147483647 w 908"/>
                  <a:gd name="T109" fmla="*/ 2147483647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8"/>
                  <a:gd name="T166" fmla="*/ 0 h 598"/>
                  <a:gd name="T167" fmla="*/ 908 w 908"/>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8" h="598">
                    <a:moveTo>
                      <a:pt x="640" y="202"/>
                    </a:moveTo>
                    <a:lnTo>
                      <a:pt x="640" y="202"/>
                    </a:lnTo>
                    <a:cubicBezTo>
                      <a:pt x="621" y="202"/>
                      <a:pt x="606" y="217"/>
                      <a:pt x="606" y="236"/>
                    </a:cubicBezTo>
                    <a:lnTo>
                      <a:pt x="606" y="531"/>
                    </a:lnTo>
                    <a:lnTo>
                      <a:pt x="542" y="531"/>
                    </a:lnTo>
                    <a:lnTo>
                      <a:pt x="542" y="236"/>
                    </a:lnTo>
                    <a:cubicBezTo>
                      <a:pt x="542" y="217"/>
                      <a:pt x="527" y="202"/>
                      <a:pt x="508" y="202"/>
                    </a:cubicBezTo>
                    <a:lnTo>
                      <a:pt x="400" y="202"/>
                    </a:lnTo>
                    <a:cubicBezTo>
                      <a:pt x="382" y="202"/>
                      <a:pt x="367" y="217"/>
                      <a:pt x="367" y="236"/>
                    </a:cubicBezTo>
                    <a:lnTo>
                      <a:pt x="367" y="531"/>
                    </a:lnTo>
                    <a:lnTo>
                      <a:pt x="302" y="531"/>
                    </a:lnTo>
                    <a:lnTo>
                      <a:pt x="302" y="236"/>
                    </a:lnTo>
                    <a:cubicBezTo>
                      <a:pt x="302" y="217"/>
                      <a:pt x="287" y="202"/>
                      <a:pt x="269" y="202"/>
                    </a:cubicBezTo>
                    <a:lnTo>
                      <a:pt x="161" y="202"/>
                    </a:lnTo>
                    <a:cubicBezTo>
                      <a:pt x="142" y="202"/>
                      <a:pt x="128" y="217"/>
                      <a:pt x="128" y="236"/>
                    </a:cubicBezTo>
                    <a:lnTo>
                      <a:pt x="128" y="531"/>
                    </a:lnTo>
                    <a:lnTo>
                      <a:pt x="67" y="531"/>
                    </a:lnTo>
                    <a:lnTo>
                      <a:pt x="67" y="136"/>
                    </a:lnTo>
                    <a:lnTo>
                      <a:pt x="454" y="68"/>
                    </a:lnTo>
                    <a:lnTo>
                      <a:pt x="841" y="136"/>
                    </a:lnTo>
                    <a:lnTo>
                      <a:pt x="841" y="531"/>
                    </a:lnTo>
                    <a:lnTo>
                      <a:pt x="781" y="531"/>
                    </a:lnTo>
                    <a:lnTo>
                      <a:pt x="781" y="236"/>
                    </a:lnTo>
                    <a:cubicBezTo>
                      <a:pt x="781" y="217"/>
                      <a:pt x="766" y="202"/>
                      <a:pt x="748" y="202"/>
                    </a:cubicBezTo>
                    <a:lnTo>
                      <a:pt x="640" y="202"/>
                    </a:lnTo>
                    <a:close/>
                    <a:moveTo>
                      <a:pt x="748" y="598"/>
                    </a:moveTo>
                    <a:lnTo>
                      <a:pt x="748" y="598"/>
                    </a:lnTo>
                    <a:lnTo>
                      <a:pt x="875" y="598"/>
                    </a:lnTo>
                    <a:cubicBezTo>
                      <a:pt x="893" y="598"/>
                      <a:pt x="908" y="583"/>
                      <a:pt x="908" y="565"/>
                    </a:cubicBezTo>
                    <a:lnTo>
                      <a:pt x="908" y="109"/>
                    </a:lnTo>
                    <a:cubicBezTo>
                      <a:pt x="908" y="92"/>
                      <a:pt x="897" y="79"/>
                      <a:pt x="881" y="76"/>
                    </a:cubicBezTo>
                    <a:lnTo>
                      <a:pt x="460" y="1"/>
                    </a:lnTo>
                    <a:cubicBezTo>
                      <a:pt x="456" y="0"/>
                      <a:pt x="452" y="0"/>
                      <a:pt x="448" y="1"/>
                    </a:cubicBezTo>
                    <a:lnTo>
                      <a:pt x="28" y="76"/>
                    </a:lnTo>
                    <a:cubicBezTo>
                      <a:pt x="12" y="79"/>
                      <a:pt x="0" y="92"/>
                      <a:pt x="0" y="109"/>
                    </a:cubicBezTo>
                    <a:lnTo>
                      <a:pt x="0" y="565"/>
                    </a:lnTo>
                    <a:cubicBezTo>
                      <a:pt x="0" y="583"/>
                      <a:pt x="15" y="598"/>
                      <a:pt x="34" y="598"/>
                    </a:cubicBezTo>
                    <a:lnTo>
                      <a:pt x="161" y="598"/>
                    </a:lnTo>
                    <a:cubicBezTo>
                      <a:pt x="179" y="598"/>
                      <a:pt x="194" y="583"/>
                      <a:pt x="194" y="565"/>
                    </a:cubicBezTo>
                    <a:lnTo>
                      <a:pt x="194" y="269"/>
                    </a:lnTo>
                    <a:lnTo>
                      <a:pt x="236" y="269"/>
                    </a:lnTo>
                    <a:lnTo>
                      <a:pt x="236" y="565"/>
                    </a:lnTo>
                    <a:cubicBezTo>
                      <a:pt x="236" y="583"/>
                      <a:pt x="251" y="598"/>
                      <a:pt x="269" y="598"/>
                    </a:cubicBezTo>
                    <a:lnTo>
                      <a:pt x="400" y="598"/>
                    </a:lnTo>
                    <a:cubicBezTo>
                      <a:pt x="419" y="598"/>
                      <a:pt x="434" y="583"/>
                      <a:pt x="434" y="565"/>
                    </a:cubicBezTo>
                    <a:lnTo>
                      <a:pt x="434" y="269"/>
                    </a:lnTo>
                    <a:lnTo>
                      <a:pt x="475" y="269"/>
                    </a:lnTo>
                    <a:lnTo>
                      <a:pt x="475" y="565"/>
                    </a:lnTo>
                    <a:cubicBezTo>
                      <a:pt x="475" y="583"/>
                      <a:pt x="490" y="598"/>
                      <a:pt x="508" y="598"/>
                    </a:cubicBezTo>
                    <a:lnTo>
                      <a:pt x="640" y="598"/>
                    </a:lnTo>
                    <a:cubicBezTo>
                      <a:pt x="658" y="598"/>
                      <a:pt x="673" y="583"/>
                      <a:pt x="673" y="565"/>
                    </a:cubicBezTo>
                    <a:lnTo>
                      <a:pt x="673" y="269"/>
                    </a:lnTo>
                    <a:lnTo>
                      <a:pt x="714" y="269"/>
                    </a:lnTo>
                    <a:lnTo>
                      <a:pt x="714" y="565"/>
                    </a:lnTo>
                    <a:cubicBezTo>
                      <a:pt x="714" y="583"/>
                      <a:pt x="729" y="598"/>
                      <a:pt x="748" y="5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98" name="圆角矩形 75"/>
          <p:cNvSpPr/>
          <p:nvPr/>
        </p:nvSpPr>
        <p:spPr bwMode="gray">
          <a:xfrm>
            <a:off x="485774" y="5035082"/>
            <a:ext cx="5610225" cy="1132240"/>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01" name="Straight Connector 166"/>
          <p:cNvCxnSpPr/>
          <p:nvPr/>
        </p:nvCxnSpPr>
        <p:spPr bwMode="gray">
          <a:xfrm flipH="1">
            <a:off x="4088606" y="4862975"/>
            <a:ext cx="0" cy="175635"/>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5"/>
          <p:cNvSpPr txBox="1"/>
          <p:nvPr/>
        </p:nvSpPr>
        <p:spPr bwMode="gray">
          <a:xfrm>
            <a:off x="4227007" y="1939843"/>
            <a:ext cx="1015021" cy="307777"/>
          </a:xfrm>
          <a:prstGeom prst="rect">
            <a:avLst/>
          </a:prstGeom>
          <a:noFill/>
        </p:spPr>
        <p:txBody>
          <a:bodyPr wrap="non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Core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矩形 207"/>
          <p:cNvSpPr/>
          <p:nvPr/>
        </p:nvSpPr>
        <p:spPr bwMode="gray">
          <a:xfrm>
            <a:off x="6100762" y="1099888"/>
            <a:ext cx="5648326" cy="4965462"/>
          </a:xfrm>
          <a:prstGeom prst="rect">
            <a:avLst/>
          </a:prstGeom>
        </p:spPr>
        <p:txBody>
          <a:bodyPr wrap="square">
            <a:spAutoFit/>
          </a:bodyPr>
          <a:lstStyle/>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electric power industry in China is as an example.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electric power industry network is divided into two independent networks based on the carried services: dispatching network and integrated data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dispatching network, as one of the core networks for electric power </a:t>
            </a:r>
            <a:r>
              <a:rPr lang="en-US" sz="1200" dirty="0" err="1" smtClean="0">
                <a:solidFill>
                  <a:prstClr val="black"/>
                </a:solidFill>
                <a:latin typeface="Huawei Sans" panose="020C0503030203020204" pitchFamily="34" charset="0"/>
              </a:rPr>
              <a:t>informatization</a:t>
            </a:r>
            <a:r>
              <a:rPr lang="en-US" sz="1200" dirty="0" smtClean="0">
                <a:solidFill>
                  <a:prstClr val="black"/>
                </a:solidFill>
                <a:latin typeface="Huawei Sans" panose="020C0503030203020204" pitchFamily="34" charset="0"/>
              </a:rPr>
              <a:t>, mainly carries power-related service control systems.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The integrated data network carries applications such as OA, production management, lightning weather information, and remote monitoring of unmanned substations. It is physically independent and parallel with the power dispatching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The integrated data network adopts a multi-level architecture, including the national backbone network, provincial integrated data network, and municipal integrated data network. The national backbone network is divided into the core layer (consisting of multiple core nodes deployed in the country) and the backbone layer (consisting of backbone nodes distributed in provincial companies in the country).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The data networks of provincial companies and branches are connected to the provincial border nodes of the backbone network to implement communication between provincial networks.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9" name="图片 198" descr="03.png"/>
          <p:cNvPicPr>
            <a:picLocks/>
          </p:cNvPicPr>
          <p:nvPr/>
        </p:nvPicPr>
        <p:blipFill>
          <a:blip r:embed="rId4" cstate="print"/>
          <a:stretch>
            <a:fillRect/>
          </a:stretch>
        </p:blipFill>
        <p:spPr bwMode="gray">
          <a:xfrm>
            <a:off x="2266547" y="1810214"/>
            <a:ext cx="335297" cy="274944"/>
          </a:xfrm>
          <a:prstGeom prst="rect">
            <a:avLst/>
          </a:prstGeom>
        </p:spPr>
      </p:pic>
      <p:pic>
        <p:nvPicPr>
          <p:cNvPr id="200" name="图片 199" descr="03.png"/>
          <p:cNvPicPr>
            <a:picLocks/>
          </p:cNvPicPr>
          <p:nvPr/>
        </p:nvPicPr>
        <p:blipFill>
          <a:blip r:embed="rId4" cstate="print"/>
          <a:stretch>
            <a:fillRect/>
          </a:stretch>
        </p:blipFill>
        <p:spPr bwMode="gray">
          <a:xfrm>
            <a:off x="2943129" y="1942081"/>
            <a:ext cx="335297" cy="274944"/>
          </a:xfrm>
          <a:prstGeom prst="rect">
            <a:avLst/>
          </a:prstGeom>
        </p:spPr>
      </p:pic>
      <p:pic>
        <p:nvPicPr>
          <p:cNvPr id="202" name="图片 201" descr="03.png"/>
          <p:cNvPicPr>
            <a:picLocks/>
          </p:cNvPicPr>
          <p:nvPr/>
        </p:nvPicPr>
        <p:blipFill>
          <a:blip r:embed="rId4" cstate="print"/>
          <a:stretch>
            <a:fillRect/>
          </a:stretch>
        </p:blipFill>
        <p:spPr bwMode="gray">
          <a:xfrm>
            <a:off x="3619710" y="1810214"/>
            <a:ext cx="335297" cy="274944"/>
          </a:xfrm>
          <a:prstGeom prst="rect">
            <a:avLst/>
          </a:prstGeom>
        </p:spPr>
      </p:pic>
      <p:pic>
        <p:nvPicPr>
          <p:cNvPr id="203" name="图片 202" descr="03.png"/>
          <p:cNvPicPr>
            <a:picLocks/>
          </p:cNvPicPr>
          <p:nvPr/>
        </p:nvPicPr>
        <p:blipFill>
          <a:blip r:embed="rId4" cstate="print"/>
          <a:stretch>
            <a:fillRect/>
          </a:stretch>
        </p:blipFill>
        <p:spPr bwMode="gray">
          <a:xfrm>
            <a:off x="2266547" y="2601157"/>
            <a:ext cx="335297" cy="274944"/>
          </a:xfrm>
          <a:prstGeom prst="rect">
            <a:avLst/>
          </a:prstGeom>
        </p:spPr>
      </p:pic>
      <p:pic>
        <p:nvPicPr>
          <p:cNvPr id="209" name="图片 208" descr="03.png"/>
          <p:cNvPicPr>
            <a:picLocks/>
          </p:cNvPicPr>
          <p:nvPr/>
        </p:nvPicPr>
        <p:blipFill>
          <a:blip r:embed="rId4" cstate="print"/>
          <a:stretch>
            <a:fillRect/>
          </a:stretch>
        </p:blipFill>
        <p:spPr bwMode="gray">
          <a:xfrm>
            <a:off x="2943129" y="2733024"/>
            <a:ext cx="335297" cy="274944"/>
          </a:xfrm>
          <a:prstGeom prst="rect">
            <a:avLst/>
          </a:prstGeom>
        </p:spPr>
      </p:pic>
      <p:pic>
        <p:nvPicPr>
          <p:cNvPr id="210" name="图片 209" descr="03.png"/>
          <p:cNvPicPr>
            <a:picLocks/>
          </p:cNvPicPr>
          <p:nvPr/>
        </p:nvPicPr>
        <p:blipFill>
          <a:blip r:embed="rId4" cstate="print"/>
          <a:stretch>
            <a:fillRect/>
          </a:stretch>
        </p:blipFill>
        <p:spPr bwMode="gray">
          <a:xfrm>
            <a:off x="3619710" y="2601157"/>
            <a:ext cx="335297" cy="274944"/>
          </a:xfrm>
          <a:prstGeom prst="rect">
            <a:avLst/>
          </a:prstGeom>
        </p:spPr>
      </p:pic>
      <p:pic>
        <p:nvPicPr>
          <p:cNvPr id="212" name="图片 211"/>
          <p:cNvPicPr>
            <a:picLocks/>
          </p:cNvPicPr>
          <p:nvPr/>
        </p:nvPicPr>
        <p:blipFill>
          <a:blip r:embed="rId5"/>
          <a:stretch>
            <a:fillRect/>
          </a:stretch>
        </p:blipFill>
        <p:spPr bwMode="gray">
          <a:xfrm>
            <a:off x="1931234" y="3357622"/>
            <a:ext cx="335297" cy="274944"/>
          </a:xfrm>
          <a:prstGeom prst="rect">
            <a:avLst/>
          </a:prstGeom>
        </p:spPr>
      </p:pic>
      <p:pic>
        <p:nvPicPr>
          <p:cNvPr id="213" name="图片 212"/>
          <p:cNvPicPr>
            <a:picLocks/>
          </p:cNvPicPr>
          <p:nvPr/>
        </p:nvPicPr>
        <p:blipFill>
          <a:blip r:embed="rId5"/>
          <a:stretch>
            <a:fillRect/>
          </a:stretch>
        </p:blipFill>
        <p:spPr bwMode="gray">
          <a:xfrm>
            <a:off x="2584815" y="3357622"/>
            <a:ext cx="335297" cy="274944"/>
          </a:xfrm>
          <a:prstGeom prst="rect">
            <a:avLst/>
          </a:prstGeom>
        </p:spPr>
      </p:pic>
      <p:pic>
        <p:nvPicPr>
          <p:cNvPr id="214" name="图片 213"/>
          <p:cNvPicPr>
            <a:picLocks/>
          </p:cNvPicPr>
          <p:nvPr/>
        </p:nvPicPr>
        <p:blipFill>
          <a:blip r:embed="rId5"/>
          <a:stretch>
            <a:fillRect/>
          </a:stretch>
        </p:blipFill>
        <p:spPr bwMode="gray">
          <a:xfrm>
            <a:off x="3238396" y="3357622"/>
            <a:ext cx="335297" cy="274944"/>
          </a:xfrm>
          <a:prstGeom prst="rect">
            <a:avLst/>
          </a:prstGeom>
        </p:spPr>
      </p:pic>
      <p:pic>
        <p:nvPicPr>
          <p:cNvPr id="215" name="图片 214"/>
          <p:cNvPicPr>
            <a:picLocks/>
          </p:cNvPicPr>
          <p:nvPr/>
        </p:nvPicPr>
        <p:blipFill>
          <a:blip r:embed="rId5"/>
          <a:stretch>
            <a:fillRect/>
          </a:stretch>
        </p:blipFill>
        <p:spPr bwMode="gray">
          <a:xfrm>
            <a:off x="3891978" y="3357622"/>
            <a:ext cx="335297" cy="274944"/>
          </a:xfrm>
          <a:prstGeom prst="rect">
            <a:avLst/>
          </a:prstGeom>
        </p:spPr>
      </p:pic>
      <p:pic>
        <p:nvPicPr>
          <p:cNvPr id="216" name="图片 215"/>
          <p:cNvPicPr>
            <a:picLocks/>
          </p:cNvPicPr>
          <p:nvPr/>
        </p:nvPicPr>
        <p:blipFill>
          <a:blip r:embed="rId5"/>
          <a:stretch>
            <a:fillRect/>
          </a:stretch>
        </p:blipFill>
        <p:spPr bwMode="gray">
          <a:xfrm>
            <a:off x="1931234" y="4012847"/>
            <a:ext cx="335297" cy="274944"/>
          </a:xfrm>
          <a:prstGeom prst="rect">
            <a:avLst/>
          </a:prstGeom>
        </p:spPr>
      </p:pic>
      <p:pic>
        <p:nvPicPr>
          <p:cNvPr id="217" name="图片 216"/>
          <p:cNvPicPr>
            <a:picLocks/>
          </p:cNvPicPr>
          <p:nvPr/>
        </p:nvPicPr>
        <p:blipFill>
          <a:blip r:embed="rId5"/>
          <a:stretch>
            <a:fillRect/>
          </a:stretch>
        </p:blipFill>
        <p:spPr bwMode="gray">
          <a:xfrm>
            <a:off x="3931873" y="4012847"/>
            <a:ext cx="335297" cy="274944"/>
          </a:xfrm>
          <a:prstGeom prst="rect">
            <a:avLst/>
          </a:prstGeom>
        </p:spPr>
      </p:pic>
      <p:pic>
        <p:nvPicPr>
          <p:cNvPr id="218" name="图片 217"/>
          <p:cNvPicPr>
            <a:picLocks/>
          </p:cNvPicPr>
          <p:nvPr/>
        </p:nvPicPr>
        <p:blipFill>
          <a:blip r:embed="rId5"/>
          <a:stretch>
            <a:fillRect/>
          </a:stretch>
        </p:blipFill>
        <p:spPr bwMode="gray">
          <a:xfrm>
            <a:off x="1931234" y="4636733"/>
            <a:ext cx="335297" cy="274944"/>
          </a:xfrm>
          <a:prstGeom prst="rect">
            <a:avLst/>
          </a:prstGeom>
        </p:spPr>
      </p:pic>
      <p:pic>
        <p:nvPicPr>
          <p:cNvPr id="219" name="图片 218"/>
          <p:cNvPicPr>
            <a:picLocks/>
          </p:cNvPicPr>
          <p:nvPr/>
        </p:nvPicPr>
        <p:blipFill>
          <a:blip r:embed="rId5"/>
          <a:stretch>
            <a:fillRect/>
          </a:stretch>
        </p:blipFill>
        <p:spPr bwMode="gray">
          <a:xfrm>
            <a:off x="3931873" y="4636733"/>
            <a:ext cx="335297" cy="274944"/>
          </a:xfrm>
          <a:prstGeom prst="rect">
            <a:avLst/>
          </a:prstGeom>
        </p:spPr>
      </p:pic>
      <p:sp>
        <p:nvSpPr>
          <p:cNvPr id="205" name="五边形 204"/>
          <p:cNvSpPr/>
          <p:nvPr/>
        </p:nvSpPr>
        <p:spPr bwMode="gray">
          <a:xfrm>
            <a:off x="6677631" y="99476"/>
            <a:ext cx="1332000"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Education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燕尾形 205"/>
          <p:cNvSpPr/>
          <p:nvPr/>
        </p:nvSpPr>
        <p:spPr bwMode="gray">
          <a:xfrm>
            <a:off x="7924117" y="99476"/>
            <a:ext cx="1332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latin typeface="Huawei Sans" panose="020C0503030203020204" pitchFamily="34" charset="0"/>
              </a:rPr>
              <a:t>Finance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燕尾形 206"/>
          <p:cNvSpPr/>
          <p:nvPr/>
        </p:nvSpPr>
        <p:spPr bwMode="gray">
          <a:xfrm>
            <a:off x="9170603" y="99476"/>
            <a:ext cx="1332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latin typeface="Huawei Sans" panose="020C0503030203020204" pitchFamily="34" charset="0"/>
              </a:rPr>
              <a:t>Railway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燕尾形 223"/>
          <p:cNvSpPr/>
          <p:nvPr/>
        </p:nvSpPr>
        <p:spPr bwMode="gray">
          <a:xfrm>
            <a:off x="10417088" y="99476"/>
            <a:ext cx="1332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b="1" dirty="0" smtClean="0">
                <a:solidFill>
                  <a:schemeClr val="bg1"/>
                </a:solidFill>
                <a:latin typeface="Huawei Sans" panose="020C0503030203020204" pitchFamily="34" charset="0"/>
                <a:sym typeface="Huawei Sans" panose="020C0503030203020204" pitchFamily="34" charset="0"/>
              </a:rPr>
              <a:t>Electric Power</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055845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rPr>
              <a:t>Enterprise Network Overview</a:t>
            </a:r>
          </a:p>
          <a:p>
            <a:r>
              <a:rPr lang="en-US" dirty="0" smtClean="0">
                <a:solidFill>
                  <a:schemeClr val="bg1">
                    <a:lumMod val="50000"/>
                  </a:schemeClr>
                </a:solidFill>
              </a:rPr>
              <a:t>Typical Enterprise Network Scenarios</a:t>
            </a:r>
            <a:endParaRPr lang="en-US" altLang="zh-CN" dirty="0" smtClean="0">
              <a:solidFill>
                <a:schemeClr val="bg1">
                  <a:lumMod val="50000"/>
                </a:schemeClr>
              </a:solidFill>
              <a:sym typeface="Huawei Sans" panose="020C0503030203020204" pitchFamily="34" charset="0"/>
            </a:endParaRPr>
          </a:p>
          <a:p>
            <a:r>
              <a:rPr lang="en-US" b="1" dirty="0" smtClean="0"/>
              <a:t>Trends and Challenges of Enterprise Networks</a:t>
            </a:r>
            <a:endParaRPr lang="en-US" altLang="zh-CN" b="1" dirty="0" smtClean="0">
              <a:sym typeface="Huawei Sans" panose="020C0503030203020204" pitchFamily="34" charset="0"/>
            </a:endParaRPr>
          </a:p>
          <a:p>
            <a:r>
              <a:rPr lang="en-US" dirty="0" smtClean="0">
                <a:solidFill>
                  <a:schemeClr val="bg1">
                    <a:lumMod val="50000"/>
                  </a:schemeClr>
                </a:solidFill>
              </a:rPr>
              <a:t>Huawei Enterprise Network Solutions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2001682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Industry Digital Transformation, Improving Production Efficiency and Customer Satisfaction</a:t>
            </a:r>
            <a:endParaRPr lang="en-US" dirty="0"/>
          </a:p>
        </p:txBody>
      </p:sp>
      <p:sp>
        <p:nvSpPr>
          <p:cNvPr id="4" name="圆角矩形 3"/>
          <p:cNvSpPr>
            <a:spLocks/>
          </p:cNvSpPr>
          <p:nvPr/>
        </p:nvSpPr>
        <p:spPr bwMode="gray">
          <a:xfrm>
            <a:off x="700009" y="1895072"/>
            <a:ext cx="3443366" cy="4290981"/>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4"/>
          <p:cNvSpPr>
            <a:spLocks/>
          </p:cNvSpPr>
          <p:nvPr/>
        </p:nvSpPr>
        <p:spPr bwMode="gray">
          <a:xfrm>
            <a:off x="8169273" y="1895073"/>
            <a:ext cx="3311234" cy="4290981"/>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a:spLocks/>
          </p:cNvSpPr>
          <p:nvPr/>
        </p:nvSpPr>
        <p:spPr bwMode="gray">
          <a:xfrm>
            <a:off x="4447790" y="1895071"/>
            <a:ext cx="3311234" cy="4290981"/>
          </a:xfrm>
          <a:prstGeom prst="roundRect">
            <a:avLst>
              <a:gd name="adj" fmla="val 985"/>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6"/>
          <p:cNvSpPr/>
          <p:nvPr/>
        </p:nvSpPr>
        <p:spPr bwMode="gray">
          <a:xfrm flipH="1">
            <a:off x="699031" y="1501756"/>
            <a:ext cx="34443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Digital OA</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flipH="1">
            <a:off x="8169273" y="150175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Digital manufacturing</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709605" y="4877511"/>
            <a:ext cx="3300660" cy="1015663"/>
          </a:xfrm>
          <a:prstGeom prst="rect">
            <a:avLst/>
          </a:prstGeom>
          <a:noFill/>
        </p:spPr>
        <p:txBody>
          <a:bodyPr wrap="square" rtlCol="0">
            <a:spAutoFit/>
          </a:bodyPr>
          <a:lstStyle/>
          <a:p>
            <a:pPr defTabSz="1219028" fontAlgn="ctr">
              <a:lnSpc>
                <a:spcPts val="1800"/>
              </a:lnSpc>
            </a:pPr>
            <a:r>
              <a:rPr lang="en-US" sz="1200" dirty="0">
                <a:latin typeface="Huawei Sans" panose="020C0503030203020204" pitchFamily="34" charset="0"/>
              </a:rPr>
              <a:t>Source: According to </a:t>
            </a:r>
            <a:r>
              <a:rPr lang="en-US" sz="1200" i="1" dirty="0">
                <a:latin typeface="Huawei Sans" panose="020C0503030203020204" pitchFamily="34" charset="0"/>
              </a:rPr>
              <a:t>Worldwide Digital Transformation 2019 </a:t>
            </a:r>
            <a:r>
              <a:rPr lang="en-US" sz="1200" i="1" dirty="0" smtClean="0">
                <a:latin typeface="Huawei Sans" panose="020C0503030203020204" pitchFamily="34" charset="0"/>
              </a:rPr>
              <a:t>Predictions </a:t>
            </a:r>
            <a:r>
              <a:rPr lang="en-US" sz="1200" dirty="0" smtClean="0">
                <a:latin typeface="Huawei Sans" panose="020C0503030203020204" pitchFamily="34" charset="0"/>
              </a:rPr>
              <a:t>released </a:t>
            </a:r>
            <a:r>
              <a:rPr lang="en-US" sz="1200" dirty="0">
                <a:latin typeface="Huawei Sans" panose="020C0503030203020204" pitchFamily="34" charset="0"/>
              </a:rPr>
              <a:t>by IDC, </a:t>
            </a:r>
            <a:r>
              <a:rPr lang="en-US" sz="1200" dirty="0" smtClean="0">
                <a:latin typeface="Huawei Sans" panose="020C0503030203020204" pitchFamily="34" charset="0"/>
              </a:rPr>
              <a:t>"at </a:t>
            </a:r>
            <a:r>
              <a:rPr lang="en-US" sz="1200" dirty="0">
                <a:latin typeface="Huawei Sans" panose="020C0503030203020204" pitchFamily="34" charset="0"/>
              </a:rPr>
              <a:t>least </a:t>
            </a:r>
            <a:r>
              <a:rPr lang="en-US" sz="1200" dirty="0">
                <a:solidFill>
                  <a:srgbClr val="C7000B"/>
                </a:solidFill>
                <a:latin typeface="Huawei Sans" panose="020C0503030203020204" pitchFamily="34" charset="0"/>
                <a:ea typeface="方正兰亭黑简体" panose="02000000000000000000" pitchFamily="2" charset="-122"/>
              </a:rPr>
              <a:t>55% </a:t>
            </a:r>
            <a:r>
              <a:rPr lang="en-US" sz="1200" dirty="0">
                <a:latin typeface="Huawei Sans" panose="020C0503030203020204" pitchFamily="34" charset="0"/>
              </a:rPr>
              <a:t>of organizations will be digitally </a:t>
            </a:r>
            <a:r>
              <a:rPr lang="en-US" sz="1200" dirty="0" smtClean="0">
                <a:latin typeface="Huawei Sans" panose="020C0503030203020204" pitchFamily="34" charset="0"/>
              </a:rPr>
              <a:t>determined by 2020."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8166150" y="4714316"/>
            <a:ext cx="3331582" cy="1477328"/>
          </a:xfrm>
          <a:prstGeom prst="rect">
            <a:avLst/>
          </a:prstGeom>
          <a:noFill/>
        </p:spPr>
        <p:txBody>
          <a:bodyPr wrap="square" rtlCol="0">
            <a:spAutoFit/>
          </a:bodyPr>
          <a:lstStyle/>
          <a:p>
            <a:pPr defTabSz="1219028" fontAlgn="ctr">
              <a:lnSpc>
                <a:spcPts val="1800"/>
              </a:lnSpc>
            </a:pPr>
            <a:r>
              <a:rPr lang="en-US" sz="1200" dirty="0" smtClean="0">
                <a:latin typeface="Huawei Sans" panose="020C0503030203020204" pitchFamily="34" charset="0"/>
              </a:rPr>
              <a:t>Source: IDC's 2018 manufacturing industry survey results shows that </a:t>
            </a:r>
            <a:r>
              <a:rPr lang="en-US" sz="1200" dirty="0">
                <a:solidFill>
                  <a:srgbClr val="C7000B"/>
                </a:solidFill>
                <a:latin typeface="Huawei Sans" panose="020C0503030203020204" pitchFamily="34" charset="0"/>
                <a:ea typeface="方正兰亭黑简体" panose="02000000000000000000" pitchFamily="2" charset="-122"/>
              </a:rPr>
              <a:t>84.9% </a:t>
            </a:r>
            <a:r>
              <a:rPr lang="en-US" sz="1200" dirty="0" smtClean="0">
                <a:latin typeface="Huawei Sans" panose="020C0503030203020204" pitchFamily="34" charset="0"/>
              </a:rPr>
              <a:t>manufacturing enterprises are undergoing digital transformation, driving business model innovations and reshaping the business ecosystem.</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flipH="1">
            <a:off x="4447790" y="150175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Digital education</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4442581" y="4877511"/>
            <a:ext cx="3316443" cy="1246495"/>
          </a:xfrm>
          <a:prstGeom prst="rect">
            <a:avLst/>
          </a:prstGeom>
          <a:noFill/>
        </p:spPr>
        <p:txBody>
          <a:bodyPr wrap="square" rtlCol="0">
            <a:spAutoFit/>
          </a:bodyPr>
          <a:lstStyle/>
          <a:p>
            <a:pPr defTabSz="1219028" fontAlgn="ctr">
              <a:lnSpc>
                <a:spcPts val="1800"/>
              </a:lnSpc>
            </a:pPr>
            <a:r>
              <a:rPr lang="en-US" sz="1200" dirty="0" smtClean="0">
                <a:latin typeface="Huawei Sans" panose="020C0503030203020204" pitchFamily="34" charset="0"/>
              </a:rPr>
              <a:t>Source: Gartner's </a:t>
            </a:r>
            <a:r>
              <a:rPr lang="en-US" sz="1200" i="1" dirty="0">
                <a:latin typeface="Huawei Sans" panose="020C0503030203020204" pitchFamily="34" charset="0"/>
              </a:rPr>
              <a:t>2019 CIO Agenda: Higher Education Industry </a:t>
            </a:r>
            <a:r>
              <a:rPr lang="en-US" sz="1200" i="1" dirty="0" smtClean="0">
                <a:latin typeface="Huawei Sans" panose="020C0503030203020204" pitchFamily="34" charset="0"/>
              </a:rPr>
              <a:t>Insights </a:t>
            </a:r>
            <a:r>
              <a:rPr lang="en-US" sz="1200" dirty="0" smtClean="0">
                <a:latin typeface="Huawei Sans" panose="020C0503030203020204" pitchFamily="34" charset="0"/>
              </a:rPr>
              <a:t>reveals that </a:t>
            </a:r>
            <a:r>
              <a:rPr lang="en-US" sz="1200" dirty="0">
                <a:solidFill>
                  <a:srgbClr val="C7000B"/>
                </a:solidFill>
                <a:latin typeface="Huawei Sans" panose="020C0503030203020204" pitchFamily="34" charset="0"/>
                <a:ea typeface="方正兰亭黑简体" panose="02000000000000000000" pitchFamily="2" charset="-122"/>
              </a:rPr>
              <a:t>86% </a:t>
            </a:r>
            <a:r>
              <a:rPr lang="en-US" sz="1200" dirty="0" smtClean="0">
                <a:latin typeface="Huawei Sans" panose="020C0503030203020204" pitchFamily="34" charset="0"/>
              </a:rPr>
              <a:t>of higher education CIOs would regard IT as a key factor in enabling education business transformation.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8169273" y="1860223"/>
            <a:ext cx="3311234" cy="837904"/>
          </a:xfrm>
          <a:prstGeom prst="rect">
            <a:avLst/>
          </a:prstGeom>
          <a:noFill/>
        </p:spPr>
        <p:txBody>
          <a:bodyPr wrap="square" lIns="108000" tIns="72000" rIns="108000" bIns="72000" rtlCol="0">
            <a:spAutoFit/>
          </a:bodyPr>
          <a:lstStyle>
            <a:defPPr>
              <a:defRPr lang="zh-CN"/>
            </a:defPPr>
            <a:lvl1pPr algn="ctr">
              <a:lnSpc>
                <a:spcPts val="2000"/>
              </a:lnSpc>
              <a:defRPr sz="1200">
                <a:latin typeface="Arial" panose="02000604040000020004" pitchFamily="50" charset="0"/>
                <a:ea typeface="微软雅黑" panose="020B0503020204020204" pitchFamily="34" charset="-122"/>
              </a:defRPr>
            </a:lvl1pPr>
          </a:lstStyle>
          <a:p>
            <a:pPr defTabSz="1219028" fontAlgn="ctr">
              <a:lnSpc>
                <a:spcPts val="1800"/>
              </a:lnSpc>
            </a:pPr>
            <a:r>
              <a:rPr lang="en-US" dirty="0" smtClean="0">
                <a:solidFill>
                  <a:prstClr val="black"/>
                </a:solidFill>
                <a:latin typeface="Huawei Sans" panose="020C0503030203020204" pitchFamily="34" charset="0"/>
              </a:rPr>
              <a:t>Always</a:t>
            </a:r>
            <a:r>
              <a:rPr lang="en-US" altLang="zh-CN" dirty="0" smtClean="0">
                <a:solidFill>
                  <a:prstClr val="black"/>
                </a:solidFill>
                <a:latin typeface="Huawei Sans" panose="020C0503030203020204" pitchFamily="34" charset="0"/>
              </a:rPr>
              <a:t>-</a:t>
            </a:r>
            <a:r>
              <a:rPr lang="en-US" dirty="0" smtClean="0">
                <a:solidFill>
                  <a:prstClr val="black"/>
                </a:solidFill>
                <a:latin typeface="Huawei Sans" panose="020C0503030203020204" pitchFamily="34" charset="0"/>
              </a:rPr>
              <a:t>online mass terminals/sensors, </a:t>
            </a:r>
            <a:r>
              <a:rPr lang="en-US" altLang="zh-CN" dirty="0" smtClean="0">
                <a:solidFill>
                  <a:prstClr val="black"/>
                </a:solidFill>
                <a:latin typeface="Huawei Sans" panose="020C0503030203020204" pitchFamily="34" charset="0"/>
              </a:rPr>
              <a:t>real-time </a:t>
            </a:r>
            <a:r>
              <a:rPr lang="en-US" dirty="0" smtClean="0">
                <a:solidFill>
                  <a:prstClr val="black"/>
                </a:solidFill>
                <a:latin typeface="Huawei Sans" panose="020C0503030203020204" pitchFamily="34" charset="0"/>
              </a:rPr>
              <a:t>production data collection, and automatic and precise control</a:t>
            </a: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709605" y="1860223"/>
            <a:ext cx="3433770" cy="1015663"/>
          </a:xfrm>
          <a:prstGeom prst="rect">
            <a:avLst/>
          </a:prstGeom>
          <a:noFill/>
        </p:spPr>
        <p:txBody>
          <a:bodyPr wrap="square" lIns="108000" rIns="108000" rtlCol="0">
            <a:spAutoFit/>
          </a:bodyPr>
          <a:lstStyle/>
          <a:p>
            <a:pPr algn="ctr" defTabSz="1219028" fontAlgn="ctr">
              <a:lnSpc>
                <a:spcPts val="1800"/>
              </a:lnSpc>
            </a:pPr>
            <a:r>
              <a:rPr lang="en-US" sz="1200" dirty="0" smtClean="0">
                <a:solidFill>
                  <a:prstClr val="black"/>
                </a:solidFill>
                <a:latin typeface="Huawei Sans" panose="020C0503030203020204" pitchFamily="34" charset="0"/>
              </a:rPr>
              <a:t>All-wireless access, OA anytime and anywhere, one-click conference scheduling using an app, and automatic adjustment of lighting and temperature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4447790" y="1860223"/>
            <a:ext cx="3311234" cy="837904"/>
          </a:xfrm>
          <a:prstGeom prst="rect">
            <a:avLst/>
          </a:prstGeom>
          <a:noFill/>
        </p:spPr>
        <p:txBody>
          <a:bodyPr wrap="square" lIns="108000" tIns="72000" rIns="108000" bIns="72000" rtlCol="0">
            <a:spAutoFit/>
          </a:bodyPr>
          <a:lstStyle>
            <a:defPPr>
              <a:defRPr lang="zh-CN"/>
            </a:defPPr>
            <a:lvl1pPr algn="ctr">
              <a:lnSpc>
                <a:spcPts val="2000"/>
              </a:lnSpc>
              <a:defRPr sz="1200">
                <a:latin typeface="Arial" panose="02000604040000020004" pitchFamily="50" charset="0"/>
                <a:ea typeface="微软雅黑" panose="020B0503020204020204" pitchFamily="34" charset="-122"/>
              </a:defRPr>
            </a:lvl1pPr>
          </a:lstStyle>
          <a:p>
            <a:pPr defTabSz="1219028" fontAlgn="ctr">
              <a:lnSpc>
                <a:spcPts val="1800"/>
              </a:lnSpc>
            </a:pPr>
            <a:r>
              <a:rPr lang="en-US" dirty="0" smtClean="0">
                <a:solidFill>
                  <a:prstClr val="black"/>
                </a:solidFill>
                <a:latin typeface="Huawei Sans" panose="020C0503030203020204" pitchFamily="34" charset="0"/>
              </a:rPr>
              <a:t>Change </a:t>
            </a:r>
            <a:r>
              <a:rPr lang="en-US" dirty="0">
                <a:solidFill>
                  <a:prstClr val="black"/>
                </a:solidFill>
                <a:latin typeface="Huawei Sans" panose="020C0503030203020204" pitchFamily="34" charset="0"/>
              </a:rPr>
              <a:t>from stuffing the </a:t>
            </a:r>
            <a:r>
              <a:rPr lang="en-US" dirty="0" smtClean="0">
                <a:solidFill>
                  <a:prstClr val="black"/>
                </a:solidFill>
                <a:latin typeface="Huawei Sans" panose="020C0503030203020204" pitchFamily="34" charset="0"/>
              </a:rPr>
              <a:t>duck to immersion, high-quality teaching resources on demand, and real-world teaching</a:t>
            </a: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Picture 4" descr="http://3ms.huawei.com/multimedia/ImageDetailServlet?f_id=img201909270561&amp;type=2&amp;lo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4792037" y="2870656"/>
            <a:ext cx="2700000" cy="1802250"/>
          </a:xfrm>
          <a:prstGeom prst="roundRect">
            <a:avLst>
              <a:gd name="adj" fmla="val 3895"/>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22" name="图片 2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28948" y="2870655"/>
            <a:ext cx="2700000" cy="1922400"/>
          </a:xfrm>
          <a:prstGeom prst="roundRect">
            <a:avLst>
              <a:gd name="adj" fmla="val 3895"/>
            </a:avLst>
          </a:prstGeom>
          <a:noFill/>
          <a:ln w="12700">
            <a:solidFill>
              <a:schemeClr val="bg1">
                <a:lumMod val="85000"/>
              </a:schemeClr>
            </a:solidFill>
          </a:ln>
        </p:spPr>
      </p:pic>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499190" y="2870655"/>
            <a:ext cx="2700000" cy="1922400"/>
          </a:xfrm>
          <a:prstGeom prst="roundRect">
            <a:avLst>
              <a:gd name="adj" fmla="val 3895"/>
            </a:avLst>
          </a:prstGeom>
          <a:noFill/>
          <a:ln w="12700">
            <a:solidFill>
              <a:schemeClr val="bg1">
                <a:lumMod val="85000"/>
              </a:schemeClr>
            </a:solidFill>
          </a:ln>
        </p:spPr>
      </p:pic>
      <p:sp>
        <p:nvSpPr>
          <p:cNvPr id="27" name="燕尾形 26"/>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五边形 23"/>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34943732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In the Digital Era, How Campus Networks Support Digital Transformation Across Industries?</a:t>
            </a:r>
            <a:endParaRPr lang="en-US" altLang="zh-CN" dirty="0">
              <a:latin typeface="Huawei Sans" panose="020C0503030203020204" pitchFamily="34" charset="0"/>
              <a:sym typeface="Huawei Sans" panose="020C0503030203020204" pitchFamily="34" charset="0"/>
            </a:endParaRPr>
          </a:p>
        </p:txBody>
      </p:sp>
      <p:sp>
        <p:nvSpPr>
          <p:cNvPr id="37" name="矩形 36"/>
          <p:cNvSpPr/>
          <p:nvPr/>
        </p:nvSpPr>
        <p:spPr bwMode="gray">
          <a:xfrm>
            <a:off x="3197994" y="1710190"/>
            <a:ext cx="2200208" cy="707886"/>
          </a:xfrm>
          <a:prstGeom prst="rect">
            <a:avLst/>
          </a:prstGeom>
        </p:spPr>
        <p:txBody>
          <a:bodyPr wrap="squar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On-demand services</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3545478" y="2474363"/>
            <a:ext cx="1505239" cy="1462284"/>
            <a:chOff x="4939373" y="2757827"/>
            <a:chExt cx="1505239" cy="1462284"/>
          </a:xfrm>
        </p:grpSpPr>
        <p:sp>
          <p:nvSpPr>
            <p:cNvPr id="38" name="椭圆 37">
              <a:extLst>
                <a:ext uri="{FF2B5EF4-FFF2-40B4-BE49-F238E27FC236}">
                  <a16:creationId xmlns:a16="http://schemas.microsoft.com/office/drawing/2014/main" xmlns="" id="{ED8394DC-89C4-4587-B2DC-858A22EC31E1}"/>
                </a:ext>
              </a:extLst>
            </p:cNvPr>
            <p:cNvSpPr>
              <a:spLocks/>
            </p:cNvSpPr>
            <p:nvPr/>
          </p:nvSpPr>
          <p:spPr bwMode="gray">
            <a:xfrm>
              <a:off x="4939373"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9" name="Freeform 15"/>
            <p:cNvSpPr>
              <a:spLocks noChangeAspect="1" noEditPoints="1"/>
            </p:cNvSpPr>
            <p:nvPr/>
          </p:nvSpPr>
          <p:spPr bwMode="gray">
            <a:xfrm>
              <a:off x="5425217" y="3164969"/>
              <a:ext cx="533550" cy="64800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666666">
                <a:lumMod val="75000"/>
              </a:srgbClr>
            </a:solidFill>
            <a:ln>
              <a:noFill/>
            </a:ln>
          </p:spPr>
          <p:txBody>
            <a:bodyPr vert="horz" wrap="square" lIns="91419" tIns="45709" rIns="91419" bIns="45709" numCol="1" anchor="t" anchorCtr="0" compatLnSpc="1">
              <a:prstTxWarp prst="textNoShape">
                <a:avLst/>
              </a:prstTxWarp>
            </a:bodyPr>
            <a:lstStyle/>
            <a:p>
              <a:pPr marL="0" marR="0" lvl="0" indent="0" defTabSz="1219028"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 name="矩形 39"/>
          <p:cNvSpPr/>
          <p:nvPr/>
        </p:nvSpPr>
        <p:spPr bwMode="gray">
          <a:xfrm>
            <a:off x="3037581" y="4042575"/>
            <a:ext cx="2534357" cy="1708160"/>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Quick service deployment and adjustment</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Rapid rollout of value-added applications</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656773" y="4042575"/>
            <a:ext cx="2397323" cy="1384995"/>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Access anytime, anywhere</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High-quality service transport</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85"/>
          <p:cNvSpPr/>
          <p:nvPr/>
        </p:nvSpPr>
        <p:spPr bwMode="gray">
          <a:xfrm>
            <a:off x="1430678" y="2934130"/>
            <a:ext cx="910327" cy="69023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solidFill>
            <a:srgbClr val="666666">
              <a:lumMod val="75000"/>
            </a:srgbClr>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86"/>
          <p:cNvSpPr/>
          <p:nvPr/>
        </p:nvSpPr>
        <p:spPr bwMode="gray">
          <a:xfrm rot="13790841">
            <a:off x="1649837" y="2450296"/>
            <a:ext cx="472008" cy="1144704"/>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18778" y="1710190"/>
            <a:ext cx="2534128" cy="707886"/>
          </a:xfrm>
          <a:prstGeom prst="rect">
            <a:avLst/>
          </a:prstGeom>
        </p:spPr>
        <p:txBody>
          <a:bodyPr wrap="squar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Ubiquitous connectivity</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p:cNvGrpSpPr/>
          <p:nvPr/>
        </p:nvGrpSpPr>
        <p:grpSpPr bwMode="gray">
          <a:xfrm>
            <a:off x="1126556" y="2474363"/>
            <a:ext cx="1505239" cy="1462284"/>
            <a:chOff x="1560308" y="2757827"/>
            <a:chExt cx="1505239" cy="1462284"/>
          </a:xfrm>
        </p:grpSpPr>
        <p:sp>
          <p:nvSpPr>
            <p:cNvPr id="29" name="椭圆 28">
              <a:extLst>
                <a:ext uri="{FF2B5EF4-FFF2-40B4-BE49-F238E27FC236}">
                  <a16:creationId xmlns:a16="http://schemas.microsoft.com/office/drawing/2014/main" xmlns="" id="{8F387102-E817-4CFB-9E15-DB2712D97A23}"/>
                </a:ext>
              </a:extLst>
            </p:cNvPr>
            <p:cNvSpPr>
              <a:spLocks/>
            </p:cNvSpPr>
            <p:nvPr/>
          </p:nvSpPr>
          <p:spPr bwMode="gray">
            <a:xfrm>
              <a:off x="1560308"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1" name="Freeform 5"/>
            <p:cNvSpPr>
              <a:spLocks noEditPoints="1"/>
            </p:cNvSpPr>
            <p:nvPr/>
          </p:nvSpPr>
          <p:spPr bwMode="gray">
            <a:xfrm>
              <a:off x="1984824" y="3165007"/>
              <a:ext cx="669538" cy="647924"/>
            </a:xfrm>
            <a:custGeom>
              <a:avLst/>
              <a:gdLst>
                <a:gd name="T0" fmla="*/ 2147483646 w 667"/>
                <a:gd name="T1" fmla="*/ 2147483646 h 646"/>
                <a:gd name="T2" fmla="*/ 2147483646 w 667"/>
                <a:gd name="T3" fmla="*/ 2147483646 h 646"/>
                <a:gd name="T4" fmla="*/ 0 w 667"/>
                <a:gd name="T5" fmla="*/ 2147483646 h 646"/>
                <a:gd name="T6" fmla="*/ 2147483646 w 667"/>
                <a:gd name="T7" fmla="*/ 2147483646 h 646"/>
                <a:gd name="T8" fmla="*/ 2147483646 w 667"/>
                <a:gd name="T9" fmla="*/ 2147483646 h 646"/>
                <a:gd name="T10" fmla="*/ 2147483646 w 667"/>
                <a:gd name="T11" fmla="*/ 2147483646 h 646"/>
                <a:gd name="T12" fmla="*/ 2147483646 w 667"/>
                <a:gd name="T13" fmla="*/ 2147483646 h 646"/>
                <a:gd name="T14" fmla="*/ 2147483646 w 667"/>
                <a:gd name="T15" fmla="*/ 2147483646 h 646"/>
                <a:gd name="T16" fmla="*/ 2147483646 w 667"/>
                <a:gd name="T17" fmla="*/ 2147483646 h 646"/>
                <a:gd name="T18" fmla="*/ 2147483646 w 667"/>
                <a:gd name="T19" fmla="*/ 2147483646 h 646"/>
                <a:gd name="T20" fmla="*/ 2147483646 w 667"/>
                <a:gd name="T21" fmla="*/ 2147483646 h 646"/>
                <a:gd name="T22" fmla="*/ 2147483646 w 667"/>
                <a:gd name="T23" fmla="*/ 2147483646 h 646"/>
                <a:gd name="T24" fmla="*/ 2147483646 w 667"/>
                <a:gd name="T25" fmla="*/ 2147483646 h 646"/>
                <a:gd name="T26" fmla="*/ 2147483646 w 667"/>
                <a:gd name="T27" fmla="*/ 2147483646 h 646"/>
                <a:gd name="T28" fmla="*/ 2147483646 w 667"/>
                <a:gd name="T29" fmla="*/ 2147483646 h 646"/>
                <a:gd name="T30" fmla="*/ 2147483646 w 667"/>
                <a:gd name="T31" fmla="*/ 2147483646 h 646"/>
                <a:gd name="T32" fmla="*/ 2147483646 w 667"/>
                <a:gd name="T33" fmla="*/ 2147483646 h 646"/>
                <a:gd name="T34" fmla="*/ 2147483646 w 667"/>
                <a:gd name="T35" fmla="*/ 2147483646 h 646"/>
                <a:gd name="T36" fmla="*/ 2147483646 w 667"/>
                <a:gd name="T37" fmla="*/ 2147483646 h 646"/>
                <a:gd name="T38" fmla="*/ 2147483646 w 667"/>
                <a:gd name="T39" fmla="*/ 2147483646 h 646"/>
                <a:gd name="T40" fmla="*/ 2147483646 w 667"/>
                <a:gd name="T41" fmla="*/ 2147483646 h 646"/>
                <a:gd name="T42" fmla="*/ 2147483646 w 667"/>
                <a:gd name="T43" fmla="*/ 2147483646 h 646"/>
                <a:gd name="T44" fmla="*/ 2147483646 w 667"/>
                <a:gd name="T45" fmla="*/ 2147483646 h 646"/>
                <a:gd name="T46" fmla="*/ 2147483646 w 667"/>
                <a:gd name="T47" fmla="*/ 2147483646 h 646"/>
                <a:gd name="T48" fmla="*/ 2147483646 w 667"/>
                <a:gd name="T49" fmla="*/ 2147483646 h 646"/>
                <a:gd name="T50" fmla="*/ 2147483646 w 667"/>
                <a:gd name="T51" fmla="*/ 2147483646 h 646"/>
                <a:gd name="T52" fmla="*/ 2147483646 w 667"/>
                <a:gd name="T53" fmla="*/ 2147483646 h 646"/>
                <a:gd name="T54" fmla="*/ 2147483646 w 667"/>
                <a:gd name="T55" fmla="*/ 2147483646 h 646"/>
                <a:gd name="T56" fmla="*/ 2147483646 w 667"/>
                <a:gd name="T57" fmla="*/ 2147483646 h 646"/>
                <a:gd name="T58" fmla="*/ 2147483646 w 667"/>
                <a:gd name="T59" fmla="*/ 2147483646 h 646"/>
                <a:gd name="T60" fmla="*/ 2147483646 w 667"/>
                <a:gd name="T61" fmla="*/ 2147483646 h 646"/>
                <a:gd name="T62" fmla="*/ 2147483646 w 667"/>
                <a:gd name="T63" fmla="*/ 2147483646 h 646"/>
                <a:gd name="T64" fmla="*/ 2147483646 w 667"/>
                <a:gd name="T65" fmla="*/ 2147483646 h 646"/>
                <a:gd name="T66" fmla="*/ 2147483646 w 667"/>
                <a:gd name="T67" fmla="*/ 2147483646 h 646"/>
                <a:gd name="T68" fmla="*/ 2147483646 w 667"/>
                <a:gd name="T69" fmla="*/ 2147483646 h 646"/>
                <a:gd name="T70" fmla="*/ 2147483646 w 667"/>
                <a:gd name="T71" fmla="*/ 2147483646 h 646"/>
                <a:gd name="T72" fmla="*/ 2147483646 w 667"/>
                <a:gd name="T73" fmla="*/ 2147483646 h 646"/>
                <a:gd name="T74" fmla="*/ 2147483646 w 667"/>
                <a:gd name="T75" fmla="*/ 2147483646 h 646"/>
                <a:gd name="T76" fmla="*/ 2147483646 w 667"/>
                <a:gd name="T77" fmla="*/ 2147483646 h 646"/>
                <a:gd name="T78" fmla="*/ 2147483646 w 667"/>
                <a:gd name="T79" fmla="*/ 2147483646 h 646"/>
                <a:gd name="T80" fmla="*/ 2147483646 w 667"/>
                <a:gd name="T81" fmla="*/ 2147483646 h 646"/>
                <a:gd name="T82" fmla="*/ 2147483646 w 667"/>
                <a:gd name="T83" fmla="*/ 2147483646 h 646"/>
                <a:gd name="T84" fmla="*/ 2147483646 w 667"/>
                <a:gd name="T85" fmla="*/ 2147483646 h 646"/>
                <a:gd name="T86" fmla="*/ 2147483646 w 667"/>
                <a:gd name="T87" fmla="*/ 2147483646 h 646"/>
                <a:gd name="T88" fmla="*/ 2147483646 w 667"/>
                <a:gd name="T89" fmla="*/ 2147483646 h 646"/>
                <a:gd name="T90" fmla="*/ 2147483646 w 667"/>
                <a:gd name="T91" fmla="*/ 2147483646 h 646"/>
                <a:gd name="T92" fmla="*/ 2147483646 w 667"/>
                <a:gd name="T93" fmla="*/ 2147483646 h 646"/>
                <a:gd name="T94" fmla="*/ 2147483646 w 667"/>
                <a:gd name="T95" fmla="*/ 2147483646 h 646"/>
                <a:gd name="T96" fmla="*/ 2147483646 w 667"/>
                <a:gd name="T97" fmla="*/ 2147483646 h 6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7"/>
                <a:gd name="T148" fmla="*/ 0 h 646"/>
                <a:gd name="T149" fmla="*/ 667 w 667"/>
                <a:gd name="T150" fmla="*/ 646 h 6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7" h="646">
                  <a:moveTo>
                    <a:pt x="44" y="155"/>
                  </a:moveTo>
                  <a:cubicBezTo>
                    <a:pt x="44" y="113"/>
                    <a:pt x="60" y="71"/>
                    <a:pt x="92" y="39"/>
                  </a:cubicBezTo>
                  <a:cubicBezTo>
                    <a:pt x="92" y="39"/>
                    <a:pt x="92" y="39"/>
                    <a:pt x="92" y="39"/>
                  </a:cubicBezTo>
                  <a:cubicBezTo>
                    <a:pt x="101" y="31"/>
                    <a:pt x="101" y="17"/>
                    <a:pt x="92" y="8"/>
                  </a:cubicBezTo>
                  <a:cubicBezTo>
                    <a:pt x="83" y="0"/>
                    <a:pt x="70" y="0"/>
                    <a:pt x="61" y="8"/>
                  </a:cubicBezTo>
                  <a:cubicBezTo>
                    <a:pt x="21" y="49"/>
                    <a:pt x="0" y="102"/>
                    <a:pt x="0" y="155"/>
                  </a:cubicBezTo>
                  <a:cubicBezTo>
                    <a:pt x="0" y="208"/>
                    <a:pt x="21" y="261"/>
                    <a:pt x="61" y="302"/>
                  </a:cubicBezTo>
                  <a:cubicBezTo>
                    <a:pt x="65" y="306"/>
                    <a:pt x="71" y="308"/>
                    <a:pt x="77" y="308"/>
                  </a:cubicBezTo>
                  <a:cubicBezTo>
                    <a:pt x="82" y="308"/>
                    <a:pt x="88" y="306"/>
                    <a:pt x="92" y="302"/>
                  </a:cubicBezTo>
                  <a:cubicBezTo>
                    <a:pt x="101" y="293"/>
                    <a:pt x="101" y="279"/>
                    <a:pt x="92" y="271"/>
                  </a:cubicBezTo>
                  <a:cubicBezTo>
                    <a:pt x="60" y="239"/>
                    <a:pt x="44" y="197"/>
                    <a:pt x="44" y="155"/>
                  </a:cubicBezTo>
                  <a:close/>
                  <a:moveTo>
                    <a:pt x="442" y="196"/>
                  </a:moveTo>
                  <a:cubicBezTo>
                    <a:pt x="446" y="201"/>
                    <a:pt x="451" y="203"/>
                    <a:pt x="457" y="203"/>
                  </a:cubicBezTo>
                  <a:cubicBezTo>
                    <a:pt x="463" y="203"/>
                    <a:pt x="468" y="201"/>
                    <a:pt x="473" y="196"/>
                  </a:cubicBezTo>
                  <a:cubicBezTo>
                    <a:pt x="484" y="185"/>
                    <a:pt x="490" y="170"/>
                    <a:pt x="490" y="155"/>
                  </a:cubicBezTo>
                  <a:cubicBezTo>
                    <a:pt x="490" y="140"/>
                    <a:pt x="484" y="125"/>
                    <a:pt x="473" y="113"/>
                  </a:cubicBezTo>
                  <a:cubicBezTo>
                    <a:pt x="464" y="105"/>
                    <a:pt x="450" y="105"/>
                    <a:pt x="442" y="113"/>
                  </a:cubicBezTo>
                  <a:cubicBezTo>
                    <a:pt x="433" y="122"/>
                    <a:pt x="433" y="136"/>
                    <a:pt x="442" y="144"/>
                  </a:cubicBezTo>
                  <a:cubicBezTo>
                    <a:pt x="442" y="144"/>
                    <a:pt x="442" y="144"/>
                    <a:pt x="442" y="144"/>
                  </a:cubicBezTo>
                  <a:cubicBezTo>
                    <a:pt x="445" y="147"/>
                    <a:pt x="446" y="151"/>
                    <a:pt x="446" y="155"/>
                  </a:cubicBezTo>
                  <a:cubicBezTo>
                    <a:pt x="446" y="159"/>
                    <a:pt x="444" y="162"/>
                    <a:pt x="442" y="165"/>
                  </a:cubicBezTo>
                  <a:cubicBezTo>
                    <a:pt x="433" y="174"/>
                    <a:pt x="433" y="188"/>
                    <a:pt x="442" y="196"/>
                  </a:cubicBezTo>
                  <a:close/>
                  <a:moveTo>
                    <a:pt x="131" y="155"/>
                  </a:moveTo>
                  <a:cubicBezTo>
                    <a:pt x="131" y="134"/>
                    <a:pt x="139" y="113"/>
                    <a:pt x="155" y="97"/>
                  </a:cubicBezTo>
                  <a:cubicBezTo>
                    <a:pt x="155" y="97"/>
                    <a:pt x="155" y="97"/>
                    <a:pt x="155" y="97"/>
                  </a:cubicBezTo>
                  <a:cubicBezTo>
                    <a:pt x="164" y="88"/>
                    <a:pt x="164" y="74"/>
                    <a:pt x="155" y="66"/>
                  </a:cubicBezTo>
                  <a:cubicBezTo>
                    <a:pt x="147" y="57"/>
                    <a:pt x="133" y="57"/>
                    <a:pt x="125" y="66"/>
                  </a:cubicBezTo>
                  <a:cubicBezTo>
                    <a:pt x="100" y="90"/>
                    <a:pt x="88" y="123"/>
                    <a:pt x="88" y="155"/>
                  </a:cubicBezTo>
                  <a:cubicBezTo>
                    <a:pt x="88" y="187"/>
                    <a:pt x="100" y="220"/>
                    <a:pt x="125" y="244"/>
                  </a:cubicBezTo>
                  <a:cubicBezTo>
                    <a:pt x="129" y="248"/>
                    <a:pt x="134" y="251"/>
                    <a:pt x="140" y="251"/>
                  </a:cubicBezTo>
                  <a:cubicBezTo>
                    <a:pt x="146" y="251"/>
                    <a:pt x="151" y="248"/>
                    <a:pt x="155" y="244"/>
                  </a:cubicBezTo>
                  <a:cubicBezTo>
                    <a:pt x="164" y="236"/>
                    <a:pt x="164" y="222"/>
                    <a:pt x="156" y="213"/>
                  </a:cubicBezTo>
                  <a:cubicBezTo>
                    <a:pt x="139" y="197"/>
                    <a:pt x="131" y="176"/>
                    <a:pt x="131" y="155"/>
                  </a:cubicBezTo>
                  <a:close/>
                  <a:moveTo>
                    <a:pt x="210" y="203"/>
                  </a:moveTo>
                  <a:cubicBezTo>
                    <a:pt x="216" y="203"/>
                    <a:pt x="221" y="201"/>
                    <a:pt x="225" y="196"/>
                  </a:cubicBezTo>
                  <a:cubicBezTo>
                    <a:pt x="234" y="188"/>
                    <a:pt x="234" y="174"/>
                    <a:pt x="225" y="165"/>
                  </a:cubicBezTo>
                  <a:cubicBezTo>
                    <a:pt x="223" y="162"/>
                    <a:pt x="221" y="159"/>
                    <a:pt x="221" y="155"/>
                  </a:cubicBezTo>
                  <a:cubicBezTo>
                    <a:pt x="221" y="151"/>
                    <a:pt x="223" y="147"/>
                    <a:pt x="225" y="144"/>
                  </a:cubicBezTo>
                  <a:cubicBezTo>
                    <a:pt x="225" y="144"/>
                    <a:pt x="225" y="144"/>
                    <a:pt x="225" y="144"/>
                  </a:cubicBezTo>
                  <a:cubicBezTo>
                    <a:pt x="234" y="136"/>
                    <a:pt x="234" y="122"/>
                    <a:pt x="225" y="113"/>
                  </a:cubicBezTo>
                  <a:cubicBezTo>
                    <a:pt x="217" y="105"/>
                    <a:pt x="203" y="105"/>
                    <a:pt x="195" y="113"/>
                  </a:cubicBezTo>
                  <a:cubicBezTo>
                    <a:pt x="183" y="125"/>
                    <a:pt x="177" y="140"/>
                    <a:pt x="177" y="155"/>
                  </a:cubicBezTo>
                  <a:cubicBezTo>
                    <a:pt x="177" y="170"/>
                    <a:pt x="183" y="185"/>
                    <a:pt x="194" y="196"/>
                  </a:cubicBezTo>
                  <a:cubicBezTo>
                    <a:pt x="199" y="201"/>
                    <a:pt x="204" y="203"/>
                    <a:pt x="210" y="203"/>
                  </a:cubicBezTo>
                  <a:close/>
                  <a:moveTo>
                    <a:pt x="543" y="66"/>
                  </a:moveTo>
                  <a:cubicBezTo>
                    <a:pt x="534" y="57"/>
                    <a:pt x="520" y="57"/>
                    <a:pt x="512" y="66"/>
                  </a:cubicBezTo>
                  <a:cubicBezTo>
                    <a:pt x="503" y="74"/>
                    <a:pt x="503" y="88"/>
                    <a:pt x="512" y="97"/>
                  </a:cubicBezTo>
                  <a:cubicBezTo>
                    <a:pt x="512" y="97"/>
                    <a:pt x="512" y="97"/>
                    <a:pt x="512" y="97"/>
                  </a:cubicBezTo>
                  <a:cubicBezTo>
                    <a:pt x="528" y="113"/>
                    <a:pt x="536" y="134"/>
                    <a:pt x="536" y="155"/>
                  </a:cubicBezTo>
                  <a:cubicBezTo>
                    <a:pt x="536" y="176"/>
                    <a:pt x="528" y="197"/>
                    <a:pt x="512" y="213"/>
                  </a:cubicBezTo>
                  <a:cubicBezTo>
                    <a:pt x="503" y="222"/>
                    <a:pt x="503" y="236"/>
                    <a:pt x="512" y="244"/>
                  </a:cubicBezTo>
                  <a:cubicBezTo>
                    <a:pt x="516" y="248"/>
                    <a:pt x="521" y="251"/>
                    <a:pt x="527" y="251"/>
                  </a:cubicBezTo>
                  <a:cubicBezTo>
                    <a:pt x="533" y="251"/>
                    <a:pt x="538" y="248"/>
                    <a:pt x="543" y="244"/>
                  </a:cubicBezTo>
                  <a:cubicBezTo>
                    <a:pt x="567" y="220"/>
                    <a:pt x="580" y="187"/>
                    <a:pt x="580" y="155"/>
                  </a:cubicBezTo>
                  <a:cubicBezTo>
                    <a:pt x="580" y="123"/>
                    <a:pt x="567" y="90"/>
                    <a:pt x="543" y="66"/>
                  </a:cubicBezTo>
                  <a:close/>
                  <a:moveTo>
                    <a:pt x="373" y="202"/>
                  </a:moveTo>
                  <a:cubicBezTo>
                    <a:pt x="385" y="192"/>
                    <a:pt x="393" y="175"/>
                    <a:pt x="393" y="158"/>
                  </a:cubicBezTo>
                  <a:cubicBezTo>
                    <a:pt x="393" y="125"/>
                    <a:pt x="366" y="98"/>
                    <a:pt x="334" y="98"/>
                  </a:cubicBezTo>
                  <a:cubicBezTo>
                    <a:pt x="301" y="98"/>
                    <a:pt x="274" y="125"/>
                    <a:pt x="274" y="158"/>
                  </a:cubicBezTo>
                  <a:cubicBezTo>
                    <a:pt x="274" y="175"/>
                    <a:pt x="282" y="192"/>
                    <a:pt x="294" y="202"/>
                  </a:cubicBezTo>
                  <a:cubicBezTo>
                    <a:pt x="173" y="627"/>
                    <a:pt x="173" y="627"/>
                    <a:pt x="173" y="627"/>
                  </a:cubicBezTo>
                  <a:cubicBezTo>
                    <a:pt x="170" y="638"/>
                    <a:pt x="176" y="646"/>
                    <a:pt x="187" y="646"/>
                  </a:cubicBezTo>
                  <a:cubicBezTo>
                    <a:pt x="192" y="646"/>
                    <a:pt x="192" y="646"/>
                    <a:pt x="192" y="646"/>
                  </a:cubicBezTo>
                  <a:cubicBezTo>
                    <a:pt x="203" y="646"/>
                    <a:pt x="215" y="638"/>
                    <a:pt x="219" y="628"/>
                  </a:cubicBezTo>
                  <a:cubicBezTo>
                    <a:pt x="250" y="552"/>
                    <a:pt x="250" y="552"/>
                    <a:pt x="250" y="552"/>
                  </a:cubicBezTo>
                  <a:cubicBezTo>
                    <a:pt x="252" y="547"/>
                    <a:pt x="257" y="544"/>
                    <a:pt x="262" y="544"/>
                  </a:cubicBezTo>
                  <a:cubicBezTo>
                    <a:pt x="405" y="544"/>
                    <a:pt x="405" y="544"/>
                    <a:pt x="405" y="544"/>
                  </a:cubicBezTo>
                  <a:cubicBezTo>
                    <a:pt x="410" y="544"/>
                    <a:pt x="415" y="547"/>
                    <a:pt x="417" y="552"/>
                  </a:cubicBezTo>
                  <a:cubicBezTo>
                    <a:pt x="448" y="628"/>
                    <a:pt x="448" y="628"/>
                    <a:pt x="448" y="628"/>
                  </a:cubicBezTo>
                  <a:cubicBezTo>
                    <a:pt x="452" y="638"/>
                    <a:pt x="464" y="646"/>
                    <a:pt x="475" y="646"/>
                  </a:cubicBezTo>
                  <a:cubicBezTo>
                    <a:pt x="480" y="646"/>
                    <a:pt x="480" y="646"/>
                    <a:pt x="480" y="646"/>
                  </a:cubicBezTo>
                  <a:cubicBezTo>
                    <a:pt x="491" y="646"/>
                    <a:pt x="497" y="638"/>
                    <a:pt x="494" y="627"/>
                  </a:cubicBezTo>
                  <a:lnTo>
                    <a:pt x="373" y="202"/>
                  </a:lnTo>
                  <a:close/>
                  <a:moveTo>
                    <a:pt x="297" y="378"/>
                  </a:moveTo>
                  <a:cubicBezTo>
                    <a:pt x="370" y="378"/>
                    <a:pt x="370" y="378"/>
                    <a:pt x="370" y="378"/>
                  </a:cubicBezTo>
                  <a:cubicBezTo>
                    <a:pt x="379" y="378"/>
                    <a:pt x="387" y="386"/>
                    <a:pt x="387" y="396"/>
                  </a:cubicBezTo>
                  <a:cubicBezTo>
                    <a:pt x="387" y="405"/>
                    <a:pt x="379" y="413"/>
                    <a:pt x="370" y="413"/>
                  </a:cubicBezTo>
                  <a:cubicBezTo>
                    <a:pt x="297" y="413"/>
                    <a:pt x="297" y="413"/>
                    <a:pt x="297" y="413"/>
                  </a:cubicBezTo>
                  <a:cubicBezTo>
                    <a:pt x="288" y="413"/>
                    <a:pt x="280" y="405"/>
                    <a:pt x="280" y="396"/>
                  </a:cubicBezTo>
                  <a:cubicBezTo>
                    <a:pt x="280" y="386"/>
                    <a:pt x="288" y="378"/>
                    <a:pt x="297" y="378"/>
                  </a:cubicBezTo>
                  <a:close/>
                  <a:moveTo>
                    <a:pt x="384" y="488"/>
                  </a:moveTo>
                  <a:cubicBezTo>
                    <a:pt x="283" y="488"/>
                    <a:pt x="283" y="488"/>
                    <a:pt x="283" y="488"/>
                  </a:cubicBezTo>
                  <a:cubicBezTo>
                    <a:pt x="273" y="488"/>
                    <a:pt x="265" y="480"/>
                    <a:pt x="265" y="470"/>
                  </a:cubicBezTo>
                  <a:cubicBezTo>
                    <a:pt x="265" y="461"/>
                    <a:pt x="273" y="453"/>
                    <a:pt x="283" y="453"/>
                  </a:cubicBezTo>
                  <a:cubicBezTo>
                    <a:pt x="384" y="453"/>
                    <a:pt x="384" y="453"/>
                    <a:pt x="384" y="453"/>
                  </a:cubicBezTo>
                  <a:cubicBezTo>
                    <a:pt x="394" y="453"/>
                    <a:pt x="402" y="461"/>
                    <a:pt x="402" y="470"/>
                  </a:cubicBezTo>
                  <a:cubicBezTo>
                    <a:pt x="402" y="480"/>
                    <a:pt x="394" y="488"/>
                    <a:pt x="384" y="488"/>
                  </a:cubicBezTo>
                  <a:close/>
                  <a:moveTo>
                    <a:pt x="606" y="8"/>
                  </a:moveTo>
                  <a:cubicBezTo>
                    <a:pt x="597" y="0"/>
                    <a:pt x="584" y="0"/>
                    <a:pt x="575" y="8"/>
                  </a:cubicBezTo>
                  <a:cubicBezTo>
                    <a:pt x="566" y="17"/>
                    <a:pt x="566" y="31"/>
                    <a:pt x="575" y="39"/>
                  </a:cubicBezTo>
                  <a:cubicBezTo>
                    <a:pt x="575" y="39"/>
                    <a:pt x="575" y="39"/>
                    <a:pt x="575" y="39"/>
                  </a:cubicBezTo>
                  <a:cubicBezTo>
                    <a:pt x="607" y="71"/>
                    <a:pt x="623" y="113"/>
                    <a:pt x="623" y="155"/>
                  </a:cubicBezTo>
                  <a:cubicBezTo>
                    <a:pt x="623" y="197"/>
                    <a:pt x="607" y="239"/>
                    <a:pt x="575" y="271"/>
                  </a:cubicBezTo>
                  <a:cubicBezTo>
                    <a:pt x="566" y="279"/>
                    <a:pt x="566" y="293"/>
                    <a:pt x="575" y="302"/>
                  </a:cubicBezTo>
                  <a:cubicBezTo>
                    <a:pt x="579" y="306"/>
                    <a:pt x="585" y="308"/>
                    <a:pt x="591" y="308"/>
                  </a:cubicBezTo>
                  <a:cubicBezTo>
                    <a:pt x="596" y="308"/>
                    <a:pt x="602" y="306"/>
                    <a:pt x="606" y="302"/>
                  </a:cubicBezTo>
                  <a:cubicBezTo>
                    <a:pt x="647" y="261"/>
                    <a:pt x="667" y="208"/>
                    <a:pt x="667" y="155"/>
                  </a:cubicBezTo>
                  <a:cubicBezTo>
                    <a:pt x="667" y="102"/>
                    <a:pt x="647" y="49"/>
                    <a:pt x="606" y="8"/>
                  </a:cubicBezTo>
                  <a:close/>
                </a:path>
              </a:pathLst>
            </a:custGeom>
            <a:solidFill>
              <a:srgbClr val="666666">
                <a:lumMod val="75000"/>
              </a:srgbClr>
            </a:solidFill>
            <a:ln>
              <a:noFill/>
            </a:ln>
          </p:spPr>
          <p:txBody>
            <a:bodyPr lIns="27645" tIns="13822" rIns="27645" bIns="1382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矩形 33"/>
          <p:cNvSpPr/>
          <p:nvPr/>
        </p:nvSpPr>
        <p:spPr bwMode="gray">
          <a:xfrm>
            <a:off x="5568696" y="4042575"/>
            <a:ext cx="3232948" cy="1384995"/>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Accurate measurement and evaluation of user experience</a:t>
            </a:r>
            <a:endParaRPr kumimoji="1" lang="en-US" altLang="zh-CN" sz="1400" b="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AI-powered automatic adjustment of resource allocation</a:t>
            </a:r>
            <a:endParaRPr kumimoji="1" lang="en-US" altLang="zh-CN" sz="1400" b="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5980024" y="1710190"/>
            <a:ext cx="2281396" cy="707886"/>
          </a:xfrm>
          <a:prstGeom prst="rect">
            <a:avLst/>
          </a:prstGeom>
        </p:spPr>
        <p:txBody>
          <a:bodyPr wrap="squar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Perceptible experience</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a16="http://schemas.microsoft.com/office/drawing/2014/main" xmlns="" id="{34A90377-791A-4E41-8715-62E028600663}"/>
              </a:ext>
            </a:extLst>
          </p:cNvPr>
          <p:cNvSpPr>
            <a:spLocks/>
          </p:cNvSpPr>
          <p:nvPr/>
        </p:nvSpPr>
        <p:spPr bwMode="gray">
          <a:xfrm>
            <a:off x="6368103" y="2437751"/>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 name="iconfont-1187-868526"/>
          <p:cNvSpPr>
            <a:spLocks noChangeAspect="1"/>
          </p:cNvSpPr>
          <p:nvPr/>
        </p:nvSpPr>
        <p:spPr bwMode="gray">
          <a:xfrm>
            <a:off x="6771407" y="2946142"/>
            <a:ext cx="698629" cy="399380"/>
          </a:xfrm>
          <a:custGeom>
            <a:avLst/>
            <a:gdLst>
              <a:gd name="T0" fmla="*/ 6403 w 12806"/>
              <a:gd name="T1" fmla="*/ 0 h 7319"/>
              <a:gd name="T2" fmla="*/ 0 w 12806"/>
              <a:gd name="T3" fmla="*/ 3659 h 7319"/>
              <a:gd name="T4" fmla="*/ 6403 w 12806"/>
              <a:gd name="T5" fmla="*/ 7319 h 7319"/>
              <a:gd name="T6" fmla="*/ 12806 w 12806"/>
              <a:gd name="T7" fmla="*/ 3701 h 7319"/>
              <a:gd name="T8" fmla="*/ 6403 w 12806"/>
              <a:gd name="T9" fmla="*/ 0 h 7319"/>
              <a:gd name="T10" fmla="*/ 6403 w 12806"/>
              <a:gd name="T11" fmla="*/ 6269 h 7319"/>
              <a:gd name="T12" fmla="*/ 3842 w 12806"/>
              <a:gd name="T13" fmla="*/ 3659 h 7319"/>
              <a:gd name="T14" fmla="*/ 6403 w 12806"/>
              <a:gd name="T15" fmla="*/ 1050 h 7319"/>
              <a:gd name="T16" fmla="*/ 8965 w 12806"/>
              <a:gd name="T17" fmla="*/ 3659 h 7319"/>
              <a:gd name="T18" fmla="*/ 6403 w 12806"/>
              <a:gd name="T19" fmla="*/ 6269 h 7319"/>
              <a:gd name="T20" fmla="*/ 6403 w 12806"/>
              <a:gd name="T21" fmla="*/ 6269 h 7319"/>
              <a:gd name="T22" fmla="*/ 6403 w 12806"/>
              <a:gd name="T23" fmla="*/ 2744 h 7319"/>
              <a:gd name="T24" fmla="*/ 6621 w 12806"/>
              <a:gd name="T25" fmla="*/ 2151 h 7319"/>
              <a:gd name="T26" fmla="*/ 6403 w 12806"/>
              <a:gd name="T27" fmla="*/ 2135 h 7319"/>
              <a:gd name="T28" fmla="*/ 4908 w 12806"/>
              <a:gd name="T29" fmla="*/ 3659 h 7319"/>
              <a:gd name="T30" fmla="*/ 6403 w 12806"/>
              <a:gd name="T31" fmla="*/ 5183 h 7319"/>
              <a:gd name="T32" fmla="*/ 7898 w 12806"/>
              <a:gd name="T33" fmla="*/ 3659 h 7319"/>
              <a:gd name="T34" fmla="*/ 7886 w 12806"/>
              <a:gd name="T35" fmla="*/ 3461 h 7319"/>
              <a:gd name="T36" fmla="*/ 7319 w 12806"/>
              <a:gd name="T37" fmla="*/ 3659 h 7319"/>
              <a:gd name="T38" fmla="*/ 6403 w 12806"/>
              <a:gd name="T39" fmla="*/ 2744 h 7319"/>
              <a:gd name="T40" fmla="*/ 6403 w 12806"/>
              <a:gd name="T41" fmla="*/ 2744 h 7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06" h="7319">
                <a:moveTo>
                  <a:pt x="6403" y="0"/>
                </a:moveTo>
                <a:cubicBezTo>
                  <a:pt x="4063" y="0"/>
                  <a:pt x="2238" y="1396"/>
                  <a:pt x="0" y="3659"/>
                </a:cubicBezTo>
                <a:cubicBezTo>
                  <a:pt x="1927" y="5593"/>
                  <a:pt x="3544" y="7319"/>
                  <a:pt x="6403" y="7319"/>
                </a:cubicBezTo>
                <a:cubicBezTo>
                  <a:pt x="9259" y="7319"/>
                  <a:pt x="11359" y="5135"/>
                  <a:pt x="12806" y="3701"/>
                </a:cubicBezTo>
                <a:cubicBezTo>
                  <a:pt x="11327" y="2020"/>
                  <a:pt x="9227" y="0"/>
                  <a:pt x="6403" y="0"/>
                </a:cubicBezTo>
                <a:close/>
                <a:moveTo>
                  <a:pt x="6403" y="6269"/>
                </a:moveTo>
                <a:cubicBezTo>
                  <a:pt x="4991" y="6269"/>
                  <a:pt x="3842" y="5097"/>
                  <a:pt x="3842" y="3659"/>
                </a:cubicBezTo>
                <a:cubicBezTo>
                  <a:pt x="3842" y="2219"/>
                  <a:pt x="4991" y="1050"/>
                  <a:pt x="6403" y="1050"/>
                </a:cubicBezTo>
                <a:cubicBezTo>
                  <a:pt x="7815" y="1050"/>
                  <a:pt x="8965" y="2222"/>
                  <a:pt x="8965" y="3659"/>
                </a:cubicBezTo>
                <a:cubicBezTo>
                  <a:pt x="8965" y="5100"/>
                  <a:pt x="7815" y="6269"/>
                  <a:pt x="6403" y="6269"/>
                </a:cubicBezTo>
                <a:close/>
                <a:moveTo>
                  <a:pt x="6403" y="6269"/>
                </a:moveTo>
                <a:close/>
                <a:moveTo>
                  <a:pt x="6403" y="2744"/>
                </a:moveTo>
                <a:cubicBezTo>
                  <a:pt x="6403" y="2516"/>
                  <a:pt x="6487" y="2311"/>
                  <a:pt x="6621" y="2151"/>
                </a:cubicBezTo>
                <a:cubicBezTo>
                  <a:pt x="6550" y="2138"/>
                  <a:pt x="6477" y="2135"/>
                  <a:pt x="6403" y="2135"/>
                </a:cubicBezTo>
                <a:cubicBezTo>
                  <a:pt x="5580" y="2135"/>
                  <a:pt x="4908" y="2817"/>
                  <a:pt x="4908" y="3659"/>
                </a:cubicBezTo>
                <a:cubicBezTo>
                  <a:pt x="4908" y="4501"/>
                  <a:pt x="5580" y="5183"/>
                  <a:pt x="6403" y="5183"/>
                </a:cubicBezTo>
                <a:cubicBezTo>
                  <a:pt x="7226" y="5183"/>
                  <a:pt x="7898" y="4501"/>
                  <a:pt x="7898" y="3659"/>
                </a:cubicBezTo>
                <a:cubicBezTo>
                  <a:pt x="7898" y="3592"/>
                  <a:pt x="7892" y="3528"/>
                  <a:pt x="7886" y="3461"/>
                </a:cubicBezTo>
                <a:cubicBezTo>
                  <a:pt x="7729" y="3582"/>
                  <a:pt x="7533" y="3659"/>
                  <a:pt x="7319" y="3659"/>
                </a:cubicBezTo>
                <a:cubicBezTo>
                  <a:pt x="6813" y="3659"/>
                  <a:pt x="6403" y="3249"/>
                  <a:pt x="6403" y="2744"/>
                </a:cubicBezTo>
                <a:close/>
                <a:moveTo>
                  <a:pt x="6403" y="2744"/>
                </a:moveTo>
                <a:close/>
              </a:path>
            </a:pathLst>
          </a:custGeom>
          <a:solidFill>
            <a:srgbClr val="4D4D4D"/>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9025509" y="4042575"/>
            <a:ext cx="2623948" cy="1384995"/>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Service-based configuration delivery</a:t>
            </a:r>
            <a:endParaRPr kumimoji="1" lang="en-US" altLang="zh-CN" sz="1400" kern="0" noProof="0" dirty="0" smtClean="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Quick and accurate fault locating</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9509572" y="1864078"/>
            <a:ext cx="1457450" cy="400110"/>
          </a:xfrm>
          <a:prstGeom prst="rect">
            <a:avLst/>
          </a:prstGeom>
        </p:spPr>
        <p:txBody>
          <a:bodyPr wrap="non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Easy O&amp;M</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a:extLst>
              <a:ext uri="{FF2B5EF4-FFF2-40B4-BE49-F238E27FC236}">
                <a16:creationId xmlns:a16="http://schemas.microsoft.com/office/drawing/2014/main" xmlns="" id="{34A90377-791A-4E41-8715-62E028600663}"/>
              </a:ext>
            </a:extLst>
          </p:cNvPr>
          <p:cNvSpPr>
            <a:spLocks/>
          </p:cNvSpPr>
          <p:nvPr/>
        </p:nvSpPr>
        <p:spPr bwMode="gray">
          <a:xfrm>
            <a:off x="9485679" y="2459982"/>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 name="iconfont-1177-865983"/>
          <p:cNvSpPr>
            <a:spLocks noChangeAspect="1"/>
          </p:cNvSpPr>
          <p:nvPr/>
        </p:nvSpPr>
        <p:spPr bwMode="gray">
          <a:xfrm>
            <a:off x="9933453" y="2881505"/>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rgbClr val="4D4D4D"/>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a:xfrm>
            <a:off x="7563478" y="99476"/>
            <a:ext cx="4185610" cy="252000"/>
            <a:chOff x="7563478" y="99476"/>
            <a:chExt cx="4185610" cy="252000"/>
          </a:xfrm>
        </p:grpSpPr>
        <p:sp>
          <p:nvSpPr>
            <p:cNvPr id="46" name="燕尾形 45"/>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五边形 47"/>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custDataLst>
      <p:tags r:id="rId1"/>
    </p:custDataLst>
    <p:extLst>
      <p:ext uri="{BB962C8B-B14F-4D97-AF65-F5344CB8AC3E}">
        <p14:creationId xmlns:p14="http://schemas.microsoft.com/office/powerpoint/2010/main" val="14344264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Service Requirements and Challenges of Large- and Medium-Sized Campus Networks</a:t>
            </a:r>
            <a:endParaRPr lang="en-US" altLang="zh-CN" dirty="0">
              <a:sym typeface="Huawei Sans" panose="020C0503030203020204" pitchFamily="34" charset="0"/>
            </a:endParaRPr>
          </a:p>
        </p:txBody>
      </p:sp>
      <p:sp>
        <p:nvSpPr>
          <p:cNvPr id="3" name="圆角矩形 2"/>
          <p:cNvSpPr/>
          <p:nvPr/>
        </p:nvSpPr>
        <p:spPr bwMode="gray">
          <a:xfrm>
            <a:off x="524077" y="1526829"/>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Converged transport</a:t>
            </a:r>
            <a:endParaRPr lang="en-US" dirty="0">
              <a:solidFill>
                <a:srgbClr val="30B5C5"/>
              </a:solidFill>
              <a:latin typeface="Huawei Sans" panose="020C0503030203020204" pitchFamily="34" charset="0"/>
            </a:endParaRPr>
          </a:p>
        </p:txBody>
      </p:sp>
      <p:sp>
        <p:nvSpPr>
          <p:cNvPr id="4" name="圆角矩形 3"/>
          <p:cNvSpPr/>
          <p:nvPr/>
        </p:nvSpPr>
        <p:spPr bwMode="gray">
          <a:xfrm>
            <a:off x="524077" y="1949921"/>
            <a:ext cx="35659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Access terminals and services are diversified, and a converged transport network is required.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Wi-Fi and </a:t>
            </a:r>
            <a:r>
              <a:rPr lang="en-US" sz="1400" dirty="0" err="1" smtClean="0">
                <a:solidFill>
                  <a:schemeClr val="tx1"/>
                </a:solidFill>
                <a:latin typeface="Huawei Sans" panose="020C0503030203020204" pitchFamily="34" charset="0"/>
              </a:rPr>
              <a:t>IoT</a:t>
            </a:r>
            <a:r>
              <a:rPr lang="en-US" sz="1400" dirty="0" smtClean="0">
                <a:solidFill>
                  <a:schemeClr val="tx1"/>
                </a:solidFill>
                <a:latin typeface="Huawei Sans" panose="020C0503030203020204" pitchFamily="34" charset="0"/>
              </a:rPr>
              <a:t> services are independently planned, deployed, and managed. The overall network construction cost is high.</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of network management and O&amp;M is heavy.</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4262603" y="1526829"/>
            <a:ext cx="35605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User experience awareness</a:t>
            </a:r>
            <a:endParaRPr lang="en-US" dirty="0">
              <a:solidFill>
                <a:srgbClr val="30B5C5"/>
              </a:solidFill>
              <a:latin typeface="Huawei Sans" panose="020C0503030203020204" pitchFamily="34" charset="0"/>
            </a:endParaRPr>
          </a:p>
        </p:txBody>
      </p:sp>
      <p:sp>
        <p:nvSpPr>
          <p:cNvPr id="6" name="圆角矩形 5"/>
          <p:cNvSpPr/>
          <p:nvPr/>
        </p:nvSpPr>
        <p:spPr bwMode="gray">
          <a:xfrm>
            <a:off x="4268003" y="1949921"/>
            <a:ext cx="35605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Network O&amp;M needs to be automated and intelligent to perceive user experience anytime and anywhere.</a:t>
            </a: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Service faults cannot be detected in a timely manner.</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After a fault occurs, the fault cause is determined based on the O&amp;M experience of professional personnel, and the fault cannot be quickly located.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network cannot be automatically optimized.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8001129" y="1526829"/>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Network automation</a:t>
            </a:r>
            <a:endParaRPr lang="en-US" dirty="0">
              <a:solidFill>
                <a:srgbClr val="30B5C5"/>
              </a:solidFill>
              <a:latin typeface="Huawei Sans" panose="020C0503030203020204" pitchFamily="34" charset="0"/>
            </a:endParaRPr>
          </a:p>
        </p:txBody>
      </p:sp>
      <p:sp>
        <p:nvSpPr>
          <p:cNvPr id="8" name="圆角矩形 7"/>
          <p:cNvSpPr/>
          <p:nvPr/>
        </p:nvSpPr>
        <p:spPr bwMode="gray">
          <a:xfrm>
            <a:off x="8001129" y="1949921"/>
            <a:ext cx="35659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Networks need to be automated to cope with the complexity of deployment and policies caused by the surge of applications and services.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is repetitive and heavy, and manual configuration is complex.</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New services need to be configured on devices one by one, which is time-consuming and costly.</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of network policy deployment and adjustment is heavy.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a:xfrm>
            <a:off x="7563478" y="99476"/>
            <a:ext cx="4185610" cy="252000"/>
            <a:chOff x="7563478" y="99476"/>
            <a:chExt cx="4185610" cy="252000"/>
          </a:xfrm>
        </p:grpSpPr>
        <p:sp>
          <p:nvSpPr>
            <p:cNvPr id="18" name="燕尾形 17"/>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五边形 19"/>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27303256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613" y="447468"/>
            <a:ext cx="10593113" cy="1001920"/>
          </a:xfrm>
        </p:spPr>
        <p:txBody>
          <a:bodyPr/>
          <a:lstStyle/>
          <a:p>
            <a:r>
              <a:rPr lang="en-US" dirty="0" smtClean="0"/>
              <a:t>Service Requirements and Challenges of Small- and Medium-Sized Campus Networks</a:t>
            </a:r>
            <a:endParaRPr lang="en-US" altLang="zh-CN" dirty="0">
              <a:sym typeface="Huawei Sans" panose="020C0503030203020204" pitchFamily="34" charset="0"/>
            </a:endParaRPr>
          </a:p>
        </p:txBody>
      </p:sp>
      <p:sp>
        <p:nvSpPr>
          <p:cNvPr id="3" name="圆角矩形 2"/>
          <p:cNvSpPr/>
          <p:nvPr/>
        </p:nvSpPr>
        <p:spPr bwMode="gray">
          <a:xfrm>
            <a:off x="838202"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Plug-and-play network devices, improving deployment efficiency</a:t>
            </a:r>
            <a:endParaRPr lang="en-US" sz="1400" dirty="0">
              <a:solidFill>
                <a:srgbClr val="30B5C5"/>
              </a:solidFill>
              <a:latin typeface="Huawei Sans" panose="020C0503030203020204" pitchFamily="34" charset="0"/>
            </a:endParaRPr>
          </a:p>
        </p:txBody>
      </p:sp>
      <p:sp>
        <p:nvSpPr>
          <p:cNvPr id="4" name="圆角矩形 3"/>
          <p:cNvSpPr/>
          <p:nvPr/>
        </p:nvSpPr>
        <p:spPr bwMode="gray">
          <a:xfrm>
            <a:off x="838201"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838203" y="4398115"/>
            <a:ext cx="3434108" cy="1785104"/>
          </a:xfrm>
          <a:prstGeom prst="rect">
            <a:avLst/>
          </a:prstGeom>
        </p:spPr>
        <p:txBody>
          <a:bodyPr wrap="square">
            <a:spAutoFit/>
          </a:bodyPr>
          <a:lstStyle/>
          <a:p>
            <a:pPr marL="182563" indent="-18256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network configurations of multiple sites are centrally delivered, reducing onsite configuration and commissioning workload and improving deployment efficiency.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network is plug-and-play and able to be expanded on demand, requiring low costs for upgrades.</a:t>
            </a:r>
            <a:endParaRPr lang="en-US" sz="1200" dirty="0">
              <a:latin typeface="Huawei Sans" panose="020C0503030203020204" pitchFamily="34" charset="0"/>
            </a:endParaRPr>
          </a:p>
        </p:txBody>
      </p:sp>
      <p:sp>
        <p:nvSpPr>
          <p:cNvPr id="6" name="圆角矩形 5"/>
          <p:cNvSpPr/>
          <p:nvPr/>
        </p:nvSpPr>
        <p:spPr bwMode="gray">
          <a:xfrm>
            <a:off x="4385736"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Centralized O&amp;M on the cloud, simplifying O&amp;M of multiple sites</a:t>
            </a:r>
            <a:endParaRPr lang="en-US" sz="1400" dirty="0">
              <a:solidFill>
                <a:srgbClr val="30B5C5"/>
              </a:solidFill>
              <a:latin typeface="Huawei Sans" panose="020C0503030203020204" pitchFamily="34" charset="0"/>
            </a:endParaRPr>
          </a:p>
        </p:txBody>
      </p:sp>
      <p:sp>
        <p:nvSpPr>
          <p:cNvPr id="7" name="圆角矩形 6"/>
          <p:cNvSpPr/>
          <p:nvPr/>
        </p:nvSpPr>
        <p:spPr bwMode="gray">
          <a:xfrm>
            <a:off x="4385735"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4431839" y="4398115"/>
            <a:ext cx="3328324" cy="1477328"/>
          </a:xfrm>
          <a:prstGeom prst="rect">
            <a:avLst/>
          </a:prstGeom>
        </p:spPr>
        <p:txBody>
          <a:bodyPr wrap="square">
            <a:spAutoFit/>
          </a:bodyPr>
          <a:lstStyle/>
          <a:p>
            <a:pPr fontAlgn="ctr">
              <a:lnSpc>
                <a:spcPts val="1800"/>
              </a:lnSpc>
            </a:pPr>
            <a:r>
              <a:rPr lang="en-US" sz="1200" dirty="0" smtClean="0">
                <a:latin typeface="Huawei Sans" panose="020C0503030203020204" pitchFamily="34" charset="0"/>
              </a:rPr>
              <a:t>Scattered campus branch networks are centrally managed on the cloud through the Internet, and automation tools for troubleshooting, monitoring, and other management operations are integrated, implementing remote automated O&amp;M.</a:t>
            </a:r>
            <a:endParaRPr lang="en-US" sz="1200" dirty="0">
              <a:latin typeface="Huawei Sans" panose="020C0503030203020204" pitchFamily="34" charset="0"/>
            </a:endParaRPr>
          </a:p>
        </p:txBody>
      </p:sp>
      <p:sp>
        <p:nvSpPr>
          <p:cNvPr id="9" name="圆角矩形 8"/>
          <p:cNvSpPr/>
          <p:nvPr/>
        </p:nvSpPr>
        <p:spPr bwMode="gray">
          <a:xfrm>
            <a:off x="7933269"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Open APIs, accelerating integration of business applications</a:t>
            </a:r>
            <a:endParaRPr lang="en-US" sz="1400" dirty="0">
              <a:solidFill>
                <a:srgbClr val="30B5C5"/>
              </a:solidFill>
              <a:latin typeface="Huawei Sans" panose="020C0503030203020204" pitchFamily="34" charset="0"/>
            </a:endParaRPr>
          </a:p>
        </p:txBody>
      </p:sp>
      <p:sp>
        <p:nvSpPr>
          <p:cNvPr id="10" name="圆角矩形 9"/>
          <p:cNvSpPr/>
          <p:nvPr/>
        </p:nvSpPr>
        <p:spPr bwMode="gray">
          <a:xfrm>
            <a:off x="7933268"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7979373" y="4398115"/>
            <a:ext cx="3328323" cy="1708160"/>
          </a:xfrm>
          <a:prstGeom prst="rect">
            <a:avLst/>
          </a:prstGeom>
        </p:spPr>
        <p:txBody>
          <a:bodyPr wrap="square">
            <a:spAutoFit/>
          </a:bodyPr>
          <a:lstStyle/>
          <a:p>
            <a:pPr fontAlgn="ctr">
              <a:lnSpc>
                <a:spcPts val="1800"/>
              </a:lnSpc>
            </a:pPr>
            <a:r>
              <a:rPr lang="en-US" sz="1200" dirty="0" smtClean="0">
                <a:latin typeface="Huawei Sans" panose="020C0503030203020204" pitchFamily="34" charset="0"/>
              </a:rPr>
              <a:t>With open APIs and big data analytics capabilities, multiple management systems can be combined and interconnected to achieve unified network management. More value-added applications are available, </a:t>
            </a:r>
            <a:r>
              <a:rPr lang="en-US" altLang="zh-CN" sz="1200" dirty="0" smtClean="0">
                <a:latin typeface="Huawei Sans" panose="020C0503030203020204" pitchFamily="34" charset="0"/>
              </a:rPr>
              <a:t>leading </a:t>
            </a:r>
            <a:r>
              <a:rPr lang="en-US" sz="1200" dirty="0" smtClean="0">
                <a:latin typeface="Huawei Sans" panose="020C0503030203020204" pitchFamily="34" charset="0"/>
              </a:rPr>
              <a:t>enterprises into digital transformation.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1371599" y="3102545"/>
            <a:ext cx="2353734" cy="1230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76" descr="接入交换机.png"/>
          <p:cNvPicPr>
            <a:picLocks noChangeAspect="1"/>
          </p:cNvPicPr>
          <p:nvPr/>
        </p:nvPicPr>
        <p:blipFill>
          <a:blip r:embed="rId3"/>
          <a:stretch>
            <a:fillRect/>
          </a:stretch>
        </p:blipFill>
        <p:spPr bwMode="gray">
          <a:xfrm>
            <a:off x="2575301" y="3717165"/>
            <a:ext cx="335297" cy="274335"/>
          </a:xfrm>
          <a:prstGeom prst="rect">
            <a:avLst/>
          </a:prstGeom>
        </p:spPr>
      </p:pic>
      <p:pic>
        <p:nvPicPr>
          <p:cNvPr id="14" name="图片 105" descr="AP.png"/>
          <p:cNvPicPr>
            <a:picLocks noChangeAspect="1"/>
          </p:cNvPicPr>
          <p:nvPr/>
        </p:nvPicPr>
        <p:blipFill>
          <a:blip r:embed="rId4"/>
          <a:stretch>
            <a:fillRect/>
          </a:stretch>
        </p:blipFill>
        <p:spPr bwMode="gray">
          <a:xfrm>
            <a:off x="2200878" y="3717165"/>
            <a:ext cx="335297" cy="274335"/>
          </a:xfrm>
          <a:prstGeom prst="rect">
            <a:avLst/>
          </a:prstGeom>
        </p:spPr>
      </p:pic>
      <p:pic>
        <p:nvPicPr>
          <p:cNvPr id="15" name="图片 114" descr="中心AP.png"/>
          <p:cNvPicPr>
            <a:picLocks noChangeAspect="1"/>
          </p:cNvPicPr>
          <p:nvPr/>
        </p:nvPicPr>
        <p:blipFill>
          <a:blip r:embed="rId5"/>
          <a:stretch>
            <a:fillRect/>
          </a:stretch>
        </p:blipFill>
        <p:spPr bwMode="gray">
          <a:xfrm>
            <a:off x="2949724" y="3719095"/>
            <a:ext cx="330578" cy="270474"/>
          </a:xfrm>
          <a:prstGeom prst="rect">
            <a:avLst/>
          </a:prstGeom>
        </p:spPr>
      </p:pic>
      <p:pic>
        <p:nvPicPr>
          <p:cNvPr id="16" name="图片 20" descr="RRU蓝.png"/>
          <p:cNvPicPr>
            <a:picLocks noChangeAspect="1"/>
          </p:cNvPicPr>
          <p:nvPr/>
        </p:nvPicPr>
        <p:blipFill>
          <a:blip r:embed="rId6"/>
          <a:stretch>
            <a:fillRect/>
          </a:stretch>
        </p:blipFill>
        <p:spPr bwMode="gray">
          <a:xfrm>
            <a:off x="3319428" y="3719095"/>
            <a:ext cx="330578" cy="270474"/>
          </a:xfrm>
          <a:prstGeom prst="rect">
            <a:avLst/>
          </a:prstGeom>
        </p:spPr>
      </p:pic>
      <p:pic>
        <p:nvPicPr>
          <p:cNvPr id="1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451943" y="3717165"/>
            <a:ext cx="335297" cy="274335"/>
          </a:xfrm>
          <a:prstGeom prst="rect">
            <a:avLst/>
          </a:prstGeom>
        </p:spPr>
      </p:pic>
      <p:pic>
        <p:nvPicPr>
          <p:cNvPr id="18"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1826366" y="3719095"/>
            <a:ext cx="335386" cy="270474"/>
          </a:xfrm>
          <a:prstGeom prst="rect">
            <a:avLst/>
          </a:prstGeom>
          <a:noFill/>
        </p:spPr>
      </p:pic>
      <p:sp>
        <p:nvSpPr>
          <p:cNvPr id="19" name="文本框 18"/>
          <p:cNvSpPr txBox="1"/>
          <p:nvPr/>
        </p:nvSpPr>
        <p:spPr bwMode="gray">
          <a:xfrm>
            <a:off x="1766636" y="3340608"/>
            <a:ext cx="1717137" cy="276999"/>
          </a:xfrm>
          <a:prstGeom prst="rect">
            <a:avLst/>
          </a:prstGeom>
          <a:noFill/>
        </p:spPr>
        <p:txBody>
          <a:bodyPr wrap="none" rtlCol="0">
            <a:spAutoFit/>
          </a:bodyPr>
          <a:lstStyle/>
          <a:p>
            <a:pPr fontAlgn="ctr"/>
            <a:r>
              <a:rPr lang="en-US" sz="1200" dirty="0" smtClean="0">
                <a:latin typeface="Huawei Sans" panose="020C0503030203020204" pitchFamily="34" charset="0"/>
              </a:rPr>
              <a:t>Sites' network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5400000">
            <a:off x="2258599" y="2761763"/>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891873" y="2254454"/>
            <a:ext cx="336686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Unified management and centralized configuration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1659830" y="3928946"/>
            <a:ext cx="183094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Plug-and-play, </a:t>
            </a:r>
          </a:p>
          <a:p>
            <a:pPr algn="ctr" fontAlgn="ctr"/>
            <a:r>
              <a:rPr lang="en-US" sz="1200" b="1" dirty="0" smtClean="0">
                <a:latin typeface="Huawei Sans" panose="020C0503030203020204" pitchFamily="34" charset="0"/>
              </a:rPr>
              <a:t>on-demand expansion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ight Arrow 158"/>
          <p:cNvSpPr/>
          <p:nvPr/>
        </p:nvSpPr>
        <p:spPr bwMode="gray">
          <a:xfrm rot="5400000">
            <a:off x="5851048" y="2708378"/>
            <a:ext cx="52663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4385736" y="2254454"/>
            <a:ext cx="3420531"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Centralized management of multiple branches on the cloud and remote automatic O&amp;M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p:cNvSpPr/>
          <p:nvPr/>
        </p:nvSpPr>
        <p:spPr bwMode="gray">
          <a:xfrm flipH="1">
            <a:off x="5878632" y="3218847"/>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797487" y="3838809"/>
            <a:ext cx="1200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59"/>
          <p:cNvSpPr/>
          <p:nvPr/>
        </p:nvSpPr>
        <p:spPr bwMode="gray">
          <a:xfrm flipH="1">
            <a:off x="4817362" y="3607445"/>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851620" y="3441914"/>
            <a:ext cx="1200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59"/>
          <p:cNvSpPr/>
          <p:nvPr/>
        </p:nvSpPr>
        <p:spPr bwMode="gray">
          <a:xfrm flipH="1">
            <a:off x="6322021" y="3845503"/>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275919" y="4077714"/>
            <a:ext cx="123142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3"/>
          <p:cNvGrpSpPr/>
          <p:nvPr/>
        </p:nvGrpSpPr>
        <p:grpSpPr bwMode="gray">
          <a:xfrm>
            <a:off x="6068183" y="3946442"/>
            <a:ext cx="261965" cy="61979"/>
            <a:chOff x="559282" y="6488261"/>
            <a:chExt cx="261965" cy="61979"/>
          </a:xfrm>
          <a:solidFill>
            <a:schemeClr val="bg1">
              <a:lumMod val="50000"/>
            </a:schemeClr>
          </a:solidFill>
        </p:grpSpPr>
        <p:sp>
          <p:nvSpPr>
            <p:cNvPr id="3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9168268" y="4152914"/>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59"/>
          <p:cNvSpPr/>
          <p:nvPr/>
        </p:nvSpPr>
        <p:spPr bwMode="gray">
          <a:xfrm flipH="1">
            <a:off x="9154537" y="3939838"/>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59"/>
          <p:cNvSpPr/>
          <p:nvPr/>
        </p:nvSpPr>
        <p:spPr bwMode="gray">
          <a:xfrm flipH="1">
            <a:off x="8965580" y="3037810"/>
            <a:ext cx="1415508" cy="5869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ight Arrow 158"/>
          <p:cNvSpPr/>
          <p:nvPr/>
        </p:nvSpPr>
        <p:spPr bwMode="gray">
          <a:xfrm rot="5400000" flipH="1">
            <a:off x="9384189" y="2570995"/>
            <a:ext cx="518689"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8162417" y="3874982"/>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p:cNvSpPr/>
          <p:nvPr/>
        </p:nvSpPr>
        <p:spPr bwMode="gray">
          <a:xfrm flipH="1">
            <a:off x="8148686" y="366190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10226327" y="3874982"/>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59"/>
          <p:cNvSpPr/>
          <p:nvPr/>
        </p:nvSpPr>
        <p:spPr bwMode="gray">
          <a:xfrm flipH="1">
            <a:off x="10212596" y="366190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8207884" y="2254454"/>
            <a:ext cx="287129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Open and big data </a:t>
            </a:r>
            <a:r>
              <a:rPr lang="en-US" altLang="zh-CN" sz="1200" dirty="0" smtClean="0">
                <a:latin typeface="Huawei Sans" panose="020C0503030203020204" pitchFamily="34" charset="0"/>
              </a:rPr>
              <a:t>analytics</a:t>
            </a:r>
            <a:r>
              <a:rPr lang="en-US" altLang="zh-CN" sz="1200" dirty="0">
                <a:latin typeface="Huawei Sans" panose="020C0503030203020204" pitchFamily="34" charset="0"/>
              </a:rPr>
              <a:t> </a:t>
            </a:r>
            <a:r>
              <a:rPr lang="en-US" sz="1200" dirty="0" smtClean="0">
                <a:latin typeface="Huawei Sans" panose="020C0503030203020204" pitchFamily="34" charset="0"/>
              </a:rPr>
              <a:t>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9035907" y="3005616"/>
            <a:ext cx="1331040" cy="646331"/>
          </a:xfrm>
          <a:prstGeom prst="rect">
            <a:avLst/>
          </a:prstGeom>
          <a:noFill/>
        </p:spPr>
        <p:txBody>
          <a:bodyPr wrap="square" rtlCol="0">
            <a:spAutoFit/>
          </a:bodyPr>
          <a:lstStyle/>
          <a:p>
            <a:pPr lvl="0" algn="ctr" fontAlgn="ctr"/>
            <a:r>
              <a:rPr lang="en-US" altLang="zh-CN" sz="1200" b="1" dirty="0">
                <a:solidFill>
                  <a:prstClr val="white"/>
                </a:solidFill>
                <a:latin typeface="Huawei Sans" panose="020C0503030203020204" pitchFamily="34" charset="0"/>
              </a:rPr>
              <a:t>Cloud management </a:t>
            </a:r>
            <a:r>
              <a:rPr lang="en-US" altLang="zh-CN" sz="1200" b="1" dirty="0" smtClean="0">
                <a:solidFill>
                  <a:prstClr val="white"/>
                </a:solidFill>
                <a:latin typeface="Huawei Sans" panose="020C0503030203020204" pitchFamily="34" charset="0"/>
              </a:rPr>
              <a:t>platform</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a:xfrm>
            <a:off x="7563478" y="99476"/>
            <a:ext cx="4185610" cy="252000"/>
            <a:chOff x="7563478" y="99476"/>
            <a:chExt cx="4185610" cy="252000"/>
          </a:xfrm>
        </p:grpSpPr>
        <p:sp>
          <p:nvSpPr>
            <p:cNvPr id="50" name="燕尾形 49"/>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五边形 55"/>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7339646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Development of Enterprise SD-WAN Technologies</a:t>
            </a:r>
            <a:endParaRPr lang="en-US" altLang="zh-CN" dirty="0">
              <a:sym typeface="Huawei Sans" panose="020C0503030203020204" pitchFamily="34" charset="0"/>
            </a:endParaRPr>
          </a:p>
        </p:txBody>
      </p:sp>
      <p:sp>
        <p:nvSpPr>
          <p:cNvPr id="21" name="圆角矩形 20"/>
          <p:cNvSpPr>
            <a:spLocks/>
          </p:cNvSpPr>
          <p:nvPr/>
        </p:nvSpPr>
        <p:spPr bwMode="gray">
          <a:xfrm>
            <a:off x="576184" y="1541843"/>
            <a:ext cx="3520544" cy="398113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圆角矩形 21"/>
          <p:cNvSpPr/>
          <p:nvPr/>
        </p:nvSpPr>
        <p:spPr bwMode="gray">
          <a:xfrm flipH="1">
            <a:off x="575206" y="996696"/>
            <a:ext cx="3520544" cy="452584"/>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lIns="252000" tIns="0" rIns="252000" rtlCol="0" anchor="ctr" anchorCtr="0">
            <a:noAutofit/>
          </a:bodyPr>
          <a:lstStyle/>
          <a:p>
            <a:pPr algn="ctr" defTabSz="914400" fontAlgn="ctr"/>
            <a:r>
              <a:rPr lang="en-US" sz="1400" dirty="0" smtClean="0">
                <a:solidFill>
                  <a:srgbClr val="30B5C5"/>
                </a:solidFill>
                <a:latin typeface="Huawei Sans" panose="020C0503030203020204" pitchFamily="34" charset="0"/>
              </a:rPr>
              <a:t>Migration of enterprise services to the cloud</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梯形 29"/>
          <p:cNvSpPr/>
          <p:nvPr/>
        </p:nvSpPr>
        <p:spPr>
          <a:xfrm>
            <a:off x="828527" y="2630860"/>
            <a:ext cx="3103282" cy="1611690"/>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p:cNvSpPr txBox="1"/>
          <p:nvPr/>
        </p:nvSpPr>
        <p:spPr>
          <a:xfrm>
            <a:off x="686303" y="1520831"/>
            <a:ext cx="3328734" cy="738664"/>
          </a:xfrm>
          <a:prstGeom prst="rect">
            <a:avLst/>
          </a:prstGeom>
          <a:noFill/>
        </p:spPr>
        <p:txBody>
          <a:bodyPr wrap="square" rtlCol="0">
            <a:spAutoFit/>
          </a:bodyPr>
          <a:lstStyle/>
          <a:p>
            <a:pPr algn="ctr" fontAlgn="ctr"/>
            <a:r>
              <a:rPr lang="en-US" sz="1400" b="1" dirty="0" smtClean="0">
                <a:latin typeface="Huawei Sans" panose="020C0503030203020204" pitchFamily="34" charset="0"/>
              </a:rPr>
              <a:t>Enterprise services are migrated to the cloud, and enterprise egress traffic increases sharply.</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矩形 31"/>
          <p:cNvSpPr/>
          <p:nvPr/>
        </p:nvSpPr>
        <p:spPr>
          <a:xfrm>
            <a:off x="977550" y="3628628"/>
            <a:ext cx="1874306" cy="646331"/>
          </a:xfrm>
          <a:prstGeom prst="rect">
            <a:avLst/>
          </a:prstGeom>
        </p:spPr>
        <p:txBody>
          <a:bodyPr wrap="square">
            <a:spAutoFit/>
          </a:bodyPr>
          <a:lstStyle/>
          <a:p>
            <a:pPr fontAlgn="ctr"/>
            <a:r>
              <a:rPr lang="en-US" sz="1200" dirty="0" smtClean="0">
                <a:latin typeface="Huawei Sans" panose="020C0503030203020204" pitchFamily="34" charset="0"/>
              </a:rPr>
              <a:t>Proportion of egress traffic to total traffic on the enterprise network</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a:xfrm>
            <a:off x="2904662" y="3966572"/>
            <a:ext cx="987716" cy="276969"/>
          </a:xfrm>
          <a:prstGeom prst="rect">
            <a:avLst/>
          </a:prstGeom>
        </p:spPr>
        <p:txBody>
          <a:bodyPr wrap="none" lIns="91413" tIns="45705" rIns="91413" bIns="45705">
            <a:spAutoFit/>
          </a:bodyPr>
          <a:lstStyle/>
          <a:p>
            <a:pPr defTabSz="1214527" fontAlgn="ctr">
              <a:spcBef>
                <a:spcPts val="0"/>
              </a:spcBef>
              <a:spcAft>
                <a:spcPts val="0"/>
              </a:spcAft>
            </a:pPr>
            <a:r>
              <a:rPr lang="en-US" sz="1200" i="1" dirty="0" smtClean="0">
                <a:latin typeface="Huawei Sans" panose="020C0503030203020204" pitchFamily="34" charset="0"/>
              </a:rPr>
              <a:t>Source: IDC</a:t>
            </a:r>
            <a:endParaRPr lang="en-US" sz="1200" i="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Freeform 14"/>
          <p:cNvSpPr>
            <a:spLocks noEditPoints="1"/>
          </p:cNvSpPr>
          <p:nvPr/>
        </p:nvSpPr>
        <p:spPr bwMode="auto">
          <a:xfrm>
            <a:off x="1515798" y="4476799"/>
            <a:ext cx="565509" cy="43015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BFBFB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5" name="组合 176"/>
          <p:cNvGrpSpPr/>
          <p:nvPr/>
        </p:nvGrpSpPr>
        <p:grpSpPr>
          <a:xfrm>
            <a:off x="2322698" y="4500705"/>
            <a:ext cx="782057" cy="382338"/>
            <a:chOff x="6664389" y="3756660"/>
            <a:chExt cx="1627972" cy="875519"/>
          </a:xfrm>
          <a:solidFill>
            <a:srgbClr val="BFBFBF"/>
          </a:solidFill>
        </p:grpSpPr>
        <p:grpSp>
          <p:nvGrpSpPr>
            <p:cNvPr id="36" name="组合 155"/>
            <p:cNvGrpSpPr/>
            <p:nvPr/>
          </p:nvGrpSpPr>
          <p:grpSpPr>
            <a:xfrm>
              <a:off x="6664389" y="3756660"/>
              <a:ext cx="1627972" cy="875519"/>
              <a:chOff x="9391650" y="3060700"/>
              <a:chExt cx="1928813" cy="769938"/>
            </a:xfrm>
            <a:grpFill/>
          </p:grpSpPr>
          <p:sp>
            <p:nvSpPr>
              <p:cNvPr id="43" name="Freeform 6"/>
              <p:cNvSpPr>
                <a:spLocks noEditPoints="1"/>
              </p:cNvSpPr>
              <p:nvPr/>
            </p:nvSpPr>
            <p:spPr bwMode="auto">
              <a:xfrm>
                <a:off x="9391650" y="3384550"/>
                <a:ext cx="1928813" cy="446088"/>
              </a:xfrm>
              <a:custGeom>
                <a:avLst/>
                <a:gdLst/>
                <a:ahLst/>
                <a:cxnLst>
                  <a:cxn ang="0">
                    <a:pos x="62" y="330"/>
                  </a:cxn>
                  <a:cxn ang="0">
                    <a:pos x="212" y="278"/>
                  </a:cxn>
                  <a:cxn ang="0">
                    <a:pos x="2393" y="128"/>
                  </a:cxn>
                  <a:cxn ang="0">
                    <a:pos x="4510" y="206"/>
                  </a:cxn>
                  <a:cxn ang="0">
                    <a:pos x="7765" y="353"/>
                  </a:cxn>
                  <a:cxn ang="0">
                    <a:pos x="10877" y="240"/>
                  </a:cxn>
                  <a:cxn ang="0">
                    <a:pos x="13961" y="54"/>
                  </a:cxn>
                  <a:cxn ang="0">
                    <a:pos x="16864" y="102"/>
                  </a:cxn>
                  <a:cxn ang="0">
                    <a:pos x="16999" y="197"/>
                  </a:cxn>
                  <a:cxn ang="0">
                    <a:pos x="16963" y="378"/>
                  </a:cxn>
                  <a:cxn ang="0">
                    <a:pos x="16746" y="799"/>
                  </a:cxn>
                  <a:cxn ang="0">
                    <a:pos x="16144" y="2365"/>
                  </a:cxn>
                  <a:cxn ang="0">
                    <a:pos x="15928" y="2534"/>
                  </a:cxn>
                  <a:cxn ang="0">
                    <a:pos x="15168" y="2502"/>
                  </a:cxn>
                  <a:cxn ang="0">
                    <a:pos x="14362" y="2416"/>
                  </a:cxn>
                  <a:cxn ang="0">
                    <a:pos x="14106" y="2326"/>
                  </a:cxn>
                  <a:cxn ang="0">
                    <a:pos x="13964" y="2178"/>
                  </a:cxn>
                  <a:cxn ang="0">
                    <a:pos x="13919" y="2001"/>
                  </a:cxn>
                  <a:cxn ang="0">
                    <a:pos x="12236" y="3551"/>
                  </a:cxn>
                  <a:cxn ang="0">
                    <a:pos x="12157" y="3752"/>
                  </a:cxn>
                  <a:cxn ang="0">
                    <a:pos x="11921" y="3844"/>
                  </a:cxn>
                  <a:cxn ang="0">
                    <a:pos x="11645" y="3844"/>
                  </a:cxn>
                  <a:cxn ang="0">
                    <a:pos x="10774" y="3204"/>
                  </a:cxn>
                  <a:cxn ang="0">
                    <a:pos x="10657" y="2863"/>
                  </a:cxn>
                  <a:cxn ang="0">
                    <a:pos x="10627" y="2313"/>
                  </a:cxn>
                  <a:cxn ang="0">
                    <a:pos x="6840" y="1774"/>
                  </a:cxn>
                  <a:cxn ang="0">
                    <a:pos x="6783" y="3140"/>
                  </a:cxn>
                  <a:cxn ang="0">
                    <a:pos x="6615" y="3402"/>
                  </a:cxn>
                  <a:cxn ang="0">
                    <a:pos x="6098" y="3899"/>
                  </a:cxn>
                  <a:cxn ang="0">
                    <a:pos x="5811" y="3936"/>
                  </a:cxn>
                  <a:cxn ang="0">
                    <a:pos x="5562" y="3846"/>
                  </a:cxn>
                  <a:cxn ang="0">
                    <a:pos x="5461" y="3601"/>
                  </a:cxn>
                  <a:cxn ang="0">
                    <a:pos x="5457" y="2622"/>
                  </a:cxn>
                  <a:cxn ang="0">
                    <a:pos x="3263" y="2085"/>
                  </a:cxn>
                  <a:cxn ang="0">
                    <a:pos x="3115" y="2420"/>
                  </a:cxn>
                  <a:cxn ang="0">
                    <a:pos x="2862" y="2578"/>
                  </a:cxn>
                  <a:cxn ang="0">
                    <a:pos x="1682" y="2738"/>
                  </a:cxn>
                  <a:cxn ang="0">
                    <a:pos x="1208" y="2739"/>
                  </a:cxn>
                  <a:cxn ang="0">
                    <a:pos x="954" y="2606"/>
                  </a:cxn>
                  <a:cxn ang="0">
                    <a:pos x="728" y="2303"/>
                  </a:cxn>
                  <a:cxn ang="0">
                    <a:pos x="504" y="937"/>
                  </a:cxn>
                  <a:cxn ang="0">
                    <a:pos x="320" y="728"/>
                  </a:cxn>
                  <a:cxn ang="0">
                    <a:pos x="0" y="493"/>
                  </a:cxn>
                  <a:cxn ang="0">
                    <a:pos x="15805" y="1979"/>
                  </a:cxn>
                  <a:cxn ang="0">
                    <a:pos x="15716" y="2093"/>
                  </a:cxn>
                  <a:cxn ang="0">
                    <a:pos x="15355" y="2064"/>
                  </a:cxn>
                  <a:cxn ang="0">
                    <a:pos x="14590" y="1994"/>
                  </a:cxn>
                  <a:cxn ang="0">
                    <a:pos x="12376" y="1529"/>
                  </a:cxn>
                  <a:cxn ang="0">
                    <a:pos x="11066" y="2953"/>
                  </a:cxn>
                  <a:cxn ang="0">
                    <a:pos x="11017" y="2709"/>
                  </a:cxn>
                  <a:cxn ang="0">
                    <a:pos x="11018" y="1948"/>
                  </a:cxn>
                  <a:cxn ang="0">
                    <a:pos x="6398" y="3094"/>
                  </a:cxn>
                  <a:cxn ang="0">
                    <a:pos x="6480" y="2792"/>
                  </a:cxn>
                  <a:cxn ang="0">
                    <a:pos x="6479" y="2171"/>
                  </a:cxn>
                  <a:cxn ang="0">
                    <a:pos x="2589" y="2054"/>
                  </a:cxn>
                  <a:cxn ang="0">
                    <a:pos x="2512" y="2140"/>
                  </a:cxn>
                  <a:cxn ang="0">
                    <a:pos x="1684" y="2267"/>
                  </a:cxn>
                  <a:cxn ang="0">
                    <a:pos x="1357" y="2281"/>
                  </a:cxn>
                  <a:cxn ang="0">
                    <a:pos x="1307" y="2205"/>
                  </a:cxn>
                </a:cxnLst>
                <a:rect l="0" t="0" r="r" b="b"/>
                <a:pathLst>
                  <a:path w="17010" h="3937">
                    <a:moveTo>
                      <a:pt x="0" y="493"/>
                    </a:moveTo>
                    <a:lnTo>
                      <a:pt x="1" y="483"/>
                    </a:lnTo>
                    <a:lnTo>
                      <a:pt x="5" y="460"/>
                    </a:lnTo>
                    <a:lnTo>
                      <a:pt x="10" y="444"/>
                    </a:lnTo>
                    <a:lnTo>
                      <a:pt x="14" y="426"/>
                    </a:lnTo>
                    <a:lnTo>
                      <a:pt x="20" y="406"/>
                    </a:lnTo>
                    <a:lnTo>
                      <a:pt x="28" y="386"/>
                    </a:lnTo>
                    <a:lnTo>
                      <a:pt x="37" y="366"/>
                    </a:lnTo>
                    <a:lnTo>
                      <a:pt x="48" y="347"/>
                    </a:lnTo>
                    <a:lnTo>
                      <a:pt x="54" y="338"/>
                    </a:lnTo>
                    <a:lnTo>
                      <a:pt x="62" y="330"/>
                    </a:lnTo>
                    <a:lnTo>
                      <a:pt x="68" y="321"/>
                    </a:lnTo>
                    <a:lnTo>
                      <a:pt x="77" y="313"/>
                    </a:lnTo>
                    <a:lnTo>
                      <a:pt x="84" y="306"/>
                    </a:lnTo>
                    <a:lnTo>
                      <a:pt x="94" y="300"/>
                    </a:lnTo>
                    <a:lnTo>
                      <a:pt x="103" y="294"/>
                    </a:lnTo>
                    <a:lnTo>
                      <a:pt x="113" y="289"/>
                    </a:lnTo>
                    <a:lnTo>
                      <a:pt x="123" y="285"/>
                    </a:lnTo>
                    <a:lnTo>
                      <a:pt x="135" y="282"/>
                    </a:lnTo>
                    <a:lnTo>
                      <a:pt x="147" y="281"/>
                    </a:lnTo>
                    <a:lnTo>
                      <a:pt x="159" y="280"/>
                    </a:lnTo>
                    <a:lnTo>
                      <a:pt x="212" y="278"/>
                    </a:lnTo>
                    <a:lnTo>
                      <a:pt x="311" y="272"/>
                    </a:lnTo>
                    <a:lnTo>
                      <a:pt x="453" y="263"/>
                    </a:lnTo>
                    <a:lnTo>
                      <a:pt x="627" y="252"/>
                    </a:lnTo>
                    <a:lnTo>
                      <a:pt x="829" y="238"/>
                    </a:lnTo>
                    <a:lnTo>
                      <a:pt x="1050" y="222"/>
                    </a:lnTo>
                    <a:lnTo>
                      <a:pt x="1284" y="206"/>
                    </a:lnTo>
                    <a:lnTo>
                      <a:pt x="1523" y="189"/>
                    </a:lnTo>
                    <a:lnTo>
                      <a:pt x="1761" y="172"/>
                    </a:lnTo>
                    <a:lnTo>
                      <a:pt x="1990" y="156"/>
                    </a:lnTo>
                    <a:lnTo>
                      <a:pt x="2203" y="141"/>
                    </a:lnTo>
                    <a:lnTo>
                      <a:pt x="2393" y="128"/>
                    </a:lnTo>
                    <a:lnTo>
                      <a:pt x="2554" y="116"/>
                    </a:lnTo>
                    <a:lnTo>
                      <a:pt x="2677" y="107"/>
                    </a:lnTo>
                    <a:lnTo>
                      <a:pt x="2756" y="101"/>
                    </a:lnTo>
                    <a:lnTo>
                      <a:pt x="2784" y="99"/>
                    </a:lnTo>
                    <a:lnTo>
                      <a:pt x="2829" y="102"/>
                    </a:lnTo>
                    <a:lnTo>
                      <a:pt x="2958" y="111"/>
                    </a:lnTo>
                    <a:lnTo>
                      <a:pt x="3160" y="123"/>
                    </a:lnTo>
                    <a:lnTo>
                      <a:pt x="3426" y="140"/>
                    </a:lnTo>
                    <a:lnTo>
                      <a:pt x="3746" y="161"/>
                    </a:lnTo>
                    <a:lnTo>
                      <a:pt x="4111" y="183"/>
                    </a:lnTo>
                    <a:lnTo>
                      <a:pt x="4510" y="206"/>
                    </a:lnTo>
                    <a:lnTo>
                      <a:pt x="4934" y="231"/>
                    </a:lnTo>
                    <a:lnTo>
                      <a:pt x="5373" y="255"/>
                    </a:lnTo>
                    <a:lnTo>
                      <a:pt x="5816" y="279"/>
                    </a:lnTo>
                    <a:lnTo>
                      <a:pt x="6255" y="300"/>
                    </a:lnTo>
                    <a:lnTo>
                      <a:pt x="6680" y="319"/>
                    </a:lnTo>
                    <a:lnTo>
                      <a:pt x="6883" y="328"/>
                    </a:lnTo>
                    <a:lnTo>
                      <a:pt x="7078" y="335"/>
                    </a:lnTo>
                    <a:lnTo>
                      <a:pt x="7266" y="341"/>
                    </a:lnTo>
                    <a:lnTo>
                      <a:pt x="7444" y="347"/>
                    </a:lnTo>
                    <a:lnTo>
                      <a:pt x="7611" y="350"/>
                    </a:lnTo>
                    <a:lnTo>
                      <a:pt x="7765" y="353"/>
                    </a:lnTo>
                    <a:lnTo>
                      <a:pt x="7906" y="354"/>
                    </a:lnTo>
                    <a:lnTo>
                      <a:pt x="8033" y="354"/>
                    </a:lnTo>
                    <a:lnTo>
                      <a:pt x="8161" y="352"/>
                    </a:lnTo>
                    <a:lnTo>
                      <a:pt x="8304" y="350"/>
                    </a:lnTo>
                    <a:lnTo>
                      <a:pt x="8465" y="346"/>
                    </a:lnTo>
                    <a:lnTo>
                      <a:pt x="8639" y="340"/>
                    </a:lnTo>
                    <a:lnTo>
                      <a:pt x="9025" y="326"/>
                    </a:lnTo>
                    <a:lnTo>
                      <a:pt x="9452" y="309"/>
                    </a:lnTo>
                    <a:lnTo>
                      <a:pt x="9910" y="287"/>
                    </a:lnTo>
                    <a:lnTo>
                      <a:pt x="10389" y="265"/>
                    </a:lnTo>
                    <a:lnTo>
                      <a:pt x="10877" y="240"/>
                    </a:lnTo>
                    <a:lnTo>
                      <a:pt x="11365" y="214"/>
                    </a:lnTo>
                    <a:lnTo>
                      <a:pt x="11840" y="188"/>
                    </a:lnTo>
                    <a:lnTo>
                      <a:pt x="12294" y="163"/>
                    </a:lnTo>
                    <a:lnTo>
                      <a:pt x="12715" y="138"/>
                    </a:lnTo>
                    <a:lnTo>
                      <a:pt x="13092" y="116"/>
                    </a:lnTo>
                    <a:lnTo>
                      <a:pt x="13417" y="95"/>
                    </a:lnTo>
                    <a:lnTo>
                      <a:pt x="13677" y="78"/>
                    </a:lnTo>
                    <a:lnTo>
                      <a:pt x="13779" y="70"/>
                    </a:lnTo>
                    <a:lnTo>
                      <a:pt x="13862" y="64"/>
                    </a:lnTo>
                    <a:lnTo>
                      <a:pt x="13923" y="59"/>
                    </a:lnTo>
                    <a:lnTo>
                      <a:pt x="13961" y="54"/>
                    </a:lnTo>
                    <a:lnTo>
                      <a:pt x="14058" y="41"/>
                    </a:lnTo>
                    <a:lnTo>
                      <a:pt x="14135" y="31"/>
                    </a:lnTo>
                    <a:lnTo>
                      <a:pt x="14196" y="21"/>
                    </a:lnTo>
                    <a:lnTo>
                      <a:pt x="14242" y="14"/>
                    </a:lnTo>
                    <a:lnTo>
                      <a:pt x="14275" y="7"/>
                    </a:lnTo>
                    <a:lnTo>
                      <a:pt x="14295" y="3"/>
                    </a:lnTo>
                    <a:lnTo>
                      <a:pt x="14306" y="0"/>
                    </a:lnTo>
                    <a:lnTo>
                      <a:pt x="14310" y="0"/>
                    </a:lnTo>
                    <a:lnTo>
                      <a:pt x="16831" y="91"/>
                    </a:lnTo>
                    <a:lnTo>
                      <a:pt x="16841" y="94"/>
                    </a:lnTo>
                    <a:lnTo>
                      <a:pt x="16864" y="102"/>
                    </a:lnTo>
                    <a:lnTo>
                      <a:pt x="16879" y="107"/>
                    </a:lnTo>
                    <a:lnTo>
                      <a:pt x="16896" y="115"/>
                    </a:lnTo>
                    <a:lnTo>
                      <a:pt x="16914" y="123"/>
                    </a:lnTo>
                    <a:lnTo>
                      <a:pt x="16932" y="134"/>
                    </a:lnTo>
                    <a:lnTo>
                      <a:pt x="16950" y="146"/>
                    </a:lnTo>
                    <a:lnTo>
                      <a:pt x="16966" y="159"/>
                    </a:lnTo>
                    <a:lnTo>
                      <a:pt x="16975" y="165"/>
                    </a:lnTo>
                    <a:lnTo>
                      <a:pt x="16981" y="172"/>
                    </a:lnTo>
                    <a:lnTo>
                      <a:pt x="16988" y="180"/>
                    </a:lnTo>
                    <a:lnTo>
                      <a:pt x="16994" y="188"/>
                    </a:lnTo>
                    <a:lnTo>
                      <a:pt x="16999" y="197"/>
                    </a:lnTo>
                    <a:lnTo>
                      <a:pt x="17004" y="205"/>
                    </a:lnTo>
                    <a:lnTo>
                      <a:pt x="17007" y="215"/>
                    </a:lnTo>
                    <a:lnTo>
                      <a:pt x="17009" y="224"/>
                    </a:lnTo>
                    <a:lnTo>
                      <a:pt x="17010" y="234"/>
                    </a:lnTo>
                    <a:lnTo>
                      <a:pt x="17010" y="244"/>
                    </a:lnTo>
                    <a:lnTo>
                      <a:pt x="17009" y="254"/>
                    </a:lnTo>
                    <a:lnTo>
                      <a:pt x="17006" y="266"/>
                    </a:lnTo>
                    <a:lnTo>
                      <a:pt x="16998" y="289"/>
                    </a:lnTo>
                    <a:lnTo>
                      <a:pt x="16988" y="317"/>
                    </a:lnTo>
                    <a:lnTo>
                      <a:pt x="16976" y="346"/>
                    </a:lnTo>
                    <a:lnTo>
                      <a:pt x="16963" y="378"/>
                    </a:lnTo>
                    <a:lnTo>
                      <a:pt x="16933" y="443"/>
                    </a:lnTo>
                    <a:lnTo>
                      <a:pt x="16902" y="510"/>
                    </a:lnTo>
                    <a:lnTo>
                      <a:pt x="16871" y="574"/>
                    </a:lnTo>
                    <a:lnTo>
                      <a:pt x="16842" y="631"/>
                    </a:lnTo>
                    <a:lnTo>
                      <a:pt x="16819" y="677"/>
                    </a:lnTo>
                    <a:lnTo>
                      <a:pt x="16804" y="706"/>
                    </a:lnTo>
                    <a:lnTo>
                      <a:pt x="16793" y="727"/>
                    </a:lnTo>
                    <a:lnTo>
                      <a:pt x="16782" y="746"/>
                    </a:lnTo>
                    <a:lnTo>
                      <a:pt x="16772" y="763"/>
                    </a:lnTo>
                    <a:lnTo>
                      <a:pt x="16761" y="778"/>
                    </a:lnTo>
                    <a:lnTo>
                      <a:pt x="16746" y="799"/>
                    </a:lnTo>
                    <a:lnTo>
                      <a:pt x="16740" y="807"/>
                    </a:lnTo>
                    <a:lnTo>
                      <a:pt x="16300" y="899"/>
                    </a:lnTo>
                    <a:lnTo>
                      <a:pt x="16235" y="2164"/>
                    </a:lnTo>
                    <a:lnTo>
                      <a:pt x="16230" y="2182"/>
                    </a:lnTo>
                    <a:lnTo>
                      <a:pt x="16215" y="2228"/>
                    </a:lnTo>
                    <a:lnTo>
                      <a:pt x="16202" y="2257"/>
                    </a:lnTo>
                    <a:lnTo>
                      <a:pt x="16186" y="2291"/>
                    </a:lnTo>
                    <a:lnTo>
                      <a:pt x="16178" y="2309"/>
                    </a:lnTo>
                    <a:lnTo>
                      <a:pt x="16167" y="2328"/>
                    </a:lnTo>
                    <a:lnTo>
                      <a:pt x="16155" y="2347"/>
                    </a:lnTo>
                    <a:lnTo>
                      <a:pt x="16144" y="2365"/>
                    </a:lnTo>
                    <a:lnTo>
                      <a:pt x="16130" y="2384"/>
                    </a:lnTo>
                    <a:lnTo>
                      <a:pt x="16115" y="2402"/>
                    </a:lnTo>
                    <a:lnTo>
                      <a:pt x="16099" y="2420"/>
                    </a:lnTo>
                    <a:lnTo>
                      <a:pt x="16082" y="2438"/>
                    </a:lnTo>
                    <a:lnTo>
                      <a:pt x="16064" y="2454"/>
                    </a:lnTo>
                    <a:lnTo>
                      <a:pt x="16045" y="2471"/>
                    </a:lnTo>
                    <a:lnTo>
                      <a:pt x="16024" y="2486"/>
                    </a:lnTo>
                    <a:lnTo>
                      <a:pt x="16002" y="2500"/>
                    </a:lnTo>
                    <a:lnTo>
                      <a:pt x="15979" y="2513"/>
                    </a:lnTo>
                    <a:lnTo>
                      <a:pt x="15953" y="2523"/>
                    </a:lnTo>
                    <a:lnTo>
                      <a:pt x="15928" y="2534"/>
                    </a:lnTo>
                    <a:lnTo>
                      <a:pt x="15900" y="2541"/>
                    </a:lnTo>
                    <a:lnTo>
                      <a:pt x="15870" y="2548"/>
                    </a:lnTo>
                    <a:lnTo>
                      <a:pt x="15839" y="2551"/>
                    </a:lnTo>
                    <a:lnTo>
                      <a:pt x="15808" y="2553"/>
                    </a:lnTo>
                    <a:lnTo>
                      <a:pt x="15774" y="2553"/>
                    </a:lnTo>
                    <a:lnTo>
                      <a:pt x="15697" y="2549"/>
                    </a:lnTo>
                    <a:lnTo>
                      <a:pt x="15607" y="2541"/>
                    </a:lnTo>
                    <a:lnTo>
                      <a:pt x="15507" y="2534"/>
                    </a:lnTo>
                    <a:lnTo>
                      <a:pt x="15398" y="2524"/>
                    </a:lnTo>
                    <a:lnTo>
                      <a:pt x="15285" y="2514"/>
                    </a:lnTo>
                    <a:lnTo>
                      <a:pt x="15168" y="2502"/>
                    </a:lnTo>
                    <a:lnTo>
                      <a:pt x="15050" y="2490"/>
                    </a:lnTo>
                    <a:lnTo>
                      <a:pt x="14934" y="2479"/>
                    </a:lnTo>
                    <a:lnTo>
                      <a:pt x="14822" y="2467"/>
                    </a:lnTo>
                    <a:lnTo>
                      <a:pt x="14718" y="2455"/>
                    </a:lnTo>
                    <a:lnTo>
                      <a:pt x="14622" y="2445"/>
                    </a:lnTo>
                    <a:lnTo>
                      <a:pt x="14539" y="2436"/>
                    </a:lnTo>
                    <a:lnTo>
                      <a:pt x="14469" y="2429"/>
                    </a:lnTo>
                    <a:lnTo>
                      <a:pt x="14417" y="2422"/>
                    </a:lnTo>
                    <a:lnTo>
                      <a:pt x="14384" y="2418"/>
                    </a:lnTo>
                    <a:lnTo>
                      <a:pt x="14372" y="2417"/>
                    </a:lnTo>
                    <a:lnTo>
                      <a:pt x="14362" y="2416"/>
                    </a:lnTo>
                    <a:lnTo>
                      <a:pt x="14334" y="2409"/>
                    </a:lnTo>
                    <a:lnTo>
                      <a:pt x="14315" y="2405"/>
                    </a:lnTo>
                    <a:lnTo>
                      <a:pt x="14293" y="2400"/>
                    </a:lnTo>
                    <a:lnTo>
                      <a:pt x="14268" y="2393"/>
                    </a:lnTo>
                    <a:lnTo>
                      <a:pt x="14242" y="2385"/>
                    </a:lnTo>
                    <a:lnTo>
                      <a:pt x="14215" y="2376"/>
                    </a:lnTo>
                    <a:lnTo>
                      <a:pt x="14187" y="2366"/>
                    </a:lnTo>
                    <a:lnTo>
                      <a:pt x="14159" y="2354"/>
                    </a:lnTo>
                    <a:lnTo>
                      <a:pt x="14132" y="2340"/>
                    </a:lnTo>
                    <a:lnTo>
                      <a:pt x="14118" y="2334"/>
                    </a:lnTo>
                    <a:lnTo>
                      <a:pt x="14106" y="2326"/>
                    </a:lnTo>
                    <a:lnTo>
                      <a:pt x="14093" y="2318"/>
                    </a:lnTo>
                    <a:lnTo>
                      <a:pt x="14080" y="2309"/>
                    </a:lnTo>
                    <a:lnTo>
                      <a:pt x="14068" y="2301"/>
                    </a:lnTo>
                    <a:lnTo>
                      <a:pt x="14058" y="2291"/>
                    </a:lnTo>
                    <a:lnTo>
                      <a:pt x="14047" y="2283"/>
                    </a:lnTo>
                    <a:lnTo>
                      <a:pt x="14038" y="2272"/>
                    </a:lnTo>
                    <a:lnTo>
                      <a:pt x="14019" y="2252"/>
                    </a:lnTo>
                    <a:lnTo>
                      <a:pt x="14003" y="2233"/>
                    </a:lnTo>
                    <a:lnTo>
                      <a:pt x="13989" y="2214"/>
                    </a:lnTo>
                    <a:lnTo>
                      <a:pt x="13976" y="2196"/>
                    </a:lnTo>
                    <a:lnTo>
                      <a:pt x="13964" y="2178"/>
                    </a:lnTo>
                    <a:lnTo>
                      <a:pt x="13955" y="2161"/>
                    </a:lnTo>
                    <a:lnTo>
                      <a:pt x="13945" y="2143"/>
                    </a:lnTo>
                    <a:lnTo>
                      <a:pt x="13938" y="2126"/>
                    </a:lnTo>
                    <a:lnTo>
                      <a:pt x="13932" y="2111"/>
                    </a:lnTo>
                    <a:lnTo>
                      <a:pt x="13927" y="2093"/>
                    </a:lnTo>
                    <a:lnTo>
                      <a:pt x="13923" y="2079"/>
                    </a:lnTo>
                    <a:lnTo>
                      <a:pt x="13921" y="2063"/>
                    </a:lnTo>
                    <a:lnTo>
                      <a:pt x="13918" y="2047"/>
                    </a:lnTo>
                    <a:lnTo>
                      <a:pt x="13918" y="2032"/>
                    </a:lnTo>
                    <a:lnTo>
                      <a:pt x="13918" y="2016"/>
                    </a:lnTo>
                    <a:lnTo>
                      <a:pt x="13919" y="2001"/>
                    </a:lnTo>
                    <a:lnTo>
                      <a:pt x="13927" y="1946"/>
                    </a:lnTo>
                    <a:lnTo>
                      <a:pt x="13932" y="1903"/>
                    </a:lnTo>
                    <a:lnTo>
                      <a:pt x="13937" y="1875"/>
                    </a:lnTo>
                    <a:lnTo>
                      <a:pt x="13938" y="1865"/>
                    </a:lnTo>
                    <a:lnTo>
                      <a:pt x="12265" y="1792"/>
                    </a:lnTo>
                    <a:lnTo>
                      <a:pt x="12247" y="3421"/>
                    </a:lnTo>
                    <a:lnTo>
                      <a:pt x="12247" y="3435"/>
                    </a:lnTo>
                    <a:lnTo>
                      <a:pt x="12245" y="3470"/>
                    </a:lnTo>
                    <a:lnTo>
                      <a:pt x="12243" y="3494"/>
                    </a:lnTo>
                    <a:lnTo>
                      <a:pt x="12240" y="3521"/>
                    </a:lnTo>
                    <a:lnTo>
                      <a:pt x="12236" y="3551"/>
                    </a:lnTo>
                    <a:lnTo>
                      <a:pt x="12230" y="3582"/>
                    </a:lnTo>
                    <a:lnTo>
                      <a:pt x="12223" y="3614"/>
                    </a:lnTo>
                    <a:lnTo>
                      <a:pt x="12214" y="3644"/>
                    </a:lnTo>
                    <a:lnTo>
                      <a:pt x="12209" y="3660"/>
                    </a:lnTo>
                    <a:lnTo>
                      <a:pt x="12204" y="3675"/>
                    </a:lnTo>
                    <a:lnTo>
                      <a:pt x="12197" y="3690"/>
                    </a:lnTo>
                    <a:lnTo>
                      <a:pt x="12190" y="3704"/>
                    </a:lnTo>
                    <a:lnTo>
                      <a:pt x="12182" y="3717"/>
                    </a:lnTo>
                    <a:lnTo>
                      <a:pt x="12175" y="3730"/>
                    </a:lnTo>
                    <a:lnTo>
                      <a:pt x="12165" y="3741"/>
                    </a:lnTo>
                    <a:lnTo>
                      <a:pt x="12157" y="3752"/>
                    </a:lnTo>
                    <a:lnTo>
                      <a:pt x="12146" y="3761"/>
                    </a:lnTo>
                    <a:lnTo>
                      <a:pt x="12136" y="3770"/>
                    </a:lnTo>
                    <a:lnTo>
                      <a:pt x="12124" y="3777"/>
                    </a:lnTo>
                    <a:lnTo>
                      <a:pt x="12111" y="3783"/>
                    </a:lnTo>
                    <a:lnTo>
                      <a:pt x="12086" y="3793"/>
                    </a:lnTo>
                    <a:lnTo>
                      <a:pt x="12059" y="3803"/>
                    </a:lnTo>
                    <a:lnTo>
                      <a:pt x="12032" y="3813"/>
                    </a:lnTo>
                    <a:lnTo>
                      <a:pt x="12005" y="3821"/>
                    </a:lnTo>
                    <a:lnTo>
                      <a:pt x="11976" y="3830"/>
                    </a:lnTo>
                    <a:lnTo>
                      <a:pt x="11948" y="3837"/>
                    </a:lnTo>
                    <a:lnTo>
                      <a:pt x="11921" y="3844"/>
                    </a:lnTo>
                    <a:lnTo>
                      <a:pt x="11892" y="3850"/>
                    </a:lnTo>
                    <a:lnTo>
                      <a:pt x="11864" y="3855"/>
                    </a:lnTo>
                    <a:lnTo>
                      <a:pt x="11837" y="3859"/>
                    </a:lnTo>
                    <a:lnTo>
                      <a:pt x="11810" y="3861"/>
                    </a:lnTo>
                    <a:lnTo>
                      <a:pt x="11784" y="3864"/>
                    </a:lnTo>
                    <a:lnTo>
                      <a:pt x="11758" y="3864"/>
                    </a:lnTo>
                    <a:lnTo>
                      <a:pt x="11733" y="3863"/>
                    </a:lnTo>
                    <a:lnTo>
                      <a:pt x="11709" y="3859"/>
                    </a:lnTo>
                    <a:lnTo>
                      <a:pt x="11687" y="3855"/>
                    </a:lnTo>
                    <a:lnTo>
                      <a:pt x="11666" y="3850"/>
                    </a:lnTo>
                    <a:lnTo>
                      <a:pt x="11645" y="3844"/>
                    </a:lnTo>
                    <a:lnTo>
                      <a:pt x="11627" y="3838"/>
                    </a:lnTo>
                    <a:lnTo>
                      <a:pt x="11610" y="3832"/>
                    </a:lnTo>
                    <a:lnTo>
                      <a:pt x="11594" y="3824"/>
                    </a:lnTo>
                    <a:lnTo>
                      <a:pt x="11581" y="3818"/>
                    </a:lnTo>
                    <a:lnTo>
                      <a:pt x="11568" y="3811"/>
                    </a:lnTo>
                    <a:lnTo>
                      <a:pt x="11557" y="3805"/>
                    </a:lnTo>
                    <a:lnTo>
                      <a:pt x="11538" y="3792"/>
                    </a:lnTo>
                    <a:lnTo>
                      <a:pt x="11525" y="3783"/>
                    </a:lnTo>
                    <a:lnTo>
                      <a:pt x="11518" y="3776"/>
                    </a:lnTo>
                    <a:lnTo>
                      <a:pt x="11515" y="3774"/>
                    </a:lnTo>
                    <a:lnTo>
                      <a:pt x="10774" y="3204"/>
                    </a:lnTo>
                    <a:lnTo>
                      <a:pt x="10768" y="3194"/>
                    </a:lnTo>
                    <a:lnTo>
                      <a:pt x="10755" y="3165"/>
                    </a:lnTo>
                    <a:lnTo>
                      <a:pt x="10746" y="3144"/>
                    </a:lnTo>
                    <a:lnTo>
                      <a:pt x="10735" y="3119"/>
                    </a:lnTo>
                    <a:lnTo>
                      <a:pt x="10724" y="3091"/>
                    </a:lnTo>
                    <a:lnTo>
                      <a:pt x="10712" y="3059"/>
                    </a:lnTo>
                    <a:lnTo>
                      <a:pt x="10700" y="3025"/>
                    </a:lnTo>
                    <a:lnTo>
                      <a:pt x="10689" y="2988"/>
                    </a:lnTo>
                    <a:lnTo>
                      <a:pt x="10677" y="2948"/>
                    </a:lnTo>
                    <a:lnTo>
                      <a:pt x="10666" y="2906"/>
                    </a:lnTo>
                    <a:lnTo>
                      <a:pt x="10657" y="2863"/>
                    </a:lnTo>
                    <a:lnTo>
                      <a:pt x="10649" y="2818"/>
                    </a:lnTo>
                    <a:lnTo>
                      <a:pt x="10645" y="2796"/>
                    </a:lnTo>
                    <a:lnTo>
                      <a:pt x="10642" y="2772"/>
                    </a:lnTo>
                    <a:lnTo>
                      <a:pt x="10640" y="2749"/>
                    </a:lnTo>
                    <a:lnTo>
                      <a:pt x="10638" y="2724"/>
                    </a:lnTo>
                    <a:lnTo>
                      <a:pt x="10634" y="2672"/>
                    </a:lnTo>
                    <a:lnTo>
                      <a:pt x="10632" y="2612"/>
                    </a:lnTo>
                    <a:lnTo>
                      <a:pt x="10630" y="2543"/>
                    </a:lnTo>
                    <a:lnTo>
                      <a:pt x="10629" y="2469"/>
                    </a:lnTo>
                    <a:lnTo>
                      <a:pt x="10628" y="2392"/>
                    </a:lnTo>
                    <a:lnTo>
                      <a:pt x="10627" y="2313"/>
                    </a:lnTo>
                    <a:lnTo>
                      <a:pt x="10627" y="2233"/>
                    </a:lnTo>
                    <a:lnTo>
                      <a:pt x="10627" y="2155"/>
                    </a:lnTo>
                    <a:lnTo>
                      <a:pt x="10627" y="2080"/>
                    </a:lnTo>
                    <a:lnTo>
                      <a:pt x="10627" y="2008"/>
                    </a:lnTo>
                    <a:lnTo>
                      <a:pt x="10627" y="1945"/>
                    </a:lnTo>
                    <a:lnTo>
                      <a:pt x="10628" y="1887"/>
                    </a:lnTo>
                    <a:lnTo>
                      <a:pt x="10628" y="1840"/>
                    </a:lnTo>
                    <a:lnTo>
                      <a:pt x="10628" y="1805"/>
                    </a:lnTo>
                    <a:lnTo>
                      <a:pt x="10629" y="1783"/>
                    </a:lnTo>
                    <a:lnTo>
                      <a:pt x="10629" y="1774"/>
                    </a:lnTo>
                    <a:lnTo>
                      <a:pt x="6840" y="1774"/>
                    </a:lnTo>
                    <a:lnTo>
                      <a:pt x="6840" y="2797"/>
                    </a:lnTo>
                    <a:lnTo>
                      <a:pt x="6840" y="2812"/>
                    </a:lnTo>
                    <a:lnTo>
                      <a:pt x="6837" y="2851"/>
                    </a:lnTo>
                    <a:lnTo>
                      <a:pt x="6835" y="2877"/>
                    </a:lnTo>
                    <a:lnTo>
                      <a:pt x="6832" y="2908"/>
                    </a:lnTo>
                    <a:lnTo>
                      <a:pt x="6826" y="2943"/>
                    </a:lnTo>
                    <a:lnTo>
                      <a:pt x="6821" y="2981"/>
                    </a:lnTo>
                    <a:lnTo>
                      <a:pt x="6814" y="3019"/>
                    </a:lnTo>
                    <a:lnTo>
                      <a:pt x="6805" y="3059"/>
                    </a:lnTo>
                    <a:lnTo>
                      <a:pt x="6795" y="3100"/>
                    </a:lnTo>
                    <a:lnTo>
                      <a:pt x="6783" y="3140"/>
                    </a:lnTo>
                    <a:lnTo>
                      <a:pt x="6776" y="3160"/>
                    </a:lnTo>
                    <a:lnTo>
                      <a:pt x="6769" y="3180"/>
                    </a:lnTo>
                    <a:lnTo>
                      <a:pt x="6761" y="3199"/>
                    </a:lnTo>
                    <a:lnTo>
                      <a:pt x="6753" y="3218"/>
                    </a:lnTo>
                    <a:lnTo>
                      <a:pt x="6744" y="3236"/>
                    </a:lnTo>
                    <a:lnTo>
                      <a:pt x="6735" y="3253"/>
                    </a:lnTo>
                    <a:lnTo>
                      <a:pt x="6724" y="3270"/>
                    </a:lnTo>
                    <a:lnTo>
                      <a:pt x="6714" y="3286"/>
                    </a:lnTo>
                    <a:lnTo>
                      <a:pt x="6688" y="3319"/>
                    </a:lnTo>
                    <a:lnTo>
                      <a:pt x="6654" y="3358"/>
                    </a:lnTo>
                    <a:lnTo>
                      <a:pt x="6615" y="3402"/>
                    </a:lnTo>
                    <a:lnTo>
                      <a:pt x="6571" y="3449"/>
                    </a:lnTo>
                    <a:lnTo>
                      <a:pt x="6523" y="3499"/>
                    </a:lnTo>
                    <a:lnTo>
                      <a:pt x="6473" y="3549"/>
                    </a:lnTo>
                    <a:lnTo>
                      <a:pt x="6422" y="3600"/>
                    </a:lnTo>
                    <a:lnTo>
                      <a:pt x="6371" y="3650"/>
                    </a:lnTo>
                    <a:lnTo>
                      <a:pt x="6275" y="3743"/>
                    </a:lnTo>
                    <a:lnTo>
                      <a:pt x="6194" y="3820"/>
                    </a:lnTo>
                    <a:lnTo>
                      <a:pt x="6137" y="3872"/>
                    </a:lnTo>
                    <a:lnTo>
                      <a:pt x="6117" y="3891"/>
                    </a:lnTo>
                    <a:lnTo>
                      <a:pt x="6112" y="3893"/>
                    </a:lnTo>
                    <a:lnTo>
                      <a:pt x="6098" y="3899"/>
                    </a:lnTo>
                    <a:lnTo>
                      <a:pt x="6075" y="3906"/>
                    </a:lnTo>
                    <a:lnTo>
                      <a:pt x="6045" y="3915"/>
                    </a:lnTo>
                    <a:lnTo>
                      <a:pt x="6027" y="3919"/>
                    </a:lnTo>
                    <a:lnTo>
                      <a:pt x="6008" y="3923"/>
                    </a:lnTo>
                    <a:lnTo>
                      <a:pt x="5986" y="3926"/>
                    </a:lnTo>
                    <a:lnTo>
                      <a:pt x="5964" y="3930"/>
                    </a:lnTo>
                    <a:lnTo>
                      <a:pt x="5941" y="3933"/>
                    </a:lnTo>
                    <a:lnTo>
                      <a:pt x="5916" y="3935"/>
                    </a:lnTo>
                    <a:lnTo>
                      <a:pt x="5891" y="3937"/>
                    </a:lnTo>
                    <a:lnTo>
                      <a:pt x="5864" y="3937"/>
                    </a:lnTo>
                    <a:lnTo>
                      <a:pt x="5811" y="3936"/>
                    </a:lnTo>
                    <a:lnTo>
                      <a:pt x="5763" y="3933"/>
                    </a:lnTo>
                    <a:lnTo>
                      <a:pt x="5721" y="3928"/>
                    </a:lnTo>
                    <a:lnTo>
                      <a:pt x="5683" y="3923"/>
                    </a:lnTo>
                    <a:lnTo>
                      <a:pt x="5653" y="3919"/>
                    </a:lnTo>
                    <a:lnTo>
                      <a:pt x="5630" y="3914"/>
                    </a:lnTo>
                    <a:lnTo>
                      <a:pt x="5615" y="3911"/>
                    </a:lnTo>
                    <a:lnTo>
                      <a:pt x="5611" y="3909"/>
                    </a:lnTo>
                    <a:lnTo>
                      <a:pt x="5604" y="3902"/>
                    </a:lnTo>
                    <a:lnTo>
                      <a:pt x="5587" y="3880"/>
                    </a:lnTo>
                    <a:lnTo>
                      <a:pt x="5575" y="3865"/>
                    </a:lnTo>
                    <a:lnTo>
                      <a:pt x="5562" y="3846"/>
                    </a:lnTo>
                    <a:lnTo>
                      <a:pt x="5548" y="3824"/>
                    </a:lnTo>
                    <a:lnTo>
                      <a:pt x="5534" y="3800"/>
                    </a:lnTo>
                    <a:lnTo>
                      <a:pt x="5520" y="3774"/>
                    </a:lnTo>
                    <a:lnTo>
                      <a:pt x="5506" y="3746"/>
                    </a:lnTo>
                    <a:lnTo>
                      <a:pt x="5492" y="3716"/>
                    </a:lnTo>
                    <a:lnTo>
                      <a:pt x="5481" y="3685"/>
                    </a:lnTo>
                    <a:lnTo>
                      <a:pt x="5476" y="3669"/>
                    </a:lnTo>
                    <a:lnTo>
                      <a:pt x="5471" y="3652"/>
                    </a:lnTo>
                    <a:lnTo>
                      <a:pt x="5467" y="3635"/>
                    </a:lnTo>
                    <a:lnTo>
                      <a:pt x="5463" y="3618"/>
                    </a:lnTo>
                    <a:lnTo>
                      <a:pt x="5461" y="3601"/>
                    </a:lnTo>
                    <a:lnTo>
                      <a:pt x="5459" y="3584"/>
                    </a:lnTo>
                    <a:lnTo>
                      <a:pt x="5457" y="3566"/>
                    </a:lnTo>
                    <a:lnTo>
                      <a:pt x="5457" y="3548"/>
                    </a:lnTo>
                    <a:lnTo>
                      <a:pt x="5457" y="3498"/>
                    </a:lnTo>
                    <a:lnTo>
                      <a:pt x="5457" y="3420"/>
                    </a:lnTo>
                    <a:lnTo>
                      <a:pt x="5457" y="3320"/>
                    </a:lnTo>
                    <a:lnTo>
                      <a:pt x="5457" y="3201"/>
                    </a:lnTo>
                    <a:lnTo>
                      <a:pt x="5457" y="3067"/>
                    </a:lnTo>
                    <a:lnTo>
                      <a:pt x="5457" y="2923"/>
                    </a:lnTo>
                    <a:lnTo>
                      <a:pt x="5457" y="2773"/>
                    </a:lnTo>
                    <a:lnTo>
                      <a:pt x="5457" y="2622"/>
                    </a:lnTo>
                    <a:lnTo>
                      <a:pt x="5457" y="2472"/>
                    </a:lnTo>
                    <a:lnTo>
                      <a:pt x="5457" y="2329"/>
                    </a:lnTo>
                    <a:lnTo>
                      <a:pt x="5457" y="2197"/>
                    </a:lnTo>
                    <a:lnTo>
                      <a:pt x="5457" y="2079"/>
                    </a:lnTo>
                    <a:lnTo>
                      <a:pt x="5457" y="1980"/>
                    </a:lnTo>
                    <a:lnTo>
                      <a:pt x="5457" y="1903"/>
                    </a:lnTo>
                    <a:lnTo>
                      <a:pt x="5457" y="1855"/>
                    </a:lnTo>
                    <a:lnTo>
                      <a:pt x="5457" y="1838"/>
                    </a:lnTo>
                    <a:lnTo>
                      <a:pt x="3278" y="2009"/>
                    </a:lnTo>
                    <a:lnTo>
                      <a:pt x="3274" y="2031"/>
                    </a:lnTo>
                    <a:lnTo>
                      <a:pt x="3263" y="2085"/>
                    </a:lnTo>
                    <a:lnTo>
                      <a:pt x="3252" y="2121"/>
                    </a:lnTo>
                    <a:lnTo>
                      <a:pt x="3240" y="2163"/>
                    </a:lnTo>
                    <a:lnTo>
                      <a:pt x="3226" y="2208"/>
                    </a:lnTo>
                    <a:lnTo>
                      <a:pt x="3206" y="2255"/>
                    </a:lnTo>
                    <a:lnTo>
                      <a:pt x="3197" y="2280"/>
                    </a:lnTo>
                    <a:lnTo>
                      <a:pt x="3185" y="2304"/>
                    </a:lnTo>
                    <a:lnTo>
                      <a:pt x="3173" y="2328"/>
                    </a:lnTo>
                    <a:lnTo>
                      <a:pt x="3160" y="2352"/>
                    </a:lnTo>
                    <a:lnTo>
                      <a:pt x="3146" y="2375"/>
                    </a:lnTo>
                    <a:lnTo>
                      <a:pt x="3131" y="2398"/>
                    </a:lnTo>
                    <a:lnTo>
                      <a:pt x="3115" y="2420"/>
                    </a:lnTo>
                    <a:lnTo>
                      <a:pt x="3099" y="2441"/>
                    </a:lnTo>
                    <a:lnTo>
                      <a:pt x="3081" y="2462"/>
                    </a:lnTo>
                    <a:lnTo>
                      <a:pt x="3062" y="2481"/>
                    </a:lnTo>
                    <a:lnTo>
                      <a:pt x="3042" y="2499"/>
                    </a:lnTo>
                    <a:lnTo>
                      <a:pt x="3021" y="2515"/>
                    </a:lnTo>
                    <a:lnTo>
                      <a:pt x="2999" y="2530"/>
                    </a:lnTo>
                    <a:lnTo>
                      <a:pt x="2976" y="2542"/>
                    </a:lnTo>
                    <a:lnTo>
                      <a:pt x="2951" y="2553"/>
                    </a:lnTo>
                    <a:lnTo>
                      <a:pt x="2926" y="2562"/>
                    </a:lnTo>
                    <a:lnTo>
                      <a:pt x="2896" y="2570"/>
                    </a:lnTo>
                    <a:lnTo>
                      <a:pt x="2862" y="2578"/>
                    </a:lnTo>
                    <a:lnTo>
                      <a:pt x="2823" y="2586"/>
                    </a:lnTo>
                    <a:lnTo>
                      <a:pt x="2778" y="2595"/>
                    </a:lnTo>
                    <a:lnTo>
                      <a:pt x="2679" y="2612"/>
                    </a:lnTo>
                    <a:lnTo>
                      <a:pt x="2565" y="2629"/>
                    </a:lnTo>
                    <a:lnTo>
                      <a:pt x="2442" y="2647"/>
                    </a:lnTo>
                    <a:lnTo>
                      <a:pt x="2313" y="2664"/>
                    </a:lnTo>
                    <a:lnTo>
                      <a:pt x="2180" y="2681"/>
                    </a:lnTo>
                    <a:lnTo>
                      <a:pt x="2048" y="2697"/>
                    </a:lnTo>
                    <a:lnTo>
                      <a:pt x="1918" y="2712"/>
                    </a:lnTo>
                    <a:lnTo>
                      <a:pt x="1795" y="2725"/>
                    </a:lnTo>
                    <a:lnTo>
                      <a:pt x="1682" y="2738"/>
                    </a:lnTo>
                    <a:lnTo>
                      <a:pt x="1582" y="2749"/>
                    </a:lnTo>
                    <a:lnTo>
                      <a:pt x="1498" y="2757"/>
                    </a:lnTo>
                    <a:lnTo>
                      <a:pt x="1434" y="2765"/>
                    </a:lnTo>
                    <a:lnTo>
                      <a:pt x="1394" y="2769"/>
                    </a:lnTo>
                    <a:lnTo>
                      <a:pt x="1379" y="2770"/>
                    </a:lnTo>
                    <a:lnTo>
                      <a:pt x="1366" y="2769"/>
                    </a:lnTo>
                    <a:lnTo>
                      <a:pt x="1330" y="2766"/>
                    </a:lnTo>
                    <a:lnTo>
                      <a:pt x="1304" y="2762"/>
                    </a:lnTo>
                    <a:lnTo>
                      <a:pt x="1276" y="2756"/>
                    </a:lnTo>
                    <a:lnTo>
                      <a:pt x="1243" y="2749"/>
                    </a:lnTo>
                    <a:lnTo>
                      <a:pt x="1208" y="2739"/>
                    </a:lnTo>
                    <a:lnTo>
                      <a:pt x="1171" y="2728"/>
                    </a:lnTo>
                    <a:lnTo>
                      <a:pt x="1131" y="2713"/>
                    </a:lnTo>
                    <a:lnTo>
                      <a:pt x="1111" y="2704"/>
                    </a:lnTo>
                    <a:lnTo>
                      <a:pt x="1091" y="2696"/>
                    </a:lnTo>
                    <a:lnTo>
                      <a:pt x="1072" y="2685"/>
                    </a:lnTo>
                    <a:lnTo>
                      <a:pt x="1051" y="2674"/>
                    </a:lnTo>
                    <a:lnTo>
                      <a:pt x="1031" y="2663"/>
                    </a:lnTo>
                    <a:lnTo>
                      <a:pt x="1011" y="2650"/>
                    </a:lnTo>
                    <a:lnTo>
                      <a:pt x="992" y="2636"/>
                    </a:lnTo>
                    <a:lnTo>
                      <a:pt x="973" y="2622"/>
                    </a:lnTo>
                    <a:lnTo>
                      <a:pt x="954" y="2606"/>
                    </a:lnTo>
                    <a:lnTo>
                      <a:pt x="936" y="2589"/>
                    </a:lnTo>
                    <a:lnTo>
                      <a:pt x="917" y="2572"/>
                    </a:lnTo>
                    <a:lnTo>
                      <a:pt x="900" y="2553"/>
                    </a:lnTo>
                    <a:lnTo>
                      <a:pt x="868" y="2515"/>
                    </a:lnTo>
                    <a:lnTo>
                      <a:pt x="839" y="2479"/>
                    </a:lnTo>
                    <a:lnTo>
                      <a:pt x="813" y="2443"/>
                    </a:lnTo>
                    <a:lnTo>
                      <a:pt x="791" y="2412"/>
                    </a:lnTo>
                    <a:lnTo>
                      <a:pt x="772" y="2381"/>
                    </a:lnTo>
                    <a:lnTo>
                      <a:pt x="755" y="2353"/>
                    </a:lnTo>
                    <a:lnTo>
                      <a:pt x="740" y="2326"/>
                    </a:lnTo>
                    <a:lnTo>
                      <a:pt x="728" y="2303"/>
                    </a:lnTo>
                    <a:lnTo>
                      <a:pt x="719" y="2282"/>
                    </a:lnTo>
                    <a:lnTo>
                      <a:pt x="710" y="2263"/>
                    </a:lnTo>
                    <a:lnTo>
                      <a:pt x="704" y="2247"/>
                    </a:lnTo>
                    <a:lnTo>
                      <a:pt x="700" y="2234"/>
                    </a:lnTo>
                    <a:lnTo>
                      <a:pt x="693" y="2215"/>
                    </a:lnTo>
                    <a:lnTo>
                      <a:pt x="692" y="2209"/>
                    </a:lnTo>
                    <a:lnTo>
                      <a:pt x="689" y="2085"/>
                    </a:lnTo>
                    <a:lnTo>
                      <a:pt x="830" y="1948"/>
                    </a:lnTo>
                    <a:lnTo>
                      <a:pt x="768" y="1021"/>
                    </a:lnTo>
                    <a:lnTo>
                      <a:pt x="511" y="943"/>
                    </a:lnTo>
                    <a:lnTo>
                      <a:pt x="504" y="937"/>
                    </a:lnTo>
                    <a:lnTo>
                      <a:pt x="485" y="921"/>
                    </a:lnTo>
                    <a:lnTo>
                      <a:pt x="458" y="897"/>
                    </a:lnTo>
                    <a:lnTo>
                      <a:pt x="425" y="866"/>
                    </a:lnTo>
                    <a:lnTo>
                      <a:pt x="408" y="848"/>
                    </a:lnTo>
                    <a:lnTo>
                      <a:pt x="391" y="830"/>
                    </a:lnTo>
                    <a:lnTo>
                      <a:pt x="374" y="810"/>
                    </a:lnTo>
                    <a:lnTo>
                      <a:pt x="358" y="789"/>
                    </a:lnTo>
                    <a:lnTo>
                      <a:pt x="344" y="769"/>
                    </a:lnTo>
                    <a:lnTo>
                      <a:pt x="332" y="749"/>
                    </a:lnTo>
                    <a:lnTo>
                      <a:pt x="325" y="738"/>
                    </a:lnTo>
                    <a:lnTo>
                      <a:pt x="320" y="728"/>
                    </a:lnTo>
                    <a:lnTo>
                      <a:pt x="316" y="717"/>
                    </a:lnTo>
                    <a:lnTo>
                      <a:pt x="313" y="707"/>
                    </a:lnTo>
                    <a:lnTo>
                      <a:pt x="301" y="669"/>
                    </a:lnTo>
                    <a:lnTo>
                      <a:pt x="291" y="636"/>
                    </a:lnTo>
                    <a:lnTo>
                      <a:pt x="285" y="608"/>
                    </a:lnTo>
                    <a:lnTo>
                      <a:pt x="281" y="585"/>
                    </a:lnTo>
                    <a:lnTo>
                      <a:pt x="279" y="567"/>
                    </a:lnTo>
                    <a:lnTo>
                      <a:pt x="276" y="554"/>
                    </a:lnTo>
                    <a:lnTo>
                      <a:pt x="276" y="547"/>
                    </a:lnTo>
                    <a:lnTo>
                      <a:pt x="276" y="545"/>
                    </a:lnTo>
                    <a:lnTo>
                      <a:pt x="0" y="493"/>
                    </a:lnTo>
                    <a:close/>
                    <a:moveTo>
                      <a:pt x="1208" y="1116"/>
                    </a:moveTo>
                    <a:lnTo>
                      <a:pt x="1894" y="1205"/>
                    </a:lnTo>
                    <a:lnTo>
                      <a:pt x="2601" y="1652"/>
                    </a:lnTo>
                    <a:lnTo>
                      <a:pt x="2595" y="1817"/>
                    </a:lnTo>
                    <a:lnTo>
                      <a:pt x="1276" y="1914"/>
                    </a:lnTo>
                    <a:lnTo>
                      <a:pt x="1208" y="1116"/>
                    </a:lnTo>
                    <a:close/>
                    <a:moveTo>
                      <a:pt x="14533" y="1838"/>
                    </a:moveTo>
                    <a:lnTo>
                      <a:pt x="15819" y="1936"/>
                    </a:lnTo>
                    <a:lnTo>
                      <a:pt x="15817" y="1945"/>
                    </a:lnTo>
                    <a:lnTo>
                      <a:pt x="15811" y="1965"/>
                    </a:lnTo>
                    <a:lnTo>
                      <a:pt x="15805" y="1979"/>
                    </a:lnTo>
                    <a:lnTo>
                      <a:pt x="15800" y="1995"/>
                    </a:lnTo>
                    <a:lnTo>
                      <a:pt x="15793" y="2011"/>
                    </a:lnTo>
                    <a:lnTo>
                      <a:pt x="15783" y="2026"/>
                    </a:lnTo>
                    <a:lnTo>
                      <a:pt x="15774" y="2042"/>
                    </a:lnTo>
                    <a:lnTo>
                      <a:pt x="15761" y="2058"/>
                    </a:lnTo>
                    <a:lnTo>
                      <a:pt x="15754" y="2066"/>
                    </a:lnTo>
                    <a:lnTo>
                      <a:pt x="15748" y="2072"/>
                    </a:lnTo>
                    <a:lnTo>
                      <a:pt x="15741" y="2079"/>
                    </a:lnTo>
                    <a:lnTo>
                      <a:pt x="15733" y="2084"/>
                    </a:lnTo>
                    <a:lnTo>
                      <a:pt x="15725" y="2089"/>
                    </a:lnTo>
                    <a:lnTo>
                      <a:pt x="15716" y="2093"/>
                    </a:lnTo>
                    <a:lnTo>
                      <a:pt x="15708" y="2097"/>
                    </a:lnTo>
                    <a:lnTo>
                      <a:pt x="15698" y="2099"/>
                    </a:lnTo>
                    <a:lnTo>
                      <a:pt x="15689" y="2101"/>
                    </a:lnTo>
                    <a:lnTo>
                      <a:pt x="15678" y="2101"/>
                    </a:lnTo>
                    <a:lnTo>
                      <a:pt x="15667" y="2101"/>
                    </a:lnTo>
                    <a:lnTo>
                      <a:pt x="15657" y="2099"/>
                    </a:lnTo>
                    <a:lnTo>
                      <a:pt x="15624" y="2093"/>
                    </a:lnTo>
                    <a:lnTo>
                      <a:pt x="15576" y="2087"/>
                    </a:lnTo>
                    <a:lnTo>
                      <a:pt x="15512" y="2080"/>
                    </a:lnTo>
                    <a:lnTo>
                      <a:pt x="15438" y="2072"/>
                    </a:lnTo>
                    <a:lnTo>
                      <a:pt x="15355" y="2064"/>
                    </a:lnTo>
                    <a:lnTo>
                      <a:pt x="15265" y="2055"/>
                    </a:lnTo>
                    <a:lnTo>
                      <a:pt x="15172" y="2046"/>
                    </a:lnTo>
                    <a:lnTo>
                      <a:pt x="15077" y="2037"/>
                    </a:lnTo>
                    <a:lnTo>
                      <a:pt x="14984" y="2029"/>
                    </a:lnTo>
                    <a:lnTo>
                      <a:pt x="14895" y="2020"/>
                    </a:lnTo>
                    <a:lnTo>
                      <a:pt x="14813" y="2013"/>
                    </a:lnTo>
                    <a:lnTo>
                      <a:pt x="14739" y="2006"/>
                    </a:lnTo>
                    <a:lnTo>
                      <a:pt x="14678" y="2001"/>
                    </a:lnTo>
                    <a:lnTo>
                      <a:pt x="14631" y="1997"/>
                    </a:lnTo>
                    <a:lnTo>
                      <a:pt x="14601" y="1994"/>
                    </a:lnTo>
                    <a:lnTo>
                      <a:pt x="14590" y="1994"/>
                    </a:lnTo>
                    <a:lnTo>
                      <a:pt x="14533" y="1838"/>
                    </a:lnTo>
                    <a:close/>
                    <a:moveTo>
                      <a:pt x="14557" y="1651"/>
                    </a:moveTo>
                    <a:lnTo>
                      <a:pt x="15811" y="1733"/>
                    </a:lnTo>
                    <a:lnTo>
                      <a:pt x="15860" y="1007"/>
                    </a:lnTo>
                    <a:lnTo>
                      <a:pt x="15192" y="1081"/>
                    </a:lnTo>
                    <a:lnTo>
                      <a:pt x="14549" y="1504"/>
                    </a:lnTo>
                    <a:lnTo>
                      <a:pt x="14557" y="1651"/>
                    </a:lnTo>
                    <a:close/>
                    <a:moveTo>
                      <a:pt x="12376" y="1529"/>
                    </a:moveTo>
                    <a:lnTo>
                      <a:pt x="13914" y="1627"/>
                    </a:lnTo>
                    <a:lnTo>
                      <a:pt x="13947" y="1277"/>
                    </a:lnTo>
                    <a:lnTo>
                      <a:pt x="12376" y="1529"/>
                    </a:lnTo>
                    <a:close/>
                    <a:moveTo>
                      <a:pt x="11017" y="1773"/>
                    </a:moveTo>
                    <a:lnTo>
                      <a:pt x="11815" y="1773"/>
                    </a:lnTo>
                    <a:lnTo>
                      <a:pt x="11799" y="3516"/>
                    </a:lnTo>
                    <a:lnTo>
                      <a:pt x="11147" y="3092"/>
                    </a:lnTo>
                    <a:lnTo>
                      <a:pt x="11142" y="3085"/>
                    </a:lnTo>
                    <a:lnTo>
                      <a:pt x="11126" y="3063"/>
                    </a:lnTo>
                    <a:lnTo>
                      <a:pt x="11115" y="3047"/>
                    </a:lnTo>
                    <a:lnTo>
                      <a:pt x="11103" y="3027"/>
                    </a:lnTo>
                    <a:lnTo>
                      <a:pt x="11092" y="3005"/>
                    </a:lnTo>
                    <a:lnTo>
                      <a:pt x="11079" y="2981"/>
                    </a:lnTo>
                    <a:lnTo>
                      <a:pt x="11066" y="2953"/>
                    </a:lnTo>
                    <a:lnTo>
                      <a:pt x="11054" y="2924"/>
                    </a:lnTo>
                    <a:lnTo>
                      <a:pt x="11044" y="2892"/>
                    </a:lnTo>
                    <a:lnTo>
                      <a:pt x="11034" y="2859"/>
                    </a:lnTo>
                    <a:lnTo>
                      <a:pt x="11030" y="2841"/>
                    </a:lnTo>
                    <a:lnTo>
                      <a:pt x="11026" y="2823"/>
                    </a:lnTo>
                    <a:lnTo>
                      <a:pt x="11022" y="2805"/>
                    </a:lnTo>
                    <a:lnTo>
                      <a:pt x="11020" y="2787"/>
                    </a:lnTo>
                    <a:lnTo>
                      <a:pt x="11018" y="2768"/>
                    </a:lnTo>
                    <a:lnTo>
                      <a:pt x="11017" y="2749"/>
                    </a:lnTo>
                    <a:lnTo>
                      <a:pt x="11016" y="2730"/>
                    </a:lnTo>
                    <a:lnTo>
                      <a:pt x="11017" y="2709"/>
                    </a:lnTo>
                    <a:lnTo>
                      <a:pt x="11018" y="2665"/>
                    </a:lnTo>
                    <a:lnTo>
                      <a:pt x="11019" y="2608"/>
                    </a:lnTo>
                    <a:lnTo>
                      <a:pt x="11019" y="2545"/>
                    </a:lnTo>
                    <a:lnTo>
                      <a:pt x="11020" y="2474"/>
                    </a:lnTo>
                    <a:lnTo>
                      <a:pt x="11020" y="2399"/>
                    </a:lnTo>
                    <a:lnTo>
                      <a:pt x="11020" y="2320"/>
                    </a:lnTo>
                    <a:lnTo>
                      <a:pt x="11020" y="2241"/>
                    </a:lnTo>
                    <a:lnTo>
                      <a:pt x="11020" y="2162"/>
                    </a:lnTo>
                    <a:lnTo>
                      <a:pt x="11019" y="2086"/>
                    </a:lnTo>
                    <a:lnTo>
                      <a:pt x="11019" y="2014"/>
                    </a:lnTo>
                    <a:lnTo>
                      <a:pt x="11018" y="1948"/>
                    </a:lnTo>
                    <a:lnTo>
                      <a:pt x="11018" y="1889"/>
                    </a:lnTo>
                    <a:lnTo>
                      <a:pt x="11017" y="1841"/>
                    </a:lnTo>
                    <a:lnTo>
                      <a:pt x="11017" y="1805"/>
                    </a:lnTo>
                    <a:lnTo>
                      <a:pt x="11017" y="1782"/>
                    </a:lnTo>
                    <a:lnTo>
                      <a:pt x="11017" y="1773"/>
                    </a:lnTo>
                    <a:close/>
                    <a:moveTo>
                      <a:pt x="6481" y="1773"/>
                    </a:moveTo>
                    <a:lnTo>
                      <a:pt x="5876" y="1773"/>
                    </a:lnTo>
                    <a:lnTo>
                      <a:pt x="5888" y="3559"/>
                    </a:lnTo>
                    <a:lnTo>
                      <a:pt x="6382" y="3125"/>
                    </a:lnTo>
                    <a:lnTo>
                      <a:pt x="6386" y="3117"/>
                    </a:lnTo>
                    <a:lnTo>
                      <a:pt x="6398" y="3094"/>
                    </a:lnTo>
                    <a:lnTo>
                      <a:pt x="6406" y="3077"/>
                    </a:lnTo>
                    <a:lnTo>
                      <a:pt x="6415" y="3058"/>
                    </a:lnTo>
                    <a:lnTo>
                      <a:pt x="6424" y="3036"/>
                    </a:lnTo>
                    <a:lnTo>
                      <a:pt x="6434" y="3010"/>
                    </a:lnTo>
                    <a:lnTo>
                      <a:pt x="6443" y="2983"/>
                    </a:lnTo>
                    <a:lnTo>
                      <a:pt x="6452" y="2952"/>
                    </a:lnTo>
                    <a:lnTo>
                      <a:pt x="6461" y="2920"/>
                    </a:lnTo>
                    <a:lnTo>
                      <a:pt x="6468" y="2886"/>
                    </a:lnTo>
                    <a:lnTo>
                      <a:pt x="6473" y="2850"/>
                    </a:lnTo>
                    <a:lnTo>
                      <a:pt x="6479" y="2812"/>
                    </a:lnTo>
                    <a:lnTo>
                      <a:pt x="6480" y="2792"/>
                    </a:lnTo>
                    <a:lnTo>
                      <a:pt x="6481" y="2773"/>
                    </a:lnTo>
                    <a:lnTo>
                      <a:pt x="6481" y="2753"/>
                    </a:lnTo>
                    <a:lnTo>
                      <a:pt x="6481" y="2733"/>
                    </a:lnTo>
                    <a:lnTo>
                      <a:pt x="6480" y="2686"/>
                    </a:lnTo>
                    <a:lnTo>
                      <a:pt x="6479" y="2630"/>
                    </a:lnTo>
                    <a:lnTo>
                      <a:pt x="6479" y="2564"/>
                    </a:lnTo>
                    <a:lnTo>
                      <a:pt x="6478" y="2491"/>
                    </a:lnTo>
                    <a:lnTo>
                      <a:pt x="6478" y="2414"/>
                    </a:lnTo>
                    <a:lnTo>
                      <a:pt x="6478" y="2334"/>
                    </a:lnTo>
                    <a:lnTo>
                      <a:pt x="6478" y="2252"/>
                    </a:lnTo>
                    <a:lnTo>
                      <a:pt x="6479" y="2171"/>
                    </a:lnTo>
                    <a:lnTo>
                      <a:pt x="6479" y="2093"/>
                    </a:lnTo>
                    <a:lnTo>
                      <a:pt x="6479" y="2020"/>
                    </a:lnTo>
                    <a:lnTo>
                      <a:pt x="6480" y="1952"/>
                    </a:lnTo>
                    <a:lnTo>
                      <a:pt x="6480" y="1892"/>
                    </a:lnTo>
                    <a:lnTo>
                      <a:pt x="6480" y="1844"/>
                    </a:lnTo>
                    <a:lnTo>
                      <a:pt x="6481" y="1805"/>
                    </a:lnTo>
                    <a:lnTo>
                      <a:pt x="6481" y="1782"/>
                    </a:lnTo>
                    <a:lnTo>
                      <a:pt x="6481" y="1773"/>
                    </a:lnTo>
                    <a:close/>
                    <a:moveTo>
                      <a:pt x="1303" y="2202"/>
                    </a:moveTo>
                    <a:lnTo>
                      <a:pt x="2588" y="2051"/>
                    </a:lnTo>
                    <a:lnTo>
                      <a:pt x="2589" y="2054"/>
                    </a:lnTo>
                    <a:lnTo>
                      <a:pt x="2588" y="2062"/>
                    </a:lnTo>
                    <a:lnTo>
                      <a:pt x="2586" y="2072"/>
                    </a:lnTo>
                    <a:lnTo>
                      <a:pt x="2581" y="2085"/>
                    </a:lnTo>
                    <a:lnTo>
                      <a:pt x="2577" y="2092"/>
                    </a:lnTo>
                    <a:lnTo>
                      <a:pt x="2573" y="2100"/>
                    </a:lnTo>
                    <a:lnTo>
                      <a:pt x="2566" y="2107"/>
                    </a:lnTo>
                    <a:lnTo>
                      <a:pt x="2559" y="2115"/>
                    </a:lnTo>
                    <a:lnTo>
                      <a:pt x="2550" y="2122"/>
                    </a:lnTo>
                    <a:lnTo>
                      <a:pt x="2540" y="2129"/>
                    </a:lnTo>
                    <a:lnTo>
                      <a:pt x="2527" y="2135"/>
                    </a:lnTo>
                    <a:lnTo>
                      <a:pt x="2512" y="2140"/>
                    </a:lnTo>
                    <a:lnTo>
                      <a:pt x="2487" y="2147"/>
                    </a:lnTo>
                    <a:lnTo>
                      <a:pt x="2443" y="2155"/>
                    </a:lnTo>
                    <a:lnTo>
                      <a:pt x="2385" y="2165"/>
                    </a:lnTo>
                    <a:lnTo>
                      <a:pt x="2312" y="2176"/>
                    </a:lnTo>
                    <a:lnTo>
                      <a:pt x="2230" y="2189"/>
                    </a:lnTo>
                    <a:lnTo>
                      <a:pt x="2142" y="2202"/>
                    </a:lnTo>
                    <a:lnTo>
                      <a:pt x="2048" y="2216"/>
                    </a:lnTo>
                    <a:lnTo>
                      <a:pt x="1953" y="2230"/>
                    </a:lnTo>
                    <a:lnTo>
                      <a:pt x="1858" y="2243"/>
                    </a:lnTo>
                    <a:lnTo>
                      <a:pt x="1768" y="2256"/>
                    </a:lnTo>
                    <a:lnTo>
                      <a:pt x="1684" y="2267"/>
                    </a:lnTo>
                    <a:lnTo>
                      <a:pt x="1609" y="2278"/>
                    </a:lnTo>
                    <a:lnTo>
                      <a:pt x="1546" y="2286"/>
                    </a:lnTo>
                    <a:lnTo>
                      <a:pt x="1497" y="2292"/>
                    </a:lnTo>
                    <a:lnTo>
                      <a:pt x="1466" y="2297"/>
                    </a:lnTo>
                    <a:lnTo>
                      <a:pt x="1454" y="2299"/>
                    </a:lnTo>
                    <a:lnTo>
                      <a:pt x="1437" y="2298"/>
                    </a:lnTo>
                    <a:lnTo>
                      <a:pt x="1398" y="2293"/>
                    </a:lnTo>
                    <a:lnTo>
                      <a:pt x="1387" y="2291"/>
                    </a:lnTo>
                    <a:lnTo>
                      <a:pt x="1377" y="2288"/>
                    </a:lnTo>
                    <a:lnTo>
                      <a:pt x="1366" y="2285"/>
                    </a:lnTo>
                    <a:lnTo>
                      <a:pt x="1357" y="2281"/>
                    </a:lnTo>
                    <a:lnTo>
                      <a:pt x="1348" y="2276"/>
                    </a:lnTo>
                    <a:lnTo>
                      <a:pt x="1341" y="2271"/>
                    </a:lnTo>
                    <a:lnTo>
                      <a:pt x="1337" y="2268"/>
                    </a:lnTo>
                    <a:lnTo>
                      <a:pt x="1335" y="2265"/>
                    </a:lnTo>
                    <a:lnTo>
                      <a:pt x="1333" y="2261"/>
                    </a:lnTo>
                    <a:lnTo>
                      <a:pt x="1331" y="2257"/>
                    </a:lnTo>
                    <a:lnTo>
                      <a:pt x="1326" y="2243"/>
                    </a:lnTo>
                    <a:lnTo>
                      <a:pt x="1321" y="2232"/>
                    </a:lnTo>
                    <a:lnTo>
                      <a:pt x="1316" y="2222"/>
                    </a:lnTo>
                    <a:lnTo>
                      <a:pt x="1312" y="2215"/>
                    </a:lnTo>
                    <a:lnTo>
                      <a:pt x="1307" y="2205"/>
                    </a:lnTo>
                    <a:lnTo>
                      <a:pt x="1303" y="2202"/>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7"/>
              <p:cNvSpPr>
                <a:spLocks noEditPoints="1"/>
              </p:cNvSpPr>
              <p:nvPr/>
            </p:nvSpPr>
            <p:spPr bwMode="auto">
              <a:xfrm>
                <a:off x="9586913" y="3060700"/>
                <a:ext cx="1512888" cy="342900"/>
              </a:xfrm>
              <a:custGeom>
                <a:avLst/>
                <a:gdLst/>
                <a:ahLst/>
                <a:cxnLst>
                  <a:cxn ang="0">
                    <a:pos x="12983" y="15"/>
                  </a:cxn>
                  <a:cxn ang="0">
                    <a:pos x="13125" y="80"/>
                  </a:cxn>
                  <a:cxn ang="0">
                    <a:pos x="13238" y="187"/>
                  </a:cxn>
                  <a:cxn ang="0">
                    <a:pos x="13309" y="327"/>
                  </a:cxn>
                  <a:cxn ang="0">
                    <a:pos x="13330" y="2696"/>
                  </a:cxn>
                  <a:cxn ang="0">
                    <a:pos x="12299" y="2713"/>
                  </a:cxn>
                  <a:cxn ang="0">
                    <a:pos x="11963" y="2746"/>
                  </a:cxn>
                  <a:cxn ang="0">
                    <a:pos x="10964" y="2808"/>
                  </a:cxn>
                  <a:cxn ang="0">
                    <a:pos x="9474" y="2891"/>
                  </a:cxn>
                  <a:cxn ang="0">
                    <a:pos x="8162" y="2957"/>
                  </a:cxn>
                  <a:cxn ang="0">
                    <a:pos x="7295" y="2994"/>
                  </a:cxn>
                  <a:cxn ang="0">
                    <a:pos x="6428" y="3021"/>
                  </a:cxn>
                  <a:cxn ang="0">
                    <a:pos x="5784" y="3017"/>
                  </a:cxn>
                  <a:cxn ang="0">
                    <a:pos x="5142" y="2996"/>
                  </a:cxn>
                  <a:cxn ang="0">
                    <a:pos x="3825" y="2933"/>
                  </a:cxn>
                  <a:cxn ang="0">
                    <a:pos x="2239" y="2842"/>
                  </a:cxn>
                  <a:cxn ang="0">
                    <a:pos x="1229" y="2779"/>
                  </a:cxn>
                  <a:cxn ang="0">
                    <a:pos x="923" y="2776"/>
                  </a:cxn>
                  <a:cxn ang="0">
                    <a:pos x="463" y="2809"/>
                  </a:cxn>
                  <a:cxn ang="0">
                    <a:pos x="4" y="2842"/>
                  </a:cxn>
                  <a:cxn ang="0">
                    <a:pos x="2" y="417"/>
                  </a:cxn>
                  <a:cxn ang="0">
                    <a:pos x="45" y="263"/>
                  </a:cxn>
                  <a:cxn ang="0">
                    <a:pos x="136" y="136"/>
                  </a:cxn>
                  <a:cxn ang="0">
                    <a:pos x="262" y="46"/>
                  </a:cxn>
                  <a:cxn ang="0">
                    <a:pos x="416" y="2"/>
                  </a:cxn>
                  <a:cxn ang="0">
                    <a:pos x="6288" y="165"/>
                  </a:cxn>
                  <a:cxn ang="0">
                    <a:pos x="6323" y="197"/>
                  </a:cxn>
                  <a:cxn ang="0">
                    <a:pos x="6331" y="246"/>
                  </a:cxn>
                  <a:cxn ang="0">
                    <a:pos x="6306" y="286"/>
                  </a:cxn>
                  <a:cxn ang="0">
                    <a:pos x="6260" y="303"/>
                  </a:cxn>
                  <a:cxn ang="0">
                    <a:pos x="6215" y="286"/>
                  </a:cxn>
                  <a:cxn ang="0">
                    <a:pos x="6190" y="246"/>
                  </a:cxn>
                  <a:cxn ang="0">
                    <a:pos x="6198" y="197"/>
                  </a:cxn>
                  <a:cxn ang="0">
                    <a:pos x="6233" y="165"/>
                  </a:cxn>
                  <a:cxn ang="0">
                    <a:pos x="6679" y="161"/>
                  </a:cxn>
                  <a:cxn ang="0">
                    <a:pos x="6721" y="186"/>
                  </a:cxn>
                  <a:cxn ang="0">
                    <a:pos x="6737" y="231"/>
                  </a:cxn>
                  <a:cxn ang="0">
                    <a:pos x="6721" y="277"/>
                  </a:cxn>
                  <a:cxn ang="0">
                    <a:pos x="6679" y="301"/>
                  </a:cxn>
                  <a:cxn ang="0">
                    <a:pos x="6631" y="295"/>
                  </a:cxn>
                  <a:cxn ang="0">
                    <a:pos x="6600" y="260"/>
                  </a:cxn>
                  <a:cxn ang="0">
                    <a:pos x="6596" y="210"/>
                  </a:cxn>
                  <a:cxn ang="0">
                    <a:pos x="6625" y="172"/>
                  </a:cxn>
                  <a:cxn ang="0">
                    <a:pos x="7069" y="160"/>
                  </a:cxn>
                  <a:cxn ang="0">
                    <a:pos x="7115" y="177"/>
                  </a:cxn>
                  <a:cxn ang="0">
                    <a:pos x="7140" y="217"/>
                  </a:cxn>
                  <a:cxn ang="0">
                    <a:pos x="7132" y="265"/>
                  </a:cxn>
                  <a:cxn ang="0">
                    <a:pos x="7098" y="297"/>
                  </a:cxn>
                  <a:cxn ang="0">
                    <a:pos x="7048" y="300"/>
                  </a:cxn>
                  <a:cxn ang="0">
                    <a:pos x="7011" y="271"/>
                  </a:cxn>
                  <a:cxn ang="0">
                    <a:pos x="6998" y="224"/>
                  </a:cxn>
                  <a:cxn ang="0">
                    <a:pos x="7019" y="181"/>
                  </a:cxn>
                  <a:cxn ang="0">
                    <a:pos x="7062" y="160"/>
                  </a:cxn>
                  <a:cxn ang="0">
                    <a:pos x="589" y="468"/>
                  </a:cxn>
                  <a:cxn ang="0">
                    <a:pos x="8587" y="2531"/>
                  </a:cxn>
                  <a:cxn ang="0">
                    <a:pos x="8898" y="468"/>
                  </a:cxn>
                </a:cxnLst>
                <a:rect l="0" t="0" r="r" b="b"/>
                <a:pathLst>
                  <a:path w="13330" h="3022">
                    <a:moveTo>
                      <a:pt x="463" y="0"/>
                    </a:moveTo>
                    <a:lnTo>
                      <a:pt x="12867" y="0"/>
                    </a:lnTo>
                    <a:lnTo>
                      <a:pt x="12891" y="1"/>
                    </a:lnTo>
                    <a:lnTo>
                      <a:pt x="12914" y="2"/>
                    </a:lnTo>
                    <a:lnTo>
                      <a:pt x="12937" y="5"/>
                    </a:lnTo>
                    <a:lnTo>
                      <a:pt x="12960" y="10"/>
                    </a:lnTo>
                    <a:lnTo>
                      <a:pt x="12983" y="15"/>
                    </a:lnTo>
                    <a:lnTo>
                      <a:pt x="13004" y="21"/>
                    </a:lnTo>
                    <a:lnTo>
                      <a:pt x="13026" y="29"/>
                    </a:lnTo>
                    <a:lnTo>
                      <a:pt x="13046" y="36"/>
                    </a:lnTo>
                    <a:lnTo>
                      <a:pt x="13068" y="46"/>
                    </a:lnTo>
                    <a:lnTo>
                      <a:pt x="13088" y="56"/>
                    </a:lnTo>
                    <a:lnTo>
                      <a:pt x="13107" y="67"/>
                    </a:lnTo>
                    <a:lnTo>
                      <a:pt x="13125" y="80"/>
                    </a:lnTo>
                    <a:lnTo>
                      <a:pt x="13144" y="93"/>
                    </a:lnTo>
                    <a:lnTo>
                      <a:pt x="13161" y="106"/>
                    </a:lnTo>
                    <a:lnTo>
                      <a:pt x="13178" y="121"/>
                    </a:lnTo>
                    <a:lnTo>
                      <a:pt x="13194" y="136"/>
                    </a:lnTo>
                    <a:lnTo>
                      <a:pt x="13210" y="152"/>
                    </a:lnTo>
                    <a:lnTo>
                      <a:pt x="13224" y="169"/>
                    </a:lnTo>
                    <a:lnTo>
                      <a:pt x="13238" y="187"/>
                    </a:lnTo>
                    <a:lnTo>
                      <a:pt x="13250" y="205"/>
                    </a:lnTo>
                    <a:lnTo>
                      <a:pt x="13263" y="223"/>
                    </a:lnTo>
                    <a:lnTo>
                      <a:pt x="13274" y="244"/>
                    </a:lnTo>
                    <a:lnTo>
                      <a:pt x="13284" y="263"/>
                    </a:lnTo>
                    <a:lnTo>
                      <a:pt x="13294" y="284"/>
                    </a:lnTo>
                    <a:lnTo>
                      <a:pt x="13303" y="305"/>
                    </a:lnTo>
                    <a:lnTo>
                      <a:pt x="13309" y="327"/>
                    </a:lnTo>
                    <a:lnTo>
                      <a:pt x="13315" y="348"/>
                    </a:lnTo>
                    <a:lnTo>
                      <a:pt x="13321" y="370"/>
                    </a:lnTo>
                    <a:lnTo>
                      <a:pt x="13325" y="394"/>
                    </a:lnTo>
                    <a:lnTo>
                      <a:pt x="13328" y="417"/>
                    </a:lnTo>
                    <a:lnTo>
                      <a:pt x="13330" y="440"/>
                    </a:lnTo>
                    <a:lnTo>
                      <a:pt x="13330" y="464"/>
                    </a:lnTo>
                    <a:lnTo>
                      <a:pt x="13330" y="2696"/>
                    </a:lnTo>
                    <a:lnTo>
                      <a:pt x="12564" y="2668"/>
                    </a:lnTo>
                    <a:lnTo>
                      <a:pt x="12520" y="2677"/>
                    </a:lnTo>
                    <a:lnTo>
                      <a:pt x="12475" y="2686"/>
                    </a:lnTo>
                    <a:lnTo>
                      <a:pt x="12432" y="2693"/>
                    </a:lnTo>
                    <a:lnTo>
                      <a:pt x="12387" y="2700"/>
                    </a:lnTo>
                    <a:lnTo>
                      <a:pt x="12344" y="2707"/>
                    </a:lnTo>
                    <a:lnTo>
                      <a:pt x="12299" y="2713"/>
                    </a:lnTo>
                    <a:lnTo>
                      <a:pt x="12255" y="2719"/>
                    </a:lnTo>
                    <a:lnTo>
                      <a:pt x="12211" y="2724"/>
                    </a:lnTo>
                    <a:lnTo>
                      <a:pt x="12161" y="2730"/>
                    </a:lnTo>
                    <a:lnTo>
                      <a:pt x="12112" y="2734"/>
                    </a:lnTo>
                    <a:lnTo>
                      <a:pt x="12062" y="2738"/>
                    </a:lnTo>
                    <a:lnTo>
                      <a:pt x="12013" y="2741"/>
                    </a:lnTo>
                    <a:lnTo>
                      <a:pt x="11963" y="2746"/>
                    </a:lnTo>
                    <a:lnTo>
                      <a:pt x="11913" y="2749"/>
                    </a:lnTo>
                    <a:lnTo>
                      <a:pt x="11864" y="2752"/>
                    </a:lnTo>
                    <a:lnTo>
                      <a:pt x="11814" y="2755"/>
                    </a:lnTo>
                    <a:lnTo>
                      <a:pt x="11602" y="2769"/>
                    </a:lnTo>
                    <a:lnTo>
                      <a:pt x="11389" y="2783"/>
                    </a:lnTo>
                    <a:lnTo>
                      <a:pt x="11176" y="2796"/>
                    </a:lnTo>
                    <a:lnTo>
                      <a:pt x="10964" y="2808"/>
                    </a:lnTo>
                    <a:lnTo>
                      <a:pt x="10751" y="2821"/>
                    </a:lnTo>
                    <a:lnTo>
                      <a:pt x="10538" y="2834"/>
                    </a:lnTo>
                    <a:lnTo>
                      <a:pt x="10326" y="2846"/>
                    </a:lnTo>
                    <a:lnTo>
                      <a:pt x="10112" y="2857"/>
                    </a:lnTo>
                    <a:lnTo>
                      <a:pt x="9899" y="2869"/>
                    </a:lnTo>
                    <a:lnTo>
                      <a:pt x="9687" y="2881"/>
                    </a:lnTo>
                    <a:lnTo>
                      <a:pt x="9474" y="2891"/>
                    </a:lnTo>
                    <a:lnTo>
                      <a:pt x="9262" y="2903"/>
                    </a:lnTo>
                    <a:lnTo>
                      <a:pt x="9049" y="2914"/>
                    </a:lnTo>
                    <a:lnTo>
                      <a:pt x="8835" y="2924"/>
                    </a:lnTo>
                    <a:lnTo>
                      <a:pt x="8623" y="2935"/>
                    </a:lnTo>
                    <a:lnTo>
                      <a:pt x="8410" y="2946"/>
                    </a:lnTo>
                    <a:lnTo>
                      <a:pt x="8287" y="2951"/>
                    </a:lnTo>
                    <a:lnTo>
                      <a:pt x="8162" y="2957"/>
                    </a:lnTo>
                    <a:lnTo>
                      <a:pt x="8039" y="2963"/>
                    </a:lnTo>
                    <a:lnTo>
                      <a:pt x="7915" y="2968"/>
                    </a:lnTo>
                    <a:lnTo>
                      <a:pt x="7791" y="2974"/>
                    </a:lnTo>
                    <a:lnTo>
                      <a:pt x="7667" y="2980"/>
                    </a:lnTo>
                    <a:lnTo>
                      <a:pt x="7544" y="2985"/>
                    </a:lnTo>
                    <a:lnTo>
                      <a:pt x="7419" y="2990"/>
                    </a:lnTo>
                    <a:lnTo>
                      <a:pt x="7295" y="2994"/>
                    </a:lnTo>
                    <a:lnTo>
                      <a:pt x="7171" y="3000"/>
                    </a:lnTo>
                    <a:lnTo>
                      <a:pt x="7047" y="3004"/>
                    </a:lnTo>
                    <a:lnTo>
                      <a:pt x="6924" y="3008"/>
                    </a:lnTo>
                    <a:lnTo>
                      <a:pt x="6799" y="3012"/>
                    </a:lnTo>
                    <a:lnTo>
                      <a:pt x="6676" y="3016"/>
                    </a:lnTo>
                    <a:lnTo>
                      <a:pt x="6552" y="3019"/>
                    </a:lnTo>
                    <a:lnTo>
                      <a:pt x="6428" y="3021"/>
                    </a:lnTo>
                    <a:lnTo>
                      <a:pt x="6336" y="3022"/>
                    </a:lnTo>
                    <a:lnTo>
                      <a:pt x="6244" y="3022"/>
                    </a:lnTo>
                    <a:lnTo>
                      <a:pt x="6152" y="3022"/>
                    </a:lnTo>
                    <a:lnTo>
                      <a:pt x="6061" y="3022"/>
                    </a:lnTo>
                    <a:lnTo>
                      <a:pt x="5968" y="3021"/>
                    </a:lnTo>
                    <a:lnTo>
                      <a:pt x="5877" y="3019"/>
                    </a:lnTo>
                    <a:lnTo>
                      <a:pt x="5784" y="3017"/>
                    </a:lnTo>
                    <a:lnTo>
                      <a:pt x="5693" y="3015"/>
                    </a:lnTo>
                    <a:lnTo>
                      <a:pt x="5601" y="3012"/>
                    </a:lnTo>
                    <a:lnTo>
                      <a:pt x="5509" y="3009"/>
                    </a:lnTo>
                    <a:lnTo>
                      <a:pt x="5417" y="3006"/>
                    </a:lnTo>
                    <a:lnTo>
                      <a:pt x="5325" y="3003"/>
                    </a:lnTo>
                    <a:lnTo>
                      <a:pt x="5233" y="2999"/>
                    </a:lnTo>
                    <a:lnTo>
                      <a:pt x="5142" y="2996"/>
                    </a:lnTo>
                    <a:lnTo>
                      <a:pt x="5049" y="2991"/>
                    </a:lnTo>
                    <a:lnTo>
                      <a:pt x="4958" y="2988"/>
                    </a:lnTo>
                    <a:lnTo>
                      <a:pt x="4732" y="2977"/>
                    </a:lnTo>
                    <a:lnTo>
                      <a:pt x="4504" y="2967"/>
                    </a:lnTo>
                    <a:lnTo>
                      <a:pt x="4278" y="2956"/>
                    </a:lnTo>
                    <a:lnTo>
                      <a:pt x="4051" y="2944"/>
                    </a:lnTo>
                    <a:lnTo>
                      <a:pt x="3825" y="2933"/>
                    </a:lnTo>
                    <a:lnTo>
                      <a:pt x="3598" y="2921"/>
                    </a:lnTo>
                    <a:lnTo>
                      <a:pt x="3372" y="2908"/>
                    </a:lnTo>
                    <a:lnTo>
                      <a:pt x="3144" y="2896"/>
                    </a:lnTo>
                    <a:lnTo>
                      <a:pt x="2918" y="2883"/>
                    </a:lnTo>
                    <a:lnTo>
                      <a:pt x="2691" y="2870"/>
                    </a:lnTo>
                    <a:lnTo>
                      <a:pt x="2465" y="2856"/>
                    </a:lnTo>
                    <a:lnTo>
                      <a:pt x="2239" y="2842"/>
                    </a:lnTo>
                    <a:lnTo>
                      <a:pt x="2012" y="2829"/>
                    </a:lnTo>
                    <a:lnTo>
                      <a:pt x="1786" y="2815"/>
                    </a:lnTo>
                    <a:lnTo>
                      <a:pt x="1559" y="2800"/>
                    </a:lnTo>
                    <a:lnTo>
                      <a:pt x="1333" y="2786"/>
                    </a:lnTo>
                    <a:lnTo>
                      <a:pt x="1298" y="2784"/>
                    </a:lnTo>
                    <a:lnTo>
                      <a:pt x="1264" y="2781"/>
                    </a:lnTo>
                    <a:lnTo>
                      <a:pt x="1229" y="2779"/>
                    </a:lnTo>
                    <a:lnTo>
                      <a:pt x="1194" y="2776"/>
                    </a:lnTo>
                    <a:lnTo>
                      <a:pt x="1158" y="2774"/>
                    </a:lnTo>
                    <a:lnTo>
                      <a:pt x="1124" y="2772"/>
                    </a:lnTo>
                    <a:lnTo>
                      <a:pt x="1089" y="2770"/>
                    </a:lnTo>
                    <a:lnTo>
                      <a:pt x="1054" y="2768"/>
                    </a:lnTo>
                    <a:lnTo>
                      <a:pt x="988" y="2772"/>
                    </a:lnTo>
                    <a:lnTo>
                      <a:pt x="923" y="2776"/>
                    </a:lnTo>
                    <a:lnTo>
                      <a:pt x="858" y="2782"/>
                    </a:lnTo>
                    <a:lnTo>
                      <a:pt x="792" y="2786"/>
                    </a:lnTo>
                    <a:lnTo>
                      <a:pt x="726" y="2790"/>
                    </a:lnTo>
                    <a:lnTo>
                      <a:pt x="660" y="2796"/>
                    </a:lnTo>
                    <a:lnTo>
                      <a:pt x="595" y="2800"/>
                    </a:lnTo>
                    <a:lnTo>
                      <a:pt x="529" y="2805"/>
                    </a:lnTo>
                    <a:lnTo>
                      <a:pt x="463" y="2809"/>
                    </a:lnTo>
                    <a:lnTo>
                      <a:pt x="397" y="2815"/>
                    </a:lnTo>
                    <a:lnTo>
                      <a:pt x="332" y="2819"/>
                    </a:lnTo>
                    <a:lnTo>
                      <a:pt x="266" y="2823"/>
                    </a:lnTo>
                    <a:lnTo>
                      <a:pt x="201" y="2829"/>
                    </a:lnTo>
                    <a:lnTo>
                      <a:pt x="135" y="2833"/>
                    </a:lnTo>
                    <a:lnTo>
                      <a:pt x="69" y="2838"/>
                    </a:lnTo>
                    <a:lnTo>
                      <a:pt x="4" y="2842"/>
                    </a:lnTo>
                    <a:lnTo>
                      <a:pt x="2" y="2827"/>
                    </a:lnTo>
                    <a:lnTo>
                      <a:pt x="1" y="2813"/>
                    </a:lnTo>
                    <a:lnTo>
                      <a:pt x="0" y="2798"/>
                    </a:lnTo>
                    <a:lnTo>
                      <a:pt x="0" y="2783"/>
                    </a:lnTo>
                    <a:lnTo>
                      <a:pt x="0" y="464"/>
                    </a:lnTo>
                    <a:lnTo>
                      <a:pt x="1" y="440"/>
                    </a:lnTo>
                    <a:lnTo>
                      <a:pt x="2" y="417"/>
                    </a:lnTo>
                    <a:lnTo>
                      <a:pt x="5" y="394"/>
                    </a:lnTo>
                    <a:lnTo>
                      <a:pt x="9" y="370"/>
                    </a:lnTo>
                    <a:lnTo>
                      <a:pt x="15" y="348"/>
                    </a:lnTo>
                    <a:lnTo>
                      <a:pt x="21" y="327"/>
                    </a:lnTo>
                    <a:lnTo>
                      <a:pt x="28" y="305"/>
                    </a:lnTo>
                    <a:lnTo>
                      <a:pt x="36" y="284"/>
                    </a:lnTo>
                    <a:lnTo>
                      <a:pt x="45" y="263"/>
                    </a:lnTo>
                    <a:lnTo>
                      <a:pt x="56" y="244"/>
                    </a:lnTo>
                    <a:lnTo>
                      <a:pt x="67" y="223"/>
                    </a:lnTo>
                    <a:lnTo>
                      <a:pt x="79" y="205"/>
                    </a:lnTo>
                    <a:lnTo>
                      <a:pt x="92" y="187"/>
                    </a:lnTo>
                    <a:lnTo>
                      <a:pt x="106" y="169"/>
                    </a:lnTo>
                    <a:lnTo>
                      <a:pt x="121" y="152"/>
                    </a:lnTo>
                    <a:lnTo>
                      <a:pt x="136" y="136"/>
                    </a:lnTo>
                    <a:lnTo>
                      <a:pt x="152" y="121"/>
                    </a:lnTo>
                    <a:lnTo>
                      <a:pt x="169" y="106"/>
                    </a:lnTo>
                    <a:lnTo>
                      <a:pt x="187" y="93"/>
                    </a:lnTo>
                    <a:lnTo>
                      <a:pt x="205" y="80"/>
                    </a:lnTo>
                    <a:lnTo>
                      <a:pt x="223" y="67"/>
                    </a:lnTo>
                    <a:lnTo>
                      <a:pt x="243" y="56"/>
                    </a:lnTo>
                    <a:lnTo>
                      <a:pt x="262" y="46"/>
                    </a:lnTo>
                    <a:lnTo>
                      <a:pt x="283" y="36"/>
                    </a:lnTo>
                    <a:lnTo>
                      <a:pt x="305" y="29"/>
                    </a:lnTo>
                    <a:lnTo>
                      <a:pt x="326" y="21"/>
                    </a:lnTo>
                    <a:lnTo>
                      <a:pt x="347" y="15"/>
                    </a:lnTo>
                    <a:lnTo>
                      <a:pt x="370" y="10"/>
                    </a:lnTo>
                    <a:lnTo>
                      <a:pt x="393" y="5"/>
                    </a:lnTo>
                    <a:lnTo>
                      <a:pt x="416" y="2"/>
                    </a:lnTo>
                    <a:lnTo>
                      <a:pt x="440" y="1"/>
                    </a:lnTo>
                    <a:lnTo>
                      <a:pt x="463" y="0"/>
                    </a:lnTo>
                    <a:close/>
                    <a:moveTo>
                      <a:pt x="6260" y="160"/>
                    </a:moveTo>
                    <a:lnTo>
                      <a:pt x="6268" y="160"/>
                    </a:lnTo>
                    <a:lnTo>
                      <a:pt x="6274" y="161"/>
                    </a:lnTo>
                    <a:lnTo>
                      <a:pt x="6282" y="163"/>
                    </a:lnTo>
                    <a:lnTo>
                      <a:pt x="6288" y="165"/>
                    </a:lnTo>
                    <a:lnTo>
                      <a:pt x="6294" y="168"/>
                    </a:lnTo>
                    <a:lnTo>
                      <a:pt x="6300" y="172"/>
                    </a:lnTo>
                    <a:lnTo>
                      <a:pt x="6306" y="177"/>
                    </a:lnTo>
                    <a:lnTo>
                      <a:pt x="6310" y="181"/>
                    </a:lnTo>
                    <a:lnTo>
                      <a:pt x="6316" y="186"/>
                    </a:lnTo>
                    <a:lnTo>
                      <a:pt x="6320" y="191"/>
                    </a:lnTo>
                    <a:lnTo>
                      <a:pt x="6323" y="197"/>
                    </a:lnTo>
                    <a:lnTo>
                      <a:pt x="6326" y="203"/>
                    </a:lnTo>
                    <a:lnTo>
                      <a:pt x="6328" y="210"/>
                    </a:lnTo>
                    <a:lnTo>
                      <a:pt x="6331" y="217"/>
                    </a:lnTo>
                    <a:lnTo>
                      <a:pt x="6332" y="224"/>
                    </a:lnTo>
                    <a:lnTo>
                      <a:pt x="6332" y="231"/>
                    </a:lnTo>
                    <a:lnTo>
                      <a:pt x="6332" y="238"/>
                    </a:lnTo>
                    <a:lnTo>
                      <a:pt x="6331" y="246"/>
                    </a:lnTo>
                    <a:lnTo>
                      <a:pt x="6328" y="252"/>
                    </a:lnTo>
                    <a:lnTo>
                      <a:pt x="6326" y="260"/>
                    </a:lnTo>
                    <a:lnTo>
                      <a:pt x="6323" y="265"/>
                    </a:lnTo>
                    <a:lnTo>
                      <a:pt x="6320" y="271"/>
                    </a:lnTo>
                    <a:lnTo>
                      <a:pt x="6316" y="277"/>
                    </a:lnTo>
                    <a:lnTo>
                      <a:pt x="6310" y="282"/>
                    </a:lnTo>
                    <a:lnTo>
                      <a:pt x="6306" y="286"/>
                    </a:lnTo>
                    <a:lnTo>
                      <a:pt x="6300" y="290"/>
                    </a:lnTo>
                    <a:lnTo>
                      <a:pt x="6294" y="295"/>
                    </a:lnTo>
                    <a:lnTo>
                      <a:pt x="6288" y="297"/>
                    </a:lnTo>
                    <a:lnTo>
                      <a:pt x="6282" y="300"/>
                    </a:lnTo>
                    <a:lnTo>
                      <a:pt x="6274" y="301"/>
                    </a:lnTo>
                    <a:lnTo>
                      <a:pt x="6268" y="302"/>
                    </a:lnTo>
                    <a:lnTo>
                      <a:pt x="6260" y="303"/>
                    </a:lnTo>
                    <a:lnTo>
                      <a:pt x="6253" y="302"/>
                    </a:lnTo>
                    <a:lnTo>
                      <a:pt x="6246" y="301"/>
                    </a:lnTo>
                    <a:lnTo>
                      <a:pt x="6239" y="300"/>
                    </a:lnTo>
                    <a:lnTo>
                      <a:pt x="6233" y="297"/>
                    </a:lnTo>
                    <a:lnTo>
                      <a:pt x="6226" y="295"/>
                    </a:lnTo>
                    <a:lnTo>
                      <a:pt x="6220" y="290"/>
                    </a:lnTo>
                    <a:lnTo>
                      <a:pt x="6215" y="286"/>
                    </a:lnTo>
                    <a:lnTo>
                      <a:pt x="6209" y="282"/>
                    </a:lnTo>
                    <a:lnTo>
                      <a:pt x="6205" y="277"/>
                    </a:lnTo>
                    <a:lnTo>
                      <a:pt x="6201" y="271"/>
                    </a:lnTo>
                    <a:lnTo>
                      <a:pt x="6198" y="265"/>
                    </a:lnTo>
                    <a:lnTo>
                      <a:pt x="6194" y="260"/>
                    </a:lnTo>
                    <a:lnTo>
                      <a:pt x="6192" y="252"/>
                    </a:lnTo>
                    <a:lnTo>
                      <a:pt x="6190" y="246"/>
                    </a:lnTo>
                    <a:lnTo>
                      <a:pt x="6189" y="238"/>
                    </a:lnTo>
                    <a:lnTo>
                      <a:pt x="6189" y="231"/>
                    </a:lnTo>
                    <a:lnTo>
                      <a:pt x="6189" y="224"/>
                    </a:lnTo>
                    <a:lnTo>
                      <a:pt x="6190" y="217"/>
                    </a:lnTo>
                    <a:lnTo>
                      <a:pt x="6192" y="210"/>
                    </a:lnTo>
                    <a:lnTo>
                      <a:pt x="6194" y="203"/>
                    </a:lnTo>
                    <a:lnTo>
                      <a:pt x="6198" y="197"/>
                    </a:lnTo>
                    <a:lnTo>
                      <a:pt x="6201" y="191"/>
                    </a:lnTo>
                    <a:lnTo>
                      <a:pt x="6205" y="186"/>
                    </a:lnTo>
                    <a:lnTo>
                      <a:pt x="6209" y="181"/>
                    </a:lnTo>
                    <a:lnTo>
                      <a:pt x="6215" y="177"/>
                    </a:lnTo>
                    <a:lnTo>
                      <a:pt x="6220" y="172"/>
                    </a:lnTo>
                    <a:lnTo>
                      <a:pt x="6226" y="168"/>
                    </a:lnTo>
                    <a:lnTo>
                      <a:pt x="6233" y="165"/>
                    </a:lnTo>
                    <a:lnTo>
                      <a:pt x="6239" y="163"/>
                    </a:lnTo>
                    <a:lnTo>
                      <a:pt x="6246" y="161"/>
                    </a:lnTo>
                    <a:lnTo>
                      <a:pt x="6253" y="160"/>
                    </a:lnTo>
                    <a:lnTo>
                      <a:pt x="6260" y="160"/>
                    </a:lnTo>
                    <a:close/>
                    <a:moveTo>
                      <a:pt x="6665" y="160"/>
                    </a:moveTo>
                    <a:lnTo>
                      <a:pt x="6672" y="160"/>
                    </a:lnTo>
                    <a:lnTo>
                      <a:pt x="6679" y="161"/>
                    </a:lnTo>
                    <a:lnTo>
                      <a:pt x="6687" y="163"/>
                    </a:lnTo>
                    <a:lnTo>
                      <a:pt x="6693" y="165"/>
                    </a:lnTo>
                    <a:lnTo>
                      <a:pt x="6699" y="168"/>
                    </a:lnTo>
                    <a:lnTo>
                      <a:pt x="6705" y="172"/>
                    </a:lnTo>
                    <a:lnTo>
                      <a:pt x="6710" y="177"/>
                    </a:lnTo>
                    <a:lnTo>
                      <a:pt x="6715" y="181"/>
                    </a:lnTo>
                    <a:lnTo>
                      <a:pt x="6721" y="186"/>
                    </a:lnTo>
                    <a:lnTo>
                      <a:pt x="6724" y="191"/>
                    </a:lnTo>
                    <a:lnTo>
                      <a:pt x="6728" y="197"/>
                    </a:lnTo>
                    <a:lnTo>
                      <a:pt x="6731" y="203"/>
                    </a:lnTo>
                    <a:lnTo>
                      <a:pt x="6733" y="210"/>
                    </a:lnTo>
                    <a:lnTo>
                      <a:pt x="6736" y="217"/>
                    </a:lnTo>
                    <a:lnTo>
                      <a:pt x="6737" y="224"/>
                    </a:lnTo>
                    <a:lnTo>
                      <a:pt x="6737" y="231"/>
                    </a:lnTo>
                    <a:lnTo>
                      <a:pt x="6737" y="238"/>
                    </a:lnTo>
                    <a:lnTo>
                      <a:pt x="6736" y="246"/>
                    </a:lnTo>
                    <a:lnTo>
                      <a:pt x="6733" y="252"/>
                    </a:lnTo>
                    <a:lnTo>
                      <a:pt x="6731" y="260"/>
                    </a:lnTo>
                    <a:lnTo>
                      <a:pt x="6728" y="265"/>
                    </a:lnTo>
                    <a:lnTo>
                      <a:pt x="6724" y="271"/>
                    </a:lnTo>
                    <a:lnTo>
                      <a:pt x="6721" y="277"/>
                    </a:lnTo>
                    <a:lnTo>
                      <a:pt x="6715" y="282"/>
                    </a:lnTo>
                    <a:lnTo>
                      <a:pt x="6710" y="286"/>
                    </a:lnTo>
                    <a:lnTo>
                      <a:pt x="6705" y="290"/>
                    </a:lnTo>
                    <a:lnTo>
                      <a:pt x="6699" y="295"/>
                    </a:lnTo>
                    <a:lnTo>
                      <a:pt x="6693" y="297"/>
                    </a:lnTo>
                    <a:lnTo>
                      <a:pt x="6687" y="300"/>
                    </a:lnTo>
                    <a:lnTo>
                      <a:pt x="6679" y="301"/>
                    </a:lnTo>
                    <a:lnTo>
                      <a:pt x="6672" y="302"/>
                    </a:lnTo>
                    <a:lnTo>
                      <a:pt x="6665" y="303"/>
                    </a:lnTo>
                    <a:lnTo>
                      <a:pt x="6658" y="302"/>
                    </a:lnTo>
                    <a:lnTo>
                      <a:pt x="6651" y="301"/>
                    </a:lnTo>
                    <a:lnTo>
                      <a:pt x="6644" y="300"/>
                    </a:lnTo>
                    <a:lnTo>
                      <a:pt x="6637" y="297"/>
                    </a:lnTo>
                    <a:lnTo>
                      <a:pt x="6631" y="295"/>
                    </a:lnTo>
                    <a:lnTo>
                      <a:pt x="6625" y="290"/>
                    </a:lnTo>
                    <a:lnTo>
                      <a:pt x="6620" y="286"/>
                    </a:lnTo>
                    <a:lnTo>
                      <a:pt x="6614" y="282"/>
                    </a:lnTo>
                    <a:lnTo>
                      <a:pt x="6610" y="277"/>
                    </a:lnTo>
                    <a:lnTo>
                      <a:pt x="6606" y="271"/>
                    </a:lnTo>
                    <a:lnTo>
                      <a:pt x="6602" y="265"/>
                    </a:lnTo>
                    <a:lnTo>
                      <a:pt x="6600" y="260"/>
                    </a:lnTo>
                    <a:lnTo>
                      <a:pt x="6596" y="252"/>
                    </a:lnTo>
                    <a:lnTo>
                      <a:pt x="6595" y="246"/>
                    </a:lnTo>
                    <a:lnTo>
                      <a:pt x="6594" y="238"/>
                    </a:lnTo>
                    <a:lnTo>
                      <a:pt x="6593" y="231"/>
                    </a:lnTo>
                    <a:lnTo>
                      <a:pt x="6594" y="224"/>
                    </a:lnTo>
                    <a:lnTo>
                      <a:pt x="6595" y="217"/>
                    </a:lnTo>
                    <a:lnTo>
                      <a:pt x="6596" y="210"/>
                    </a:lnTo>
                    <a:lnTo>
                      <a:pt x="6600" y="203"/>
                    </a:lnTo>
                    <a:lnTo>
                      <a:pt x="6602" y="197"/>
                    </a:lnTo>
                    <a:lnTo>
                      <a:pt x="6606" y="191"/>
                    </a:lnTo>
                    <a:lnTo>
                      <a:pt x="6610" y="186"/>
                    </a:lnTo>
                    <a:lnTo>
                      <a:pt x="6614" y="181"/>
                    </a:lnTo>
                    <a:lnTo>
                      <a:pt x="6620" y="177"/>
                    </a:lnTo>
                    <a:lnTo>
                      <a:pt x="6625" y="172"/>
                    </a:lnTo>
                    <a:lnTo>
                      <a:pt x="6631" y="168"/>
                    </a:lnTo>
                    <a:lnTo>
                      <a:pt x="6637" y="165"/>
                    </a:lnTo>
                    <a:lnTo>
                      <a:pt x="6644" y="163"/>
                    </a:lnTo>
                    <a:lnTo>
                      <a:pt x="6651" y="161"/>
                    </a:lnTo>
                    <a:lnTo>
                      <a:pt x="6658" y="160"/>
                    </a:lnTo>
                    <a:lnTo>
                      <a:pt x="6665" y="160"/>
                    </a:lnTo>
                    <a:close/>
                    <a:moveTo>
                      <a:pt x="7069" y="160"/>
                    </a:moveTo>
                    <a:lnTo>
                      <a:pt x="7077" y="160"/>
                    </a:lnTo>
                    <a:lnTo>
                      <a:pt x="7084" y="161"/>
                    </a:lnTo>
                    <a:lnTo>
                      <a:pt x="7091" y="163"/>
                    </a:lnTo>
                    <a:lnTo>
                      <a:pt x="7098" y="165"/>
                    </a:lnTo>
                    <a:lnTo>
                      <a:pt x="7103" y="168"/>
                    </a:lnTo>
                    <a:lnTo>
                      <a:pt x="7110" y="172"/>
                    </a:lnTo>
                    <a:lnTo>
                      <a:pt x="7115" y="177"/>
                    </a:lnTo>
                    <a:lnTo>
                      <a:pt x="7120" y="181"/>
                    </a:lnTo>
                    <a:lnTo>
                      <a:pt x="7125" y="186"/>
                    </a:lnTo>
                    <a:lnTo>
                      <a:pt x="7129" y="191"/>
                    </a:lnTo>
                    <a:lnTo>
                      <a:pt x="7132" y="197"/>
                    </a:lnTo>
                    <a:lnTo>
                      <a:pt x="7135" y="203"/>
                    </a:lnTo>
                    <a:lnTo>
                      <a:pt x="7139" y="210"/>
                    </a:lnTo>
                    <a:lnTo>
                      <a:pt x="7140" y="217"/>
                    </a:lnTo>
                    <a:lnTo>
                      <a:pt x="7141" y="224"/>
                    </a:lnTo>
                    <a:lnTo>
                      <a:pt x="7142" y="231"/>
                    </a:lnTo>
                    <a:lnTo>
                      <a:pt x="7141" y="238"/>
                    </a:lnTo>
                    <a:lnTo>
                      <a:pt x="7140" y="246"/>
                    </a:lnTo>
                    <a:lnTo>
                      <a:pt x="7139" y="252"/>
                    </a:lnTo>
                    <a:lnTo>
                      <a:pt x="7135" y="260"/>
                    </a:lnTo>
                    <a:lnTo>
                      <a:pt x="7132" y="265"/>
                    </a:lnTo>
                    <a:lnTo>
                      <a:pt x="7129" y="271"/>
                    </a:lnTo>
                    <a:lnTo>
                      <a:pt x="7125" y="277"/>
                    </a:lnTo>
                    <a:lnTo>
                      <a:pt x="7120" y="282"/>
                    </a:lnTo>
                    <a:lnTo>
                      <a:pt x="7115" y="286"/>
                    </a:lnTo>
                    <a:lnTo>
                      <a:pt x="7110" y="290"/>
                    </a:lnTo>
                    <a:lnTo>
                      <a:pt x="7103" y="295"/>
                    </a:lnTo>
                    <a:lnTo>
                      <a:pt x="7098" y="297"/>
                    </a:lnTo>
                    <a:lnTo>
                      <a:pt x="7091" y="300"/>
                    </a:lnTo>
                    <a:lnTo>
                      <a:pt x="7084" y="301"/>
                    </a:lnTo>
                    <a:lnTo>
                      <a:pt x="7077" y="302"/>
                    </a:lnTo>
                    <a:lnTo>
                      <a:pt x="7069" y="303"/>
                    </a:lnTo>
                    <a:lnTo>
                      <a:pt x="7062" y="302"/>
                    </a:lnTo>
                    <a:lnTo>
                      <a:pt x="7056" y="301"/>
                    </a:lnTo>
                    <a:lnTo>
                      <a:pt x="7048" y="300"/>
                    </a:lnTo>
                    <a:lnTo>
                      <a:pt x="7042" y="297"/>
                    </a:lnTo>
                    <a:lnTo>
                      <a:pt x="7035" y="295"/>
                    </a:lnTo>
                    <a:lnTo>
                      <a:pt x="7030" y="290"/>
                    </a:lnTo>
                    <a:lnTo>
                      <a:pt x="7025" y="286"/>
                    </a:lnTo>
                    <a:lnTo>
                      <a:pt x="7019" y="282"/>
                    </a:lnTo>
                    <a:lnTo>
                      <a:pt x="7014" y="277"/>
                    </a:lnTo>
                    <a:lnTo>
                      <a:pt x="7011" y="271"/>
                    </a:lnTo>
                    <a:lnTo>
                      <a:pt x="7007" y="265"/>
                    </a:lnTo>
                    <a:lnTo>
                      <a:pt x="7004" y="260"/>
                    </a:lnTo>
                    <a:lnTo>
                      <a:pt x="7001" y="252"/>
                    </a:lnTo>
                    <a:lnTo>
                      <a:pt x="6999" y="246"/>
                    </a:lnTo>
                    <a:lnTo>
                      <a:pt x="6998" y="238"/>
                    </a:lnTo>
                    <a:lnTo>
                      <a:pt x="6998" y="231"/>
                    </a:lnTo>
                    <a:lnTo>
                      <a:pt x="6998" y="224"/>
                    </a:lnTo>
                    <a:lnTo>
                      <a:pt x="6999" y="217"/>
                    </a:lnTo>
                    <a:lnTo>
                      <a:pt x="7001" y="210"/>
                    </a:lnTo>
                    <a:lnTo>
                      <a:pt x="7004" y="203"/>
                    </a:lnTo>
                    <a:lnTo>
                      <a:pt x="7007" y="197"/>
                    </a:lnTo>
                    <a:lnTo>
                      <a:pt x="7011" y="191"/>
                    </a:lnTo>
                    <a:lnTo>
                      <a:pt x="7014" y="186"/>
                    </a:lnTo>
                    <a:lnTo>
                      <a:pt x="7019" y="181"/>
                    </a:lnTo>
                    <a:lnTo>
                      <a:pt x="7025" y="177"/>
                    </a:lnTo>
                    <a:lnTo>
                      <a:pt x="7030" y="172"/>
                    </a:lnTo>
                    <a:lnTo>
                      <a:pt x="7035" y="168"/>
                    </a:lnTo>
                    <a:lnTo>
                      <a:pt x="7042" y="165"/>
                    </a:lnTo>
                    <a:lnTo>
                      <a:pt x="7048" y="163"/>
                    </a:lnTo>
                    <a:lnTo>
                      <a:pt x="7056" y="161"/>
                    </a:lnTo>
                    <a:lnTo>
                      <a:pt x="7062" y="160"/>
                    </a:lnTo>
                    <a:lnTo>
                      <a:pt x="7069" y="160"/>
                    </a:lnTo>
                    <a:close/>
                    <a:moveTo>
                      <a:pt x="6044" y="78"/>
                    </a:moveTo>
                    <a:lnTo>
                      <a:pt x="7286" y="78"/>
                    </a:lnTo>
                    <a:lnTo>
                      <a:pt x="7286" y="385"/>
                    </a:lnTo>
                    <a:lnTo>
                      <a:pt x="6044" y="385"/>
                    </a:lnTo>
                    <a:lnTo>
                      <a:pt x="6044" y="78"/>
                    </a:lnTo>
                    <a:close/>
                    <a:moveTo>
                      <a:pt x="589" y="468"/>
                    </a:moveTo>
                    <a:lnTo>
                      <a:pt x="4432" y="468"/>
                    </a:lnTo>
                    <a:lnTo>
                      <a:pt x="4432" y="2531"/>
                    </a:lnTo>
                    <a:lnTo>
                      <a:pt x="589" y="2531"/>
                    </a:lnTo>
                    <a:lnTo>
                      <a:pt x="589" y="468"/>
                    </a:lnTo>
                    <a:close/>
                    <a:moveTo>
                      <a:pt x="4743" y="468"/>
                    </a:moveTo>
                    <a:lnTo>
                      <a:pt x="8587" y="468"/>
                    </a:lnTo>
                    <a:lnTo>
                      <a:pt x="8587" y="2531"/>
                    </a:lnTo>
                    <a:lnTo>
                      <a:pt x="4743" y="2531"/>
                    </a:lnTo>
                    <a:lnTo>
                      <a:pt x="4743" y="468"/>
                    </a:lnTo>
                    <a:close/>
                    <a:moveTo>
                      <a:pt x="8898" y="468"/>
                    </a:moveTo>
                    <a:lnTo>
                      <a:pt x="12741" y="468"/>
                    </a:lnTo>
                    <a:lnTo>
                      <a:pt x="12741" y="2531"/>
                    </a:lnTo>
                    <a:lnTo>
                      <a:pt x="8898" y="2531"/>
                    </a:lnTo>
                    <a:lnTo>
                      <a:pt x="8898" y="46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 name="组合 170"/>
            <p:cNvGrpSpPr/>
            <p:nvPr/>
          </p:nvGrpSpPr>
          <p:grpSpPr>
            <a:xfrm>
              <a:off x="6926580" y="3825302"/>
              <a:ext cx="175260" cy="246636"/>
              <a:chOff x="2247900" y="4005263"/>
              <a:chExt cx="787400" cy="1108075"/>
            </a:xfrm>
            <a:grpFill/>
          </p:grpSpPr>
          <p:sp>
            <p:nvSpPr>
              <p:cNvPr id="40" name="Freeform 111"/>
              <p:cNvSpPr>
                <a:spLocks/>
              </p:cNvSpPr>
              <p:nvPr/>
            </p:nvSpPr>
            <p:spPr bwMode="auto">
              <a:xfrm>
                <a:off x="2562225" y="4075113"/>
                <a:ext cx="149225" cy="146050"/>
              </a:xfrm>
              <a:custGeom>
                <a:avLst/>
                <a:gdLst/>
                <a:ahLst/>
                <a:cxnLst>
                  <a:cxn ang="0">
                    <a:pos x="690" y="2117"/>
                  </a:cxn>
                  <a:cxn ang="0">
                    <a:pos x="1426" y="2117"/>
                  </a:cxn>
                  <a:cxn ang="0">
                    <a:pos x="1426" y="1426"/>
                  </a:cxn>
                  <a:cxn ang="0">
                    <a:pos x="2162" y="1426"/>
                  </a:cxn>
                  <a:cxn ang="0">
                    <a:pos x="2162" y="690"/>
                  </a:cxn>
                  <a:cxn ang="0">
                    <a:pos x="1426" y="690"/>
                  </a:cxn>
                  <a:cxn ang="0">
                    <a:pos x="1426" y="0"/>
                  </a:cxn>
                  <a:cxn ang="0">
                    <a:pos x="690" y="0"/>
                  </a:cxn>
                  <a:cxn ang="0">
                    <a:pos x="690" y="690"/>
                  </a:cxn>
                  <a:cxn ang="0">
                    <a:pos x="0" y="690"/>
                  </a:cxn>
                  <a:cxn ang="0">
                    <a:pos x="0" y="1426"/>
                  </a:cxn>
                  <a:cxn ang="0">
                    <a:pos x="690" y="1426"/>
                  </a:cxn>
                  <a:cxn ang="0">
                    <a:pos x="690" y="2117"/>
                  </a:cxn>
                </a:cxnLst>
                <a:rect l="0" t="0" r="r" b="b"/>
                <a:pathLst>
                  <a:path w="2162" h="2117">
                    <a:moveTo>
                      <a:pt x="690" y="2117"/>
                    </a:moveTo>
                    <a:lnTo>
                      <a:pt x="1426" y="2117"/>
                    </a:lnTo>
                    <a:lnTo>
                      <a:pt x="1426" y="1426"/>
                    </a:lnTo>
                    <a:lnTo>
                      <a:pt x="2162" y="1426"/>
                    </a:lnTo>
                    <a:lnTo>
                      <a:pt x="2162" y="690"/>
                    </a:lnTo>
                    <a:lnTo>
                      <a:pt x="1426" y="690"/>
                    </a:lnTo>
                    <a:lnTo>
                      <a:pt x="1426" y="0"/>
                    </a:lnTo>
                    <a:lnTo>
                      <a:pt x="690" y="0"/>
                    </a:lnTo>
                    <a:lnTo>
                      <a:pt x="690" y="690"/>
                    </a:lnTo>
                    <a:lnTo>
                      <a:pt x="0" y="690"/>
                    </a:lnTo>
                    <a:lnTo>
                      <a:pt x="0" y="1426"/>
                    </a:lnTo>
                    <a:lnTo>
                      <a:pt x="690" y="1426"/>
                    </a:lnTo>
                    <a:lnTo>
                      <a:pt x="690" y="2117"/>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112"/>
              <p:cNvSpPr>
                <a:spLocks/>
              </p:cNvSpPr>
              <p:nvPr/>
            </p:nvSpPr>
            <p:spPr bwMode="auto">
              <a:xfrm>
                <a:off x="2247900" y="4824413"/>
                <a:ext cx="787400" cy="288925"/>
              </a:xfrm>
              <a:custGeom>
                <a:avLst/>
                <a:gdLst/>
                <a:ahLst/>
                <a:cxnLst>
                  <a:cxn ang="0">
                    <a:pos x="10258" y="414"/>
                  </a:cxn>
                  <a:cxn ang="0">
                    <a:pos x="7084" y="0"/>
                  </a:cxn>
                  <a:cxn ang="0">
                    <a:pos x="5704" y="2346"/>
                  </a:cxn>
                  <a:cxn ang="0">
                    <a:pos x="4232" y="46"/>
                  </a:cxn>
                  <a:cxn ang="0">
                    <a:pos x="1150" y="414"/>
                  </a:cxn>
                  <a:cxn ang="0">
                    <a:pos x="828" y="782"/>
                  </a:cxn>
                  <a:cxn ang="0">
                    <a:pos x="552" y="1242"/>
                  </a:cxn>
                  <a:cxn ang="0">
                    <a:pos x="322" y="1656"/>
                  </a:cxn>
                  <a:cxn ang="0">
                    <a:pos x="184" y="2162"/>
                  </a:cxn>
                  <a:cxn ang="0">
                    <a:pos x="92" y="2622"/>
                  </a:cxn>
                  <a:cxn ang="0">
                    <a:pos x="0" y="3128"/>
                  </a:cxn>
                  <a:cxn ang="0">
                    <a:pos x="0" y="3634"/>
                  </a:cxn>
                  <a:cxn ang="0">
                    <a:pos x="0" y="4186"/>
                  </a:cxn>
                  <a:cxn ang="0">
                    <a:pos x="11362" y="4186"/>
                  </a:cxn>
                  <a:cxn ang="0">
                    <a:pos x="11408" y="3634"/>
                  </a:cxn>
                  <a:cxn ang="0">
                    <a:pos x="11362" y="3128"/>
                  </a:cxn>
                  <a:cxn ang="0">
                    <a:pos x="11316" y="2622"/>
                  </a:cxn>
                  <a:cxn ang="0">
                    <a:pos x="11178" y="2162"/>
                  </a:cxn>
                  <a:cxn ang="0">
                    <a:pos x="11040" y="1656"/>
                  </a:cxn>
                  <a:cxn ang="0">
                    <a:pos x="10810" y="1242"/>
                  </a:cxn>
                  <a:cxn ang="0">
                    <a:pos x="10580" y="782"/>
                  </a:cxn>
                  <a:cxn ang="0">
                    <a:pos x="10258" y="414"/>
                  </a:cxn>
                </a:cxnLst>
                <a:rect l="0" t="0" r="r" b="b"/>
                <a:pathLst>
                  <a:path w="11408" h="4186">
                    <a:moveTo>
                      <a:pt x="10258" y="414"/>
                    </a:moveTo>
                    <a:lnTo>
                      <a:pt x="7084" y="0"/>
                    </a:lnTo>
                    <a:lnTo>
                      <a:pt x="5704" y="2346"/>
                    </a:lnTo>
                    <a:lnTo>
                      <a:pt x="4232" y="46"/>
                    </a:lnTo>
                    <a:lnTo>
                      <a:pt x="1150" y="414"/>
                    </a:lnTo>
                    <a:lnTo>
                      <a:pt x="828" y="782"/>
                    </a:lnTo>
                    <a:lnTo>
                      <a:pt x="552" y="1242"/>
                    </a:lnTo>
                    <a:lnTo>
                      <a:pt x="322" y="1656"/>
                    </a:lnTo>
                    <a:lnTo>
                      <a:pt x="184" y="2162"/>
                    </a:lnTo>
                    <a:lnTo>
                      <a:pt x="92" y="2622"/>
                    </a:lnTo>
                    <a:lnTo>
                      <a:pt x="0" y="3128"/>
                    </a:lnTo>
                    <a:lnTo>
                      <a:pt x="0" y="3634"/>
                    </a:lnTo>
                    <a:lnTo>
                      <a:pt x="0" y="4186"/>
                    </a:lnTo>
                    <a:lnTo>
                      <a:pt x="11362" y="4186"/>
                    </a:lnTo>
                    <a:lnTo>
                      <a:pt x="11408" y="3634"/>
                    </a:lnTo>
                    <a:lnTo>
                      <a:pt x="11362" y="3128"/>
                    </a:lnTo>
                    <a:lnTo>
                      <a:pt x="11316" y="2622"/>
                    </a:lnTo>
                    <a:lnTo>
                      <a:pt x="11178" y="2162"/>
                    </a:lnTo>
                    <a:lnTo>
                      <a:pt x="11040" y="1656"/>
                    </a:lnTo>
                    <a:lnTo>
                      <a:pt x="10810" y="1242"/>
                    </a:lnTo>
                    <a:lnTo>
                      <a:pt x="10580" y="782"/>
                    </a:lnTo>
                    <a:lnTo>
                      <a:pt x="10258" y="414"/>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113"/>
              <p:cNvSpPr>
                <a:spLocks noEditPoints="1"/>
              </p:cNvSpPr>
              <p:nvPr/>
            </p:nvSpPr>
            <p:spPr bwMode="auto">
              <a:xfrm>
                <a:off x="2339975" y="4005263"/>
                <a:ext cx="590550" cy="806450"/>
              </a:xfrm>
              <a:custGeom>
                <a:avLst/>
                <a:gdLst/>
                <a:ahLst/>
                <a:cxnLst>
                  <a:cxn ang="0">
                    <a:pos x="4324" y="11684"/>
                  </a:cxn>
                  <a:cxn ang="0">
                    <a:pos x="4968" y="11455"/>
                  </a:cxn>
                  <a:cxn ang="0">
                    <a:pos x="5980" y="10810"/>
                  </a:cxn>
                  <a:cxn ang="0">
                    <a:pos x="6440" y="10350"/>
                  </a:cxn>
                  <a:cxn ang="0">
                    <a:pos x="8556" y="10166"/>
                  </a:cxn>
                  <a:cxn ang="0">
                    <a:pos x="8326" y="5842"/>
                  </a:cxn>
                  <a:cxn ang="0">
                    <a:pos x="8188" y="5106"/>
                  </a:cxn>
                  <a:cxn ang="0">
                    <a:pos x="7912" y="4462"/>
                  </a:cxn>
                  <a:cxn ang="0">
                    <a:pos x="7590" y="3864"/>
                  </a:cxn>
                  <a:cxn ang="0">
                    <a:pos x="7590" y="414"/>
                  </a:cxn>
                  <a:cxn ang="0">
                    <a:pos x="7221" y="0"/>
                  </a:cxn>
                  <a:cxn ang="0">
                    <a:pos x="874" y="0"/>
                  </a:cxn>
                  <a:cxn ang="0">
                    <a:pos x="1196" y="3680"/>
                  </a:cxn>
                  <a:cxn ang="0">
                    <a:pos x="690" y="4554"/>
                  </a:cxn>
                  <a:cxn ang="0">
                    <a:pos x="460" y="5152"/>
                  </a:cxn>
                  <a:cxn ang="0">
                    <a:pos x="368" y="5842"/>
                  </a:cxn>
                  <a:cxn ang="0">
                    <a:pos x="0" y="10166"/>
                  </a:cxn>
                  <a:cxn ang="0">
                    <a:pos x="2208" y="10442"/>
                  </a:cxn>
                  <a:cxn ang="0">
                    <a:pos x="2760" y="10948"/>
                  </a:cxn>
                  <a:cxn ang="0">
                    <a:pos x="3312" y="11316"/>
                  </a:cxn>
                  <a:cxn ang="0">
                    <a:pos x="3910" y="11546"/>
                  </a:cxn>
                  <a:cxn ang="0">
                    <a:pos x="6808" y="782"/>
                  </a:cxn>
                  <a:cxn ang="0">
                    <a:pos x="5980" y="3542"/>
                  </a:cxn>
                  <a:cxn ang="0">
                    <a:pos x="4830" y="3404"/>
                  </a:cxn>
                  <a:cxn ang="0">
                    <a:pos x="3680" y="3404"/>
                  </a:cxn>
                  <a:cxn ang="0">
                    <a:pos x="2576" y="3542"/>
                  </a:cxn>
                  <a:cxn ang="0">
                    <a:pos x="1702" y="782"/>
                  </a:cxn>
                  <a:cxn ang="0">
                    <a:pos x="1748" y="6808"/>
                  </a:cxn>
                  <a:cxn ang="0">
                    <a:pos x="2576" y="6440"/>
                  </a:cxn>
                  <a:cxn ang="0">
                    <a:pos x="2852" y="5750"/>
                  </a:cxn>
                  <a:cxn ang="0">
                    <a:pos x="2944" y="6440"/>
                  </a:cxn>
                  <a:cxn ang="0">
                    <a:pos x="3772" y="6762"/>
                  </a:cxn>
                  <a:cxn ang="0">
                    <a:pos x="5106" y="6486"/>
                  </a:cxn>
                  <a:cxn ang="0">
                    <a:pos x="6164" y="6118"/>
                  </a:cxn>
                  <a:cxn ang="0">
                    <a:pos x="6716" y="6854"/>
                  </a:cxn>
                  <a:cxn ang="0">
                    <a:pos x="6670" y="7820"/>
                  </a:cxn>
                  <a:cxn ang="0">
                    <a:pos x="6394" y="8970"/>
                  </a:cxn>
                  <a:cxn ang="0">
                    <a:pos x="5888" y="9890"/>
                  </a:cxn>
                  <a:cxn ang="0">
                    <a:pos x="5796" y="9936"/>
                  </a:cxn>
                  <a:cxn ang="0">
                    <a:pos x="5750" y="10028"/>
                  </a:cxn>
                  <a:cxn ang="0">
                    <a:pos x="5704" y="10074"/>
                  </a:cxn>
                  <a:cxn ang="0">
                    <a:pos x="5658" y="10120"/>
                  </a:cxn>
                  <a:cxn ang="0">
                    <a:pos x="5612" y="10166"/>
                  </a:cxn>
                  <a:cxn ang="0">
                    <a:pos x="5014" y="10626"/>
                  </a:cxn>
                  <a:cxn ang="0">
                    <a:pos x="4324" y="10948"/>
                  </a:cxn>
                  <a:cxn ang="0">
                    <a:pos x="3588" y="10626"/>
                  </a:cxn>
                  <a:cxn ang="0">
                    <a:pos x="2944" y="10166"/>
                  </a:cxn>
                  <a:cxn ang="0">
                    <a:pos x="2898" y="10120"/>
                  </a:cxn>
                  <a:cxn ang="0">
                    <a:pos x="2852" y="10074"/>
                  </a:cxn>
                  <a:cxn ang="0">
                    <a:pos x="2760" y="10028"/>
                  </a:cxn>
                  <a:cxn ang="0">
                    <a:pos x="2714" y="9936"/>
                  </a:cxn>
                  <a:cxn ang="0">
                    <a:pos x="2668" y="9890"/>
                  </a:cxn>
                  <a:cxn ang="0">
                    <a:pos x="2622" y="9798"/>
                  </a:cxn>
                  <a:cxn ang="0">
                    <a:pos x="2576" y="9752"/>
                  </a:cxn>
                  <a:cxn ang="0">
                    <a:pos x="2484" y="9660"/>
                  </a:cxn>
                  <a:cxn ang="0">
                    <a:pos x="2392" y="9522"/>
                  </a:cxn>
                  <a:cxn ang="0">
                    <a:pos x="2346" y="9476"/>
                  </a:cxn>
                  <a:cxn ang="0">
                    <a:pos x="2070" y="8878"/>
                  </a:cxn>
                  <a:cxn ang="0">
                    <a:pos x="1748" y="7590"/>
                  </a:cxn>
                </a:cxnLst>
                <a:rect l="0" t="0" r="r" b="b"/>
                <a:pathLst>
                  <a:path w="8556" h="11684">
                    <a:moveTo>
                      <a:pt x="4232" y="11638"/>
                    </a:moveTo>
                    <a:lnTo>
                      <a:pt x="4324" y="11684"/>
                    </a:lnTo>
                    <a:lnTo>
                      <a:pt x="4370" y="11638"/>
                    </a:lnTo>
                    <a:lnTo>
                      <a:pt x="4968" y="11455"/>
                    </a:lnTo>
                    <a:lnTo>
                      <a:pt x="5474" y="11178"/>
                    </a:lnTo>
                    <a:lnTo>
                      <a:pt x="5980" y="10810"/>
                    </a:lnTo>
                    <a:lnTo>
                      <a:pt x="6210" y="10580"/>
                    </a:lnTo>
                    <a:lnTo>
                      <a:pt x="6440" y="10350"/>
                    </a:lnTo>
                    <a:lnTo>
                      <a:pt x="6532" y="10166"/>
                    </a:lnTo>
                    <a:lnTo>
                      <a:pt x="8556" y="10166"/>
                    </a:lnTo>
                    <a:lnTo>
                      <a:pt x="8326" y="6210"/>
                    </a:lnTo>
                    <a:lnTo>
                      <a:pt x="8326" y="5842"/>
                    </a:lnTo>
                    <a:lnTo>
                      <a:pt x="8234" y="5474"/>
                    </a:lnTo>
                    <a:lnTo>
                      <a:pt x="8188" y="5106"/>
                    </a:lnTo>
                    <a:lnTo>
                      <a:pt x="8050" y="4784"/>
                    </a:lnTo>
                    <a:lnTo>
                      <a:pt x="7912" y="4462"/>
                    </a:lnTo>
                    <a:lnTo>
                      <a:pt x="7774" y="4140"/>
                    </a:lnTo>
                    <a:lnTo>
                      <a:pt x="7590" y="3864"/>
                    </a:lnTo>
                    <a:lnTo>
                      <a:pt x="7360" y="3588"/>
                    </a:lnTo>
                    <a:lnTo>
                      <a:pt x="7590" y="414"/>
                    </a:lnTo>
                    <a:lnTo>
                      <a:pt x="7636" y="0"/>
                    </a:lnTo>
                    <a:lnTo>
                      <a:pt x="7221" y="0"/>
                    </a:lnTo>
                    <a:lnTo>
                      <a:pt x="1288" y="0"/>
                    </a:lnTo>
                    <a:lnTo>
                      <a:pt x="874" y="0"/>
                    </a:lnTo>
                    <a:lnTo>
                      <a:pt x="920" y="414"/>
                    </a:lnTo>
                    <a:lnTo>
                      <a:pt x="1196" y="3680"/>
                    </a:lnTo>
                    <a:lnTo>
                      <a:pt x="828" y="4232"/>
                    </a:lnTo>
                    <a:lnTo>
                      <a:pt x="690" y="4554"/>
                    </a:lnTo>
                    <a:lnTo>
                      <a:pt x="552" y="4830"/>
                    </a:lnTo>
                    <a:lnTo>
                      <a:pt x="460" y="5152"/>
                    </a:lnTo>
                    <a:lnTo>
                      <a:pt x="414" y="5474"/>
                    </a:lnTo>
                    <a:lnTo>
                      <a:pt x="368" y="5842"/>
                    </a:lnTo>
                    <a:lnTo>
                      <a:pt x="322" y="6210"/>
                    </a:lnTo>
                    <a:lnTo>
                      <a:pt x="0" y="10166"/>
                    </a:lnTo>
                    <a:lnTo>
                      <a:pt x="1978" y="10166"/>
                    </a:lnTo>
                    <a:lnTo>
                      <a:pt x="2208" y="10442"/>
                    </a:lnTo>
                    <a:lnTo>
                      <a:pt x="2484" y="10718"/>
                    </a:lnTo>
                    <a:lnTo>
                      <a:pt x="2760" y="10948"/>
                    </a:lnTo>
                    <a:lnTo>
                      <a:pt x="3036" y="11132"/>
                    </a:lnTo>
                    <a:lnTo>
                      <a:pt x="3312" y="11316"/>
                    </a:lnTo>
                    <a:lnTo>
                      <a:pt x="3634" y="11455"/>
                    </a:lnTo>
                    <a:lnTo>
                      <a:pt x="3910" y="11546"/>
                    </a:lnTo>
                    <a:lnTo>
                      <a:pt x="4232" y="11638"/>
                    </a:lnTo>
                    <a:close/>
                    <a:moveTo>
                      <a:pt x="6808" y="782"/>
                    </a:moveTo>
                    <a:lnTo>
                      <a:pt x="6578" y="3634"/>
                    </a:lnTo>
                    <a:lnTo>
                      <a:pt x="5980" y="3542"/>
                    </a:lnTo>
                    <a:lnTo>
                      <a:pt x="5428" y="3450"/>
                    </a:lnTo>
                    <a:lnTo>
                      <a:pt x="4830" y="3404"/>
                    </a:lnTo>
                    <a:lnTo>
                      <a:pt x="4278" y="3358"/>
                    </a:lnTo>
                    <a:lnTo>
                      <a:pt x="3680" y="3404"/>
                    </a:lnTo>
                    <a:lnTo>
                      <a:pt x="3128" y="3450"/>
                    </a:lnTo>
                    <a:lnTo>
                      <a:pt x="2576" y="3542"/>
                    </a:lnTo>
                    <a:lnTo>
                      <a:pt x="1978" y="3634"/>
                    </a:lnTo>
                    <a:lnTo>
                      <a:pt x="1702" y="782"/>
                    </a:lnTo>
                    <a:lnTo>
                      <a:pt x="6808" y="782"/>
                    </a:lnTo>
                    <a:close/>
                    <a:moveTo>
                      <a:pt x="1748" y="6808"/>
                    </a:moveTo>
                    <a:lnTo>
                      <a:pt x="2438" y="6808"/>
                    </a:lnTo>
                    <a:lnTo>
                      <a:pt x="2576" y="6440"/>
                    </a:lnTo>
                    <a:lnTo>
                      <a:pt x="2714" y="6118"/>
                    </a:lnTo>
                    <a:lnTo>
                      <a:pt x="2852" y="5750"/>
                    </a:lnTo>
                    <a:lnTo>
                      <a:pt x="2898" y="6118"/>
                    </a:lnTo>
                    <a:lnTo>
                      <a:pt x="2944" y="6440"/>
                    </a:lnTo>
                    <a:lnTo>
                      <a:pt x="2990" y="6808"/>
                    </a:lnTo>
                    <a:lnTo>
                      <a:pt x="3772" y="6762"/>
                    </a:lnTo>
                    <a:lnTo>
                      <a:pt x="4554" y="6624"/>
                    </a:lnTo>
                    <a:lnTo>
                      <a:pt x="5106" y="6486"/>
                    </a:lnTo>
                    <a:lnTo>
                      <a:pt x="5612" y="6302"/>
                    </a:lnTo>
                    <a:lnTo>
                      <a:pt x="6164" y="6118"/>
                    </a:lnTo>
                    <a:lnTo>
                      <a:pt x="6624" y="5888"/>
                    </a:lnTo>
                    <a:lnTo>
                      <a:pt x="6716" y="6854"/>
                    </a:lnTo>
                    <a:lnTo>
                      <a:pt x="6716" y="7314"/>
                    </a:lnTo>
                    <a:lnTo>
                      <a:pt x="6670" y="7820"/>
                    </a:lnTo>
                    <a:lnTo>
                      <a:pt x="6578" y="8418"/>
                    </a:lnTo>
                    <a:lnTo>
                      <a:pt x="6394" y="8970"/>
                    </a:lnTo>
                    <a:lnTo>
                      <a:pt x="6164" y="9476"/>
                    </a:lnTo>
                    <a:lnTo>
                      <a:pt x="5888" y="9890"/>
                    </a:lnTo>
                    <a:lnTo>
                      <a:pt x="5842" y="9936"/>
                    </a:lnTo>
                    <a:lnTo>
                      <a:pt x="5796" y="9936"/>
                    </a:lnTo>
                    <a:lnTo>
                      <a:pt x="5796" y="9982"/>
                    </a:lnTo>
                    <a:lnTo>
                      <a:pt x="5750" y="10028"/>
                    </a:lnTo>
                    <a:lnTo>
                      <a:pt x="5750" y="10074"/>
                    </a:lnTo>
                    <a:lnTo>
                      <a:pt x="5704" y="10074"/>
                    </a:lnTo>
                    <a:lnTo>
                      <a:pt x="5704" y="10120"/>
                    </a:lnTo>
                    <a:lnTo>
                      <a:pt x="5658" y="10120"/>
                    </a:lnTo>
                    <a:lnTo>
                      <a:pt x="5658" y="10166"/>
                    </a:lnTo>
                    <a:lnTo>
                      <a:pt x="5612" y="10166"/>
                    </a:lnTo>
                    <a:lnTo>
                      <a:pt x="5336" y="10442"/>
                    </a:lnTo>
                    <a:lnTo>
                      <a:pt x="5014" y="10626"/>
                    </a:lnTo>
                    <a:lnTo>
                      <a:pt x="4646" y="10810"/>
                    </a:lnTo>
                    <a:lnTo>
                      <a:pt x="4324" y="10948"/>
                    </a:lnTo>
                    <a:lnTo>
                      <a:pt x="3956" y="10810"/>
                    </a:lnTo>
                    <a:lnTo>
                      <a:pt x="3588" y="10626"/>
                    </a:lnTo>
                    <a:lnTo>
                      <a:pt x="3266" y="10442"/>
                    </a:lnTo>
                    <a:lnTo>
                      <a:pt x="2944" y="10166"/>
                    </a:lnTo>
                    <a:lnTo>
                      <a:pt x="2898" y="10166"/>
                    </a:lnTo>
                    <a:lnTo>
                      <a:pt x="2898" y="10120"/>
                    </a:lnTo>
                    <a:lnTo>
                      <a:pt x="2852" y="10120"/>
                    </a:lnTo>
                    <a:lnTo>
                      <a:pt x="2852" y="10074"/>
                    </a:lnTo>
                    <a:lnTo>
                      <a:pt x="2806" y="10028"/>
                    </a:lnTo>
                    <a:lnTo>
                      <a:pt x="2760" y="10028"/>
                    </a:lnTo>
                    <a:lnTo>
                      <a:pt x="2760" y="9982"/>
                    </a:lnTo>
                    <a:lnTo>
                      <a:pt x="2714" y="9936"/>
                    </a:lnTo>
                    <a:lnTo>
                      <a:pt x="2714" y="9890"/>
                    </a:lnTo>
                    <a:lnTo>
                      <a:pt x="2668" y="9890"/>
                    </a:lnTo>
                    <a:lnTo>
                      <a:pt x="2622" y="9844"/>
                    </a:lnTo>
                    <a:lnTo>
                      <a:pt x="2622" y="9798"/>
                    </a:lnTo>
                    <a:lnTo>
                      <a:pt x="2576" y="9798"/>
                    </a:lnTo>
                    <a:lnTo>
                      <a:pt x="2576" y="9752"/>
                    </a:lnTo>
                    <a:lnTo>
                      <a:pt x="2530" y="9706"/>
                    </a:lnTo>
                    <a:lnTo>
                      <a:pt x="2484" y="9660"/>
                    </a:lnTo>
                    <a:lnTo>
                      <a:pt x="2438" y="9568"/>
                    </a:lnTo>
                    <a:lnTo>
                      <a:pt x="2392" y="9522"/>
                    </a:lnTo>
                    <a:lnTo>
                      <a:pt x="2392" y="9476"/>
                    </a:lnTo>
                    <a:lnTo>
                      <a:pt x="2346" y="9476"/>
                    </a:lnTo>
                    <a:lnTo>
                      <a:pt x="2346" y="9430"/>
                    </a:lnTo>
                    <a:lnTo>
                      <a:pt x="2070" y="8878"/>
                    </a:lnTo>
                    <a:lnTo>
                      <a:pt x="1886" y="8280"/>
                    </a:lnTo>
                    <a:lnTo>
                      <a:pt x="1748" y="7590"/>
                    </a:lnTo>
                    <a:lnTo>
                      <a:pt x="1748" y="680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8" name="Freeform 118"/>
            <p:cNvSpPr>
              <a:spLocks noEditPoints="1"/>
            </p:cNvSpPr>
            <p:nvPr/>
          </p:nvSpPr>
          <p:spPr bwMode="auto">
            <a:xfrm>
              <a:off x="7765912" y="3819548"/>
              <a:ext cx="219847" cy="246675"/>
            </a:xfrm>
            <a:custGeom>
              <a:avLst/>
              <a:gdLst/>
              <a:ahLst/>
              <a:cxnLst>
                <a:cxn ang="0">
                  <a:pos x="2600" y="1750"/>
                </a:cxn>
                <a:cxn ang="0">
                  <a:pos x="4050" y="1600"/>
                </a:cxn>
                <a:cxn ang="0">
                  <a:pos x="6000" y="850"/>
                </a:cxn>
                <a:cxn ang="0">
                  <a:pos x="8000" y="150"/>
                </a:cxn>
                <a:cxn ang="0">
                  <a:pos x="9500" y="50"/>
                </a:cxn>
                <a:cxn ang="0">
                  <a:pos x="11050" y="700"/>
                </a:cxn>
                <a:cxn ang="0">
                  <a:pos x="11500" y="4650"/>
                </a:cxn>
                <a:cxn ang="0">
                  <a:pos x="11200" y="6850"/>
                </a:cxn>
                <a:cxn ang="0">
                  <a:pos x="10401" y="9200"/>
                </a:cxn>
                <a:cxn ang="0">
                  <a:pos x="9400" y="10550"/>
                </a:cxn>
                <a:cxn ang="0">
                  <a:pos x="8150" y="10800"/>
                </a:cxn>
                <a:cxn ang="0">
                  <a:pos x="5350" y="10700"/>
                </a:cxn>
                <a:cxn ang="0">
                  <a:pos x="4550" y="9950"/>
                </a:cxn>
                <a:cxn ang="0">
                  <a:pos x="3350" y="7600"/>
                </a:cxn>
                <a:cxn ang="0">
                  <a:pos x="2900" y="5550"/>
                </a:cxn>
                <a:cxn ang="0">
                  <a:pos x="7500" y="6000"/>
                </a:cxn>
                <a:cxn ang="0">
                  <a:pos x="9350" y="6000"/>
                </a:cxn>
                <a:cxn ang="0">
                  <a:pos x="6900" y="5550"/>
                </a:cxn>
                <a:cxn ang="0">
                  <a:pos x="4600" y="5800"/>
                </a:cxn>
                <a:cxn ang="0">
                  <a:pos x="4950" y="7300"/>
                </a:cxn>
                <a:cxn ang="0">
                  <a:pos x="7000" y="7150"/>
                </a:cxn>
                <a:cxn ang="0">
                  <a:pos x="7449" y="7300"/>
                </a:cxn>
                <a:cxn ang="0">
                  <a:pos x="9700" y="7300"/>
                </a:cxn>
                <a:cxn ang="0">
                  <a:pos x="9800" y="5550"/>
                </a:cxn>
                <a:cxn ang="0">
                  <a:pos x="6900" y="6000"/>
                </a:cxn>
                <a:cxn ang="0">
                  <a:pos x="6650" y="6850"/>
                </a:cxn>
                <a:cxn ang="0">
                  <a:pos x="5500" y="11500"/>
                </a:cxn>
                <a:cxn ang="0">
                  <a:pos x="0" y="15900"/>
                </a:cxn>
                <a:cxn ang="0">
                  <a:pos x="250" y="14050"/>
                </a:cxn>
                <a:cxn ang="0">
                  <a:pos x="1100" y="12450"/>
                </a:cxn>
                <a:cxn ang="0">
                  <a:pos x="11550" y="13000"/>
                </a:cxn>
                <a:cxn ang="0">
                  <a:pos x="12400" y="14750"/>
                </a:cxn>
                <a:cxn ang="0">
                  <a:pos x="10650" y="15600"/>
                </a:cxn>
                <a:cxn ang="0">
                  <a:pos x="9800" y="13850"/>
                </a:cxn>
                <a:cxn ang="0">
                  <a:pos x="9200" y="11500"/>
                </a:cxn>
                <a:cxn ang="0">
                  <a:pos x="14750" y="15900"/>
                </a:cxn>
                <a:cxn ang="0">
                  <a:pos x="14500" y="14050"/>
                </a:cxn>
                <a:cxn ang="0">
                  <a:pos x="13700" y="12450"/>
                </a:cxn>
                <a:cxn ang="0">
                  <a:pos x="5700" y="4600"/>
                </a:cxn>
                <a:cxn ang="0">
                  <a:pos x="3800" y="4150"/>
                </a:cxn>
                <a:cxn ang="0">
                  <a:pos x="4150" y="6550"/>
                </a:cxn>
                <a:cxn ang="0">
                  <a:pos x="4950" y="8600"/>
                </a:cxn>
                <a:cxn ang="0">
                  <a:pos x="6450" y="9750"/>
                </a:cxn>
                <a:cxn ang="0">
                  <a:pos x="8750" y="9700"/>
                </a:cxn>
                <a:cxn ang="0">
                  <a:pos x="9800" y="7950"/>
                </a:cxn>
                <a:cxn ang="0">
                  <a:pos x="10300" y="6000"/>
                </a:cxn>
                <a:cxn ang="0">
                  <a:pos x="9250" y="5050"/>
                </a:cxn>
                <a:cxn ang="0">
                  <a:pos x="7449" y="5000"/>
                </a:cxn>
              </a:cxnLst>
              <a:rect l="0" t="0" r="r" b="b"/>
              <a:pathLst>
                <a:path w="14750" h="16550">
                  <a:moveTo>
                    <a:pt x="2800" y="4800"/>
                  </a:moveTo>
                  <a:lnTo>
                    <a:pt x="2100" y="1701"/>
                  </a:lnTo>
                  <a:lnTo>
                    <a:pt x="2600" y="1750"/>
                  </a:lnTo>
                  <a:lnTo>
                    <a:pt x="3100" y="1750"/>
                  </a:lnTo>
                  <a:lnTo>
                    <a:pt x="3950" y="2900"/>
                  </a:lnTo>
                  <a:lnTo>
                    <a:pt x="4050" y="1600"/>
                  </a:lnTo>
                  <a:lnTo>
                    <a:pt x="4550" y="1450"/>
                  </a:lnTo>
                  <a:lnTo>
                    <a:pt x="5050" y="1250"/>
                  </a:lnTo>
                  <a:lnTo>
                    <a:pt x="6000" y="850"/>
                  </a:lnTo>
                  <a:lnTo>
                    <a:pt x="7000" y="450"/>
                  </a:lnTo>
                  <a:lnTo>
                    <a:pt x="7500" y="250"/>
                  </a:lnTo>
                  <a:lnTo>
                    <a:pt x="8000" y="150"/>
                  </a:lnTo>
                  <a:lnTo>
                    <a:pt x="8500" y="50"/>
                  </a:lnTo>
                  <a:lnTo>
                    <a:pt x="9000" y="0"/>
                  </a:lnTo>
                  <a:lnTo>
                    <a:pt x="9500" y="50"/>
                  </a:lnTo>
                  <a:lnTo>
                    <a:pt x="10000" y="200"/>
                  </a:lnTo>
                  <a:lnTo>
                    <a:pt x="10500" y="400"/>
                  </a:lnTo>
                  <a:lnTo>
                    <a:pt x="11050" y="700"/>
                  </a:lnTo>
                  <a:lnTo>
                    <a:pt x="11550" y="1150"/>
                  </a:lnTo>
                  <a:lnTo>
                    <a:pt x="12050" y="1701"/>
                  </a:lnTo>
                  <a:lnTo>
                    <a:pt x="11500" y="4650"/>
                  </a:lnTo>
                  <a:lnTo>
                    <a:pt x="11400" y="5400"/>
                  </a:lnTo>
                  <a:lnTo>
                    <a:pt x="11350" y="6150"/>
                  </a:lnTo>
                  <a:lnTo>
                    <a:pt x="11200" y="6850"/>
                  </a:lnTo>
                  <a:lnTo>
                    <a:pt x="11050" y="7500"/>
                  </a:lnTo>
                  <a:lnTo>
                    <a:pt x="10750" y="8400"/>
                  </a:lnTo>
                  <a:lnTo>
                    <a:pt x="10401" y="9200"/>
                  </a:lnTo>
                  <a:lnTo>
                    <a:pt x="9950" y="9900"/>
                  </a:lnTo>
                  <a:lnTo>
                    <a:pt x="9700" y="10250"/>
                  </a:lnTo>
                  <a:lnTo>
                    <a:pt x="9400" y="10550"/>
                  </a:lnTo>
                  <a:lnTo>
                    <a:pt x="9300" y="10700"/>
                  </a:lnTo>
                  <a:lnTo>
                    <a:pt x="9100" y="10700"/>
                  </a:lnTo>
                  <a:lnTo>
                    <a:pt x="8150" y="10800"/>
                  </a:lnTo>
                  <a:lnTo>
                    <a:pt x="7250" y="10850"/>
                  </a:lnTo>
                  <a:lnTo>
                    <a:pt x="6300" y="10800"/>
                  </a:lnTo>
                  <a:lnTo>
                    <a:pt x="5350" y="10700"/>
                  </a:lnTo>
                  <a:lnTo>
                    <a:pt x="5200" y="10700"/>
                  </a:lnTo>
                  <a:lnTo>
                    <a:pt x="5050" y="10550"/>
                  </a:lnTo>
                  <a:lnTo>
                    <a:pt x="4550" y="9950"/>
                  </a:lnTo>
                  <a:lnTo>
                    <a:pt x="4100" y="9250"/>
                  </a:lnTo>
                  <a:lnTo>
                    <a:pt x="3700" y="8450"/>
                  </a:lnTo>
                  <a:lnTo>
                    <a:pt x="3350" y="7600"/>
                  </a:lnTo>
                  <a:lnTo>
                    <a:pt x="3200" y="6950"/>
                  </a:lnTo>
                  <a:lnTo>
                    <a:pt x="3000" y="6250"/>
                  </a:lnTo>
                  <a:lnTo>
                    <a:pt x="2900" y="5550"/>
                  </a:lnTo>
                  <a:lnTo>
                    <a:pt x="2800" y="4800"/>
                  </a:lnTo>
                  <a:close/>
                  <a:moveTo>
                    <a:pt x="9350" y="6000"/>
                  </a:moveTo>
                  <a:lnTo>
                    <a:pt x="7500" y="6000"/>
                  </a:lnTo>
                  <a:lnTo>
                    <a:pt x="7800" y="6850"/>
                  </a:lnTo>
                  <a:lnTo>
                    <a:pt x="9300" y="6850"/>
                  </a:lnTo>
                  <a:lnTo>
                    <a:pt x="9350" y="6000"/>
                  </a:lnTo>
                  <a:close/>
                  <a:moveTo>
                    <a:pt x="7500" y="5550"/>
                  </a:moveTo>
                  <a:lnTo>
                    <a:pt x="7200" y="5550"/>
                  </a:lnTo>
                  <a:lnTo>
                    <a:pt x="6900" y="5550"/>
                  </a:lnTo>
                  <a:lnTo>
                    <a:pt x="4850" y="5550"/>
                  </a:lnTo>
                  <a:lnTo>
                    <a:pt x="4600" y="5550"/>
                  </a:lnTo>
                  <a:lnTo>
                    <a:pt x="4600" y="5800"/>
                  </a:lnTo>
                  <a:lnTo>
                    <a:pt x="4700" y="7100"/>
                  </a:lnTo>
                  <a:lnTo>
                    <a:pt x="4750" y="7300"/>
                  </a:lnTo>
                  <a:lnTo>
                    <a:pt x="4950" y="7300"/>
                  </a:lnTo>
                  <a:lnTo>
                    <a:pt x="6800" y="7300"/>
                  </a:lnTo>
                  <a:lnTo>
                    <a:pt x="6950" y="7300"/>
                  </a:lnTo>
                  <a:lnTo>
                    <a:pt x="7000" y="7150"/>
                  </a:lnTo>
                  <a:lnTo>
                    <a:pt x="7200" y="6500"/>
                  </a:lnTo>
                  <a:lnTo>
                    <a:pt x="7400" y="7150"/>
                  </a:lnTo>
                  <a:lnTo>
                    <a:pt x="7449" y="7300"/>
                  </a:lnTo>
                  <a:lnTo>
                    <a:pt x="7600" y="7300"/>
                  </a:lnTo>
                  <a:lnTo>
                    <a:pt x="9500" y="7300"/>
                  </a:lnTo>
                  <a:lnTo>
                    <a:pt x="9700" y="7300"/>
                  </a:lnTo>
                  <a:lnTo>
                    <a:pt x="9700" y="7100"/>
                  </a:lnTo>
                  <a:lnTo>
                    <a:pt x="9800" y="5800"/>
                  </a:lnTo>
                  <a:lnTo>
                    <a:pt x="9800" y="5550"/>
                  </a:lnTo>
                  <a:lnTo>
                    <a:pt x="9600" y="5550"/>
                  </a:lnTo>
                  <a:lnTo>
                    <a:pt x="7500" y="5550"/>
                  </a:lnTo>
                  <a:close/>
                  <a:moveTo>
                    <a:pt x="6900" y="6000"/>
                  </a:moveTo>
                  <a:lnTo>
                    <a:pt x="5050" y="6000"/>
                  </a:lnTo>
                  <a:lnTo>
                    <a:pt x="5150" y="6850"/>
                  </a:lnTo>
                  <a:lnTo>
                    <a:pt x="6650" y="6850"/>
                  </a:lnTo>
                  <a:lnTo>
                    <a:pt x="6900" y="6000"/>
                  </a:lnTo>
                  <a:close/>
                  <a:moveTo>
                    <a:pt x="1500" y="11950"/>
                  </a:moveTo>
                  <a:lnTo>
                    <a:pt x="5500" y="11500"/>
                  </a:lnTo>
                  <a:lnTo>
                    <a:pt x="7100" y="16550"/>
                  </a:lnTo>
                  <a:lnTo>
                    <a:pt x="50" y="16550"/>
                  </a:lnTo>
                  <a:lnTo>
                    <a:pt x="0" y="15900"/>
                  </a:lnTo>
                  <a:lnTo>
                    <a:pt x="50" y="15300"/>
                  </a:lnTo>
                  <a:lnTo>
                    <a:pt x="150" y="14650"/>
                  </a:lnTo>
                  <a:lnTo>
                    <a:pt x="250" y="14050"/>
                  </a:lnTo>
                  <a:lnTo>
                    <a:pt x="500" y="13500"/>
                  </a:lnTo>
                  <a:lnTo>
                    <a:pt x="750" y="12950"/>
                  </a:lnTo>
                  <a:lnTo>
                    <a:pt x="1100" y="12450"/>
                  </a:lnTo>
                  <a:lnTo>
                    <a:pt x="1500" y="11950"/>
                  </a:lnTo>
                  <a:close/>
                  <a:moveTo>
                    <a:pt x="10650" y="13000"/>
                  </a:moveTo>
                  <a:lnTo>
                    <a:pt x="11550" y="13000"/>
                  </a:lnTo>
                  <a:lnTo>
                    <a:pt x="11550" y="13850"/>
                  </a:lnTo>
                  <a:lnTo>
                    <a:pt x="12400" y="13850"/>
                  </a:lnTo>
                  <a:lnTo>
                    <a:pt x="12400" y="14750"/>
                  </a:lnTo>
                  <a:lnTo>
                    <a:pt x="11550" y="14750"/>
                  </a:lnTo>
                  <a:lnTo>
                    <a:pt x="11550" y="15600"/>
                  </a:lnTo>
                  <a:lnTo>
                    <a:pt x="10650" y="15600"/>
                  </a:lnTo>
                  <a:lnTo>
                    <a:pt x="10650" y="14750"/>
                  </a:lnTo>
                  <a:lnTo>
                    <a:pt x="9800" y="14750"/>
                  </a:lnTo>
                  <a:lnTo>
                    <a:pt x="9800" y="13850"/>
                  </a:lnTo>
                  <a:lnTo>
                    <a:pt x="10650" y="13850"/>
                  </a:lnTo>
                  <a:lnTo>
                    <a:pt x="10650" y="13000"/>
                  </a:lnTo>
                  <a:close/>
                  <a:moveTo>
                    <a:pt x="9200" y="11500"/>
                  </a:moveTo>
                  <a:lnTo>
                    <a:pt x="7650" y="16550"/>
                  </a:lnTo>
                  <a:lnTo>
                    <a:pt x="14750" y="16550"/>
                  </a:lnTo>
                  <a:lnTo>
                    <a:pt x="14750" y="15900"/>
                  </a:lnTo>
                  <a:lnTo>
                    <a:pt x="14700" y="15300"/>
                  </a:lnTo>
                  <a:lnTo>
                    <a:pt x="14650" y="14650"/>
                  </a:lnTo>
                  <a:lnTo>
                    <a:pt x="14500" y="14050"/>
                  </a:lnTo>
                  <a:lnTo>
                    <a:pt x="14300" y="13500"/>
                  </a:lnTo>
                  <a:lnTo>
                    <a:pt x="14000" y="12950"/>
                  </a:lnTo>
                  <a:lnTo>
                    <a:pt x="13700" y="12450"/>
                  </a:lnTo>
                  <a:lnTo>
                    <a:pt x="13250" y="11950"/>
                  </a:lnTo>
                  <a:lnTo>
                    <a:pt x="9200" y="11500"/>
                  </a:lnTo>
                  <a:close/>
                  <a:moveTo>
                    <a:pt x="5700" y="4600"/>
                  </a:moveTo>
                  <a:lnTo>
                    <a:pt x="4750" y="4300"/>
                  </a:lnTo>
                  <a:lnTo>
                    <a:pt x="4250" y="4200"/>
                  </a:lnTo>
                  <a:lnTo>
                    <a:pt x="3800" y="4150"/>
                  </a:lnTo>
                  <a:lnTo>
                    <a:pt x="3850" y="5000"/>
                  </a:lnTo>
                  <a:lnTo>
                    <a:pt x="4000" y="5800"/>
                  </a:lnTo>
                  <a:lnTo>
                    <a:pt x="4150" y="6550"/>
                  </a:lnTo>
                  <a:lnTo>
                    <a:pt x="4349" y="7300"/>
                  </a:lnTo>
                  <a:lnTo>
                    <a:pt x="4600" y="8000"/>
                  </a:lnTo>
                  <a:lnTo>
                    <a:pt x="4950" y="8600"/>
                  </a:lnTo>
                  <a:lnTo>
                    <a:pt x="5300" y="9200"/>
                  </a:lnTo>
                  <a:lnTo>
                    <a:pt x="5700" y="9700"/>
                  </a:lnTo>
                  <a:lnTo>
                    <a:pt x="6450" y="9750"/>
                  </a:lnTo>
                  <a:lnTo>
                    <a:pt x="7250" y="9800"/>
                  </a:lnTo>
                  <a:lnTo>
                    <a:pt x="8000" y="9750"/>
                  </a:lnTo>
                  <a:lnTo>
                    <a:pt x="8750" y="9700"/>
                  </a:lnTo>
                  <a:lnTo>
                    <a:pt x="9150" y="9150"/>
                  </a:lnTo>
                  <a:lnTo>
                    <a:pt x="9500" y="8600"/>
                  </a:lnTo>
                  <a:lnTo>
                    <a:pt x="9800" y="7950"/>
                  </a:lnTo>
                  <a:lnTo>
                    <a:pt x="10050" y="7250"/>
                  </a:lnTo>
                  <a:lnTo>
                    <a:pt x="10200" y="6600"/>
                  </a:lnTo>
                  <a:lnTo>
                    <a:pt x="10300" y="6000"/>
                  </a:lnTo>
                  <a:lnTo>
                    <a:pt x="10450" y="4600"/>
                  </a:lnTo>
                  <a:lnTo>
                    <a:pt x="9850" y="4850"/>
                  </a:lnTo>
                  <a:lnTo>
                    <a:pt x="9250" y="5050"/>
                  </a:lnTo>
                  <a:lnTo>
                    <a:pt x="8650" y="5101"/>
                  </a:lnTo>
                  <a:lnTo>
                    <a:pt x="8050" y="5101"/>
                  </a:lnTo>
                  <a:lnTo>
                    <a:pt x="7449" y="5000"/>
                  </a:lnTo>
                  <a:lnTo>
                    <a:pt x="6900" y="4900"/>
                  </a:lnTo>
                  <a:lnTo>
                    <a:pt x="5700" y="460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128"/>
            <p:cNvSpPr>
              <a:spLocks noEditPoints="1"/>
            </p:cNvSpPr>
            <p:nvPr/>
          </p:nvSpPr>
          <p:spPr bwMode="auto">
            <a:xfrm>
              <a:off x="7326313" y="3830525"/>
              <a:ext cx="255587" cy="240459"/>
            </a:xfrm>
            <a:custGeom>
              <a:avLst/>
              <a:gdLst/>
              <a:ahLst/>
              <a:cxnLst>
                <a:cxn ang="0">
                  <a:pos x="7800" y="10600"/>
                </a:cxn>
                <a:cxn ang="0">
                  <a:pos x="10150" y="11350"/>
                </a:cxn>
                <a:cxn ang="0">
                  <a:pos x="9950" y="13900"/>
                </a:cxn>
                <a:cxn ang="0">
                  <a:pos x="7650" y="14350"/>
                </a:cxn>
                <a:cxn ang="0">
                  <a:pos x="7550" y="13200"/>
                </a:cxn>
                <a:cxn ang="0">
                  <a:pos x="6550" y="12000"/>
                </a:cxn>
                <a:cxn ang="0">
                  <a:pos x="6000" y="2300"/>
                </a:cxn>
                <a:cxn ang="0">
                  <a:pos x="5700" y="5050"/>
                </a:cxn>
                <a:cxn ang="0">
                  <a:pos x="7250" y="7400"/>
                </a:cxn>
                <a:cxn ang="0">
                  <a:pos x="9700" y="8250"/>
                </a:cxn>
                <a:cxn ang="0">
                  <a:pos x="11700" y="8800"/>
                </a:cxn>
                <a:cxn ang="0">
                  <a:pos x="14400" y="14000"/>
                </a:cxn>
                <a:cxn ang="0">
                  <a:pos x="15850" y="13700"/>
                </a:cxn>
                <a:cxn ang="0">
                  <a:pos x="13750" y="8650"/>
                </a:cxn>
                <a:cxn ang="0">
                  <a:pos x="12700" y="6950"/>
                </a:cxn>
                <a:cxn ang="0">
                  <a:pos x="13800" y="3600"/>
                </a:cxn>
                <a:cxn ang="0">
                  <a:pos x="12500" y="1100"/>
                </a:cxn>
                <a:cxn ang="0">
                  <a:pos x="10000" y="0"/>
                </a:cxn>
                <a:cxn ang="0">
                  <a:pos x="6950" y="4750"/>
                </a:cxn>
                <a:cxn ang="0">
                  <a:pos x="7500" y="2200"/>
                </a:cxn>
                <a:cxn ang="0">
                  <a:pos x="9950" y="1200"/>
                </a:cxn>
                <a:cxn ang="0">
                  <a:pos x="8150" y="2350"/>
                </a:cxn>
                <a:cxn ang="0">
                  <a:pos x="10600" y="750"/>
                </a:cxn>
                <a:cxn ang="0">
                  <a:pos x="12550" y="2100"/>
                </a:cxn>
                <a:cxn ang="0">
                  <a:pos x="13200" y="4350"/>
                </a:cxn>
                <a:cxn ang="0">
                  <a:pos x="12300" y="6500"/>
                </a:cxn>
                <a:cxn ang="0">
                  <a:pos x="10150" y="7600"/>
                </a:cxn>
                <a:cxn ang="0">
                  <a:pos x="7900" y="7100"/>
                </a:cxn>
                <a:cxn ang="0">
                  <a:pos x="6400" y="5250"/>
                </a:cxn>
                <a:cxn ang="0">
                  <a:pos x="6450" y="2900"/>
                </a:cxn>
                <a:cxn ang="0">
                  <a:pos x="7950" y="1100"/>
                </a:cxn>
                <a:cxn ang="0">
                  <a:pos x="10300" y="700"/>
                </a:cxn>
                <a:cxn ang="0">
                  <a:pos x="5100" y="2000"/>
                </a:cxn>
                <a:cxn ang="0">
                  <a:pos x="5100" y="4800"/>
                </a:cxn>
                <a:cxn ang="0">
                  <a:pos x="7600" y="4350"/>
                </a:cxn>
                <a:cxn ang="0">
                  <a:pos x="8750" y="4500"/>
                </a:cxn>
                <a:cxn ang="0">
                  <a:pos x="2150" y="6500"/>
                </a:cxn>
                <a:cxn ang="0">
                  <a:pos x="2550" y="10900"/>
                </a:cxn>
                <a:cxn ang="0">
                  <a:pos x="4100" y="12500"/>
                </a:cxn>
                <a:cxn ang="0">
                  <a:pos x="4300" y="600"/>
                </a:cxn>
                <a:cxn ang="0">
                  <a:pos x="6050" y="250"/>
                </a:cxn>
                <a:cxn ang="0">
                  <a:pos x="5150" y="2550"/>
                </a:cxn>
                <a:cxn ang="0">
                  <a:pos x="4550" y="1500"/>
                </a:cxn>
                <a:cxn ang="0">
                  <a:pos x="1150" y="6800"/>
                </a:cxn>
                <a:cxn ang="0">
                  <a:pos x="2400" y="6250"/>
                </a:cxn>
                <a:cxn ang="0">
                  <a:pos x="3350" y="5900"/>
                </a:cxn>
                <a:cxn ang="0">
                  <a:pos x="2300" y="4650"/>
                </a:cxn>
                <a:cxn ang="0">
                  <a:pos x="850" y="5400"/>
                </a:cxn>
                <a:cxn ang="0">
                  <a:pos x="11200" y="2750"/>
                </a:cxn>
                <a:cxn ang="0">
                  <a:pos x="11400" y="5200"/>
                </a:cxn>
                <a:cxn ang="0">
                  <a:pos x="8850" y="5951"/>
                </a:cxn>
                <a:cxn ang="0">
                  <a:pos x="9050" y="4550"/>
                </a:cxn>
                <a:cxn ang="0">
                  <a:pos x="8350" y="3400"/>
                </a:cxn>
                <a:cxn ang="0">
                  <a:pos x="9250" y="2300"/>
                </a:cxn>
                <a:cxn ang="0">
                  <a:pos x="800" y="11650"/>
                </a:cxn>
                <a:cxn ang="0">
                  <a:pos x="3200" y="11850"/>
                </a:cxn>
                <a:cxn ang="0">
                  <a:pos x="3450" y="14250"/>
                </a:cxn>
                <a:cxn ang="0">
                  <a:pos x="1200" y="14951"/>
                </a:cxn>
              </a:cxnLst>
              <a:rect l="0" t="0" r="r" b="b"/>
              <a:pathLst>
                <a:path w="16050" h="15100">
                  <a:moveTo>
                    <a:pt x="6550" y="12000"/>
                  </a:moveTo>
                  <a:lnTo>
                    <a:pt x="6650" y="11700"/>
                  </a:lnTo>
                  <a:lnTo>
                    <a:pt x="6800" y="11400"/>
                  </a:lnTo>
                  <a:lnTo>
                    <a:pt x="7000" y="11150"/>
                  </a:lnTo>
                  <a:lnTo>
                    <a:pt x="7250" y="10950"/>
                  </a:lnTo>
                  <a:lnTo>
                    <a:pt x="7500" y="10750"/>
                  </a:lnTo>
                  <a:lnTo>
                    <a:pt x="7800" y="10600"/>
                  </a:lnTo>
                  <a:lnTo>
                    <a:pt x="8150" y="10500"/>
                  </a:lnTo>
                  <a:lnTo>
                    <a:pt x="8450" y="10500"/>
                  </a:lnTo>
                  <a:lnTo>
                    <a:pt x="8900" y="10550"/>
                  </a:lnTo>
                  <a:lnTo>
                    <a:pt x="9250" y="10650"/>
                  </a:lnTo>
                  <a:lnTo>
                    <a:pt x="9600" y="10800"/>
                  </a:lnTo>
                  <a:lnTo>
                    <a:pt x="9900" y="11050"/>
                  </a:lnTo>
                  <a:lnTo>
                    <a:pt x="10150" y="11350"/>
                  </a:lnTo>
                  <a:lnTo>
                    <a:pt x="10350" y="11700"/>
                  </a:lnTo>
                  <a:lnTo>
                    <a:pt x="10450" y="12100"/>
                  </a:lnTo>
                  <a:lnTo>
                    <a:pt x="10500" y="12500"/>
                  </a:lnTo>
                  <a:lnTo>
                    <a:pt x="10500" y="12900"/>
                  </a:lnTo>
                  <a:lnTo>
                    <a:pt x="10350" y="13250"/>
                  </a:lnTo>
                  <a:lnTo>
                    <a:pt x="10200" y="13600"/>
                  </a:lnTo>
                  <a:lnTo>
                    <a:pt x="9950" y="13900"/>
                  </a:lnTo>
                  <a:lnTo>
                    <a:pt x="9650" y="14150"/>
                  </a:lnTo>
                  <a:lnTo>
                    <a:pt x="9300" y="14350"/>
                  </a:lnTo>
                  <a:lnTo>
                    <a:pt x="8900" y="14500"/>
                  </a:lnTo>
                  <a:lnTo>
                    <a:pt x="8499" y="14550"/>
                  </a:lnTo>
                  <a:lnTo>
                    <a:pt x="8200" y="14500"/>
                  </a:lnTo>
                  <a:lnTo>
                    <a:pt x="7950" y="14450"/>
                  </a:lnTo>
                  <a:lnTo>
                    <a:pt x="7650" y="14350"/>
                  </a:lnTo>
                  <a:lnTo>
                    <a:pt x="7450" y="14200"/>
                  </a:lnTo>
                  <a:lnTo>
                    <a:pt x="7200" y="14050"/>
                  </a:lnTo>
                  <a:lnTo>
                    <a:pt x="7000" y="13850"/>
                  </a:lnTo>
                  <a:lnTo>
                    <a:pt x="6850" y="13650"/>
                  </a:lnTo>
                  <a:lnTo>
                    <a:pt x="6700" y="13400"/>
                  </a:lnTo>
                  <a:lnTo>
                    <a:pt x="7500" y="13300"/>
                  </a:lnTo>
                  <a:lnTo>
                    <a:pt x="7550" y="13200"/>
                  </a:lnTo>
                  <a:lnTo>
                    <a:pt x="7650" y="12850"/>
                  </a:lnTo>
                  <a:lnTo>
                    <a:pt x="7650" y="12550"/>
                  </a:lnTo>
                  <a:lnTo>
                    <a:pt x="7550" y="12250"/>
                  </a:lnTo>
                  <a:lnTo>
                    <a:pt x="7500" y="12100"/>
                  </a:lnTo>
                  <a:lnTo>
                    <a:pt x="7350" y="12000"/>
                  </a:lnTo>
                  <a:lnTo>
                    <a:pt x="7300" y="11950"/>
                  </a:lnTo>
                  <a:lnTo>
                    <a:pt x="6550" y="12000"/>
                  </a:lnTo>
                  <a:close/>
                  <a:moveTo>
                    <a:pt x="7650" y="550"/>
                  </a:moveTo>
                  <a:lnTo>
                    <a:pt x="7300" y="800"/>
                  </a:lnTo>
                  <a:lnTo>
                    <a:pt x="7000" y="1050"/>
                  </a:lnTo>
                  <a:lnTo>
                    <a:pt x="6700" y="1350"/>
                  </a:lnTo>
                  <a:lnTo>
                    <a:pt x="6450" y="1650"/>
                  </a:lnTo>
                  <a:lnTo>
                    <a:pt x="6200" y="1950"/>
                  </a:lnTo>
                  <a:lnTo>
                    <a:pt x="6000" y="2300"/>
                  </a:lnTo>
                  <a:lnTo>
                    <a:pt x="5850" y="2700"/>
                  </a:lnTo>
                  <a:lnTo>
                    <a:pt x="5750" y="3050"/>
                  </a:lnTo>
                  <a:lnTo>
                    <a:pt x="5650" y="3450"/>
                  </a:lnTo>
                  <a:lnTo>
                    <a:pt x="5600" y="3850"/>
                  </a:lnTo>
                  <a:lnTo>
                    <a:pt x="5600" y="4250"/>
                  </a:lnTo>
                  <a:lnTo>
                    <a:pt x="5650" y="4650"/>
                  </a:lnTo>
                  <a:lnTo>
                    <a:pt x="5700" y="5050"/>
                  </a:lnTo>
                  <a:lnTo>
                    <a:pt x="5800" y="5400"/>
                  </a:lnTo>
                  <a:lnTo>
                    <a:pt x="5950" y="5800"/>
                  </a:lnTo>
                  <a:lnTo>
                    <a:pt x="6150" y="6200"/>
                  </a:lnTo>
                  <a:lnTo>
                    <a:pt x="6400" y="6550"/>
                  </a:lnTo>
                  <a:lnTo>
                    <a:pt x="6650" y="6850"/>
                  </a:lnTo>
                  <a:lnTo>
                    <a:pt x="6899" y="7150"/>
                  </a:lnTo>
                  <a:lnTo>
                    <a:pt x="7250" y="7400"/>
                  </a:lnTo>
                  <a:lnTo>
                    <a:pt x="7550" y="7650"/>
                  </a:lnTo>
                  <a:lnTo>
                    <a:pt x="7900" y="7850"/>
                  </a:lnTo>
                  <a:lnTo>
                    <a:pt x="8250" y="8000"/>
                  </a:lnTo>
                  <a:lnTo>
                    <a:pt x="8650" y="8100"/>
                  </a:lnTo>
                  <a:lnTo>
                    <a:pt x="9000" y="8200"/>
                  </a:lnTo>
                  <a:lnTo>
                    <a:pt x="9350" y="8250"/>
                  </a:lnTo>
                  <a:lnTo>
                    <a:pt x="9700" y="8250"/>
                  </a:lnTo>
                  <a:lnTo>
                    <a:pt x="10050" y="8250"/>
                  </a:lnTo>
                  <a:lnTo>
                    <a:pt x="10450" y="8200"/>
                  </a:lnTo>
                  <a:lnTo>
                    <a:pt x="10800" y="8100"/>
                  </a:lnTo>
                  <a:lnTo>
                    <a:pt x="11150" y="8000"/>
                  </a:lnTo>
                  <a:lnTo>
                    <a:pt x="11500" y="7850"/>
                  </a:lnTo>
                  <a:lnTo>
                    <a:pt x="11850" y="8500"/>
                  </a:lnTo>
                  <a:lnTo>
                    <a:pt x="11700" y="8800"/>
                  </a:lnTo>
                  <a:lnTo>
                    <a:pt x="11600" y="9150"/>
                  </a:lnTo>
                  <a:lnTo>
                    <a:pt x="11650" y="9500"/>
                  </a:lnTo>
                  <a:lnTo>
                    <a:pt x="11750" y="9800"/>
                  </a:lnTo>
                  <a:lnTo>
                    <a:pt x="13950" y="13550"/>
                  </a:lnTo>
                  <a:lnTo>
                    <a:pt x="14050" y="13750"/>
                  </a:lnTo>
                  <a:lnTo>
                    <a:pt x="14250" y="13900"/>
                  </a:lnTo>
                  <a:lnTo>
                    <a:pt x="14400" y="14000"/>
                  </a:lnTo>
                  <a:lnTo>
                    <a:pt x="14600" y="14100"/>
                  </a:lnTo>
                  <a:lnTo>
                    <a:pt x="14850" y="14150"/>
                  </a:lnTo>
                  <a:lnTo>
                    <a:pt x="15050" y="14100"/>
                  </a:lnTo>
                  <a:lnTo>
                    <a:pt x="15300" y="14050"/>
                  </a:lnTo>
                  <a:lnTo>
                    <a:pt x="15500" y="14000"/>
                  </a:lnTo>
                  <a:lnTo>
                    <a:pt x="15650" y="13850"/>
                  </a:lnTo>
                  <a:lnTo>
                    <a:pt x="15850" y="13700"/>
                  </a:lnTo>
                  <a:lnTo>
                    <a:pt x="15950" y="13500"/>
                  </a:lnTo>
                  <a:lnTo>
                    <a:pt x="16000" y="13300"/>
                  </a:lnTo>
                  <a:lnTo>
                    <a:pt x="16050" y="13050"/>
                  </a:lnTo>
                  <a:lnTo>
                    <a:pt x="16050" y="12850"/>
                  </a:lnTo>
                  <a:lnTo>
                    <a:pt x="16000" y="12650"/>
                  </a:lnTo>
                  <a:lnTo>
                    <a:pt x="15900" y="12400"/>
                  </a:lnTo>
                  <a:lnTo>
                    <a:pt x="13750" y="8650"/>
                  </a:lnTo>
                  <a:lnTo>
                    <a:pt x="13500" y="8400"/>
                  </a:lnTo>
                  <a:lnTo>
                    <a:pt x="13200" y="8200"/>
                  </a:lnTo>
                  <a:lnTo>
                    <a:pt x="12900" y="8100"/>
                  </a:lnTo>
                  <a:lnTo>
                    <a:pt x="12550" y="8100"/>
                  </a:lnTo>
                  <a:lnTo>
                    <a:pt x="12150" y="7450"/>
                  </a:lnTo>
                  <a:lnTo>
                    <a:pt x="12450" y="7200"/>
                  </a:lnTo>
                  <a:lnTo>
                    <a:pt x="12700" y="6950"/>
                  </a:lnTo>
                  <a:lnTo>
                    <a:pt x="13150" y="6450"/>
                  </a:lnTo>
                  <a:lnTo>
                    <a:pt x="13450" y="5850"/>
                  </a:lnTo>
                  <a:lnTo>
                    <a:pt x="13700" y="5200"/>
                  </a:lnTo>
                  <a:lnTo>
                    <a:pt x="13750" y="4800"/>
                  </a:lnTo>
                  <a:lnTo>
                    <a:pt x="13800" y="4400"/>
                  </a:lnTo>
                  <a:lnTo>
                    <a:pt x="13850" y="4000"/>
                  </a:lnTo>
                  <a:lnTo>
                    <a:pt x="13800" y="3600"/>
                  </a:lnTo>
                  <a:lnTo>
                    <a:pt x="13750" y="3200"/>
                  </a:lnTo>
                  <a:lnTo>
                    <a:pt x="13600" y="2850"/>
                  </a:lnTo>
                  <a:lnTo>
                    <a:pt x="13450" y="2450"/>
                  </a:lnTo>
                  <a:lnTo>
                    <a:pt x="13300" y="2050"/>
                  </a:lnTo>
                  <a:lnTo>
                    <a:pt x="13050" y="1700"/>
                  </a:lnTo>
                  <a:lnTo>
                    <a:pt x="12800" y="1400"/>
                  </a:lnTo>
                  <a:lnTo>
                    <a:pt x="12500" y="1100"/>
                  </a:lnTo>
                  <a:lnTo>
                    <a:pt x="12200" y="850"/>
                  </a:lnTo>
                  <a:lnTo>
                    <a:pt x="11850" y="600"/>
                  </a:lnTo>
                  <a:lnTo>
                    <a:pt x="11500" y="450"/>
                  </a:lnTo>
                  <a:lnTo>
                    <a:pt x="11150" y="250"/>
                  </a:lnTo>
                  <a:lnTo>
                    <a:pt x="10800" y="150"/>
                  </a:lnTo>
                  <a:lnTo>
                    <a:pt x="10400" y="50"/>
                  </a:lnTo>
                  <a:lnTo>
                    <a:pt x="10000" y="0"/>
                  </a:lnTo>
                  <a:lnTo>
                    <a:pt x="9600" y="0"/>
                  </a:lnTo>
                  <a:lnTo>
                    <a:pt x="9200" y="50"/>
                  </a:lnTo>
                  <a:lnTo>
                    <a:pt x="8800" y="100"/>
                  </a:lnTo>
                  <a:lnTo>
                    <a:pt x="8400" y="200"/>
                  </a:lnTo>
                  <a:lnTo>
                    <a:pt x="8050" y="350"/>
                  </a:lnTo>
                  <a:lnTo>
                    <a:pt x="7650" y="550"/>
                  </a:lnTo>
                  <a:close/>
                  <a:moveTo>
                    <a:pt x="6950" y="4750"/>
                  </a:moveTo>
                  <a:lnTo>
                    <a:pt x="6850" y="4350"/>
                  </a:lnTo>
                  <a:lnTo>
                    <a:pt x="6850" y="3950"/>
                  </a:lnTo>
                  <a:lnTo>
                    <a:pt x="6850" y="3550"/>
                  </a:lnTo>
                  <a:lnTo>
                    <a:pt x="6950" y="3200"/>
                  </a:lnTo>
                  <a:lnTo>
                    <a:pt x="7050" y="2800"/>
                  </a:lnTo>
                  <a:lnTo>
                    <a:pt x="7250" y="2500"/>
                  </a:lnTo>
                  <a:lnTo>
                    <a:pt x="7500" y="2200"/>
                  </a:lnTo>
                  <a:lnTo>
                    <a:pt x="7750" y="1900"/>
                  </a:lnTo>
                  <a:lnTo>
                    <a:pt x="8050" y="1700"/>
                  </a:lnTo>
                  <a:lnTo>
                    <a:pt x="8350" y="1500"/>
                  </a:lnTo>
                  <a:lnTo>
                    <a:pt x="8750" y="1350"/>
                  </a:lnTo>
                  <a:lnTo>
                    <a:pt x="9100" y="1250"/>
                  </a:lnTo>
                  <a:lnTo>
                    <a:pt x="9550" y="1200"/>
                  </a:lnTo>
                  <a:lnTo>
                    <a:pt x="9950" y="1200"/>
                  </a:lnTo>
                  <a:lnTo>
                    <a:pt x="10400" y="1250"/>
                  </a:lnTo>
                  <a:lnTo>
                    <a:pt x="10850" y="1400"/>
                  </a:lnTo>
                  <a:lnTo>
                    <a:pt x="10000" y="1550"/>
                  </a:lnTo>
                  <a:lnTo>
                    <a:pt x="9300" y="1750"/>
                  </a:lnTo>
                  <a:lnTo>
                    <a:pt x="8650" y="2000"/>
                  </a:lnTo>
                  <a:lnTo>
                    <a:pt x="8400" y="2150"/>
                  </a:lnTo>
                  <a:lnTo>
                    <a:pt x="8150" y="2350"/>
                  </a:lnTo>
                  <a:lnTo>
                    <a:pt x="7900" y="2550"/>
                  </a:lnTo>
                  <a:lnTo>
                    <a:pt x="7700" y="2800"/>
                  </a:lnTo>
                  <a:lnTo>
                    <a:pt x="7550" y="3050"/>
                  </a:lnTo>
                  <a:lnTo>
                    <a:pt x="7400" y="3350"/>
                  </a:lnTo>
                  <a:lnTo>
                    <a:pt x="7100" y="4000"/>
                  </a:lnTo>
                  <a:lnTo>
                    <a:pt x="6950" y="4750"/>
                  </a:lnTo>
                  <a:close/>
                  <a:moveTo>
                    <a:pt x="10600" y="750"/>
                  </a:moveTo>
                  <a:lnTo>
                    <a:pt x="10950" y="850"/>
                  </a:lnTo>
                  <a:lnTo>
                    <a:pt x="11250" y="1000"/>
                  </a:lnTo>
                  <a:lnTo>
                    <a:pt x="11550" y="1150"/>
                  </a:lnTo>
                  <a:lnTo>
                    <a:pt x="11800" y="1350"/>
                  </a:lnTo>
                  <a:lnTo>
                    <a:pt x="12100" y="1550"/>
                  </a:lnTo>
                  <a:lnTo>
                    <a:pt x="12350" y="1800"/>
                  </a:lnTo>
                  <a:lnTo>
                    <a:pt x="12550" y="2100"/>
                  </a:lnTo>
                  <a:lnTo>
                    <a:pt x="12750" y="2400"/>
                  </a:lnTo>
                  <a:lnTo>
                    <a:pt x="12900" y="2700"/>
                  </a:lnTo>
                  <a:lnTo>
                    <a:pt x="13050" y="3000"/>
                  </a:lnTo>
                  <a:lnTo>
                    <a:pt x="13100" y="3350"/>
                  </a:lnTo>
                  <a:lnTo>
                    <a:pt x="13200" y="3700"/>
                  </a:lnTo>
                  <a:lnTo>
                    <a:pt x="13200" y="4050"/>
                  </a:lnTo>
                  <a:lnTo>
                    <a:pt x="13200" y="4350"/>
                  </a:lnTo>
                  <a:lnTo>
                    <a:pt x="13150" y="4700"/>
                  </a:lnTo>
                  <a:lnTo>
                    <a:pt x="13100" y="5050"/>
                  </a:lnTo>
                  <a:lnTo>
                    <a:pt x="12999" y="5350"/>
                  </a:lnTo>
                  <a:lnTo>
                    <a:pt x="12850" y="5650"/>
                  </a:lnTo>
                  <a:lnTo>
                    <a:pt x="12700" y="5951"/>
                  </a:lnTo>
                  <a:lnTo>
                    <a:pt x="12500" y="6250"/>
                  </a:lnTo>
                  <a:lnTo>
                    <a:pt x="12300" y="6500"/>
                  </a:lnTo>
                  <a:lnTo>
                    <a:pt x="12050" y="6750"/>
                  </a:lnTo>
                  <a:lnTo>
                    <a:pt x="11750" y="6950"/>
                  </a:lnTo>
                  <a:lnTo>
                    <a:pt x="11450" y="7150"/>
                  </a:lnTo>
                  <a:lnTo>
                    <a:pt x="11150" y="7300"/>
                  </a:lnTo>
                  <a:lnTo>
                    <a:pt x="10800" y="7450"/>
                  </a:lnTo>
                  <a:lnTo>
                    <a:pt x="10500" y="7551"/>
                  </a:lnTo>
                  <a:lnTo>
                    <a:pt x="10150" y="7600"/>
                  </a:lnTo>
                  <a:lnTo>
                    <a:pt x="9800" y="7600"/>
                  </a:lnTo>
                  <a:lnTo>
                    <a:pt x="9450" y="7600"/>
                  </a:lnTo>
                  <a:lnTo>
                    <a:pt x="9151" y="7551"/>
                  </a:lnTo>
                  <a:lnTo>
                    <a:pt x="8800" y="7500"/>
                  </a:lnTo>
                  <a:lnTo>
                    <a:pt x="8499" y="7400"/>
                  </a:lnTo>
                  <a:lnTo>
                    <a:pt x="8200" y="7250"/>
                  </a:lnTo>
                  <a:lnTo>
                    <a:pt x="7900" y="7100"/>
                  </a:lnTo>
                  <a:lnTo>
                    <a:pt x="7600" y="6900"/>
                  </a:lnTo>
                  <a:lnTo>
                    <a:pt x="7350" y="6700"/>
                  </a:lnTo>
                  <a:lnTo>
                    <a:pt x="7100" y="6450"/>
                  </a:lnTo>
                  <a:lnTo>
                    <a:pt x="6899" y="6150"/>
                  </a:lnTo>
                  <a:lnTo>
                    <a:pt x="6700" y="5850"/>
                  </a:lnTo>
                  <a:lnTo>
                    <a:pt x="6500" y="5550"/>
                  </a:lnTo>
                  <a:lnTo>
                    <a:pt x="6400" y="5250"/>
                  </a:lnTo>
                  <a:lnTo>
                    <a:pt x="6300" y="4900"/>
                  </a:lnTo>
                  <a:lnTo>
                    <a:pt x="6250" y="4550"/>
                  </a:lnTo>
                  <a:lnTo>
                    <a:pt x="6200" y="4200"/>
                  </a:lnTo>
                  <a:lnTo>
                    <a:pt x="6200" y="3900"/>
                  </a:lnTo>
                  <a:lnTo>
                    <a:pt x="6250" y="3550"/>
                  </a:lnTo>
                  <a:lnTo>
                    <a:pt x="6350" y="3200"/>
                  </a:lnTo>
                  <a:lnTo>
                    <a:pt x="6450" y="2900"/>
                  </a:lnTo>
                  <a:lnTo>
                    <a:pt x="6550" y="2600"/>
                  </a:lnTo>
                  <a:lnTo>
                    <a:pt x="6750" y="2300"/>
                  </a:lnTo>
                  <a:lnTo>
                    <a:pt x="6899" y="2000"/>
                  </a:lnTo>
                  <a:lnTo>
                    <a:pt x="7150" y="1750"/>
                  </a:lnTo>
                  <a:lnTo>
                    <a:pt x="7400" y="1500"/>
                  </a:lnTo>
                  <a:lnTo>
                    <a:pt x="7650" y="1300"/>
                  </a:lnTo>
                  <a:lnTo>
                    <a:pt x="7950" y="1100"/>
                  </a:lnTo>
                  <a:lnTo>
                    <a:pt x="8300" y="950"/>
                  </a:lnTo>
                  <a:lnTo>
                    <a:pt x="8600" y="800"/>
                  </a:lnTo>
                  <a:lnTo>
                    <a:pt x="8950" y="700"/>
                  </a:lnTo>
                  <a:lnTo>
                    <a:pt x="9300" y="650"/>
                  </a:lnTo>
                  <a:lnTo>
                    <a:pt x="9600" y="650"/>
                  </a:lnTo>
                  <a:lnTo>
                    <a:pt x="9950" y="650"/>
                  </a:lnTo>
                  <a:lnTo>
                    <a:pt x="10300" y="700"/>
                  </a:lnTo>
                  <a:lnTo>
                    <a:pt x="10600" y="750"/>
                  </a:lnTo>
                  <a:close/>
                  <a:moveTo>
                    <a:pt x="2800" y="4400"/>
                  </a:moveTo>
                  <a:lnTo>
                    <a:pt x="4800" y="1800"/>
                  </a:lnTo>
                  <a:lnTo>
                    <a:pt x="4900" y="1800"/>
                  </a:lnTo>
                  <a:lnTo>
                    <a:pt x="5000" y="1850"/>
                  </a:lnTo>
                  <a:lnTo>
                    <a:pt x="5050" y="1950"/>
                  </a:lnTo>
                  <a:lnTo>
                    <a:pt x="5100" y="2000"/>
                  </a:lnTo>
                  <a:lnTo>
                    <a:pt x="3300" y="4750"/>
                  </a:lnTo>
                  <a:lnTo>
                    <a:pt x="3050" y="4550"/>
                  </a:lnTo>
                  <a:lnTo>
                    <a:pt x="2800" y="4400"/>
                  </a:lnTo>
                  <a:close/>
                  <a:moveTo>
                    <a:pt x="3700" y="6050"/>
                  </a:moveTo>
                  <a:lnTo>
                    <a:pt x="5350" y="5700"/>
                  </a:lnTo>
                  <a:lnTo>
                    <a:pt x="5200" y="5250"/>
                  </a:lnTo>
                  <a:lnTo>
                    <a:pt x="5100" y="4800"/>
                  </a:lnTo>
                  <a:lnTo>
                    <a:pt x="3550" y="5300"/>
                  </a:lnTo>
                  <a:lnTo>
                    <a:pt x="3650" y="5600"/>
                  </a:lnTo>
                  <a:lnTo>
                    <a:pt x="3700" y="5900"/>
                  </a:lnTo>
                  <a:lnTo>
                    <a:pt x="3700" y="6050"/>
                  </a:lnTo>
                  <a:close/>
                  <a:moveTo>
                    <a:pt x="7400" y="5250"/>
                  </a:moveTo>
                  <a:lnTo>
                    <a:pt x="7500" y="4850"/>
                  </a:lnTo>
                  <a:lnTo>
                    <a:pt x="7600" y="4350"/>
                  </a:lnTo>
                  <a:lnTo>
                    <a:pt x="7700" y="3950"/>
                  </a:lnTo>
                  <a:lnTo>
                    <a:pt x="8350" y="3700"/>
                  </a:lnTo>
                  <a:lnTo>
                    <a:pt x="8499" y="3850"/>
                  </a:lnTo>
                  <a:lnTo>
                    <a:pt x="8600" y="3950"/>
                  </a:lnTo>
                  <a:lnTo>
                    <a:pt x="8650" y="4150"/>
                  </a:lnTo>
                  <a:lnTo>
                    <a:pt x="8750" y="4300"/>
                  </a:lnTo>
                  <a:lnTo>
                    <a:pt x="8750" y="4500"/>
                  </a:lnTo>
                  <a:lnTo>
                    <a:pt x="8750" y="4650"/>
                  </a:lnTo>
                  <a:lnTo>
                    <a:pt x="8700" y="4800"/>
                  </a:lnTo>
                  <a:lnTo>
                    <a:pt x="8650" y="4950"/>
                  </a:lnTo>
                  <a:lnTo>
                    <a:pt x="7400" y="5250"/>
                  </a:lnTo>
                  <a:close/>
                  <a:moveTo>
                    <a:pt x="2550" y="10900"/>
                  </a:moveTo>
                  <a:lnTo>
                    <a:pt x="2300" y="6550"/>
                  </a:lnTo>
                  <a:lnTo>
                    <a:pt x="2150" y="6500"/>
                  </a:lnTo>
                  <a:lnTo>
                    <a:pt x="2000" y="6500"/>
                  </a:lnTo>
                  <a:lnTo>
                    <a:pt x="1850" y="6500"/>
                  </a:lnTo>
                  <a:lnTo>
                    <a:pt x="1700" y="6600"/>
                  </a:lnTo>
                  <a:lnTo>
                    <a:pt x="1550" y="10900"/>
                  </a:lnTo>
                  <a:lnTo>
                    <a:pt x="2000" y="10850"/>
                  </a:lnTo>
                  <a:lnTo>
                    <a:pt x="2300" y="10850"/>
                  </a:lnTo>
                  <a:lnTo>
                    <a:pt x="2550" y="10900"/>
                  </a:lnTo>
                  <a:close/>
                  <a:moveTo>
                    <a:pt x="4250" y="13450"/>
                  </a:moveTo>
                  <a:lnTo>
                    <a:pt x="7150" y="13050"/>
                  </a:lnTo>
                  <a:lnTo>
                    <a:pt x="7200" y="12850"/>
                  </a:lnTo>
                  <a:lnTo>
                    <a:pt x="7200" y="12650"/>
                  </a:lnTo>
                  <a:lnTo>
                    <a:pt x="7150" y="12450"/>
                  </a:lnTo>
                  <a:lnTo>
                    <a:pt x="7050" y="12250"/>
                  </a:lnTo>
                  <a:lnTo>
                    <a:pt x="4100" y="12500"/>
                  </a:lnTo>
                  <a:lnTo>
                    <a:pt x="4200" y="12850"/>
                  </a:lnTo>
                  <a:lnTo>
                    <a:pt x="4250" y="13200"/>
                  </a:lnTo>
                  <a:lnTo>
                    <a:pt x="4250" y="13450"/>
                  </a:lnTo>
                  <a:close/>
                  <a:moveTo>
                    <a:pt x="4100" y="1300"/>
                  </a:moveTo>
                  <a:lnTo>
                    <a:pt x="4100" y="1050"/>
                  </a:lnTo>
                  <a:lnTo>
                    <a:pt x="4200" y="850"/>
                  </a:lnTo>
                  <a:lnTo>
                    <a:pt x="4300" y="600"/>
                  </a:lnTo>
                  <a:lnTo>
                    <a:pt x="4450" y="400"/>
                  </a:lnTo>
                  <a:lnTo>
                    <a:pt x="4650" y="250"/>
                  </a:lnTo>
                  <a:lnTo>
                    <a:pt x="4850" y="150"/>
                  </a:lnTo>
                  <a:lnTo>
                    <a:pt x="5100" y="50"/>
                  </a:lnTo>
                  <a:lnTo>
                    <a:pt x="5350" y="50"/>
                  </a:lnTo>
                  <a:lnTo>
                    <a:pt x="5700" y="100"/>
                  </a:lnTo>
                  <a:lnTo>
                    <a:pt x="6050" y="250"/>
                  </a:lnTo>
                  <a:lnTo>
                    <a:pt x="6300" y="450"/>
                  </a:lnTo>
                  <a:lnTo>
                    <a:pt x="6500" y="750"/>
                  </a:lnTo>
                  <a:lnTo>
                    <a:pt x="6100" y="1150"/>
                  </a:lnTo>
                  <a:lnTo>
                    <a:pt x="5800" y="1600"/>
                  </a:lnTo>
                  <a:lnTo>
                    <a:pt x="5550" y="2050"/>
                  </a:lnTo>
                  <a:lnTo>
                    <a:pt x="5300" y="2600"/>
                  </a:lnTo>
                  <a:lnTo>
                    <a:pt x="5150" y="2550"/>
                  </a:lnTo>
                  <a:lnTo>
                    <a:pt x="5450" y="2100"/>
                  </a:lnTo>
                  <a:lnTo>
                    <a:pt x="5400" y="1950"/>
                  </a:lnTo>
                  <a:lnTo>
                    <a:pt x="5300" y="1750"/>
                  </a:lnTo>
                  <a:lnTo>
                    <a:pt x="5150" y="1600"/>
                  </a:lnTo>
                  <a:lnTo>
                    <a:pt x="4950" y="1500"/>
                  </a:lnTo>
                  <a:lnTo>
                    <a:pt x="4700" y="1500"/>
                  </a:lnTo>
                  <a:lnTo>
                    <a:pt x="4550" y="1500"/>
                  </a:lnTo>
                  <a:lnTo>
                    <a:pt x="4250" y="1950"/>
                  </a:lnTo>
                  <a:lnTo>
                    <a:pt x="4150" y="1650"/>
                  </a:lnTo>
                  <a:lnTo>
                    <a:pt x="4100" y="1300"/>
                  </a:lnTo>
                  <a:close/>
                  <a:moveTo>
                    <a:pt x="800" y="5900"/>
                  </a:moveTo>
                  <a:lnTo>
                    <a:pt x="800" y="6250"/>
                  </a:lnTo>
                  <a:lnTo>
                    <a:pt x="950" y="6550"/>
                  </a:lnTo>
                  <a:lnTo>
                    <a:pt x="1150" y="6800"/>
                  </a:lnTo>
                  <a:lnTo>
                    <a:pt x="1350" y="6950"/>
                  </a:lnTo>
                  <a:lnTo>
                    <a:pt x="1400" y="6500"/>
                  </a:lnTo>
                  <a:lnTo>
                    <a:pt x="1450" y="6400"/>
                  </a:lnTo>
                  <a:lnTo>
                    <a:pt x="1700" y="6250"/>
                  </a:lnTo>
                  <a:lnTo>
                    <a:pt x="2000" y="6150"/>
                  </a:lnTo>
                  <a:lnTo>
                    <a:pt x="2300" y="6200"/>
                  </a:lnTo>
                  <a:lnTo>
                    <a:pt x="2400" y="6250"/>
                  </a:lnTo>
                  <a:lnTo>
                    <a:pt x="2500" y="6350"/>
                  </a:lnTo>
                  <a:lnTo>
                    <a:pt x="2600" y="6450"/>
                  </a:lnTo>
                  <a:lnTo>
                    <a:pt x="2650" y="7050"/>
                  </a:lnTo>
                  <a:lnTo>
                    <a:pt x="2900" y="6850"/>
                  </a:lnTo>
                  <a:lnTo>
                    <a:pt x="3150" y="6550"/>
                  </a:lnTo>
                  <a:lnTo>
                    <a:pt x="3300" y="6250"/>
                  </a:lnTo>
                  <a:lnTo>
                    <a:pt x="3350" y="5900"/>
                  </a:lnTo>
                  <a:lnTo>
                    <a:pt x="3300" y="5650"/>
                  </a:lnTo>
                  <a:lnTo>
                    <a:pt x="3200" y="5400"/>
                  </a:lnTo>
                  <a:lnTo>
                    <a:pt x="3100" y="5200"/>
                  </a:lnTo>
                  <a:lnTo>
                    <a:pt x="2950" y="5000"/>
                  </a:lnTo>
                  <a:lnTo>
                    <a:pt x="2750" y="4850"/>
                  </a:lnTo>
                  <a:lnTo>
                    <a:pt x="2550" y="4700"/>
                  </a:lnTo>
                  <a:lnTo>
                    <a:pt x="2300" y="4650"/>
                  </a:lnTo>
                  <a:lnTo>
                    <a:pt x="2050" y="4650"/>
                  </a:lnTo>
                  <a:lnTo>
                    <a:pt x="1800" y="4650"/>
                  </a:lnTo>
                  <a:lnTo>
                    <a:pt x="1550" y="4750"/>
                  </a:lnTo>
                  <a:lnTo>
                    <a:pt x="1350" y="4850"/>
                  </a:lnTo>
                  <a:lnTo>
                    <a:pt x="1150" y="5000"/>
                  </a:lnTo>
                  <a:lnTo>
                    <a:pt x="1000" y="5200"/>
                  </a:lnTo>
                  <a:lnTo>
                    <a:pt x="850" y="5400"/>
                  </a:lnTo>
                  <a:lnTo>
                    <a:pt x="800" y="5650"/>
                  </a:lnTo>
                  <a:lnTo>
                    <a:pt x="800" y="5900"/>
                  </a:lnTo>
                  <a:close/>
                  <a:moveTo>
                    <a:pt x="9900" y="2100"/>
                  </a:moveTo>
                  <a:lnTo>
                    <a:pt x="10300" y="2150"/>
                  </a:lnTo>
                  <a:lnTo>
                    <a:pt x="10600" y="2300"/>
                  </a:lnTo>
                  <a:lnTo>
                    <a:pt x="10900" y="2500"/>
                  </a:lnTo>
                  <a:lnTo>
                    <a:pt x="11200" y="2750"/>
                  </a:lnTo>
                  <a:lnTo>
                    <a:pt x="11400" y="3050"/>
                  </a:lnTo>
                  <a:lnTo>
                    <a:pt x="11550" y="3350"/>
                  </a:lnTo>
                  <a:lnTo>
                    <a:pt x="11650" y="3700"/>
                  </a:lnTo>
                  <a:lnTo>
                    <a:pt x="11700" y="4100"/>
                  </a:lnTo>
                  <a:lnTo>
                    <a:pt x="11700" y="4500"/>
                  </a:lnTo>
                  <a:lnTo>
                    <a:pt x="11550" y="4850"/>
                  </a:lnTo>
                  <a:lnTo>
                    <a:pt x="11400" y="5200"/>
                  </a:lnTo>
                  <a:lnTo>
                    <a:pt x="11150" y="5500"/>
                  </a:lnTo>
                  <a:lnTo>
                    <a:pt x="10850" y="5750"/>
                  </a:lnTo>
                  <a:lnTo>
                    <a:pt x="10500" y="5951"/>
                  </a:lnTo>
                  <a:lnTo>
                    <a:pt x="10100" y="6100"/>
                  </a:lnTo>
                  <a:lnTo>
                    <a:pt x="9700" y="6150"/>
                  </a:lnTo>
                  <a:lnTo>
                    <a:pt x="9250" y="6100"/>
                  </a:lnTo>
                  <a:lnTo>
                    <a:pt x="8850" y="5951"/>
                  </a:lnTo>
                  <a:lnTo>
                    <a:pt x="8450" y="5700"/>
                  </a:lnTo>
                  <a:lnTo>
                    <a:pt x="8150" y="5400"/>
                  </a:lnTo>
                  <a:lnTo>
                    <a:pt x="8800" y="5250"/>
                  </a:lnTo>
                  <a:lnTo>
                    <a:pt x="8850" y="5150"/>
                  </a:lnTo>
                  <a:lnTo>
                    <a:pt x="9000" y="5000"/>
                  </a:lnTo>
                  <a:lnTo>
                    <a:pt x="9050" y="4800"/>
                  </a:lnTo>
                  <a:lnTo>
                    <a:pt x="9050" y="4550"/>
                  </a:lnTo>
                  <a:lnTo>
                    <a:pt x="9050" y="4350"/>
                  </a:lnTo>
                  <a:lnTo>
                    <a:pt x="9000" y="4150"/>
                  </a:lnTo>
                  <a:lnTo>
                    <a:pt x="8900" y="3950"/>
                  </a:lnTo>
                  <a:lnTo>
                    <a:pt x="8800" y="3750"/>
                  </a:lnTo>
                  <a:lnTo>
                    <a:pt x="8650" y="3600"/>
                  </a:lnTo>
                  <a:lnTo>
                    <a:pt x="8450" y="3450"/>
                  </a:lnTo>
                  <a:lnTo>
                    <a:pt x="8350" y="3400"/>
                  </a:lnTo>
                  <a:lnTo>
                    <a:pt x="7900" y="3500"/>
                  </a:lnTo>
                  <a:lnTo>
                    <a:pt x="8050" y="3250"/>
                  </a:lnTo>
                  <a:lnTo>
                    <a:pt x="8250" y="3000"/>
                  </a:lnTo>
                  <a:lnTo>
                    <a:pt x="8450" y="2800"/>
                  </a:lnTo>
                  <a:lnTo>
                    <a:pt x="8700" y="2600"/>
                  </a:lnTo>
                  <a:lnTo>
                    <a:pt x="8950" y="2450"/>
                  </a:lnTo>
                  <a:lnTo>
                    <a:pt x="9250" y="2300"/>
                  </a:lnTo>
                  <a:lnTo>
                    <a:pt x="9900" y="2100"/>
                  </a:lnTo>
                  <a:close/>
                  <a:moveTo>
                    <a:pt x="0" y="13250"/>
                  </a:moveTo>
                  <a:lnTo>
                    <a:pt x="50" y="12850"/>
                  </a:lnTo>
                  <a:lnTo>
                    <a:pt x="150" y="12500"/>
                  </a:lnTo>
                  <a:lnTo>
                    <a:pt x="300" y="12150"/>
                  </a:lnTo>
                  <a:lnTo>
                    <a:pt x="550" y="11900"/>
                  </a:lnTo>
                  <a:lnTo>
                    <a:pt x="800" y="11650"/>
                  </a:lnTo>
                  <a:lnTo>
                    <a:pt x="1150" y="11500"/>
                  </a:lnTo>
                  <a:lnTo>
                    <a:pt x="1500" y="11350"/>
                  </a:lnTo>
                  <a:lnTo>
                    <a:pt x="1850" y="11350"/>
                  </a:lnTo>
                  <a:lnTo>
                    <a:pt x="2250" y="11350"/>
                  </a:lnTo>
                  <a:lnTo>
                    <a:pt x="2600" y="11450"/>
                  </a:lnTo>
                  <a:lnTo>
                    <a:pt x="2950" y="11650"/>
                  </a:lnTo>
                  <a:lnTo>
                    <a:pt x="3200" y="11850"/>
                  </a:lnTo>
                  <a:lnTo>
                    <a:pt x="3450" y="12150"/>
                  </a:lnTo>
                  <a:lnTo>
                    <a:pt x="3600" y="12450"/>
                  </a:lnTo>
                  <a:lnTo>
                    <a:pt x="3750" y="12800"/>
                  </a:lnTo>
                  <a:lnTo>
                    <a:pt x="3800" y="13200"/>
                  </a:lnTo>
                  <a:lnTo>
                    <a:pt x="3750" y="13550"/>
                  </a:lnTo>
                  <a:lnTo>
                    <a:pt x="3650" y="13900"/>
                  </a:lnTo>
                  <a:lnTo>
                    <a:pt x="3450" y="14250"/>
                  </a:lnTo>
                  <a:lnTo>
                    <a:pt x="3250" y="14550"/>
                  </a:lnTo>
                  <a:lnTo>
                    <a:pt x="2950" y="14750"/>
                  </a:lnTo>
                  <a:lnTo>
                    <a:pt x="2650" y="14951"/>
                  </a:lnTo>
                  <a:lnTo>
                    <a:pt x="2300" y="15050"/>
                  </a:lnTo>
                  <a:lnTo>
                    <a:pt x="1900" y="15100"/>
                  </a:lnTo>
                  <a:lnTo>
                    <a:pt x="1550" y="15050"/>
                  </a:lnTo>
                  <a:lnTo>
                    <a:pt x="1200" y="14951"/>
                  </a:lnTo>
                  <a:lnTo>
                    <a:pt x="850" y="14800"/>
                  </a:lnTo>
                  <a:lnTo>
                    <a:pt x="600" y="14550"/>
                  </a:lnTo>
                  <a:lnTo>
                    <a:pt x="350" y="14300"/>
                  </a:lnTo>
                  <a:lnTo>
                    <a:pt x="150" y="13950"/>
                  </a:lnTo>
                  <a:lnTo>
                    <a:pt x="50" y="13600"/>
                  </a:lnTo>
                  <a:lnTo>
                    <a:pt x="0" y="1325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45" name="pasted-image.pdf" descr="pasted-image.pdf"/>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11500"/>
                    </a14:imgEffect>
                  </a14:imgLayer>
                </a14:imgProps>
              </a:ext>
            </a:extLst>
          </a:blip>
          <a:stretch>
            <a:fillRect/>
          </a:stretch>
        </p:blipFill>
        <p:spPr>
          <a:xfrm>
            <a:off x="860039" y="4467060"/>
            <a:ext cx="436186" cy="449629"/>
          </a:xfrm>
          <a:prstGeom prst="rect">
            <a:avLst/>
          </a:prstGeom>
          <a:noFill/>
          <a:ln w="12700" cap="flat">
            <a:noFill/>
            <a:miter lim="400000"/>
          </a:ln>
          <a:effectLst/>
        </p:spPr>
      </p:pic>
      <p:sp>
        <p:nvSpPr>
          <p:cNvPr id="46" name="矩形 45"/>
          <p:cNvSpPr/>
          <p:nvPr/>
        </p:nvSpPr>
        <p:spPr>
          <a:xfrm>
            <a:off x="537806" y="4938292"/>
            <a:ext cx="989374" cy="276999"/>
          </a:xfrm>
          <a:prstGeom prst="rect">
            <a:avLst/>
          </a:prstGeom>
        </p:spPr>
        <p:txBody>
          <a:bodyPr wrap="none">
            <a:spAutoFit/>
          </a:bodyPr>
          <a:lstStyle/>
          <a:p>
            <a:pPr algn="ctr" fontAlgn="ctr"/>
            <a:r>
              <a:rPr lang="en-US" sz="1200" dirty="0" smtClean="0">
                <a:latin typeface="Huawei Sans" panose="020C0503030203020204" pitchFamily="34" charset="0"/>
              </a:rPr>
              <a:t>Intelligen</a:t>
            </a:r>
            <a:r>
              <a:rPr lang="en-US" altLang="zh-CN" sz="1200" dirty="0" smtClean="0">
                <a:latin typeface="Huawei Sans" panose="020C0503030203020204" pitchFamily="34" charset="0"/>
              </a:rPr>
              <a:t>ce</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矩形 46"/>
          <p:cNvSpPr/>
          <p:nvPr/>
        </p:nvSpPr>
        <p:spPr>
          <a:xfrm>
            <a:off x="1383072" y="4938292"/>
            <a:ext cx="1146468" cy="276999"/>
          </a:xfrm>
          <a:prstGeom prst="rect">
            <a:avLst/>
          </a:prstGeom>
        </p:spPr>
        <p:txBody>
          <a:bodyPr wrap="none">
            <a:spAutoFit/>
          </a:bodyPr>
          <a:lstStyle/>
          <a:p>
            <a:pPr fontAlgn="ctr"/>
            <a:r>
              <a:rPr lang="en-US" sz="1200" dirty="0" err="1" smtClean="0">
                <a:latin typeface="Huawei Sans" panose="020C0503030203020204" pitchFamily="34" charset="0"/>
              </a:rPr>
              <a:t>Cloudification</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矩形 47"/>
          <p:cNvSpPr/>
          <p:nvPr/>
        </p:nvSpPr>
        <p:spPr>
          <a:xfrm>
            <a:off x="2440254" y="4938292"/>
            <a:ext cx="579005" cy="276999"/>
          </a:xfrm>
          <a:prstGeom prst="rect">
            <a:avLst/>
          </a:prstGeom>
        </p:spPr>
        <p:txBody>
          <a:bodyPr wrap="none">
            <a:spAutoFit/>
          </a:bodyPr>
          <a:lstStyle/>
          <a:p>
            <a:pPr fontAlgn="ctr"/>
            <a:r>
              <a:rPr lang="en-US" sz="1200" dirty="0" smtClean="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200"/>
          <p:cNvGrpSpPr/>
          <p:nvPr/>
        </p:nvGrpSpPr>
        <p:grpSpPr>
          <a:xfrm>
            <a:off x="3476619" y="4483399"/>
            <a:ext cx="301742" cy="416950"/>
            <a:chOff x="11015663" y="180975"/>
            <a:chExt cx="722312" cy="1000125"/>
          </a:xfrm>
          <a:solidFill>
            <a:srgbClr val="BFBFBF"/>
          </a:solidFill>
        </p:grpSpPr>
        <p:sp>
          <p:nvSpPr>
            <p:cNvPr id="50" name="Freeform 29"/>
            <p:cNvSpPr>
              <a:spLocks/>
            </p:cNvSpPr>
            <p:nvPr/>
          </p:nvSpPr>
          <p:spPr bwMode="auto">
            <a:xfrm>
              <a:off x="11493500" y="180975"/>
              <a:ext cx="244475" cy="268288"/>
            </a:xfrm>
            <a:custGeom>
              <a:avLst/>
              <a:gdLst/>
              <a:ahLst/>
              <a:cxnLst>
                <a:cxn ang="0">
                  <a:pos x="15" y="72"/>
                </a:cxn>
                <a:cxn ang="0">
                  <a:pos x="58" y="77"/>
                </a:cxn>
                <a:cxn ang="0">
                  <a:pos x="98" y="91"/>
                </a:cxn>
                <a:cxn ang="0">
                  <a:pos x="135" y="113"/>
                </a:cxn>
                <a:cxn ang="0">
                  <a:pos x="169" y="140"/>
                </a:cxn>
                <a:cxn ang="0">
                  <a:pos x="179" y="150"/>
                </a:cxn>
                <a:cxn ang="0">
                  <a:pos x="193" y="168"/>
                </a:cxn>
                <a:cxn ang="0">
                  <a:pos x="216" y="207"/>
                </a:cxn>
                <a:cxn ang="0">
                  <a:pos x="231" y="249"/>
                </a:cxn>
                <a:cxn ang="0">
                  <a:pos x="236" y="295"/>
                </a:cxn>
                <a:cxn ang="0">
                  <a:pos x="236" y="319"/>
                </a:cxn>
                <a:cxn ang="0">
                  <a:pos x="241" y="330"/>
                </a:cxn>
                <a:cxn ang="0">
                  <a:pos x="247" y="334"/>
                </a:cxn>
                <a:cxn ang="0">
                  <a:pos x="292" y="337"/>
                </a:cxn>
                <a:cxn ang="0">
                  <a:pos x="299" y="337"/>
                </a:cxn>
                <a:cxn ang="0">
                  <a:pos x="304" y="334"/>
                </a:cxn>
                <a:cxn ang="0">
                  <a:pos x="309" y="324"/>
                </a:cxn>
                <a:cxn ang="0">
                  <a:pos x="309" y="293"/>
                </a:cxn>
                <a:cxn ang="0">
                  <a:pos x="302" y="233"/>
                </a:cxn>
                <a:cxn ang="0">
                  <a:pos x="282" y="177"/>
                </a:cxn>
                <a:cxn ang="0">
                  <a:pos x="252" y="125"/>
                </a:cxn>
                <a:cxn ang="0">
                  <a:pos x="233" y="101"/>
                </a:cxn>
                <a:cxn ang="0">
                  <a:pos x="221" y="88"/>
                </a:cxn>
                <a:cxn ang="0">
                  <a:pos x="177" y="52"/>
                </a:cxn>
                <a:cxn ang="0">
                  <a:pos x="128" y="25"/>
                </a:cxn>
                <a:cxn ang="0">
                  <a:pos x="74" y="7"/>
                </a:cxn>
                <a:cxn ang="0">
                  <a:pos x="19" y="0"/>
                </a:cxn>
                <a:cxn ang="0">
                  <a:pos x="12" y="0"/>
                </a:cxn>
                <a:cxn ang="0">
                  <a:pos x="4" y="8"/>
                </a:cxn>
                <a:cxn ang="0">
                  <a:pos x="0" y="55"/>
                </a:cxn>
                <a:cxn ang="0">
                  <a:pos x="2" y="62"/>
                </a:cxn>
                <a:cxn ang="0">
                  <a:pos x="5" y="67"/>
                </a:cxn>
                <a:cxn ang="0">
                  <a:pos x="15" y="72"/>
                </a:cxn>
              </a:cxnLst>
              <a:rect l="0" t="0" r="r" b="b"/>
              <a:pathLst>
                <a:path w="309" h="337">
                  <a:moveTo>
                    <a:pt x="15" y="72"/>
                  </a:moveTo>
                  <a:lnTo>
                    <a:pt x="15" y="72"/>
                  </a:lnTo>
                  <a:lnTo>
                    <a:pt x="37" y="74"/>
                  </a:lnTo>
                  <a:lnTo>
                    <a:pt x="58" y="77"/>
                  </a:lnTo>
                  <a:lnTo>
                    <a:pt x="78" y="84"/>
                  </a:lnTo>
                  <a:lnTo>
                    <a:pt x="98" y="91"/>
                  </a:lnTo>
                  <a:lnTo>
                    <a:pt x="118" y="101"/>
                  </a:lnTo>
                  <a:lnTo>
                    <a:pt x="135" y="113"/>
                  </a:lnTo>
                  <a:lnTo>
                    <a:pt x="154" y="125"/>
                  </a:lnTo>
                  <a:lnTo>
                    <a:pt x="169" y="140"/>
                  </a:lnTo>
                  <a:lnTo>
                    <a:pt x="169" y="140"/>
                  </a:lnTo>
                  <a:lnTo>
                    <a:pt x="179" y="150"/>
                  </a:lnTo>
                  <a:lnTo>
                    <a:pt x="179" y="150"/>
                  </a:lnTo>
                  <a:lnTo>
                    <a:pt x="193" y="168"/>
                  </a:lnTo>
                  <a:lnTo>
                    <a:pt x="206" y="187"/>
                  </a:lnTo>
                  <a:lnTo>
                    <a:pt x="216" y="207"/>
                  </a:lnTo>
                  <a:lnTo>
                    <a:pt x="225" y="228"/>
                  </a:lnTo>
                  <a:lnTo>
                    <a:pt x="231" y="249"/>
                  </a:lnTo>
                  <a:lnTo>
                    <a:pt x="235" y="271"/>
                  </a:lnTo>
                  <a:lnTo>
                    <a:pt x="236" y="295"/>
                  </a:lnTo>
                  <a:lnTo>
                    <a:pt x="236" y="319"/>
                  </a:lnTo>
                  <a:lnTo>
                    <a:pt x="236" y="319"/>
                  </a:lnTo>
                  <a:lnTo>
                    <a:pt x="238" y="325"/>
                  </a:lnTo>
                  <a:lnTo>
                    <a:pt x="241" y="330"/>
                  </a:lnTo>
                  <a:lnTo>
                    <a:pt x="241" y="330"/>
                  </a:lnTo>
                  <a:lnTo>
                    <a:pt x="247" y="334"/>
                  </a:lnTo>
                  <a:lnTo>
                    <a:pt x="252" y="336"/>
                  </a:lnTo>
                  <a:lnTo>
                    <a:pt x="292" y="337"/>
                  </a:lnTo>
                  <a:lnTo>
                    <a:pt x="292" y="337"/>
                  </a:lnTo>
                  <a:lnTo>
                    <a:pt x="299" y="337"/>
                  </a:lnTo>
                  <a:lnTo>
                    <a:pt x="304" y="334"/>
                  </a:lnTo>
                  <a:lnTo>
                    <a:pt x="304" y="334"/>
                  </a:lnTo>
                  <a:lnTo>
                    <a:pt x="307" y="329"/>
                  </a:lnTo>
                  <a:lnTo>
                    <a:pt x="309" y="324"/>
                  </a:lnTo>
                  <a:lnTo>
                    <a:pt x="309" y="324"/>
                  </a:lnTo>
                  <a:lnTo>
                    <a:pt x="309" y="293"/>
                  </a:lnTo>
                  <a:lnTo>
                    <a:pt x="307" y="263"/>
                  </a:lnTo>
                  <a:lnTo>
                    <a:pt x="302" y="233"/>
                  </a:lnTo>
                  <a:lnTo>
                    <a:pt x="294" y="204"/>
                  </a:lnTo>
                  <a:lnTo>
                    <a:pt x="282" y="177"/>
                  </a:lnTo>
                  <a:lnTo>
                    <a:pt x="268" y="150"/>
                  </a:lnTo>
                  <a:lnTo>
                    <a:pt x="252" y="125"/>
                  </a:lnTo>
                  <a:lnTo>
                    <a:pt x="233" y="101"/>
                  </a:lnTo>
                  <a:lnTo>
                    <a:pt x="233" y="101"/>
                  </a:lnTo>
                  <a:lnTo>
                    <a:pt x="221" y="88"/>
                  </a:lnTo>
                  <a:lnTo>
                    <a:pt x="221" y="88"/>
                  </a:lnTo>
                  <a:lnTo>
                    <a:pt x="199" y="69"/>
                  </a:lnTo>
                  <a:lnTo>
                    <a:pt x="177" y="52"/>
                  </a:lnTo>
                  <a:lnTo>
                    <a:pt x="154" y="37"/>
                  </a:lnTo>
                  <a:lnTo>
                    <a:pt x="128" y="25"/>
                  </a:lnTo>
                  <a:lnTo>
                    <a:pt x="101" y="15"/>
                  </a:lnTo>
                  <a:lnTo>
                    <a:pt x="74" y="7"/>
                  </a:lnTo>
                  <a:lnTo>
                    <a:pt x="47" y="1"/>
                  </a:lnTo>
                  <a:lnTo>
                    <a:pt x="19" y="0"/>
                  </a:lnTo>
                  <a:lnTo>
                    <a:pt x="19" y="0"/>
                  </a:lnTo>
                  <a:lnTo>
                    <a:pt x="12" y="0"/>
                  </a:lnTo>
                  <a:lnTo>
                    <a:pt x="7" y="3"/>
                  </a:lnTo>
                  <a:lnTo>
                    <a:pt x="4" y="8"/>
                  </a:lnTo>
                  <a:lnTo>
                    <a:pt x="2" y="15"/>
                  </a:lnTo>
                  <a:lnTo>
                    <a:pt x="0" y="55"/>
                  </a:lnTo>
                  <a:lnTo>
                    <a:pt x="0" y="55"/>
                  </a:lnTo>
                  <a:lnTo>
                    <a:pt x="2" y="62"/>
                  </a:lnTo>
                  <a:lnTo>
                    <a:pt x="5" y="67"/>
                  </a:lnTo>
                  <a:lnTo>
                    <a:pt x="5" y="67"/>
                  </a:lnTo>
                  <a:lnTo>
                    <a:pt x="9" y="71"/>
                  </a:lnTo>
                  <a:lnTo>
                    <a:pt x="15" y="72"/>
                  </a:lnTo>
                  <a:lnTo>
                    <a:pt x="15" y="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30"/>
            <p:cNvSpPr>
              <a:spLocks/>
            </p:cNvSpPr>
            <p:nvPr/>
          </p:nvSpPr>
          <p:spPr bwMode="auto">
            <a:xfrm>
              <a:off x="11496675" y="280988"/>
              <a:ext cx="142875" cy="152400"/>
            </a:xfrm>
            <a:custGeom>
              <a:avLst/>
              <a:gdLst/>
              <a:ahLst/>
              <a:cxnLst>
                <a:cxn ang="0">
                  <a:pos x="112" y="184"/>
                </a:cxn>
                <a:cxn ang="0">
                  <a:pos x="112" y="184"/>
                </a:cxn>
                <a:cxn ang="0">
                  <a:pos x="117" y="188"/>
                </a:cxn>
                <a:cxn ang="0">
                  <a:pos x="122" y="189"/>
                </a:cxn>
                <a:cxn ang="0">
                  <a:pos x="164" y="193"/>
                </a:cxn>
                <a:cxn ang="0">
                  <a:pos x="164" y="193"/>
                </a:cxn>
                <a:cxn ang="0">
                  <a:pos x="169" y="191"/>
                </a:cxn>
                <a:cxn ang="0">
                  <a:pos x="176" y="189"/>
                </a:cxn>
                <a:cxn ang="0">
                  <a:pos x="176" y="189"/>
                </a:cxn>
                <a:cxn ang="0">
                  <a:pos x="179" y="184"/>
                </a:cxn>
                <a:cxn ang="0">
                  <a:pos x="181" y="177"/>
                </a:cxn>
                <a:cxn ang="0">
                  <a:pos x="181" y="177"/>
                </a:cxn>
                <a:cxn ang="0">
                  <a:pos x="181" y="161"/>
                </a:cxn>
                <a:cxn ang="0">
                  <a:pos x="179" y="145"/>
                </a:cxn>
                <a:cxn ang="0">
                  <a:pos x="176" y="129"/>
                </a:cxn>
                <a:cxn ang="0">
                  <a:pos x="171" y="113"/>
                </a:cxn>
                <a:cxn ang="0">
                  <a:pos x="164" y="98"/>
                </a:cxn>
                <a:cxn ang="0">
                  <a:pos x="157" y="83"/>
                </a:cxn>
                <a:cxn ang="0">
                  <a:pos x="149" y="69"/>
                </a:cxn>
                <a:cxn ang="0">
                  <a:pos x="137" y="56"/>
                </a:cxn>
                <a:cxn ang="0">
                  <a:pos x="137" y="56"/>
                </a:cxn>
                <a:cxn ang="0">
                  <a:pos x="130" y="49"/>
                </a:cxn>
                <a:cxn ang="0">
                  <a:pos x="130" y="49"/>
                </a:cxn>
                <a:cxn ang="0">
                  <a:pos x="118" y="37"/>
                </a:cxn>
                <a:cxn ang="0">
                  <a:pos x="107" y="29"/>
                </a:cxn>
                <a:cxn ang="0">
                  <a:pos x="93" y="21"/>
                </a:cxn>
                <a:cxn ang="0">
                  <a:pos x="80" y="14"/>
                </a:cxn>
                <a:cxn ang="0">
                  <a:pos x="64" y="9"/>
                </a:cxn>
                <a:cxn ang="0">
                  <a:pos x="49" y="4"/>
                </a:cxn>
                <a:cxn ang="0">
                  <a:pos x="34" y="0"/>
                </a:cxn>
                <a:cxn ang="0">
                  <a:pos x="19" y="0"/>
                </a:cxn>
                <a:cxn ang="0">
                  <a:pos x="19" y="0"/>
                </a:cxn>
                <a:cxn ang="0">
                  <a:pos x="12" y="0"/>
                </a:cxn>
                <a:cxn ang="0">
                  <a:pos x="7" y="4"/>
                </a:cxn>
                <a:cxn ang="0">
                  <a:pos x="4" y="9"/>
                </a:cxn>
                <a:cxn ang="0">
                  <a:pos x="2" y="14"/>
                </a:cxn>
                <a:cxn ang="0">
                  <a:pos x="0" y="56"/>
                </a:cxn>
                <a:cxn ang="0">
                  <a:pos x="0" y="56"/>
                </a:cxn>
                <a:cxn ang="0">
                  <a:pos x="0" y="63"/>
                </a:cxn>
                <a:cxn ang="0">
                  <a:pos x="5" y="68"/>
                </a:cxn>
                <a:cxn ang="0">
                  <a:pos x="5" y="68"/>
                </a:cxn>
                <a:cxn ang="0">
                  <a:pos x="9" y="71"/>
                </a:cxn>
                <a:cxn ang="0">
                  <a:pos x="16" y="73"/>
                </a:cxn>
                <a:cxn ang="0">
                  <a:pos x="16" y="73"/>
                </a:cxn>
                <a:cxn ang="0">
                  <a:pos x="32" y="75"/>
                </a:cxn>
                <a:cxn ang="0">
                  <a:pos x="49" y="81"/>
                </a:cxn>
                <a:cxn ang="0">
                  <a:pos x="66" y="90"/>
                </a:cxn>
                <a:cxn ang="0">
                  <a:pos x="80" y="100"/>
                </a:cxn>
                <a:cxn ang="0">
                  <a:pos x="80" y="100"/>
                </a:cxn>
                <a:cxn ang="0">
                  <a:pos x="83" y="105"/>
                </a:cxn>
                <a:cxn ang="0">
                  <a:pos x="83" y="105"/>
                </a:cxn>
                <a:cxn ang="0">
                  <a:pos x="95" y="120"/>
                </a:cxn>
                <a:cxn ang="0">
                  <a:pos x="102" y="137"/>
                </a:cxn>
                <a:cxn ang="0">
                  <a:pos x="107" y="154"/>
                </a:cxn>
                <a:cxn ang="0">
                  <a:pos x="107" y="172"/>
                </a:cxn>
                <a:cxn ang="0">
                  <a:pos x="107" y="172"/>
                </a:cxn>
                <a:cxn ang="0">
                  <a:pos x="108" y="179"/>
                </a:cxn>
                <a:cxn ang="0">
                  <a:pos x="112" y="184"/>
                </a:cxn>
                <a:cxn ang="0">
                  <a:pos x="112" y="184"/>
                </a:cxn>
              </a:cxnLst>
              <a:rect l="0" t="0" r="r" b="b"/>
              <a:pathLst>
                <a:path w="181" h="193">
                  <a:moveTo>
                    <a:pt x="112" y="184"/>
                  </a:moveTo>
                  <a:lnTo>
                    <a:pt x="112" y="184"/>
                  </a:lnTo>
                  <a:lnTo>
                    <a:pt x="117" y="188"/>
                  </a:lnTo>
                  <a:lnTo>
                    <a:pt x="122" y="189"/>
                  </a:lnTo>
                  <a:lnTo>
                    <a:pt x="164" y="193"/>
                  </a:lnTo>
                  <a:lnTo>
                    <a:pt x="164" y="193"/>
                  </a:lnTo>
                  <a:lnTo>
                    <a:pt x="169" y="191"/>
                  </a:lnTo>
                  <a:lnTo>
                    <a:pt x="176" y="189"/>
                  </a:lnTo>
                  <a:lnTo>
                    <a:pt x="176" y="189"/>
                  </a:lnTo>
                  <a:lnTo>
                    <a:pt x="179" y="184"/>
                  </a:lnTo>
                  <a:lnTo>
                    <a:pt x="181" y="177"/>
                  </a:lnTo>
                  <a:lnTo>
                    <a:pt x="181" y="177"/>
                  </a:lnTo>
                  <a:lnTo>
                    <a:pt x="181" y="161"/>
                  </a:lnTo>
                  <a:lnTo>
                    <a:pt x="179" y="145"/>
                  </a:lnTo>
                  <a:lnTo>
                    <a:pt x="176" y="129"/>
                  </a:lnTo>
                  <a:lnTo>
                    <a:pt x="171" y="113"/>
                  </a:lnTo>
                  <a:lnTo>
                    <a:pt x="164" y="98"/>
                  </a:lnTo>
                  <a:lnTo>
                    <a:pt x="157" y="83"/>
                  </a:lnTo>
                  <a:lnTo>
                    <a:pt x="149" y="69"/>
                  </a:lnTo>
                  <a:lnTo>
                    <a:pt x="137" y="56"/>
                  </a:lnTo>
                  <a:lnTo>
                    <a:pt x="137" y="56"/>
                  </a:lnTo>
                  <a:lnTo>
                    <a:pt x="130" y="49"/>
                  </a:lnTo>
                  <a:lnTo>
                    <a:pt x="130" y="49"/>
                  </a:lnTo>
                  <a:lnTo>
                    <a:pt x="118" y="37"/>
                  </a:lnTo>
                  <a:lnTo>
                    <a:pt x="107" y="29"/>
                  </a:lnTo>
                  <a:lnTo>
                    <a:pt x="93" y="21"/>
                  </a:lnTo>
                  <a:lnTo>
                    <a:pt x="80" y="14"/>
                  </a:lnTo>
                  <a:lnTo>
                    <a:pt x="64" y="9"/>
                  </a:lnTo>
                  <a:lnTo>
                    <a:pt x="49" y="4"/>
                  </a:lnTo>
                  <a:lnTo>
                    <a:pt x="34" y="0"/>
                  </a:lnTo>
                  <a:lnTo>
                    <a:pt x="19" y="0"/>
                  </a:lnTo>
                  <a:lnTo>
                    <a:pt x="19" y="0"/>
                  </a:lnTo>
                  <a:lnTo>
                    <a:pt x="12" y="0"/>
                  </a:lnTo>
                  <a:lnTo>
                    <a:pt x="7" y="4"/>
                  </a:lnTo>
                  <a:lnTo>
                    <a:pt x="4" y="9"/>
                  </a:lnTo>
                  <a:lnTo>
                    <a:pt x="2" y="14"/>
                  </a:lnTo>
                  <a:lnTo>
                    <a:pt x="0" y="56"/>
                  </a:lnTo>
                  <a:lnTo>
                    <a:pt x="0" y="56"/>
                  </a:lnTo>
                  <a:lnTo>
                    <a:pt x="0" y="63"/>
                  </a:lnTo>
                  <a:lnTo>
                    <a:pt x="5" y="68"/>
                  </a:lnTo>
                  <a:lnTo>
                    <a:pt x="5" y="68"/>
                  </a:lnTo>
                  <a:lnTo>
                    <a:pt x="9" y="71"/>
                  </a:lnTo>
                  <a:lnTo>
                    <a:pt x="16" y="73"/>
                  </a:lnTo>
                  <a:lnTo>
                    <a:pt x="16" y="73"/>
                  </a:lnTo>
                  <a:lnTo>
                    <a:pt x="32" y="75"/>
                  </a:lnTo>
                  <a:lnTo>
                    <a:pt x="49" y="81"/>
                  </a:lnTo>
                  <a:lnTo>
                    <a:pt x="66" y="90"/>
                  </a:lnTo>
                  <a:lnTo>
                    <a:pt x="80" y="100"/>
                  </a:lnTo>
                  <a:lnTo>
                    <a:pt x="80" y="100"/>
                  </a:lnTo>
                  <a:lnTo>
                    <a:pt x="83" y="105"/>
                  </a:lnTo>
                  <a:lnTo>
                    <a:pt x="83" y="105"/>
                  </a:lnTo>
                  <a:lnTo>
                    <a:pt x="95" y="120"/>
                  </a:lnTo>
                  <a:lnTo>
                    <a:pt x="102" y="137"/>
                  </a:lnTo>
                  <a:lnTo>
                    <a:pt x="107" y="154"/>
                  </a:lnTo>
                  <a:lnTo>
                    <a:pt x="107" y="172"/>
                  </a:lnTo>
                  <a:lnTo>
                    <a:pt x="107" y="172"/>
                  </a:lnTo>
                  <a:lnTo>
                    <a:pt x="108" y="179"/>
                  </a:lnTo>
                  <a:lnTo>
                    <a:pt x="112" y="184"/>
                  </a:lnTo>
                  <a:lnTo>
                    <a:pt x="112" y="1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31"/>
            <p:cNvSpPr>
              <a:spLocks noEditPoints="1"/>
            </p:cNvSpPr>
            <p:nvPr/>
          </p:nvSpPr>
          <p:spPr bwMode="auto">
            <a:xfrm>
              <a:off x="11015663" y="377825"/>
              <a:ext cx="522288" cy="803275"/>
            </a:xfrm>
            <a:custGeom>
              <a:avLst/>
              <a:gdLst/>
              <a:ahLst/>
              <a:cxnLst>
                <a:cxn ang="0">
                  <a:pos x="639" y="1012"/>
                </a:cxn>
                <a:cxn ang="0">
                  <a:pos x="647" y="1012"/>
                </a:cxn>
                <a:cxn ang="0">
                  <a:pos x="656" y="1002"/>
                </a:cxn>
                <a:cxn ang="0">
                  <a:pos x="658" y="103"/>
                </a:cxn>
                <a:cxn ang="0">
                  <a:pos x="658" y="93"/>
                </a:cxn>
                <a:cxn ang="0">
                  <a:pos x="653" y="72"/>
                </a:cxn>
                <a:cxn ang="0">
                  <a:pos x="641" y="45"/>
                </a:cxn>
                <a:cxn ang="0">
                  <a:pos x="612" y="18"/>
                </a:cxn>
                <a:cxn ang="0">
                  <a:pos x="585" y="5"/>
                </a:cxn>
                <a:cxn ang="0">
                  <a:pos x="565" y="0"/>
                </a:cxn>
                <a:cxn ang="0">
                  <a:pos x="103" y="0"/>
                </a:cxn>
                <a:cxn ang="0">
                  <a:pos x="93" y="0"/>
                </a:cxn>
                <a:cxn ang="0">
                  <a:pos x="72" y="5"/>
                </a:cxn>
                <a:cxn ang="0">
                  <a:pos x="45" y="18"/>
                </a:cxn>
                <a:cxn ang="0">
                  <a:pos x="17" y="45"/>
                </a:cxn>
                <a:cxn ang="0">
                  <a:pos x="3" y="72"/>
                </a:cxn>
                <a:cxn ang="0">
                  <a:pos x="0" y="93"/>
                </a:cxn>
                <a:cxn ang="0">
                  <a:pos x="0" y="995"/>
                </a:cxn>
                <a:cxn ang="0">
                  <a:pos x="1" y="1002"/>
                </a:cxn>
                <a:cxn ang="0">
                  <a:pos x="10" y="1012"/>
                </a:cxn>
                <a:cxn ang="0">
                  <a:pos x="17" y="1012"/>
                </a:cxn>
                <a:cxn ang="0">
                  <a:pos x="361" y="926"/>
                </a:cxn>
                <a:cxn ang="0">
                  <a:pos x="356" y="939"/>
                </a:cxn>
                <a:cxn ang="0">
                  <a:pos x="342" y="945"/>
                </a:cxn>
                <a:cxn ang="0">
                  <a:pos x="314" y="945"/>
                </a:cxn>
                <a:cxn ang="0">
                  <a:pos x="302" y="939"/>
                </a:cxn>
                <a:cxn ang="0">
                  <a:pos x="297" y="926"/>
                </a:cxn>
                <a:cxn ang="0">
                  <a:pos x="297" y="911"/>
                </a:cxn>
                <a:cxn ang="0">
                  <a:pos x="302" y="897"/>
                </a:cxn>
                <a:cxn ang="0">
                  <a:pos x="314" y="892"/>
                </a:cxn>
                <a:cxn ang="0">
                  <a:pos x="342" y="892"/>
                </a:cxn>
                <a:cxn ang="0">
                  <a:pos x="356" y="897"/>
                </a:cxn>
                <a:cxn ang="0">
                  <a:pos x="361" y="911"/>
                </a:cxn>
                <a:cxn ang="0">
                  <a:pos x="114" y="126"/>
                </a:cxn>
                <a:cxn ang="0">
                  <a:pos x="116" y="120"/>
                </a:cxn>
                <a:cxn ang="0">
                  <a:pos x="126" y="109"/>
                </a:cxn>
                <a:cxn ang="0">
                  <a:pos x="524" y="108"/>
                </a:cxn>
                <a:cxn ang="0">
                  <a:pos x="531" y="109"/>
                </a:cxn>
                <a:cxn ang="0">
                  <a:pos x="541" y="120"/>
                </a:cxn>
                <a:cxn ang="0">
                  <a:pos x="543" y="821"/>
                </a:cxn>
                <a:cxn ang="0">
                  <a:pos x="541" y="828"/>
                </a:cxn>
                <a:cxn ang="0">
                  <a:pos x="531" y="838"/>
                </a:cxn>
                <a:cxn ang="0">
                  <a:pos x="133" y="840"/>
                </a:cxn>
                <a:cxn ang="0">
                  <a:pos x="126" y="838"/>
                </a:cxn>
                <a:cxn ang="0">
                  <a:pos x="116" y="828"/>
                </a:cxn>
                <a:cxn ang="0">
                  <a:pos x="114" y="126"/>
                </a:cxn>
              </a:cxnLst>
              <a:rect l="0" t="0" r="r" b="b"/>
              <a:pathLst>
                <a:path w="658" h="1012">
                  <a:moveTo>
                    <a:pt x="17" y="1012"/>
                  </a:moveTo>
                  <a:lnTo>
                    <a:pt x="639" y="1012"/>
                  </a:lnTo>
                  <a:lnTo>
                    <a:pt x="639" y="1012"/>
                  </a:lnTo>
                  <a:lnTo>
                    <a:pt x="647" y="1012"/>
                  </a:lnTo>
                  <a:lnTo>
                    <a:pt x="653" y="1007"/>
                  </a:lnTo>
                  <a:lnTo>
                    <a:pt x="656" y="1002"/>
                  </a:lnTo>
                  <a:lnTo>
                    <a:pt x="658" y="995"/>
                  </a:lnTo>
                  <a:lnTo>
                    <a:pt x="658" y="103"/>
                  </a:lnTo>
                  <a:lnTo>
                    <a:pt x="658" y="103"/>
                  </a:lnTo>
                  <a:lnTo>
                    <a:pt x="658" y="93"/>
                  </a:lnTo>
                  <a:lnTo>
                    <a:pt x="656" y="82"/>
                  </a:lnTo>
                  <a:lnTo>
                    <a:pt x="653" y="72"/>
                  </a:lnTo>
                  <a:lnTo>
                    <a:pt x="649" y="64"/>
                  </a:lnTo>
                  <a:lnTo>
                    <a:pt x="641" y="45"/>
                  </a:lnTo>
                  <a:lnTo>
                    <a:pt x="627" y="30"/>
                  </a:lnTo>
                  <a:lnTo>
                    <a:pt x="612" y="18"/>
                  </a:lnTo>
                  <a:lnTo>
                    <a:pt x="595" y="8"/>
                  </a:lnTo>
                  <a:lnTo>
                    <a:pt x="585" y="5"/>
                  </a:lnTo>
                  <a:lnTo>
                    <a:pt x="575" y="1"/>
                  </a:lnTo>
                  <a:lnTo>
                    <a:pt x="565" y="0"/>
                  </a:lnTo>
                  <a:lnTo>
                    <a:pt x="555" y="0"/>
                  </a:lnTo>
                  <a:lnTo>
                    <a:pt x="103" y="0"/>
                  </a:lnTo>
                  <a:lnTo>
                    <a:pt x="103" y="0"/>
                  </a:lnTo>
                  <a:lnTo>
                    <a:pt x="93" y="0"/>
                  </a:lnTo>
                  <a:lnTo>
                    <a:pt x="82" y="1"/>
                  </a:lnTo>
                  <a:lnTo>
                    <a:pt x="72" y="5"/>
                  </a:lnTo>
                  <a:lnTo>
                    <a:pt x="62" y="8"/>
                  </a:lnTo>
                  <a:lnTo>
                    <a:pt x="45" y="18"/>
                  </a:lnTo>
                  <a:lnTo>
                    <a:pt x="30" y="30"/>
                  </a:lnTo>
                  <a:lnTo>
                    <a:pt x="17" y="45"/>
                  </a:lnTo>
                  <a:lnTo>
                    <a:pt x="7" y="64"/>
                  </a:lnTo>
                  <a:lnTo>
                    <a:pt x="3" y="72"/>
                  </a:lnTo>
                  <a:lnTo>
                    <a:pt x="1" y="82"/>
                  </a:lnTo>
                  <a:lnTo>
                    <a:pt x="0" y="93"/>
                  </a:lnTo>
                  <a:lnTo>
                    <a:pt x="0" y="103"/>
                  </a:lnTo>
                  <a:lnTo>
                    <a:pt x="0" y="995"/>
                  </a:lnTo>
                  <a:lnTo>
                    <a:pt x="0" y="995"/>
                  </a:lnTo>
                  <a:lnTo>
                    <a:pt x="1" y="1002"/>
                  </a:lnTo>
                  <a:lnTo>
                    <a:pt x="5" y="1007"/>
                  </a:lnTo>
                  <a:lnTo>
                    <a:pt x="10" y="1012"/>
                  </a:lnTo>
                  <a:lnTo>
                    <a:pt x="17" y="1012"/>
                  </a:lnTo>
                  <a:lnTo>
                    <a:pt x="17" y="1012"/>
                  </a:lnTo>
                  <a:close/>
                  <a:moveTo>
                    <a:pt x="361" y="926"/>
                  </a:moveTo>
                  <a:lnTo>
                    <a:pt x="361" y="926"/>
                  </a:lnTo>
                  <a:lnTo>
                    <a:pt x="359" y="933"/>
                  </a:lnTo>
                  <a:lnTo>
                    <a:pt x="356" y="939"/>
                  </a:lnTo>
                  <a:lnTo>
                    <a:pt x="351" y="943"/>
                  </a:lnTo>
                  <a:lnTo>
                    <a:pt x="342" y="945"/>
                  </a:lnTo>
                  <a:lnTo>
                    <a:pt x="314" y="945"/>
                  </a:lnTo>
                  <a:lnTo>
                    <a:pt x="314" y="945"/>
                  </a:lnTo>
                  <a:lnTo>
                    <a:pt x="307" y="943"/>
                  </a:lnTo>
                  <a:lnTo>
                    <a:pt x="302" y="939"/>
                  </a:lnTo>
                  <a:lnTo>
                    <a:pt x="297" y="933"/>
                  </a:lnTo>
                  <a:lnTo>
                    <a:pt x="297" y="926"/>
                  </a:lnTo>
                  <a:lnTo>
                    <a:pt x="297" y="911"/>
                  </a:lnTo>
                  <a:lnTo>
                    <a:pt x="297" y="911"/>
                  </a:lnTo>
                  <a:lnTo>
                    <a:pt x="297" y="904"/>
                  </a:lnTo>
                  <a:lnTo>
                    <a:pt x="302" y="897"/>
                  </a:lnTo>
                  <a:lnTo>
                    <a:pt x="307" y="894"/>
                  </a:lnTo>
                  <a:lnTo>
                    <a:pt x="314" y="892"/>
                  </a:lnTo>
                  <a:lnTo>
                    <a:pt x="342" y="892"/>
                  </a:lnTo>
                  <a:lnTo>
                    <a:pt x="342" y="892"/>
                  </a:lnTo>
                  <a:lnTo>
                    <a:pt x="351" y="894"/>
                  </a:lnTo>
                  <a:lnTo>
                    <a:pt x="356" y="897"/>
                  </a:lnTo>
                  <a:lnTo>
                    <a:pt x="359" y="904"/>
                  </a:lnTo>
                  <a:lnTo>
                    <a:pt x="361" y="911"/>
                  </a:lnTo>
                  <a:lnTo>
                    <a:pt x="361" y="926"/>
                  </a:lnTo>
                  <a:close/>
                  <a:moveTo>
                    <a:pt x="114" y="126"/>
                  </a:moveTo>
                  <a:lnTo>
                    <a:pt x="114" y="126"/>
                  </a:lnTo>
                  <a:lnTo>
                    <a:pt x="116" y="120"/>
                  </a:lnTo>
                  <a:lnTo>
                    <a:pt x="120" y="113"/>
                  </a:lnTo>
                  <a:lnTo>
                    <a:pt x="126" y="109"/>
                  </a:lnTo>
                  <a:lnTo>
                    <a:pt x="133" y="108"/>
                  </a:lnTo>
                  <a:lnTo>
                    <a:pt x="524" y="108"/>
                  </a:lnTo>
                  <a:lnTo>
                    <a:pt x="524" y="108"/>
                  </a:lnTo>
                  <a:lnTo>
                    <a:pt x="531" y="109"/>
                  </a:lnTo>
                  <a:lnTo>
                    <a:pt x="538" y="113"/>
                  </a:lnTo>
                  <a:lnTo>
                    <a:pt x="541" y="120"/>
                  </a:lnTo>
                  <a:lnTo>
                    <a:pt x="543" y="126"/>
                  </a:lnTo>
                  <a:lnTo>
                    <a:pt x="543" y="821"/>
                  </a:lnTo>
                  <a:lnTo>
                    <a:pt x="543" y="821"/>
                  </a:lnTo>
                  <a:lnTo>
                    <a:pt x="541" y="828"/>
                  </a:lnTo>
                  <a:lnTo>
                    <a:pt x="538" y="835"/>
                  </a:lnTo>
                  <a:lnTo>
                    <a:pt x="531" y="838"/>
                  </a:lnTo>
                  <a:lnTo>
                    <a:pt x="524" y="840"/>
                  </a:lnTo>
                  <a:lnTo>
                    <a:pt x="133" y="840"/>
                  </a:lnTo>
                  <a:lnTo>
                    <a:pt x="133" y="840"/>
                  </a:lnTo>
                  <a:lnTo>
                    <a:pt x="126" y="838"/>
                  </a:lnTo>
                  <a:lnTo>
                    <a:pt x="120" y="835"/>
                  </a:lnTo>
                  <a:lnTo>
                    <a:pt x="116" y="828"/>
                  </a:lnTo>
                  <a:lnTo>
                    <a:pt x="114" y="821"/>
                  </a:lnTo>
                  <a:lnTo>
                    <a:pt x="114" y="1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3" name="矩形 52"/>
          <p:cNvSpPr/>
          <p:nvPr/>
        </p:nvSpPr>
        <p:spPr>
          <a:xfrm>
            <a:off x="3304325" y="4938292"/>
            <a:ext cx="753732" cy="276999"/>
          </a:xfrm>
          <a:prstGeom prst="rect">
            <a:avLst/>
          </a:prstGeom>
        </p:spPr>
        <p:txBody>
          <a:bodyPr wrap="none">
            <a:spAutoFit/>
          </a:bodyPr>
          <a:lstStyle/>
          <a:p>
            <a:pPr fontAlgn="ctr"/>
            <a:r>
              <a:rPr lang="en-US" sz="1200" dirty="0" smtClean="0">
                <a:latin typeface="Huawei Sans" panose="020C0503030203020204" pitchFamily="34" charset="0"/>
              </a:rPr>
              <a:t>Mobil</a:t>
            </a:r>
            <a:r>
              <a:rPr lang="en-US" altLang="zh-CN" sz="1200" dirty="0" smtClean="0">
                <a:latin typeface="Huawei Sans" panose="020C0503030203020204" pitchFamily="34" charset="0"/>
              </a:rPr>
              <a:t>ity</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4" name="组合 53"/>
          <p:cNvGrpSpPr/>
          <p:nvPr/>
        </p:nvGrpSpPr>
        <p:grpSpPr>
          <a:xfrm>
            <a:off x="1520645" y="2289600"/>
            <a:ext cx="1719047" cy="1204502"/>
            <a:chOff x="1229330" y="2409763"/>
            <a:chExt cx="1719047" cy="1204502"/>
          </a:xfrm>
        </p:grpSpPr>
        <p:sp>
          <p:nvSpPr>
            <p:cNvPr id="55" name="矩形 54"/>
            <p:cNvSpPr/>
            <p:nvPr/>
          </p:nvSpPr>
          <p:spPr>
            <a:xfrm rot="10800000" flipV="1">
              <a:off x="1268267" y="3026859"/>
              <a:ext cx="453041" cy="2815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None/>
              </a:pPr>
              <a:endParaRPr lang="en-US" altLang="zh-CN" sz="3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矩形 55"/>
            <p:cNvSpPr/>
            <p:nvPr/>
          </p:nvSpPr>
          <p:spPr>
            <a:xfrm rot="10800000">
              <a:off x="2441378" y="2409763"/>
              <a:ext cx="453041" cy="8927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None/>
              </a:pPr>
              <a:endParaRPr lang="en-US" altLang="zh-CN" sz="3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7" name="直接连接符 56"/>
            <p:cNvCxnSpPr/>
            <p:nvPr/>
          </p:nvCxnSpPr>
          <p:spPr>
            <a:xfrm>
              <a:off x="1268998" y="3300421"/>
              <a:ext cx="1625421"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TextBox 32"/>
            <p:cNvSpPr txBox="1"/>
            <p:nvPr/>
          </p:nvSpPr>
          <p:spPr>
            <a:xfrm>
              <a:off x="1229330" y="3337266"/>
              <a:ext cx="530915" cy="276999"/>
            </a:xfrm>
            <a:prstGeom prst="rect">
              <a:avLst/>
            </a:prstGeom>
            <a:noFill/>
          </p:spPr>
          <p:txBody>
            <a:bodyPr wrap="none" rtlCol="0">
              <a:spAutoFit/>
            </a:bodyPr>
            <a:lstStyle/>
            <a:p>
              <a:pPr algn="ctr" fontAlgn="ctr">
                <a:buNone/>
              </a:pPr>
              <a:r>
                <a:rPr lang="en-US" sz="1200" dirty="0" smtClean="0">
                  <a:latin typeface="Huawei Sans" panose="020C0503030203020204" pitchFamily="34" charset="0"/>
                </a:rPr>
                <a:t>2016</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TextBox 33"/>
            <p:cNvSpPr txBox="1"/>
            <p:nvPr/>
          </p:nvSpPr>
          <p:spPr>
            <a:xfrm>
              <a:off x="2417462" y="3337266"/>
              <a:ext cx="530915" cy="276999"/>
            </a:xfrm>
            <a:prstGeom prst="rect">
              <a:avLst/>
            </a:prstGeom>
            <a:noFill/>
          </p:spPr>
          <p:txBody>
            <a:bodyPr wrap="none" rtlCol="0">
              <a:spAutoFit/>
            </a:bodyPr>
            <a:lstStyle/>
            <a:p>
              <a:pPr algn="ctr" fontAlgn="ctr">
                <a:buNone/>
              </a:pPr>
              <a:r>
                <a:rPr lang="en-US" sz="1200" dirty="0" smtClean="0">
                  <a:latin typeface="Huawei Sans" panose="020C0503030203020204" pitchFamily="34" charset="0"/>
                </a:rPr>
                <a:t>2020</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34"/>
            <p:cNvSpPr txBox="1"/>
            <p:nvPr/>
          </p:nvSpPr>
          <p:spPr>
            <a:xfrm>
              <a:off x="1268998" y="3034272"/>
              <a:ext cx="451579" cy="257369"/>
            </a:xfrm>
            <a:prstGeom prst="rect">
              <a:avLst/>
            </a:prstGeom>
            <a:noFill/>
          </p:spPr>
          <p:txBody>
            <a:bodyPr wrap="none" lIns="72000" tIns="36000" rIns="72000" bIns="36000" rtlCol="0">
              <a:noAutofit/>
            </a:bodyPr>
            <a:lstStyle/>
            <a:p>
              <a:pPr algn="ctr" fontAlgn="ctr">
                <a:buNone/>
              </a:pPr>
              <a:r>
                <a:rPr lang="en-US" sz="1200" dirty="0" smtClean="0">
                  <a:solidFill>
                    <a:schemeClr val="bg1"/>
                  </a:solidFill>
                  <a:latin typeface="Huawei Sans" panose="020C0503030203020204" pitchFamily="34" charset="0"/>
                </a:rPr>
                <a:t>20%</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TextBox 35"/>
            <p:cNvSpPr txBox="1"/>
            <p:nvPr/>
          </p:nvSpPr>
          <p:spPr>
            <a:xfrm>
              <a:off x="2457128" y="2709904"/>
              <a:ext cx="451579" cy="257369"/>
            </a:xfrm>
            <a:prstGeom prst="rect">
              <a:avLst/>
            </a:prstGeom>
            <a:noFill/>
          </p:spPr>
          <p:txBody>
            <a:bodyPr wrap="none" lIns="72000" tIns="36000" rIns="72000" bIns="36000" rtlCol="0">
              <a:noAutofit/>
            </a:bodyPr>
            <a:lstStyle/>
            <a:p>
              <a:pPr algn="ctr" fontAlgn="ctr">
                <a:buNone/>
              </a:pPr>
              <a:r>
                <a:rPr lang="en-US" sz="1200" dirty="0" smtClean="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Freeform 222"/>
            <p:cNvSpPr/>
            <p:nvPr/>
          </p:nvSpPr>
          <p:spPr>
            <a:xfrm rot="10800000" flipH="1">
              <a:off x="1801709" y="2836333"/>
              <a:ext cx="559266" cy="36920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3" name="圆角矩形 62"/>
          <p:cNvSpPr>
            <a:spLocks/>
          </p:cNvSpPr>
          <p:nvPr/>
        </p:nvSpPr>
        <p:spPr bwMode="gray">
          <a:xfrm>
            <a:off x="4303938" y="1541843"/>
            <a:ext cx="3520544" cy="398113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4" name="圆角矩形 63"/>
          <p:cNvSpPr/>
          <p:nvPr/>
        </p:nvSpPr>
        <p:spPr bwMode="gray">
          <a:xfrm flipH="1">
            <a:off x="4302960" y="996696"/>
            <a:ext cx="3520544" cy="452584"/>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Emergence of Software defined networking (SDN)</a:t>
            </a:r>
            <a:endParaRPr lang="en-US" sz="1400" dirty="0">
              <a:solidFill>
                <a:srgbClr val="30B5C5"/>
              </a:solidFill>
              <a:latin typeface="Huawei Sans" panose="020C0503030203020204" pitchFamily="34" charset="0"/>
            </a:endParaRPr>
          </a:p>
        </p:txBody>
      </p:sp>
      <p:sp>
        <p:nvSpPr>
          <p:cNvPr id="66" name="文本框 65"/>
          <p:cNvSpPr txBox="1"/>
          <p:nvPr/>
        </p:nvSpPr>
        <p:spPr>
          <a:xfrm>
            <a:off x="4253601" y="1605469"/>
            <a:ext cx="3648800" cy="523220"/>
          </a:xfrm>
          <a:prstGeom prst="rect">
            <a:avLst/>
          </a:prstGeom>
          <a:noFill/>
        </p:spPr>
        <p:txBody>
          <a:bodyPr wrap="square" rtlCol="0">
            <a:spAutoFit/>
          </a:bodyPr>
          <a:lstStyle/>
          <a:p>
            <a:pPr algn="ctr" fontAlgn="ctr"/>
            <a:r>
              <a:rPr lang="en-US" sz="1400" b="1" dirty="0">
                <a:latin typeface="Huawei Sans" panose="020C0503030203020204" pitchFamily="34" charset="0"/>
              </a:rPr>
              <a:t>Unified management and centralized configuration</a:t>
            </a:r>
          </a:p>
        </p:txBody>
      </p:sp>
      <p:sp>
        <p:nvSpPr>
          <p:cNvPr id="98" name="圆角矩形 97"/>
          <p:cNvSpPr>
            <a:spLocks/>
          </p:cNvSpPr>
          <p:nvPr/>
        </p:nvSpPr>
        <p:spPr bwMode="gray">
          <a:xfrm>
            <a:off x="8003265" y="1541843"/>
            <a:ext cx="3520544" cy="398113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9" name="圆角矩形 98"/>
          <p:cNvSpPr/>
          <p:nvPr/>
        </p:nvSpPr>
        <p:spPr bwMode="gray">
          <a:xfrm flipH="1">
            <a:off x="8002287" y="996696"/>
            <a:ext cx="3520544" cy="452584"/>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High-speed development of the Internet</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a:xfrm>
            <a:off x="8099205" y="1520831"/>
            <a:ext cx="3328664" cy="738664"/>
          </a:xfrm>
          <a:prstGeom prst="rect">
            <a:avLst/>
          </a:prstGeom>
          <a:noFill/>
        </p:spPr>
        <p:txBody>
          <a:bodyPr wrap="square" rtlCol="0">
            <a:spAutoFit/>
          </a:bodyPr>
          <a:lstStyle/>
          <a:p>
            <a:pPr algn="ctr" fontAlgn="ctr"/>
            <a:r>
              <a:rPr lang="en-US" altLang="zh-CN" sz="1400" b="1" dirty="0" smtClean="0">
                <a:solidFill>
                  <a:prstClr val="black"/>
                </a:solidFill>
                <a:latin typeface="Huawei Sans" panose="020C0503030203020204" pitchFamily="34" charset="0"/>
              </a:rPr>
              <a:t>Rapidly </a:t>
            </a:r>
            <a:r>
              <a:rPr lang="en-US" altLang="zh-CN" sz="1400" b="1" dirty="0">
                <a:solidFill>
                  <a:prstClr val="black"/>
                </a:solidFill>
                <a:latin typeface="Huawei Sans" panose="020C0503030203020204" pitchFamily="34" charset="0"/>
              </a:rPr>
              <a:t>narrowing </a:t>
            </a:r>
            <a:r>
              <a:rPr lang="en-US" sz="1400" b="1" dirty="0" smtClean="0">
                <a:solidFill>
                  <a:prstClr val="black"/>
                </a:solidFill>
                <a:latin typeface="Huawei Sans" panose="020C0503030203020204" pitchFamily="34" charset="0"/>
              </a:rPr>
              <a:t>gap between the quality of the Internet and traditional private lines</a:t>
            </a:r>
            <a:endParaRPr lang="en-US" sz="1400" b="1" dirty="0">
              <a:solidFill>
                <a:prstClr val="black"/>
              </a:solidFill>
              <a:latin typeface="Huawei Sans" panose="020C0503030203020204" pitchFamily="34" charset="0"/>
            </a:endParaRPr>
          </a:p>
        </p:txBody>
      </p:sp>
      <p:sp>
        <p:nvSpPr>
          <p:cNvPr id="134" name="矩形 133"/>
          <p:cNvSpPr/>
          <p:nvPr/>
        </p:nvSpPr>
        <p:spPr>
          <a:xfrm>
            <a:off x="8002287" y="3969830"/>
            <a:ext cx="3425582" cy="1384995"/>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rPr>
              <a:t>The coverage and network performance of the Internet are continuously improving, and the gap between the quality of the Internet and traditional private lines is narrowing rapidly. As such, more and more enterprises and organizations are using the Internet for interconnection.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35" name="组合 35"/>
          <p:cNvGrpSpPr/>
          <p:nvPr/>
        </p:nvGrpSpPr>
        <p:grpSpPr>
          <a:xfrm>
            <a:off x="9604763" y="2264525"/>
            <a:ext cx="1543534" cy="875054"/>
            <a:chOff x="3269076" y="1744970"/>
            <a:chExt cx="1860118" cy="1054529"/>
          </a:xfrm>
          <a:solidFill>
            <a:sysClr val="window" lastClr="FFFFFF">
              <a:lumMod val="75000"/>
            </a:sysClr>
          </a:solidFill>
        </p:grpSpPr>
        <p:sp>
          <p:nvSpPr>
            <p:cNvPr id="136" name="矩形 36"/>
            <p:cNvSpPr/>
            <p:nvPr/>
          </p:nvSpPr>
          <p:spPr>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42" name="文本框 141"/>
          <p:cNvSpPr txBox="1"/>
          <p:nvPr/>
        </p:nvSpPr>
        <p:spPr>
          <a:xfrm>
            <a:off x="9706874" y="2515075"/>
            <a:ext cx="1269484" cy="646331"/>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Traditional carrier private lines/MPLS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43" name="组合 35"/>
          <p:cNvGrpSpPr/>
          <p:nvPr/>
        </p:nvGrpSpPr>
        <p:grpSpPr>
          <a:xfrm>
            <a:off x="8372428" y="3129218"/>
            <a:ext cx="1378332" cy="781398"/>
            <a:chOff x="3269076" y="1744970"/>
            <a:chExt cx="1860118" cy="1054529"/>
          </a:xfrm>
          <a:solidFill>
            <a:sysClr val="window" lastClr="FFFFFF">
              <a:lumMod val="75000"/>
            </a:sysClr>
          </a:solidFill>
        </p:grpSpPr>
        <p:sp>
          <p:nvSpPr>
            <p:cNvPr id="144" name="矩形 36"/>
            <p:cNvSpPr/>
            <p:nvPr/>
          </p:nvSpPr>
          <p:spPr>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50" name="文本框 149"/>
          <p:cNvSpPr txBox="1"/>
          <p:nvPr/>
        </p:nvSpPr>
        <p:spPr>
          <a:xfrm>
            <a:off x="8519545" y="3459906"/>
            <a:ext cx="1106878" cy="276999"/>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Internet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Right Arrow 158"/>
          <p:cNvSpPr/>
          <p:nvPr/>
        </p:nvSpPr>
        <p:spPr>
          <a:xfrm rot="7703658" flipH="1">
            <a:off x="9305258" y="2986010"/>
            <a:ext cx="567013" cy="494305"/>
          </a:xfrm>
          <a:prstGeom prst="rightArrow">
            <a:avLst>
              <a:gd name="adj1" fmla="val 79333"/>
              <a:gd name="adj2" fmla="val 50000"/>
            </a:avLst>
          </a:prstGeom>
          <a:gradFill flip="none" rotWithShape="1">
            <a:gsLst>
              <a:gs pos="15000">
                <a:srgbClr val="5B9BD5">
                  <a:lumMod val="5000"/>
                  <a:lumOff val="95000"/>
                  <a:alpha val="0"/>
                </a:srgbClr>
              </a:gs>
              <a:gs pos="81000">
                <a:srgbClr val="FFCC66"/>
              </a:gs>
            </a:gsLst>
            <a:lin ang="0" scaled="1"/>
            <a:tileRect/>
          </a:gradFill>
          <a:ln w="12700" cap="flat" cmpd="sng" algn="ctr">
            <a:gradFill flip="none" rotWithShape="1">
              <a:gsLst>
                <a:gs pos="11000">
                  <a:srgbClr val="5B9BD5">
                    <a:lumMod val="0"/>
                    <a:lumOff val="100000"/>
                    <a:alpha val="0"/>
                  </a:srgbClr>
                </a:gs>
                <a:gs pos="67000">
                  <a:srgbClr val="FF9933"/>
                </a:gs>
              </a:gsLst>
              <a:lin ang="0" scaled="1"/>
              <a:tileRect/>
            </a:gra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52" name="组合 292"/>
          <p:cNvGrpSpPr/>
          <p:nvPr/>
        </p:nvGrpSpPr>
        <p:grpSpPr>
          <a:xfrm>
            <a:off x="5650267" y="2580293"/>
            <a:ext cx="891466" cy="887773"/>
            <a:chOff x="3429000" y="3554413"/>
            <a:chExt cx="668338" cy="666751"/>
          </a:xfrm>
          <a:solidFill>
            <a:srgbClr val="3C3C3B"/>
          </a:solidFill>
        </p:grpSpPr>
        <p:sp>
          <p:nvSpPr>
            <p:cNvPr id="153" name="Freeform 166"/>
            <p:cNvSpPr/>
            <p:nvPr/>
          </p:nvSpPr>
          <p:spPr bwMode="auto">
            <a:xfrm>
              <a:off x="3429000" y="3554413"/>
              <a:ext cx="668338" cy="666750"/>
            </a:xfrm>
            <a:custGeom>
              <a:avLst/>
              <a:gdLst/>
              <a:ahLst/>
              <a:cxnLst>
                <a:cxn ang="0">
                  <a:pos x="795" y="1591"/>
                </a:cxn>
                <a:cxn ang="0">
                  <a:pos x="795" y="1591"/>
                </a:cxn>
                <a:cxn ang="0">
                  <a:pos x="0" y="796"/>
                </a:cxn>
                <a:cxn ang="0">
                  <a:pos x="795" y="0"/>
                </a:cxn>
                <a:cxn ang="0">
                  <a:pos x="1591" y="796"/>
                </a:cxn>
                <a:cxn ang="0">
                  <a:pos x="1371" y="1346"/>
                </a:cxn>
                <a:cxn ang="0">
                  <a:pos x="1323" y="1347"/>
                </a:cxn>
                <a:cxn ang="0">
                  <a:pos x="1322" y="1300"/>
                </a:cxn>
                <a:cxn ang="0">
                  <a:pos x="1525" y="796"/>
                </a:cxn>
                <a:cxn ang="0">
                  <a:pos x="795" y="66"/>
                </a:cxn>
                <a:cxn ang="0">
                  <a:pos x="66" y="796"/>
                </a:cxn>
                <a:cxn ang="0">
                  <a:pos x="795" y="1525"/>
                </a:cxn>
                <a:cxn ang="0">
                  <a:pos x="1188" y="1410"/>
                </a:cxn>
                <a:cxn ang="0">
                  <a:pos x="1234" y="1420"/>
                </a:cxn>
                <a:cxn ang="0">
                  <a:pos x="1224" y="1466"/>
                </a:cxn>
                <a:cxn ang="0">
                  <a:pos x="795" y="1591"/>
                </a:cxn>
              </a:cxnLst>
              <a:rect l="0" t="0" r="r" b="b"/>
              <a:pathLst>
                <a:path w="1591" h="1591">
                  <a:moveTo>
                    <a:pt x="795" y="1591"/>
                  </a:moveTo>
                  <a:lnTo>
                    <a:pt x="795" y="1591"/>
                  </a:lnTo>
                  <a:cubicBezTo>
                    <a:pt x="357" y="1591"/>
                    <a:pt x="0" y="1234"/>
                    <a:pt x="0" y="796"/>
                  </a:cubicBezTo>
                  <a:cubicBezTo>
                    <a:pt x="0" y="357"/>
                    <a:pt x="357" y="0"/>
                    <a:pt x="795" y="0"/>
                  </a:cubicBezTo>
                  <a:cubicBezTo>
                    <a:pt x="1234" y="0"/>
                    <a:pt x="1591" y="357"/>
                    <a:pt x="1591" y="796"/>
                  </a:cubicBezTo>
                  <a:cubicBezTo>
                    <a:pt x="1591" y="1002"/>
                    <a:pt x="1513" y="1197"/>
                    <a:pt x="1371" y="1346"/>
                  </a:cubicBezTo>
                  <a:cubicBezTo>
                    <a:pt x="1358" y="1359"/>
                    <a:pt x="1337" y="1360"/>
                    <a:pt x="1323" y="1347"/>
                  </a:cubicBezTo>
                  <a:cubicBezTo>
                    <a:pt x="1310" y="1334"/>
                    <a:pt x="1310" y="1313"/>
                    <a:pt x="1322" y="1300"/>
                  </a:cubicBezTo>
                  <a:cubicBezTo>
                    <a:pt x="1453" y="1163"/>
                    <a:pt x="1525" y="984"/>
                    <a:pt x="1525" y="796"/>
                  </a:cubicBezTo>
                  <a:cubicBezTo>
                    <a:pt x="1525" y="393"/>
                    <a:pt x="1198" y="66"/>
                    <a:pt x="795" y="66"/>
                  </a:cubicBezTo>
                  <a:cubicBezTo>
                    <a:pt x="393" y="66"/>
                    <a:pt x="66" y="393"/>
                    <a:pt x="66" y="796"/>
                  </a:cubicBezTo>
                  <a:cubicBezTo>
                    <a:pt x="66" y="1198"/>
                    <a:pt x="393" y="1525"/>
                    <a:pt x="795" y="1525"/>
                  </a:cubicBezTo>
                  <a:cubicBezTo>
                    <a:pt x="935" y="1525"/>
                    <a:pt x="1071" y="1485"/>
                    <a:pt x="1188" y="1410"/>
                  </a:cubicBezTo>
                  <a:cubicBezTo>
                    <a:pt x="1204" y="1400"/>
                    <a:pt x="1224" y="1405"/>
                    <a:pt x="1234" y="1420"/>
                  </a:cubicBezTo>
                  <a:cubicBezTo>
                    <a:pt x="1244" y="1436"/>
                    <a:pt x="1240" y="1456"/>
                    <a:pt x="1224" y="1466"/>
                  </a:cubicBezTo>
                  <a:cubicBezTo>
                    <a:pt x="1096" y="1548"/>
                    <a:pt x="948" y="1591"/>
                    <a:pt x="795" y="1591"/>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67"/>
            <p:cNvSpPr>
              <a:spLocks noEditPoints="1"/>
            </p:cNvSpPr>
            <p:nvPr/>
          </p:nvSpPr>
          <p:spPr bwMode="auto">
            <a:xfrm>
              <a:off x="3570288" y="3554413"/>
              <a:ext cx="385763" cy="666750"/>
            </a:xfrm>
            <a:custGeom>
              <a:avLst/>
              <a:gdLst/>
              <a:ahLst/>
              <a:cxnLst>
                <a:cxn ang="0">
                  <a:pos x="458" y="66"/>
                </a:cxn>
                <a:cxn ang="0">
                  <a:pos x="458" y="66"/>
                </a:cxn>
                <a:cxn ang="0">
                  <a:pos x="66" y="796"/>
                </a:cxn>
                <a:cxn ang="0">
                  <a:pos x="458" y="1525"/>
                </a:cxn>
                <a:cxn ang="0">
                  <a:pos x="851" y="796"/>
                </a:cxn>
                <a:cxn ang="0">
                  <a:pos x="458" y="66"/>
                </a:cxn>
                <a:cxn ang="0">
                  <a:pos x="458" y="1591"/>
                </a:cxn>
                <a:cxn ang="0">
                  <a:pos x="458" y="1591"/>
                </a:cxn>
                <a:cxn ang="0">
                  <a:pos x="0" y="796"/>
                </a:cxn>
                <a:cxn ang="0">
                  <a:pos x="458" y="0"/>
                </a:cxn>
                <a:cxn ang="0">
                  <a:pos x="917" y="796"/>
                </a:cxn>
                <a:cxn ang="0">
                  <a:pos x="458" y="1591"/>
                </a:cxn>
              </a:cxnLst>
              <a:rect l="0" t="0" r="r" b="b"/>
              <a:pathLst>
                <a:path w="917" h="1591">
                  <a:moveTo>
                    <a:pt x="458" y="66"/>
                  </a:moveTo>
                  <a:lnTo>
                    <a:pt x="458" y="66"/>
                  </a:lnTo>
                  <a:cubicBezTo>
                    <a:pt x="242" y="66"/>
                    <a:pt x="66" y="393"/>
                    <a:pt x="66" y="796"/>
                  </a:cubicBezTo>
                  <a:cubicBezTo>
                    <a:pt x="66" y="1198"/>
                    <a:pt x="242" y="1525"/>
                    <a:pt x="458" y="1525"/>
                  </a:cubicBezTo>
                  <a:cubicBezTo>
                    <a:pt x="675" y="1525"/>
                    <a:pt x="851" y="1198"/>
                    <a:pt x="851" y="796"/>
                  </a:cubicBezTo>
                  <a:cubicBezTo>
                    <a:pt x="851" y="393"/>
                    <a:pt x="675" y="66"/>
                    <a:pt x="458" y="66"/>
                  </a:cubicBezTo>
                  <a:close/>
                  <a:moveTo>
                    <a:pt x="458" y="1591"/>
                  </a:moveTo>
                  <a:lnTo>
                    <a:pt x="458" y="1591"/>
                  </a:lnTo>
                  <a:cubicBezTo>
                    <a:pt x="201" y="1591"/>
                    <a:pt x="0" y="1242"/>
                    <a:pt x="0" y="796"/>
                  </a:cubicBezTo>
                  <a:cubicBezTo>
                    <a:pt x="0" y="349"/>
                    <a:pt x="201" y="0"/>
                    <a:pt x="458" y="0"/>
                  </a:cubicBezTo>
                  <a:cubicBezTo>
                    <a:pt x="716" y="0"/>
                    <a:pt x="917" y="349"/>
                    <a:pt x="917" y="796"/>
                  </a:cubicBezTo>
                  <a:cubicBezTo>
                    <a:pt x="917" y="1242"/>
                    <a:pt x="716" y="1591"/>
                    <a:pt x="458" y="1591"/>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168"/>
            <p:cNvSpPr/>
            <p:nvPr/>
          </p:nvSpPr>
          <p:spPr bwMode="auto">
            <a:xfrm>
              <a:off x="3927475" y="3873501"/>
              <a:ext cx="169863" cy="28575"/>
            </a:xfrm>
            <a:custGeom>
              <a:avLst/>
              <a:gdLst/>
              <a:ahLst/>
              <a:cxnLst>
                <a:cxn ang="0">
                  <a:pos x="369" y="67"/>
                </a:cxn>
                <a:cxn ang="0">
                  <a:pos x="369" y="67"/>
                </a:cxn>
                <a:cxn ang="0">
                  <a:pos x="34" y="67"/>
                </a:cxn>
                <a:cxn ang="0">
                  <a:pos x="0" y="34"/>
                </a:cxn>
                <a:cxn ang="0">
                  <a:pos x="34" y="0"/>
                </a:cxn>
                <a:cxn ang="0">
                  <a:pos x="369" y="0"/>
                </a:cxn>
                <a:cxn ang="0">
                  <a:pos x="403" y="34"/>
                </a:cxn>
                <a:cxn ang="0">
                  <a:pos x="369" y="67"/>
                </a:cxn>
              </a:cxnLst>
              <a:rect l="0" t="0" r="r" b="b"/>
              <a:pathLst>
                <a:path w="403" h="67">
                  <a:moveTo>
                    <a:pt x="369" y="67"/>
                  </a:moveTo>
                  <a:lnTo>
                    <a:pt x="369" y="67"/>
                  </a:lnTo>
                  <a:lnTo>
                    <a:pt x="34" y="67"/>
                  </a:lnTo>
                  <a:cubicBezTo>
                    <a:pt x="15" y="67"/>
                    <a:pt x="0" y="52"/>
                    <a:pt x="0" y="34"/>
                  </a:cubicBezTo>
                  <a:cubicBezTo>
                    <a:pt x="0" y="15"/>
                    <a:pt x="15" y="0"/>
                    <a:pt x="34" y="0"/>
                  </a:cubicBezTo>
                  <a:lnTo>
                    <a:pt x="369" y="0"/>
                  </a:lnTo>
                  <a:cubicBezTo>
                    <a:pt x="388" y="0"/>
                    <a:pt x="403" y="15"/>
                    <a:pt x="403" y="34"/>
                  </a:cubicBezTo>
                  <a:cubicBezTo>
                    <a:pt x="403" y="52"/>
                    <a:pt x="388" y="67"/>
                    <a:pt x="369" y="67"/>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69"/>
            <p:cNvSpPr/>
            <p:nvPr/>
          </p:nvSpPr>
          <p:spPr bwMode="auto">
            <a:xfrm>
              <a:off x="3429000" y="3873501"/>
              <a:ext cx="165100" cy="28575"/>
            </a:xfrm>
            <a:custGeom>
              <a:avLst/>
              <a:gdLst/>
              <a:ahLst/>
              <a:cxnLst>
                <a:cxn ang="0">
                  <a:pos x="359" y="67"/>
                </a:cxn>
                <a:cxn ang="0">
                  <a:pos x="359" y="67"/>
                </a:cxn>
                <a:cxn ang="0">
                  <a:pos x="34" y="67"/>
                </a:cxn>
                <a:cxn ang="0">
                  <a:pos x="0" y="34"/>
                </a:cxn>
                <a:cxn ang="0">
                  <a:pos x="34" y="0"/>
                </a:cxn>
                <a:cxn ang="0">
                  <a:pos x="359" y="0"/>
                </a:cxn>
                <a:cxn ang="0">
                  <a:pos x="392" y="34"/>
                </a:cxn>
                <a:cxn ang="0">
                  <a:pos x="359" y="67"/>
                </a:cxn>
              </a:cxnLst>
              <a:rect l="0" t="0" r="r" b="b"/>
              <a:pathLst>
                <a:path w="392" h="67">
                  <a:moveTo>
                    <a:pt x="359" y="67"/>
                  </a:moveTo>
                  <a:lnTo>
                    <a:pt x="359" y="67"/>
                  </a:lnTo>
                  <a:lnTo>
                    <a:pt x="34" y="67"/>
                  </a:lnTo>
                  <a:cubicBezTo>
                    <a:pt x="15" y="67"/>
                    <a:pt x="0" y="52"/>
                    <a:pt x="0" y="34"/>
                  </a:cubicBezTo>
                  <a:cubicBezTo>
                    <a:pt x="0" y="15"/>
                    <a:pt x="15" y="0"/>
                    <a:pt x="34" y="0"/>
                  </a:cubicBezTo>
                  <a:lnTo>
                    <a:pt x="359" y="0"/>
                  </a:lnTo>
                  <a:cubicBezTo>
                    <a:pt x="377" y="0"/>
                    <a:pt x="392" y="15"/>
                    <a:pt x="392" y="34"/>
                  </a:cubicBezTo>
                  <a:cubicBezTo>
                    <a:pt x="392" y="52"/>
                    <a:pt x="377" y="67"/>
                    <a:pt x="359" y="67"/>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70"/>
            <p:cNvSpPr/>
            <p:nvPr/>
          </p:nvSpPr>
          <p:spPr bwMode="auto">
            <a:xfrm>
              <a:off x="3749675" y="3981451"/>
              <a:ext cx="26988" cy="239713"/>
            </a:xfrm>
            <a:custGeom>
              <a:avLst/>
              <a:gdLst/>
              <a:ahLst/>
              <a:cxnLst>
                <a:cxn ang="0">
                  <a:pos x="33" y="572"/>
                </a:cxn>
                <a:cxn ang="0">
                  <a:pos x="33" y="572"/>
                </a:cxn>
                <a:cxn ang="0">
                  <a:pos x="0" y="539"/>
                </a:cxn>
                <a:cxn ang="0">
                  <a:pos x="0" y="34"/>
                </a:cxn>
                <a:cxn ang="0">
                  <a:pos x="33" y="0"/>
                </a:cxn>
                <a:cxn ang="0">
                  <a:pos x="67" y="34"/>
                </a:cxn>
                <a:cxn ang="0">
                  <a:pos x="67" y="539"/>
                </a:cxn>
                <a:cxn ang="0">
                  <a:pos x="33" y="572"/>
                </a:cxn>
              </a:cxnLst>
              <a:rect l="0" t="0" r="r" b="b"/>
              <a:pathLst>
                <a:path w="67" h="572">
                  <a:moveTo>
                    <a:pt x="33" y="572"/>
                  </a:moveTo>
                  <a:lnTo>
                    <a:pt x="33" y="572"/>
                  </a:lnTo>
                  <a:cubicBezTo>
                    <a:pt x="15" y="572"/>
                    <a:pt x="0" y="558"/>
                    <a:pt x="0" y="539"/>
                  </a:cubicBezTo>
                  <a:lnTo>
                    <a:pt x="0" y="34"/>
                  </a:lnTo>
                  <a:cubicBezTo>
                    <a:pt x="0" y="15"/>
                    <a:pt x="15" y="0"/>
                    <a:pt x="33" y="0"/>
                  </a:cubicBezTo>
                  <a:cubicBezTo>
                    <a:pt x="52" y="0"/>
                    <a:pt x="67" y="15"/>
                    <a:pt x="67" y="34"/>
                  </a:cubicBezTo>
                  <a:lnTo>
                    <a:pt x="67" y="539"/>
                  </a:lnTo>
                  <a:cubicBezTo>
                    <a:pt x="67" y="558"/>
                    <a:pt x="52" y="572"/>
                    <a:pt x="33" y="572"/>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71"/>
            <p:cNvSpPr/>
            <p:nvPr/>
          </p:nvSpPr>
          <p:spPr bwMode="auto">
            <a:xfrm>
              <a:off x="3749675" y="3554413"/>
              <a:ext cx="26988" cy="234950"/>
            </a:xfrm>
            <a:custGeom>
              <a:avLst/>
              <a:gdLst/>
              <a:ahLst/>
              <a:cxnLst>
                <a:cxn ang="0">
                  <a:pos x="33" y="562"/>
                </a:cxn>
                <a:cxn ang="0">
                  <a:pos x="33" y="562"/>
                </a:cxn>
                <a:cxn ang="0">
                  <a:pos x="0" y="529"/>
                </a:cxn>
                <a:cxn ang="0">
                  <a:pos x="0" y="33"/>
                </a:cxn>
                <a:cxn ang="0">
                  <a:pos x="33" y="0"/>
                </a:cxn>
                <a:cxn ang="0">
                  <a:pos x="67" y="33"/>
                </a:cxn>
                <a:cxn ang="0">
                  <a:pos x="67" y="529"/>
                </a:cxn>
                <a:cxn ang="0">
                  <a:pos x="33" y="562"/>
                </a:cxn>
              </a:cxnLst>
              <a:rect l="0" t="0" r="r" b="b"/>
              <a:pathLst>
                <a:path w="67" h="562">
                  <a:moveTo>
                    <a:pt x="33" y="562"/>
                  </a:moveTo>
                  <a:lnTo>
                    <a:pt x="33" y="562"/>
                  </a:lnTo>
                  <a:cubicBezTo>
                    <a:pt x="15" y="562"/>
                    <a:pt x="0" y="547"/>
                    <a:pt x="0" y="529"/>
                  </a:cubicBezTo>
                  <a:lnTo>
                    <a:pt x="0" y="33"/>
                  </a:lnTo>
                  <a:cubicBezTo>
                    <a:pt x="0" y="15"/>
                    <a:pt x="15" y="0"/>
                    <a:pt x="33" y="0"/>
                  </a:cubicBezTo>
                  <a:cubicBezTo>
                    <a:pt x="52" y="0"/>
                    <a:pt x="67" y="15"/>
                    <a:pt x="67" y="33"/>
                  </a:cubicBezTo>
                  <a:lnTo>
                    <a:pt x="67" y="529"/>
                  </a:lnTo>
                  <a:cubicBezTo>
                    <a:pt x="67" y="547"/>
                    <a:pt x="52" y="562"/>
                    <a:pt x="33" y="562"/>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72"/>
            <p:cNvSpPr/>
            <p:nvPr/>
          </p:nvSpPr>
          <p:spPr bwMode="auto">
            <a:xfrm>
              <a:off x="3514725" y="4048126"/>
              <a:ext cx="490538" cy="73025"/>
            </a:xfrm>
            <a:custGeom>
              <a:avLst/>
              <a:gdLst/>
              <a:ahLst/>
              <a:cxnLst>
                <a:cxn ang="0">
                  <a:pos x="38" y="175"/>
                </a:cxn>
                <a:cxn ang="0">
                  <a:pos x="38" y="175"/>
                </a:cxn>
                <a:cxn ang="0">
                  <a:pos x="8" y="156"/>
                </a:cxn>
                <a:cxn ang="0">
                  <a:pos x="23" y="112"/>
                </a:cxn>
                <a:cxn ang="0">
                  <a:pos x="591" y="0"/>
                </a:cxn>
                <a:cxn ang="0">
                  <a:pos x="1144" y="104"/>
                </a:cxn>
                <a:cxn ang="0">
                  <a:pos x="1161" y="149"/>
                </a:cxn>
                <a:cxn ang="0">
                  <a:pos x="1117" y="165"/>
                </a:cxn>
                <a:cxn ang="0">
                  <a:pos x="591" y="67"/>
                </a:cxn>
                <a:cxn ang="0">
                  <a:pos x="52" y="172"/>
                </a:cxn>
                <a:cxn ang="0">
                  <a:pos x="38" y="175"/>
                </a:cxn>
              </a:cxnLst>
              <a:rect l="0" t="0" r="r" b="b"/>
              <a:pathLst>
                <a:path w="1169" h="175">
                  <a:moveTo>
                    <a:pt x="38" y="175"/>
                  </a:moveTo>
                  <a:lnTo>
                    <a:pt x="38" y="175"/>
                  </a:lnTo>
                  <a:cubicBezTo>
                    <a:pt x="25" y="175"/>
                    <a:pt x="13" y="168"/>
                    <a:pt x="8" y="156"/>
                  </a:cubicBezTo>
                  <a:cubicBezTo>
                    <a:pt x="0" y="139"/>
                    <a:pt x="7" y="120"/>
                    <a:pt x="23" y="112"/>
                  </a:cubicBezTo>
                  <a:cubicBezTo>
                    <a:pt x="173" y="40"/>
                    <a:pt x="375" y="0"/>
                    <a:pt x="591" y="0"/>
                  </a:cubicBezTo>
                  <a:cubicBezTo>
                    <a:pt x="800" y="0"/>
                    <a:pt x="996" y="37"/>
                    <a:pt x="1144" y="104"/>
                  </a:cubicBezTo>
                  <a:cubicBezTo>
                    <a:pt x="1161" y="112"/>
                    <a:pt x="1169" y="132"/>
                    <a:pt x="1161" y="149"/>
                  </a:cubicBezTo>
                  <a:cubicBezTo>
                    <a:pt x="1153" y="165"/>
                    <a:pt x="1134" y="173"/>
                    <a:pt x="1117" y="165"/>
                  </a:cubicBezTo>
                  <a:cubicBezTo>
                    <a:pt x="977" y="102"/>
                    <a:pt x="790" y="67"/>
                    <a:pt x="591" y="67"/>
                  </a:cubicBezTo>
                  <a:cubicBezTo>
                    <a:pt x="388" y="67"/>
                    <a:pt x="191" y="105"/>
                    <a:pt x="52" y="172"/>
                  </a:cubicBezTo>
                  <a:cubicBezTo>
                    <a:pt x="48" y="174"/>
                    <a:pt x="43" y="175"/>
                    <a:pt x="38" y="175"/>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73"/>
            <p:cNvSpPr/>
            <p:nvPr/>
          </p:nvSpPr>
          <p:spPr bwMode="auto">
            <a:xfrm>
              <a:off x="3514725" y="3657601"/>
              <a:ext cx="490538" cy="76200"/>
            </a:xfrm>
            <a:custGeom>
              <a:avLst/>
              <a:gdLst/>
              <a:ahLst/>
              <a:cxnLst>
                <a:cxn ang="0">
                  <a:pos x="591" y="180"/>
                </a:cxn>
                <a:cxn ang="0">
                  <a:pos x="591" y="180"/>
                </a:cxn>
                <a:cxn ang="0">
                  <a:pos x="23" y="68"/>
                </a:cxn>
                <a:cxn ang="0">
                  <a:pos x="8" y="24"/>
                </a:cxn>
                <a:cxn ang="0">
                  <a:pos x="52" y="8"/>
                </a:cxn>
                <a:cxn ang="0">
                  <a:pos x="591" y="113"/>
                </a:cxn>
                <a:cxn ang="0">
                  <a:pos x="1117" y="15"/>
                </a:cxn>
                <a:cxn ang="0">
                  <a:pos x="1161" y="31"/>
                </a:cxn>
                <a:cxn ang="0">
                  <a:pos x="1144" y="75"/>
                </a:cxn>
                <a:cxn ang="0">
                  <a:pos x="591" y="180"/>
                </a:cxn>
              </a:cxnLst>
              <a:rect l="0" t="0" r="r" b="b"/>
              <a:pathLst>
                <a:path w="1169" h="180">
                  <a:moveTo>
                    <a:pt x="591" y="180"/>
                  </a:moveTo>
                  <a:lnTo>
                    <a:pt x="591" y="180"/>
                  </a:lnTo>
                  <a:cubicBezTo>
                    <a:pt x="375" y="180"/>
                    <a:pt x="173" y="140"/>
                    <a:pt x="23" y="68"/>
                  </a:cubicBezTo>
                  <a:cubicBezTo>
                    <a:pt x="7" y="60"/>
                    <a:pt x="0" y="40"/>
                    <a:pt x="8" y="24"/>
                  </a:cubicBezTo>
                  <a:cubicBezTo>
                    <a:pt x="16" y="7"/>
                    <a:pt x="36" y="0"/>
                    <a:pt x="52" y="8"/>
                  </a:cubicBezTo>
                  <a:cubicBezTo>
                    <a:pt x="191" y="75"/>
                    <a:pt x="388" y="113"/>
                    <a:pt x="591" y="113"/>
                  </a:cubicBezTo>
                  <a:cubicBezTo>
                    <a:pt x="790" y="113"/>
                    <a:pt x="977" y="78"/>
                    <a:pt x="1117" y="15"/>
                  </a:cubicBezTo>
                  <a:cubicBezTo>
                    <a:pt x="1134" y="7"/>
                    <a:pt x="1153" y="14"/>
                    <a:pt x="1161" y="31"/>
                  </a:cubicBezTo>
                  <a:cubicBezTo>
                    <a:pt x="1169" y="48"/>
                    <a:pt x="1161" y="68"/>
                    <a:pt x="1144" y="75"/>
                  </a:cubicBezTo>
                  <a:cubicBezTo>
                    <a:pt x="996" y="143"/>
                    <a:pt x="800" y="180"/>
                    <a:pt x="591" y="180"/>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74"/>
            <p:cNvSpPr/>
            <p:nvPr/>
          </p:nvSpPr>
          <p:spPr bwMode="auto">
            <a:xfrm>
              <a:off x="3894138" y="4130676"/>
              <a:ext cx="65088" cy="65088"/>
            </a:xfrm>
            <a:custGeom>
              <a:avLst/>
              <a:gdLst/>
              <a:ahLst/>
              <a:cxnLst>
                <a:cxn ang="0">
                  <a:pos x="121" y="133"/>
                </a:cxn>
                <a:cxn ang="0">
                  <a:pos x="121" y="133"/>
                </a:cxn>
                <a:cxn ang="0">
                  <a:pos x="24" y="122"/>
                </a:cxn>
                <a:cxn ang="0">
                  <a:pos x="35" y="24"/>
                </a:cxn>
                <a:cxn ang="0">
                  <a:pos x="132" y="35"/>
                </a:cxn>
                <a:cxn ang="0">
                  <a:pos x="121" y="133"/>
                </a:cxn>
              </a:cxnLst>
              <a:rect l="0" t="0" r="r" b="b"/>
              <a:pathLst>
                <a:path w="156" h="157">
                  <a:moveTo>
                    <a:pt x="121" y="133"/>
                  </a:moveTo>
                  <a:lnTo>
                    <a:pt x="121" y="133"/>
                  </a:lnTo>
                  <a:cubicBezTo>
                    <a:pt x="91" y="157"/>
                    <a:pt x="48" y="152"/>
                    <a:pt x="24" y="122"/>
                  </a:cubicBezTo>
                  <a:cubicBezTo>
                    <a:pt x="0" y="92"/>
                    <a:pt x="5" y="48"/>
                    <a:pt x="35" y="24"/>
                  </a:cubicBezTo>
                  <a:cubicBezTo>
                    <a:pt x="65" y="0"/>
                    <a:pt x="109" y="5"/>
                    <a:pt x="132" y="35"/>
                  </a:cubicBezTo>
                  <a:cubicBezTo>
                    <a:pt x="156" y="65"/>
                    <a:pt x="151" y="109"/>
                    <a:pt x="121" y="133"/>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75"/>
            <p:cNvSpPr/>
            <p:nvPr/>
          </p:nvSpPr>
          <p:spPr bwMode="auto">
            <a:xfrm>
              <a:off x="3963988" y="4075113"/>
              <a:ext cx="66675" cy="65088"/>
            </a:xfrm>
            <a:custGeom>
              <a:avLst/>
              <a:gdLst/>
              <a:ahLst/>
              <a:cxnLst>
                <a:cxn ang="0">
                  <a:pos x="121" y="132"/>
                </a:cxn>
                <a:cxn ang="0">
                  <a:pos x="121" y="132"/>
                </a:cxn>
                <a:cxn ang="0">
                  <a:pos x="23" y="121"/>
                </a:cxn>
                <a:cxn ang="0">
                  <a:pos x="35" y="24"/>
                </a:cxn>
                <a:cxn ang="0">
                  <a:pos x="132" y="35"/>
                </a:cxn>
                <a:cxn ang="0">
                  <a:pos x="121" y="132"/>
                </a:cxn>
              </a:cxnLst>
              <a:rect l="0" t="0" r="r" b="b"/>
              <a:pathLst>
                <a:path w="156" h="156">
                  <a:moveTo>
                    <a:pt x="121" y="132"/>
                  </a:moveTo>
                  <a:lnTo>
                    <a:pt x="121" y="132"/>
                  </a:lnTo>
                  <a:cubicBezTo>
                    <a:pt x="91" y="156"/>
                    <a:pt x="47" y="151"/>
                    <a:pt x="23" y="121"/>
                  </a:cubicBezTo>
                  <a:cubicBezTo>
                    <a:pt x="0" y="91"/>
                    <a:pt x="4" y="48"/>
                    <a:pt x="35" y="24"/>
                  </a:cubicBezTo>
                  <a:cubicBezTo>
                    <a:pt x="64" y="0"/>
                    <a:pt x="108" y="5"/>
                    <a:pt x="132" y="35"/>
                  </a:cubicBezTo>
                  <a:cubicBezTo>
                    <a:pt x="156" y="65"/>
                    <a:pt x="151" y="108"/>
                    <a:pt x="121" y="132"/>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76"/>
            <p:cNvSpPr/>
            <p:nvPr/>
          </p:nvSpPr>
          <p:spPr bwMode="auto">
            <a:xfrm>
              <a:off x="3611563" y="3830638"/>
              <a:ext cx="88900" cy="109538"/>
            </a:xfrm>
            <a:custGeom>
              <a:avLst/>
              <a:gdLst/>
              <a:ahLst/>
              <a:cxnLst>
                <a:cxn ang="0">
                  <a:pos x="0" y="177"/>
                </a:cxn>
                <a:cxn ang="0">
                  <a:pos x="0" y="177"/>
                </a:cxn>
                <a:cxn ang="0">
                  <a:pos x="56" y="166"/>
                </a:cxn>
                <a:cxn ang="0">
                  <a:pos x="113" y="219"/>
                </a:cxn>
                <a:cxn ang="0">
                  <a:pos x="153" y="188"/>
                </a:cxn>
                <a:cxn ang="0">
                  <a:pos x="127" y="156"/>
                </a:cxn>
                <a:cxn ang="0">
                  <a:pos x="77" y="142"/>
                </a:cxn>
                <a:cxn ang="0">
                  <a:pos x="9" y="69"/>
                </a:cxn>
                <a:cxn ang="0">
                  <a:pos x="102" y="1"/>
                </a:cxn>
                <a:cxn ang="0">
                  <a:pos x="207" y="72"/>
                </a:cxn>
                <a:cxn ang="0">
                  <a:pos x="151" y="82"/>
                </a:cxn>
                <a:cxn ang="0">
                  <a:pos x="104" y="46"/>
                </a:cxn>
                <a:cxn ang="0">
                  <a:pos x="69" y="70"/>
                </a:cxn>
                <a:cxn ang="0">
                  <a:pos x="113" y="101"/>
                </a:cxn>
                <a:cxn ang="0">
                  <a:pos x="173" y="121"/>
                </a:cxn>
                <a:cxn ang="0">
                  <a:pos x="214" y="185"/>
                </a:cxn>
                <a:cxn ang="0">
                  <a:pos x="114" y="261"/>
                </a:cxn>
                <a:cxn ang="0">
                  <a:pos x="0" y="177"/>
                </a:cxn>
              </a:cxnLst>
              <a:rect l="0" t="0" r="r" b="b"/>
              <a:pathLst>
                <a:path w="214" h="262">
                  <a:moveTo>
                    <a:pt x="0" y="177"/>
                  </a:moveTo>
                  <a:lnTo>
                    <a:pt x="0" y="177"/>
                  </a:lnTo>
                  <a:lnTo>
                    <a:pt x="56" y="166"/>
                  </a:lnTo>
                  <a:cubicBezTo>
                    <a:pt x="61" y="201"/>
                    <a:pt x="80" y="219"/>
                    <a:pt x="113" y="219"/>
                  </a:cubicBezTo>
                  <a:cubicBezTo>
                    <a:pt x="138" y="218"/>
                    <a:pt x="152" y="208"/>
                    <a:pt x="153" y="188"/>
                  </a:cubicBezTo>
                  <a:cubicBezTo>
                    <a:pt x="154" y="174"/>
                    <a:pt x="145" y="163"/>
                    <a:pt x="127" y="156"/>
                  </a:cubicBezTo>
                  <a:cubicBezTo>
                    <a:pt x="108" y="149"/>
                    <a:pt x="91" y="144"/>
                    <a:pt x="77" y="142"/>
                  </a:cubicBezTo>
                  <a:cubicBezTo>
                    <a:pt x="30" y="132"/>
                    <a:pt x="8" y="108"/>
                    <a:pt x="9" y="69"/>
                  </a:cubicBezTo>
                  <a:cubicBezTo>
                    <a:pt x="14" y="27"/>
                    <a:pt x="45" y="4"/>
                    <a:pt x="102" y="1"/>
                  </a:cubicBezTo>
                  <a:cubicBezTo>
                    <a:pt x="162" y="0"/>
                    <a:pt x="197" y="23"/>
                    <a:pt x="207" y="72"/>
                  </a:cubicBezTo>
                  <a:lnTo>
                    <a:pt x="151" y="82"/>
                  </a:lnTo>
                  <a:cubicBezTo>
                    <a:pt x="147" y="58"/>
                    <a:pt x="132" y="46"/>
                    <a:pt x="104" y="46"/>
                  </a:cubicBezTo>
                  <a:cubicBezTo>
                    <a:pt x="82" y="47"/>
                    <a:pt x="70" y="55"/>
                    <a:pt x="69" y="70"/>
                  </a:cubicBezTo>
                  <a:cubicBezTo>
                    <a:pt x="67" y="84"/>
                    <a:pt x="82" y="94"/>
                    <a:pt x="113" y="101"/>
                  </a:cubicBezTo>
                  <a:cubicBezTo>
                    <a:pt x="138" y="106"/>
                    <a:pt x="157" y="113"/>
                    <a:pt x="173" y="121"/>
                  </a:cubicBezTo>
                  <a:cubicBezTo>
                    <a:pt x="199" y="137"/>
                    <a:pt x="213" y="158"/>
                    <a:pt x="214" y="185"/>
                  </a:cubicBezTo>
                  <a:cubicBezTo>
                    <a:pt x="212" y="234"/>
                    <a:pt x="178" y="259"/>
                    <a:pt x="114" y="261"/>
                  </a:cubicBezTo>
                  <a:cubicBezTo>
                    <a:pt x="50" y="262"/>
                    <a:pt x="12" y="234"/>
                    <a:pt x="0" y="177"/>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77"/>
            <p:cNvSpPr>
              <a:spLocks noEditPoints="1"/>
            </p:cNvSpPr>
            <p:nvPr/>
          </p:nvSpPr>
          <p:spPr bwMode="auto">
            <a:xfrm>
              <a:off x="3713163" y="3832226"/>
              <a:ext cx="92075" cy="106363"/>
            </a:xfrm>
            <a:custGeom>
              <a:avLst/>
              <a:gdLst/>
              <a:ahLst/>
              <a:cxnLst>
                <a:cxn ang="0">
                  <a:pos x="78" y="47"/>
                </a:cxn>
                <a:cxn ang="0">
                  <a:pos x="78" y="47"/>
                </a:cxn>
                <a:cxn ang="0">
                  <a:pos x="59" y="47"/>
                </a:cxn>
                <a:cxn ang="0">
                  <a:pos x="59" y="207"/>
                </a:cxn>
                <a:cxn ang="0">
                  <a:pos x="78" y="207"/>
                </a:cxn>
                <a:cxn ang="0">
                  <a:pos x="157" y="124"/>
                </a:cxn>
                <a:cxn ang="0">
                  <a:pos x="78" y="47"/>
                </a:cxn>
                <a:cxn ang="0">
                  <a:pos x="83" y="251"/>
                </a:cxn>
                <a:cxn ang="0">
                  <a:pos x="83" y="251"/>
                </a:cxn>
                <a:cxn ang="0">
                  <a:pos x="0" y="251"/>
                </a:cxn>
                <a:cxn ang="0">
                  <a:pos x="0" y="0"/>
                </a:cxn>
                <a:cxn ang="0">
                  <a:pos x="79" y="0"/>
                </a:cxn>
                <a:cxn ang="0">
                  <a:pos x="218" y="123"/>
                </a:cxn>
                <a:cxn ang="0">
                  <a:pos x="83" y="251"/>
                </a:cxn>
              </a:cxnLst>
              <a:rect l="0" t="0" r="r" b="b"/>
              <a:pathLst>
                <a:path w="221" h="254">
                  <a:moveTo>
                    <a:pt x="78" y="47"/>
                  </a:moveTo>
                  <a:lnTo>
                    <a:pt x="78" y="47"/>
                  </a:lnTo>
                  <a:lnTo>
                    <a:pt x="59" y="47"/>
                  </a:lnTo>
                  <a:lnTo>
                    <a:pt x="59" y="207"/>
                  </a:lnTo>
                  <a:lnTo>
                    <a:pt x="78" y="207"/>
                  </a:lnTo>
                  <a:cubicBezTo>
                    <a:pt x="131" y="207"/>
                    <a:pt x="157" y="179"/>
                    <a:pt x="157" y="124"/>
                  </a:cubicBezTo>
                  <a:cubicBezTo>
                    <a:pt x="156" y="73"/>
                    <a:pt x="129" y="47"/>
                    <a:pt x="78" y="47"/>
                  </a:cubicBezTo>
                  <a:close/>
                  <a:moveTo>
                    <a:pt x="83" y="251"/>
                  </a:moveTo>
                  <a:lnTo>
                    <a:pt x="83" y="251"/>
                  </a:lnTo>
                  <a:lnTo>
                    <a:pt x="0" y="251"/>
                  </a:lnTo>
                  <a:lnTo>
                    <a:pt x="0" y="0"/>
                  </a:lnTo>
                  <a:lnTo>
                    <a:pt x="79" y="0"/>
                  </a:lnTo>
                  <a:cubicBezTo>
                    <a:pt x="170" y="1"/>
                    <a:pt x="216" y="42"/>
                    <a:pt x="218" y="123"/>
                  </a:cubicBezTo>
                  <a:cubicBezTo>
                    <a:pt x="221" y="212"/>
                    <a:pt x="176" y="254"/>
                    <a:pt x="83" y="251"/>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78"/>
            <p:cNvSpPr/>
            <p:nvPr/>
          </p:nvSpPr>
          <p:spPr bwMode="auto">
            <a:xfrm>
              <a:off x="3816350" y="3832226"/>
              <a:ext cx="93663" cy="106363"/>
            </a:xfrm>
            <a:custGeom>
              <a:avLst/>
              <a:gdLst/>
              <a:ahLst/>
              <a:cxnLst>
                <a:cxn ang="0">
                  <a:pos x="224" y="251"/>
                </a:cxn>
                <a:cxn ang="0">
                  <a:pos x="224" y="251"/>
                </a:cxn>
                <a:cxn ang="0">
                  <a:pos x="166" y="251"/>
                </a:cxn>
                <a:cxn ang="0">
                  <a:pos x="67" y="94"/>
                </a:cxn>
                <a:cxn ang="0">
                  <a:pos x="53" y="71"/>
                </a:cxn>
                <a:cxn ang="0">
                  <a:pos x="54" y="113"/>
                </a:cxn>
                <a:cxn ang="0">
                  <a:pos x="54" y="251"/>
                </a:cxn>
                <a:cxn ang="0">
                  <a:pos x="0" y="251"/>
                </a:cxn>
                <a:cxn ang="0">
                  <a:pos x="0" y="0"/>
                </a:cxn>
                <a:cxn ang="0">
                  <a:pos x="62" y="0"/>
                </a:cxn>
                <a:cxn ang="0">
                  <a:pos x="158" y="154"/>
                </a:cxn>
                <a:cxn ang="0">
                  <a:pos x="161" y="160"/>
                </a:cxn>
                <a:cxn ang="0">
                  <a:pos x="172" y="179"/>
                </a:cxn>
                <a:cxn ang="0">
                  <a:pos x="172" y="178"/>
                </a:cxn>
                <a:cxn ang="0">
                  <a:pos x="171" y="140"/>
                </a:cxn>
                <a:cxn ang="0">
                  <a:pos x="171" y="0"/>
                </a:cxn>
                <a:cxn ang="0">
                  <a:pos x="224" y="0"/>
                </a:cxn>
                <a:cxn ang="0">
                  <a:pos x="224" y="251"/>
                </a:cxn>
              </a:cxnLst>
              <a:rect l="0" t="0" r="r" b="b"/>
              <a:pathLst>
                <a:path w="224" h="251">
                  <a:moveTo>
                    <a:pt x="224" y="251"/>
                  </a:moveTo>
                  <a:lnTo>
                    <a:pt x="224" y="251"/>
                  </a:lnTo>
                  <a:lnTo>
                    <a:pt x="166" y="251"/>
                  </a:lnTo>
                  <a:lnTo>
                    <a:pt x="67" y="94"/>
                  </a:lnTo>
                  <a:cubicBezTo>
                    <a:pt x="62" y="86"/>
                    <a:pt x="57" y="78"/>
                    <a:pt x="53" y="71"/>
                  </a:cubicBezTo>
                  <a:cubicBezTo>
                    <a:pt x="54" y="81"/>
                    <a:pt x="54" y="95"/>
                    <a:pt x="54" y="113"/>
                  </a:cubicBezTo>
                  <a:lnTo>
                    <a:pt x="54" y="251"/>
                  </a:lnTo>
                  <a:lnTo>
                    <a:pt x="0" y="251"/>
                  </a:lnTo>
                  <a:lnTo>
                    <a:pt x="0" y="0"/>
                  </a:lnTo>
                  <a:lnTo>
                    <a:pt x="62" y="0"/>
                  </a:lnTo>
                  <a:lnTo>
                    <a:pt x="158" y="154"/>
                  </a:lnTo>
                  <a:cubicBezTo>
                    <a:pt x="159" y="156"/>
                    <a:pt x="160" y="158"/>
                    <a:pt x="161" y="160"/>
                  </a:cubicBezTo>
                  <a:cubicBezTo>
                    <a:pt x="167" y="168"/>
                    <a:pt x="170" y="175"/>
                    <a:pt x="172" y="179"/>
                  </a:cubicBezTo>
                  <a:lnTo>
                    <a:pt x="172" y="178"/>
                  </a:lnTo>
                  <a:cubicBezTo>
                    <a:pt x="171" y="170"/>
                    <a:pt x="171" y="157"/>
                    <a:pt x="171" y="140"/>
                  </a:cubicBezTo>
                  <a:lnTo>
                    <a:pt x="171" y="0"/>
                  </a:lnTo>
                  <a:lnTo>
                    <a:pt x="224" y="0"/>
                  </a:lnTo>
                  <a:lnTo>
                    <a:pt x="224" y="251"/>
                  </a:ln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6" name="矩形 165"/>
          <p:cNvSpPr/>
          <p:nvPr/>
        </p:nvSpPr>
        <p:spPr>
          <a:xfrm>
            <a:off x="4316300" y="3969830"/>
            <a:ext cx="3507204" cy="1384995"/>
          </a:xfrm>
          <a:prstGeom prst="rect">
            <a:avLst/>
          </a:prstGeom>
        </p:spPr>
        <p:txBody>
          <a:bodyPr wrap="square">
            <a:spAutoFit/>
          </a:bodyPr>
          <a:lstStyle/>
          <a:p>
            <a:pPr fontAlgn="ctr"/>
            <a:r>
              <a:rPr lang="en-US" sz="1200" dirty="0" smtClean="0">
                <a:latin typeface="Huawei Sans" panose="020C0503030203020204" pitchFamily="34" charset="0"/>
              </a:rPr>
              <a:t>SDN introduces a new role, that is, the centralized controller, so that it can not only understand the network requirements proposed by the administrator, but also fully manage and configure the physical network, implementing automatic deployment and fast provisioning of application</a:t>
            </a:r>
            <a:r>
              <a:rPr lang="en-US" altLang="zh-CN" sz="1200" dirty="0" smtClean="0">
                <a:latin typeface="Huawei Sans" panose="020C0503030203020204" pitchFamily="34" charset="0"/>
              </a:rPr>
              <a:t>s</a:t>
            </a:r>
            <a:r>
              <a:rPr lang="en-US" altLang="zh-CN" sz="1200" dirty="0">
                <a:latin typeface="Huawei Sans" panose="020C0503030203020204" pitchFamily="34" charset="0"/>
              </a:rPr>
              <a:t> </a:t>
            </a:r>
            <a:r>
              <a:rPr lang="en-US" altLang="zh-CN" sz="1200" dirty="0" smtClean="0">
                <a:latin typeface="Huawei Sans" panose="020C0503030203020204" pitchFamily="34" charset="0"/>
              </a:rPr>
              <a:t>on the </a:t>
            </a:r>
            <a:r>
              <a:rPr lang="en-US" sz="1200" dirty="0" smtClean="0">
                <a:latin typeface="Huawei Sans" panose="020C0503030203020204" pitchFamily="34" charset="0"/>
              </a:rPr>
              <a:t>network.</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7" name="矩形 166"/>
          <p:cNvSpPr/>
          <p:nvPr/>
        </p:nvSpPr>
        <p:spPr bwMode="gray">
          <a:xfrm>
            <a:off x="505910" y="5605042"/>
            <a:ext cx="11167865" cy="523220"/>
          </a:xfrm>
          <a:prstGeom prst="rect">
            <a:avLst/>
          </a:prstGeom>
          <a:solidFill>
            <a:srgbClr val="BF8082"/>
          </a:solidFill>
        </p:spPr>
        <p:txBody>
          <a:bodyPr wrap="square">
            <a:spAutoFit/>
          </a:bodyPr>
          <a:lstStyle/>
          <a:p>
            <a:pPr algn="ctr" fontAlgn="ctr"/>
            <a:r>
              <a:rPr lang="en-US" sz="1400" dirty="0" smtClean="0">
                <a:solidFill>
                  <a:schemeClr val="bg1"/>
                </a:solidFill>
                <a:latin typeface="Huawei Sans" panose="020C0503030203020204" pitchFamily="34" charset="0"/>
              </a:rPr>
              <a:t>The business and technology trends related to enterprise WANs are changing rapidly, which will in turn have a profound impact on the development of enterprise WANs.</a:t>
            </a:r>
            <a:endParaRPr lang="en-US" altLang="zh-CN"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4" name="组合 83"/>
          <p:cNvGrpSpPr/>
          <p:nvPr/>
        </p:nvGrpSpPr>
        <p:grpSpPr>
          <a:xfrm>
            <a:off x="7563478" y="99476"/>
            <a:ext cx="4185610" cy="252000"/>
            <a:chOff x="7563478" y="99476"/>
            <a:chExt cx="4185610" cy="252000"/>
          </a:xfrm>
        </p:grpSpPr>
        <p:sp>
          <p:nvSpPr>
            <p:cNvPr id="85" name="燕尾形 84"/>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燕尾形 85"/>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五边形 86"/>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9354012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Service Requirements and Challenges of Multi-Campus Network Interconnection</a:t>
            </a:r>
            <a:endParaRPr lang="en-US" altLang="zh-CN" dirty="0">
              <a:sym typeface="Huawei Sans" panose="020C0503030203020204" pitchFamily="34" charset="0"/>
            </a:endParaRPr>
          </a:p>
        </p:txBody>
      </p:sp>
      <p:sp>
        <p:nvSpPr>
          <p:cNvPr id="3" name="圆角矩形 2"/>
          <p:cNvSpPr/>
          <p:nvPr/>
        </p:nvSpPr>
        <p:spPr bwMode="gray">
          <a:xfrm>
            <a:off x="2753288"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Service provisioning period</a:t>
            </a:r>
            <a:endParaRPr lang="en-US" sz="1400" dirty="0">
              <a:solidFill>
                <a:srgbClr val="30B5C5"/>
              </a:solidFill>
              <a:latin typeface="Huawei Sans" panose="020C0503030203020204" pitchFamily="34" charset="0"/>
            </a:endParaRPr>
          </a:p>
        </p:txBody>
      </p:sp>
      <p:sp>
        <p:nvSpPr>
          <p:cNvPr id="4" name="圆角矩形 3"/>
          <p:cNvSpPr/>
          <p:nvPr/>
        </p:nvSpPr>
        <p:spPr bwMode="gray">
          <a:xfrm>
            <a:off x="5019365"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Service experience</a:t>
            </a:r>
            <a:endParaRPr lang="en-US" sz="1400" dirty="0">
              <a:solidFill>
                <a:srgbClr val="30B5C5"/>
              </a:solidFill>
              <a:latin typeface="Huawei Sans" panose="020C0503030203020204" pitchFamily="34" charset="0"/>
            </a:endParaRPr>
          </a:p>
        </p:txBody>
      </p:sp>
      <p:sp>
        <p:nvSpPr>
          <p:cNvPr id="5" name="圆角矩形 4"/>
          <p:cNvSpPr/>
          <p:nvPr/>
        </p:nvSpPr>
        <p:spPr bwMode="gray">
          <a:xfrm>
            <a:off x="7285442"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72000" tIns="0" rIns="72000" bIns="0" rtlCol="0" anchor="ctr" anchorCtr="0">
            <a:noAutofit/>
          </a:bodyPr>
          <a:lstStyle/>
          <a:p>
            <a:pPr algn="ctr" defTabSz="914400" fontAlgn="ctr"/>
            <a:r>
              <a:rPr lang="en-US" sz="1400" dirty="0" smtClean="0">
                <a:solidFill>
                  <a:srgbClr val="30B5C5"/>
                </a:solidFill>
                <a:latin typeface="Huawei Sans" panose="020C0503030203020204" pitchFamily="34" charset="0"/>
              </a:rPr>
              <a:t>Management and O&amp;M</a:t>
            </a:r>
            <a:endParaRPr lang="en-US" sz="1400" dirty="0">
              <a:solidFill>
                <a:srgbClr val="30B5C5"/>
              </a:solidFill>
              <a:latin typeface="Huawei Sans" panose="020C0503030203020204" pitchFamily="34" charset="0"/>
            </a:endParaRPr>
          </a:p>
        </p:txBody>
      </p:sp>
      <p:sp>
        <p:nvSpPr>
          <p:cNvPr id="6" name="圆角矩形 5"/>
          <p:cNvSpPr/>
          <p:nvPr/>
        </p:nvSpPr>
        <p:spPr bwMode="gray">
          <a:xfrm>
            <a:off x="9551518"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72000" tIns="0" rIns="72000" bIns="0" rtlCol="0" anchor="ctr" anchorCtr="0">
            <a:noAutofit/>
          </a:bodyPr>
          <a:lstStyle/>
          <a:p>
            <a:pPr algn="ctr" defTabSz="914400" fontAlgn="ctr"/>
            <a:r>
              <a:rPr lang="en-US" sz="1400" dirty="0" smtClean="0">
                <a:solidFill>
                  <a:srgbClr val="30B5C5"/>
                </a:solidFill>
                <a:latin typeface="Huawei Sans" panose="020C0503030203020204" pitchFamily="34" charset="0"/>
              </a:rPr>
              <a:t>Unified management</a:t>
            </a:r>
            <a:endParaRPr lang="en-US" sz="1400" dirty="0">
              <a:solidFill>
                <a:srgbClr val="30B5C5"/>
              </a:solidFill>
              <a:latin typeface="Huawei Sans" panose="020C0503030203020204" pitchFamily="34" charset="0"/>
            </a:endParaRPr>
          </a:p>
        </p:txBody>
      </p:sp>
      <p:sp>
        <p:nvSpPr>
          <p:cNvPr id="7" name="圆角矩形 6"/>
          <p:cNvSpPr/>
          <p:nvPr/>
        </p:nvSpPr>
        <p:spPr bwMode="gray">
          <a:xfrm>
            <a:off x="487211"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Branch interconnection cost</a:t>
            </a:r>
            <a:endParaRPr lang="en-US" sz="1400" dirty="0">
              <a:solidFill>
                <a:srgbClr val="30B5C5"/>
              </a:solidFill>
              <a:latin typeface="Huawei Sans" panose="020C0503030203020204" pitchFamily="34" charset="0"/>
            </a:endParaRPr>
          </a:p>
        </p:txBody>
      </p:sp>
      <p:sp>
        <p:nvSpPr>
          <p:cNvPr id="8" name="圆角矩形 7"/>
          <p:cNvSpPr/>
          <p:nvPr/>
        </p:nvSpPr>
        <p:spPr bwMode="gray">
          <a:xfrm>
            <a:off x="487211"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a:solidFill>
                  <a:schemeClr val="tx1"/>
                </a:solidFill>
                <a:latin typeface="Huawei Sans" panose="020C0503030203020204" pitchFamily="34" charset="0"/>
              </a:rPr>
              <a:t>T</a:t>
            </a:r>
            <a:r>
              <a:rPr lang="en-US" sz="1200" dirty="0" smtClean="0">
                <a:solidFill>
                  <a:schemeClr val="tx1"/>
                </a:solidFill>
                <a:latin typeface="Huawei Sans" panose="020C0503030203020204" pitchFamily="34" charset="0"/>
              </a:rPr>
              <a:t>he cost of WAN interconnection between branches needs to be reduced.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Carriers' transmission private lines or MPLS VPN private lines are of high quality but expensive.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275518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The network deployment efficiency needs to be improved and the service provisioning period needs to be shortened.</a:t>
            </a: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It takes a long time to provision traditional private lines.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Service provisioning is mainly performed by network engineers on site, which has high skill requirements and low efficiency.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501889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The application identification capability needs to be enhanced to ensure key service experience.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Different enterprise applications have different requirements on link quality.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Traditional private lines cannot detect the application status and cannot guarantee key services at any time.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728544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Visualized O&amp;M is required to simplify management and O&amp;M.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CLI-based O&amp;M is inefficient and lacks visualized O&amp;M methods.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If an enterprise has a large number of branches, onsite O&amp;M will increase costs.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9551518"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LAN-side and WAN-side services need to be managed in a unified manner.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Unified configuration management and O&amp;M cannot be implemented.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a:xfrm>
            <a:off x="7563478" y="99476"/>
            <a:ext cx="4185610" cy="252000"/>
            <a:chOff x="7563478" y="99476"/>
            <a:chExt cx="4185610" cy="252000"/>
          </a:xfrm>
        </p:grpSpPr>
        <p:sp>
          <p:nvSpPr>
            <p:cNvPr id="18" name="燕尾形 17"/>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五边形 23"/>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2479783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a:r>
              <a:rPr lang="en-US" sz="1200" dirty="0" smtClean="0"/>
              <a:t>Nowadays, data has become a new factor of production, and data communications networks have become the foundation of digital society. How to design data communications networks according to enterprise service requirements is an important topic.</a:t>
            </a:r>
            <a:endParaRPr lang="en-US" altLang="zh-CN" sz="1200" dirty="0" smtClean="0">
              <a:sym typeface="Huawei Sans" panose="020C0503030203020204" pitchFamily="34" charset="0"/>
            </a:endParaRPr>
          </a:p>
          <a:p>
            <a:pPr lvl="0" algn="l"/>
            <a:r>
              <a:rPr lang="en-US" sz="1200" dirty="0" smtClean="0"/>
              <a:t>Generally, the entire data communications world is divided into the following parts: </a:t>
            </a:r>
            <a:r>
              <a:rPr lang="en-US" sz="1200" dirty="0"/>
              <a:t>wide area network (WAN), metropolitan area network (MAN), </a:t>
            </a:r>
            <a:r>
              <a:rPr lang="en-US" sz="1200" dirty="0" smtClean="0"/>
              <a:t>campus network, and data center network (DCN). Network security is involved in all the preceding fields and needs to be considered in an end-to-end manner.</a:t>
            </a:r>
            <a:endParaRPr lang="en-US" altLang="zh-CN" sz="1200" dirty="0" smtClean="0">
              <a:sym typeface="Huawei Sans" panose="020C0503030203020204" pitchFamily="34" charset="0"/>
            </a:endParaRPr>
          </a:p>
          <a:p>
            <a:pPr lvl="0" algn="l"/>
            <a:r>
              <a:rPr lang="en-US" sz="1200" dirty="0" smtClean="0"/>
              <a:t>Enterprise WANs enable network interconnection across the country or even across the globe.</a:t>
            </a:r>
            <a:endParaRPr lang="en-US" altLang="zh-CN" sz="1200" dirty="0" smtClean="0">
              <a:sym typeface="Huawei Sans" panose="020C0503030203020204" pitchFamily="34" charset="0"/>
            </a:endParaRPr>
          </a:p>
          <a:p>
            <a:pPr lvl="0" algn="l"/>
            <a:r>
              <a:rPr lang="en-US" sz="1200" dirty="0" smtClean="0"/>
              <a:t>An enterprise MAN is a medium-scale computer network that connects multiple LANs in the same area. It provides network access for office campuses, schools, hospitals, and other organizations. It is located between the LAN and WAN and covers a </a:t>
            </a:r>
            <a:r>
              <a:rPr lang="en-US" altLang="zh-CN" sz="1200" dirty="0" smtClean="0"/>
              <a:t>geographic </a:t>
            </a:r>
            <a:r>
              <a:rPr lang="en-US" altLang="zh-CN" sz="1200" dirty="0"/>
              <a:t>region of the size of a metropolitan </a:t>
            </a:r>
            <a:r>
              <a:rPr lang="en-US" altLang="zh-CN" sz="1200" dirty="0" smtClean="0"/>
              <a:t>area</a:t>
            </a:r>
            <a:r>
              <a:rPr lang="en-US" sz="1200" dirty="0" smtClean="0"/>
              <a:t>.</a:t>
            </a:r>
            <a:endParaRPr lang="en-US" altLang="zh-CN" sz="1200" dirty="0" smtClean="0">
              <a:sym typeface="Huawei Sans" panose="020C0503030203020204" pitchFamily="34" charset="0"/>
            </a:endParaRPr>
          </a:p>
          <a:p>
            <a:pPr lvl="0" algn="l"/>
            <a:r>
              <a:rPr lang="en-US" sz="1200" dirty="0" smtClean="0"/>
              <a:t>Enterprise campus networks can be classified into large and midsize campus networks and small and </a:t>
            </a:r>
            <a:r>
              <a:rPr lang="en-US" altLang="zh-CN" sz="1200" dirty="0" smtClean="0"/>
              <a:t>midsize</a:t>
            </a:r>
            <a:r>
              <a:rPr lang="en-US" sz="1200" dirty="0" smtClean="0"/>
              <a:t> campus networks based on the scale.</a:t>
            </a:r>
            <a:endParaRPr lang="en-US" altLang="zh-CN" sz="1200" dirty="0" smtClean="0">
              <a:sym typeface="Huawei Sans" panose="020C0503030203020204" pitchFamily="34" charset="0"/>
            </a:endParaRPr>
          </a:p>
          <a:p>
            <a:pPr lvl="0" algn="l"/>
            <a:r>
              <a:rPr lang="en-US" sz="1200" dirty="0" smtClean="0"/>
              <a:t>Enterprise DCNs implement access of servers and storage devices. Typically, enterprise </a:t>
            </a:r>
            <a:r>
              <a:rPr lang="en-US" altLang="zh-CN" sz="1200" dirty="0"/>
              <a:t>DCNs </a:t>
            </a:r>
            <a:r>
              <a:rPr lang="en-US" sz="1200" dirty="0" smtClean="0"/>
              <a:t>can be divided into financial cloud data centers and e-Government cloud data centers by industry.</a:t>
            </a:r>
            <a:endParaRPr lang="en-US" altLang="zh-CN" sz="1200" dirty="0">
              <a:sym typeface="Huawei Sans" panose="020C0503030203020204" pitchFamily="34" charset="0"/>
            </a:endParaRPr>
          </a:p>
        </p:txBody>
      </p:sp>
    </p:spTree>
    <p:extLst>
      <p:ext uri="{BB962C8B-B14F-4D97-AF65-F5344CB8AC3E}">
        <p14:creationId xmlns:p14="http://schemas.microsoft.com/office/powerpoint/2010/main" val="825547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Cloud + Intelligence, Accelerating HPC</a:t>
            </a:r>
            <a:endParaRPr lang="en-US" altLang="zh-CN" dirty="0">
              <a:sym typeface="Huawei Sans" panose="020C0503030203020204" pitchFamily="34" charset="0"/>
            </a:endParaRPr>
          </a:p>
        </p:txBody>
      </p:sp>
      <p:sp>
        <p:nvSpPr>
          <p:cNvPr id="6" name="矩形 5"/>
          <p:cNvSpPr/>
          <p:nvPr/>
        </p:nvSpPr>
        <p:spPr bwMode="gray">
          <a:xfrm>
            <a:off x="6411384" y="2260097"/>
            <a:ext cx="5662154" cy="1323439"/>
          </a:xfrm>
          <a:prstGeom prst="rect">
            <a:avLst/>
          </a:prstGeom>
        </p:spPr>
        <p:txBody>
          <a:bodyPr wrap="square">
            <a:spAutoFit/>
          </a:bodyPr>
          <a:lstStyle/>
          <a:p>
            <a:pPr marL="285750" lvl="0" indent="-285750" fontAlgn="ctr">
              <a:lnSpc>
                <a:spcPts val="2400"/>
              </a:lnSpc>
              <a:buFont typeface="Arial" panose="020B0604020202020204" pitchFamily="34" charset="0"/>
              <a:buChar char="•"/>
            </a:pPr>
            <a:r>
              <a:rPr lang="en-US" sz="1400" dirty="0" smtClean="0">
                <a:latin typeface="Huawei Sans" panose="020C0503030203020204" pitchFamily="34" charset="0"/>
              </a:rPr>
              <a:t>Supercomputing — the core of high-performance computing (HPC) — provides the computing power needed to drive development of the digital economy and plays a key role in numerous scientific and technological fields. </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444526" y="3960703"/>
            <a:ext cx="5662154" cy="1938992"/>
          </a:xfrm>
          <a:prstGeom prst="rect">
            <a:avLst/>
          </a:prstGeom>
        </p:spPr>
        <p:txBody>
          <a:bodyPr wrap="square">
            <a:spAutoFit/>
          </a:bodyPr>
          <a:lstStyle/>
          <a:p>
            <a:pPr marL="285750" lvl="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Speed is still the primary factor in supercomputing realizing faster and more accurate computing and simulation. This is where cloud and intelligence come in. In addition, the supercomputing of </a:t>
            </a:r>
            <a:r>
              <a:rPr lang="en-US" sz="1400" dirty="0" err="1" smtClean="0">
                <a:solidFill>
                  <a:prstClr val="black"/>
                </a:solidFill>
                <a:latin typeface="Huawei Sans" panose="020C0503030203020204" pitchFamily="34" charset="0"/>
              </a:rPr>
              <a:t>cloudification</a:t>
            </a:r>
            <a:r>
              <a:rPr lang="en-US" sz="1400" dirty="0" smtClean="0">
                <a:solidFill>
                  <a:prstClr val="black"/>
                </a:solidFill>
                <a:latin typeface="Huawei Sans" panose="020C0503030203020204" pitchFamily="34" charset="0"/>
              </a:rPr>
              <a:t> and artificial intelligence is gradually integrated, which poses higher requirements on the DCN that carries supercomputing services.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sun-hidden-by-clouds_67959">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1011733" y="1904575"/>
            <a:ext cx="475560" cy="481882"/>
          </a:xfrm>
          <a:custGeom>
            <a:avLst/>
            <a:gdLst>
              <a:gd name="connsiteX0" fmla="*/ 384442 w 599014"/>
              <a:gd name="connsiteY0" fmla="*/ 257858 h 606977"/>
              <a:gd name="connsiteX1" fmla="*/ 465900 w 599014"/>
              <a:gd name="connsiteY1" fmla="*/ 334228 h 606977"/>
              <a:gd name="connsiteX2" fmla="*/ 517556 w 599014"/>
              <a:gd name="connsiteY2" fmla="*/ 315384 h 606977"/>
              <a:gd name="connsiteX3" fmla="*/ 599014 w 599014"/>
              <a:gd name="connsiteY3" fmla="*/ 396712 h 606977"/>
              <a:gd name="connsiteX4" fmla="*/ 539411 w 599014"/>
              <a:gd name="connsiteY4" fmla="*/ 474074 h 606977"/>
              <a:gd name="connsiteX5" fmla="*/ 539411 w 599014"/>
              <a:gd name="connsiteY5" fmla="*/ 475066 h 606977"/>
              <a:gd name="connsiteX6" fmla="*/ 436098 w 599014"/>
              <a:gd name="connsiteY6" fmla="*/ 579206 h 606977"/>
              <a:gd name="connsiteX7" fmla="*/ 340733 w 599014"/>
              <a:gd name="connsiteY7" fmla="*/ 516722 h 606977"/>
              <a:gd name="connsiteX8" fmla="*/ 230467 w 599014"/>
              <a:gd name="connsiteY8" fmla="*/ 568296 h 606977"/>
              <a:gd name="connsiteX9" fmla="*/ 173843 w 599014"/>
              <a:gd name="connsiteY9" fmla="*/ 557386 h 606977"/>
              <a:gd name="connsiteX10" fmla="*/ 92385 w 599014"/>
              <a:gd name="connsiteY10" fmla="*/ 606977 h 606977"/>
              <a:gd name="connsiteX11" fmla="*/ 0 w 599014"/>
              <a:gd name="connsiteY11" fmla="*/ 516722 h 606977"/>
              <a:gd name="connsiteX12" fmla="*/ 82452 w 599014"/>
              <a:gd name="connsiteY12" fmla="*/ 425475 h 606977"/>
              <a:gd name="connsiteX13" fmla="*/ 228480 w 599014"/>
              <a:gd name="connsiteY13" fmla="*/ 282654 h 606977"/>
              <a:gd name="connsiteX14" fmla="*/ 310931 w 599014"/>
              <a:gd name="connsiteY14" fmla="*/ 306457 h 606977"/>
              <a:gd name="connsiteX15" fmla="*/ 384442 w 599014"/>
              <a:gd name="connsiteY15" fmla="*/ 257858 h 606977"/>
              <a:gd name="connsiteX16" fmla="*/ 398334 w 599014"/>
              <a:gd name="connsiteY16" fmla="*/ 205299 h 606977"/>
              <a:gd name="connsiteX17" fmla="*/ 449032 w 599014"/>
              <a:gd name="connsiteY17" fmla="*/ 205299 h 606977"/>
              <a:gd name="connsiteX18" fmla="*/ 484818 w 599014"/>
              <a:gd name="connsiteY18" fmla="*/ 240986 h 606977"/>
              <a:gd name="connsiteX19" fmla="*/ 476866 w 599014"/>
              <a:gd name="connsiteY19" fmla="*/ 262795 h 606977"/>
              <a:gd name="connsiteX20" fmla="*/ 401316 w 599014"/>
              <a:gd name="connsiteY20" fmla="*/ 220168 h 606977"/>
              <a:gd name="connsiteX21" fmla="*/ 398334 w 599014"/>
              <a:gd name="connsiteY21" fmla="*/ 205299 h 606977"/>
              <a:gd name="connsiteX22" fmla="*/ 37792 w 599014"/>
              <a:gd name="connsiteY22" fmla="*/ 205299 h 606977"/>
              <a:gd name="connsiteX23" fmla="*/ 87403 w 599014"/>
              <a:gd name="connsiteY23" fmla="*/ 205299 h 606977"/>
              <a:gd name="connsiteX24" fmla="*/ 83434 w 599014"/>
              <a:gd name="connsiteY24" fmla="*/ 241036 h 606977"/>
              <a:gd name="connsiteX25" fmla="*/ 88395 w 599014"/>
              <a:gd name="connsiteY25" fmla="*/ 277767 h 606977"/>
              <a:gd name="connsiteX26" fmla="*/ 37792 w 599014"/>
              <a:gd name="connsiteY26" fmla="*/ 277767 h 606977"/>
              <a:gd name="connsiteX27" fmla="*/ 2071 w 599014"/>
              <a:gd name="connsiteY27" fmla="*/ 241036 h 606977"/>
              <a:gd name="connsiteX28" fmla="*/ 37792 w 599014"/>
              <a:gd name="connsiteY28" fmla="*/ 205299 h 606977"/>
              <a:gd name="connsiteX29" fmla="*/ 243342 w 599014"/>
              <a:gd name="connsiteY29" fmla="*/ 113082 h 606977"/>
              <a:gd name="connsiteX30" fmla="*/ 369507 w 599014"/>
              <a:gd name="connsiteY30" fmla="*/ 220226 h 606977"/>
              <a:gd name="connsiteX31" fmla="*/ 297981 w 599014"/>
              <a:gd name="connsiteY31" fmla="*/ 255941 h 606977"/>
              <a:gd name="connsiteX32" fmla="*/ 228441 w 599014"/>
              <a:gd name="connsiteY32" fmla="*/ 243044 h 606977"/>
              <a:gd name="connsiteX33" fmla="*/ 120158 w 599014"/>
              <a:gd name="connsiteY33" fmla="*/ 277767 h 606977"/>
              <a:gd name="connsiteX34" fmla="*/ 114197 w 599014"/>
              <a:gd name="connsiteY34" fmla="*/ 241060 h 606977"/>
              <a:gd name="connsiteX35" fmla="*/ 243342 w 599014"/>
              <a:gd name="connsiteY35" fmla="*/ 113082 h 606977"/>
              <a:gd name="connsiteX36" fmla="*/ 388539 w 599014"/>
              <a:gd name="connsiteY36" fmla="*/ 60012 h 606977"/>
              <a:gd name="connsiteX37" fmla="*/ 414369 w 599014"/>
              <a:gd name="connsiteY37" fmla="*/ 70427 h 606977"/>
              <a:gd name="connsiteX38" fmla="*/ 414369 w 599014"/>
              <a:gd name="connsiteY38" fmla="*/ 121014 h 606977"/>
              <a:gd name="connsiteX39" fmla="*/ 378604 w 599014"/>
              <a:gd name="connsiteY39" fmla="*/ 156722 h 606977"/>
              <a:gd name="connsiteX40" fmla="*/ 327937 w 599014"/>
              <a:gd name="connsiteY40" fmla="*/ 106135 h 606977"/>
              <a:gd name="connsiteX41" fmla="*/ 362709 w 599014"/>
              <a:gd name="connsiteY41" fmla="*/ 70427 h 606977"/>
              <a:gd name="connsiteX42" fmla="*/ 388539 w 599014"/>
              <a:gd name="connsiteY42" fmla="*/ 60012 h 606977"/>
              <a:gd name="connsiteX43" fmla="*/ 97853 w 599014"/>
              <a:gd name="connsiteY43" fmla="*/ 60012 h 606977"/>
              <a:gd name="connsiteX44" fmla="*/ 123186 w 599014"/>
              <a:gd name="connsiteY44" fmla="*/ 70427 h 606977"/>
              <a:gd name="connsiteX45" fmla="*/ 158951 w 599014"/>
              <a:gd name="connsiteY45" fmla="*/ 106135 h 606977"/>
              <a:gd name="connsiteX46" fmla="*/ 108285 w 599014"/>
              <a:gd name="connsiteY46" fmla="*/ 156722 h 606977"/>
              <a:gd name="connsiteX47" fmla="*/ 72520 w 599014"/>
              <a:gd name="connsiteY47" fmla="*/ 121014 h 606977"/>
              <a:gd name="connsiteX48" fmla="*/ 72520 w 599014"/>
              <a:gd name="connsiteY48" fmla="*/ 70427 h 606977"/>
              <a:gd name="connsiteX49" fmla="*/ 97853 w 599014"/>
              <a:gd name="connsiteY49" fmla="*/ 60012 h 606977"/>
              <a:gd name="connsiteX50" fmla="*/ 243444 w 599014"/>
              <a:gd name="connsiteY50" fmla="*/ 0 h 606977"/>
              <a:gd name="connsiteX51" fmla="*/ 279200 w 599014"/>
              <a:gd name="connsiteY51" fmla="*/ 35720 h 606977"/>
              <a:gd name="connsiteX52" fmla="*/ 279200 w 599014"/>
              <a:gd name="connsiteY52" fmla="*/ 86324 h 606977"/>
              <a:gd name="connsiteX53" fmla="*/ 243444 w 599014"/>
              <a:gd name="connsiteY53" fmla="*/ 82355 h 606977"/>
              <a:gd name="connsiteX54" fmla="*/ 207688 w 599014"/>
              <a:gd name="connsiteY54" fmla="*/ 86324 h 606977"/>
              <a:gd name="connsiteX55" fmla="*/ 207688 w 599014"/>
              <a:gd name="connsiteY55" fmla="*/ 35720 h 606977"/>
              <a:gd name="connsiteX56" fmla="*/ 243444 w 599014"/>
              <a:gd name="connsiteY56" fmla="*/ 0 h 60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9014" h="606977">
                <a:moveTo>
                  <a:pt x="384442" y="257858"/>
                </a:moveTo>
                <a:cubicBezTo>
                  <a:pt x="428151" y="257858"/>
                  <a:pt x="462920" y="291580"/>
                  <a:pt x="465900" y="334228"/>
                </a:cubicBezTo>
                <a:cubicBezTo>
                  <a:pt x="479807" y="322326"/>
                  <a:pt x="497688" y="315384"/>
                  <a:pt x="517556" y="315384"/>
                </a:cubicBezTo>
                <a:cubicBezTo>
                  <a:pt x="562259" y="315384"/>
                  <a:pt x="599014" y="351089"/>
                  <a:pt x="599014" y="396712"/>
                </a:cubicBezTo>
                <a:cubicBezTo>
                  <a:pt x="599014" y="433410"/>
                  <a:pt x="574179" y="464156"/>
                  <a:pt x="539411" y="474074"/>
                </a:cubicBezTo>
                <a:cubicBezTo>
                  <a:pt x="539411" y="475066"/>
                  <a:pt x="539411" y="475066"/>
                  <a:pt x="539411" y="475066"/>
                </a:cubicBezTo>
                <a:cubicBezTo>
                  <a:pt x="539411" y="532591"/>
                  <a:pt x="492722" y="579206"/>
                  <a:pt x="436098" y="579206"/>
                </a:cubicBezTo>
                <a:cubicBezTo>
                  <a:pt x="393383" y="579206"/>
                  <a:pt x="356627" y="553419"/>
                  <a:pt x="340733" y="516722"/>
                </a:cubicBezTo>
                <a:cubicBezTo>
                  <a:pt x="313911" y="548460"/>
                  <a:pt x="274176" y="568296"/>
                  <a:pt x="230467" y="568296"/>
                </a:cubicBezTo>
                <a:cubicBezTo>
                  <a:pt x="210599" y="568296"/>
                  <a:pt x="191724" y="564329"/>
                  <a:pt x="173843" y="557386"/>
                </a:cubicBezTo>
                <a:cubicBezTo>
                  <a:pt x="158943" y="587141"/>
                  <a:pt x="128148" y="606977"/>
                  <a:pt x="92385" y="606977"/>
                </a:cubicBezTo>
                <a:cubicBezTo>
                  <a:pt x="41723" y="606977"/>
                  <a:pt x="0" y="566313"/>
                  <a:pt x="0" y="516722"/>
                </a:cubicBezTo>
                <a:cubicBezTo>
                  <a:pt x="0" y="468123"/>
                  <a:pt x="43709" y="428450"/>
                  <a:pt x="82452" y="425475"/>
                </a:cubicBezTo>
                <a:cubicBezTo>
                  <a:pt x="82452" y="346130"/>
                  <a:pt x="149009" y="282654"/>
                  <a:pt x="228480" y="282654"/>
                </a:cubicBezTo>
                <a:cubicBezTo>
                  <a:pt x="257288" y="282654"/>
                  <a:pt x="288083" y="291580"/>
                  <a:pt x="310931" y="306457"/>
                </a:cubicBezTo>
                <a:cubicBezTo>
                  <a:pt x="322852" y="278686"/>
                  <a:pt x="351660" y="257858"/>
                  <a:pt x="384442" y="257858"/>
                </a:cubicBezTo>
                <a:close/>
                <a:moveTo>
                  <a:pt x="398334" y="205299"/>
                </a:moveTo>
                <a:lnTo>
                  <a:pt x="449032" y="205299"/>
                </a:lnTo>
                <a:cubicBezTo>
                  <a:pt x="468913" y="205299"/>
                  <a:pt x="484818" y="221160"/>
                  <a:pt x="484818" y="240986"/>
                </a:cubicBezTo>
                <a:cubicBezTo>
                  <a:pt x="484818" y="248916"/>
                  <a:pt x="481836" y="256847"/>
                  <a:pt x="476866" y="262795"/>
                </a:cubicBezTo>
                <a:cubicBezTo>
                  <a:pt x="457978" y="239995"/>
                  <a:pt x="431139" y="224134"/>
                  <a:pt x="401316" y="220168"/>
                </a:cubicBezTo>
                <a:cubicBezTo>
                  <a:pt x="400322" y="215212"/>
                  <a:pt x="399328" y="209264"/>
                  <a:pt x="398334" y="205299"/>
                </a:cubicBezTo>
                <a:close/>
                <a:moveTo>
                  <a:pt x="37792" y="205299"/>
                </a:moveTo>
                <a:lnTo>
                  <a:pt x="87403" y="205299"/>
                </a:lnTo>
                <a:cubicBezTo>
                  <a:pt x="85419" y="217211"/>
                  <a:pt x="83434" y="229124"/>
                  <a:pt x="83434" y="241036"/>
                </a:cubicBezTo>
                <a:cubicBezTo>
                  <a:pt x="83434" y="253942"/>
                  <a:pt x="85419" y="264862"/>
                  <a:pt x="88395" y="277767"/>
                </a:cubicBezTo>
                <a:lnTo>
                  <a:pt x="37792" y="277767"/>
                </a:lnTo>
                <a:cubicBezTo>
                  <a:pt x="17947" y="277767"/>
                  <a:pt x="2071" y="260891"/>
                  <a:pt x="2071" y="241036"/>
                </a:cubicBezTo>
                <a:cubicBezTo>
                  <a:pt x="2071" y="221182"/>
                  <a:pt x="17947" y="205299"/>
                  <a:pt x="37792" y="205299"/>
                </a:cubicBezTo>
                <a:close/>
                <a:moveTo>
                  <a:pt x="243342" y="113082"/>
                </a:moveTo>
                <a:cubicBezTo>
                  <a:pt x="306922" y="113082"/>
                  <a:pt x="359573" y="158717"/>
                  <a:pt x="369507" y="220226"/>
                </a:cubicBezTo>
                <a:cubicBezTo>
                  <a:pt x="342685" y="223202"/>
                  <a:pt x="316856" y="236099"/>
                  <a:pt x="297981" y="255941"/>
                </a:cubicBezTo>
                <a:cubicBezTo>
                  <a:pt x="276125" y="248004"/>
                  <a:pt x="252283" y="243044"/>
                  <a:pt x="228441" y="243044"/>
                </a:cubicBezTo>
                <a:cubicBezTo>
                  <a:pt x="187711" y="243044"/>
                  <a:pt x="149961" y="255941"/>
                  <a:pt x="120158" y="277767"/>
                </a:cubicBezTo>
                <a:cubicBezTo>
                  <a:pt x="116184" y="265862"/>
                  <a:pt x="114197" y="253957"/>
                  <a:pt x="114197" y="241060"/>
                </a:cubicBezTo>
                <a:cubicBezTo>
                  <a:pt x="114197" y="169630"/>
                  <a:pt x="171816" y="113082"/>
                  <a:pt x="243342" y="113082"/>
                </a:cubicBezTo>
                <a:close/>
                <a:moveTo>
                  <a:pt x="388539" y="60012"/>
                </a:moveTo>
                <a:cubicBezTo>
                  <a:pt x="397728" y="60012"/>
                  <a:pt x="406918" y="63484"/>
                  <a:pt x="414369" y="70427"/>
                </a:cubicBezTo>
                <a:cubicBezTo>
                  <a:pt x="428277" y="84314"/>
                  <a:pt x="428277" y="107127"/>
                  <a:pt x="414369" y="121014"/>
                </a:cubicBezTo>
                <a:lnTo>
                  <a:pt x="378604" y="156722"/>
                </a:lnTo>
                <a:cubicBezTo>
                  <a:pt x="365689" y="135892"/>
                  <a:pt x="347807" y="119030"/>
                  <a:pt x="327937" y="106135"/>
                </a:cubicBezTo>
                <a:lnTo>
                  <a:pt x="362709" y="70427"/>
                </a:lnTo>
                <a:cubicBezTo>
                  <a:pt x="370160" y="63484"/>
                  <a:pt x="379349" y="60012"/>
                  <a:pt x="388539" y="60012"/>
                </a:cubicBezTo>
                <a:close/>
                <a:moveTo>
                  <a:pt x="97853" y="60012"/>
                </a:moveTo>
                <a:cubicBezTo>
                  <a:pt x="107043" y="60012"/>
                  <a:pt x="116232" y="63484"/>
                  <a:pt x="123186" y="70427"/>
                </a:cubicBezTo>
                <a:lnTo>
                  <a:pt x="158951" y="106135"/>
                </a:lnTo>
                <a:cubicBezTo>
                  <a:pt x="138088" y="119030"/>
                  <a:pt x="121200" y="135892"/>
                  <a:pt x="108285" y="156722"/>
                </a:cubicBezTo>
                <a:lnTo>
                  <a:pt x="72520" y="121014"/>
                </a:lnTo>
                <a:cubicBezTo>
                  <a:pt x="58611" y="107127"/>
                  <a:pt x="58611" y="84314"/>
                  <a:pt x="72520" y="70427"/>
                </a:cubicBezTo>
                <a:cubicBezTo>
                  <a:pt x="79474" y="63484"/>
                  <a:pt x="88664" y="60012"/>
                  <a:pt x="97853" y="60012"/>
                </a:cubicBezTo>
                <a:close/>
                <a:moveTo>
                  <a:pt x="243444" y="0"/>
                </a:moveTo>
                <a:cubicBezTo>
                  <a:pt x="263309" y="0"/>
                  <a:pt x="279200" y="15875"/>
                  <a:pt x="279200" y="35720"/>
                </a:cubicBezTo>
                <a:lnTo>
                  <a:pt x="279200" y="86324"/>
                </a:lnTo>
                <a:cubicBezTo>
                  <a:pt x="268275" y="83347"/>
                  <a:pt x="255363" y="82355"/>
                  <a:pt x="243444" y="82355"/>
                </a:cubicBezTo>
                <a:cubicBezTo>
                  <a:pt x="230532" y="82355"/>
                  <a:pt x="218614" y="83347"/>
                  <a:pt x="207688" y="86324"/>
                </a:cubicBezTo>
                <a:lnTo>
                  <a:pt x="207688" y="35720"/>
                </a:lnTo>
                <a:cubicBezTo>
                  <a:pt x="207688" y="15875"/>
                  <a:pt x="223580" y="0"/>
                  <a:pt x="243444"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512779" y="1871227"/>
            <a:ext cx="1388394" cy="523220"/>
          </a:xfrm>
          <a:prstGeom prst="rect">
            <a:avLst/>
          </a:prstGeom>
          <a:noFill/>
        </p:spPr>
        <p:txBody>
          <a:bodyPr wrap="square" rtlCol="0">
            <a:spAutoFit/>
          </a:bodyPr>
          <a:lstStyle/>
          <a:p>
            <a:pPr fontAlgn="ctr"/>
            <a:r>
              <a:rPr lang="en-US" sz="1400" dirty="0" smtClean="0">
                <a:latin typeface="Huawei Sans" panose="020C0503030203020204" pitchFamily="34" charset="0"/>
              </a:rPr>
              <a:t>Weather forecast</a:t>
            </a:r>
            <a:endParaRPr lang="en-US" sz="1400" dirty="0">
              <a:latin typeface="Huawei Sans" panose="020C0503030203020204" pitchFamily="34" charset="0"/>
            </a:endParaRPr>
          </a:p>
        </p:txBody>
      </p:sp>
      <p:sp>
        <p:nvSpPr>
          <p:cNvPr id="17" name="圆角矩形 16"/>
          <p:cNvSpPr/>
          <p:nvPr/>
        </p:nvSpPr>
        <p:spPr bwMode="gray">
          <a:xfrm flipH="1">
            <a:off x="786523" y="1785427"/>
            <a:ext cx="1773513" cy="694821"/>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678730" y="1061998"/>
            <a:ext cx="1969224"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21.8% -&gt; </a:t>
            </a:r>
            <a:r>
              <a:rPr lang="en-US" sz="1400" b="1" dirty="0" smtClean="0">
                <a:solidFill>
                  <a:srgbClr val="C7000B"/>
                </a:solidFill>
                <a:latin typeface="Huawei Sans" panose="020C0503030203020204" pitchFamily="34" charset="0"/>
              </a:rPr>
              <a:t>90%</a:t>
            </a:r>
          </a:p>
          <a:p>
            <a:pPr algn="ctr" fontAlgn="ctr"/>
            <a:r>
              <a:rPr lang="en-US" sz="1400" dirty="0" smtClean="0">
                <a:latin typeface="Huawei Sans" panose="020C0503030203020204" pitchFamily="34" charset="0"/>
              </a:rPr>
              <a:t>Weather forecast accuracy</a:t>
            </a:r>
            <a:endParaRPr lang="en-US" sz="1400" dirty="0">
              <a:latin typeface="Huawei Sans" panose="020C0503030203020204" pitchFamily="34" charset="0"/>
            </a:endParaRPr>
          </a:p>
        </p:txBody>
      </p:sp>
      <p:sp>
        <p:nvSpPr>
          <p:cNvPr id="27" name="文本框 26"/>
          <p:cNvSpPr txBox="1"/>
          <p:nvPr/>
        </p:nvSpPr>
        <p:spPr bwMode="gray">
          <a:xfrm>
            <a:off x="3452565" y="1978949"/>
            <a:ext cx="1114408" cy="307777"/>
          </a:xfrm>
          <a:prstGeom prst="rect">
            <a:avLst/>
          </a:prstGeom>
          <a:noFill/>
        </p:spPr>
        <p:txBody>
          <a:bodyPr wrap="none" rtlCol="0">
            <a:spAutoFit/>
          </a:bodyPr>
          <a:lstStyle/>
          <a:p>
            <a:pPr fontAlgn="ctr"/>
            <a:r>
              <a:rPr lang="en-US" sz="1400" dirty="0" smtClean="0">
                <a:latin typeface="Huawei Sans" panose="020C0503030203020204" pitchFamily="34" charset="0"/>
              </a:rPr>
              <a:t>Life science</a:t>
            </a:r>
            <a:endParaRPr lang="en-US" sz="1400" dirty="0">
              <a:latin typeface="Huawei Sans" panose="020C0503030203020204" pitchFamily="34" charset="0"/>
            </a:endParaRPr>
          </a:p>
        </p:txBody>
      </p:sp>
      <p:sp>
        <p:nvSpPr>
          <p:cNvPr id="28" name="圆角矩形 27"/>
          <p:cNvSpPr/>
          <p:nvPr/>
        </p:nvSpPr>
        <p:spPr bwMode="gray">
          <a:xfrm flipH="1">
            <a:off x="2716370" y="1785427"/>
            <a:ext cx="1773513" cy="694821"/>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2624044" y="1061998"/>
            <a:ext cx="1945096"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13 years -&gt; </a:t>
            </a:r>
            <a:r>
              <a:rPr lang="en-US" sz="1400" b="1" dirty="0">
                <a:solidFill>
                  <a:srgbClr val="C7000B"/>
                </a:solidFill>
                <a:latin typeface="Huawei Sans" panose="020C0503030203020204" pitchFamily="34" charset="0"/>
              </a:rPr>
              <a:t>1 day</a:t>
            </a:r>
            <a:endParaRPr lang="en-US" altLang="zh-CN" sz="1400" b="1" dirty="0">
              <a:solidFill>
                <a:srgbClr val="C7000B"/>
              </a:solidFill>
              <a:latin typeface="Huawei Sans" panose="020C0503030203020204" pitchFamily="34" charset="0"/>
              <a:sym typeface="Huawei Sans" panose="020C0503030203020204" pitchFamily="34" charset="0"/>
            </a:endParaRPr>
          </a:p>
          <a:p>
            <a:pPr algn="ctr" fontAlgn="ctr"/>
            <a:r>
              <a:rPr lang="en-US" sz="1400" dirty="0" smtClean="0">
                <a:latin typeface="Huawei Sans" panose="020C0503030203020204" pitchFamily="34" charset="0"/>
              </a:rPr>
              <a:t>Gene sequencing duration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5392124" y="1991628"/>
            <a:ext cx="1013419" cy="307777"/>
          </a:xfrm>
          <a:prstGeom prst="rect">
            <a:avLst/>
          </a:prstGeom>
          <a:noFill/>
        </p:spPr>
        <p:txBody>
          <a:bodyPr wrap="none" rtlCol="0">
            <a:spAutoFit/>
          </a:bodyPr>
          <a:lstStyle/>
          <a:p>
            <a:pPr fontAlgn="ctr"/>
            <a:r>
              <a:rPr lang="en-US" sz="1400" dirty="0" smtClean="0">
                <a:latin typeface="Huawei Sans" panose="020C0503030203020204" pitchFamily="34" charset="0"/>
              </a:rPr>
              <a:t>Drug R&amp;D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flipH="1">
            <a:off x="4655929" y="1785427"/>
            <a:ext cx="1773513" cy="694821"/>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355638" y="1061998"/>
            <a:ext cx="2428958"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500 days -&gt; </a:t>
            </a:r>
            <a:r>
              <a:rPr lang="en-US" sz="1400" b="1" dirty="0">
                <a:solidFill>
                  <a:srgbClr val="C7000B"/>
                </a:solidFill>
                <a:latin typeface="Huawei Sans" panose="020C0503030203020204" pitchFamily="34" charset="0"/>
              </a:rPr>
              <a:t>100 days</a:t>
            </a:r>
            <a:endParaRPr lang="en-US" altLang="zh-CN" sz="1400" b="1" dirty="0">
              <a:solidFill>
                <a:srgbClr val="C7000B"/>
              </a:solidFill>
              <a:latin typeface="Huawei Sans" panose="020C0503030203020204" pitchFamily="34" charset="0"/>
              <a:sym typeface="Huawei Sans" panose="020C0503030203020204" pitchFamily="34" charset="0"/>
            </a:endParaRPr>
          </a:p>
          <a:p>
            <a:pPr algn="ctr" fontAlgn="ctr"/>
            <a:r>
              <a:rPr lang="en-US" sz="1400" dirty="0" smtClean="0">
                <a:latin typeface="Huawei Sans" panose="020C0503030203020204" pitchFamily="34" charset="0"/>
              </a:rPr>
              <a:t>New drug R&amp;D and identification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medical-pill_45811">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4997066" y="1904575"/>
            <a:ext cx="260550" cy="481882"/>
          </a:xfrm>
          <a:custGeom>
            <a:avLst/>
            <a:gdLst>
              <a:gd name="T0" fmla="*/ 115 w 230"/>
              <a:gd name="T1" fmla="*/ 0 h 426"/>
              <a:gd name="T2" fmla="*/ 0 w 230"/>
              <a:gd name="T3" fmla="*/ 115 h 426"/>
              <a:gd name="T4" fmla="*/ 0 w 230"/>
              <a:gd name="T5" fmla="*/ 311 h 426"/>
              <a:gd name="T6" fmla="*/ 115 w 230"/>
              <a:gd name="T7" fmla="*/ 426 h 426"/>
              <a:gd name="T8" fmla="*/ 230 w 230"/>
              <a:gd name="T9" fmla="*/ 311 h 426"/>
              <a:gd name="T10" fmla="*/ 230 w 230"/>
              <a:gd name="T11" fmla="*/ 115 h 426"/>
              <a:gd name="T12" fmla="*/ 115 w 230"/>
              <a:gd name="T13" fmla="*/ 0 h 426"/>
              <a:gd name="T14" fmla="*/ 33 w 230"/>
              <a:gd name="T15" fmla="*/ 119 h 426"/>
              <a:gd name="T16" fmla="*/ 84 w 230"/>
              <a:gd name="T17" fmla="*/ 39 h 426"/>
              <a:gd name="T18" fmla="*/ 104 w 230"/>
              <a:gd name="T19" fmla="*/ 51 h 426"/>
              <a:gd name="T20" fmla="*/ 93 w 230"/>
              <a:gd name="T21" fmla="*/ 71 h 426"/>
              <a:gd name="T22" fmla="*/ 67 w 230"/>
              <a:gd name="T23" fmla="*/ 119 h 426"/>
              <a:gd name="T24" fmla="*/ 67 w 230"/>
              <a:gd name="T25" fmla="*/ 180 h 426"/>
              <a:gd name="T26" fmla="*/ 50 w 230"/>
              <a:gd name="T27" fmla="*/ 197 h 426"/>
              <a:gd name="T28" fmla="*/ 33 w 230"/>
              <a:gd name="T29" fmla="*/ 180 h 426"/>
              <a:gd name="T30" fmla="*/ 33 w 230"/>
              <a:gd name="T31" fmla="*/ 119 h 426"/>
              <a:gd name="T32" fmla="*/ 197 w 230"/>
              <a:gd name="T33" fmla="*/ 311 h 426"/>
              <a:gd name="T34" fmla="*/ 115 w 230"/>
              <a:gd name="T35" fmla="*/ 393 h 426"/>
              <a:gd name="T36" fmla="*/ 33 w 230"/>
              <a:gd name="T37" fmla="*/ 311 h 426"/>
              <a:gd name="T38" fmla="*/ 33 w 230"/>
              <a:gd name="T39" fmla="*/ 242 h 426"/>
              <a:gd name="T40" fmla="*/ 57 w 230"/>
              <a:gd name="T41" fmla="*/ 219 h 426"/>
              <a:gd name="T42" fmla="*/ 173 w 230"/>
              <a:gd name="T43" fmla="*/ 219 h 426"/>
              <a:gd name="T44" fmla="*/ 197 w 230"/>
              <a:gd name="T45" fmla="*/ 242 h 426"/>
              <a:gd name="T46" fmla="*/ 197 w 230"/>
              <a:gd name="T47" fmla="*/ 31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0" h="426">
                <a:moveTo>
                  <a:pt x="115" y="0"/>
                </a:moveTo>
                <a:cubicBezTo>
                  <a:pt x="52" y="0"/>
                  <a:pt x="0" y="51"/>
                  <a:pt x="0" y="115"/>
                </a:cubicBezTo>
                <a:lnTo>
                  <a:pt x="0" y="311"/>
                </a:lnTo>
                <a:cubicBezTo>
                  <a:pt x="0" y="374"/>
                  <a:pt x="52" y="426"/>
                  <a:pt x="115" y="426"/>
                </a:cubicBezTo>
                <a:cubicBezTo>
                  <a:pt x="178" y="426"/>
                  <a:pt x="230" y="374"/>
                  <a:pt x="230" y="311"/>
                </a:cubicBezTo>
                <a:lnTo>
                  <a:pt x="230" y="115"/>
                </a:lnTo>
                <a:cubicBezTo>
                  <a:pt x="230" y="51"/>
                  <a:pt x="178" y="0"/>
                  <a:pt x="115" y="0"/>
                </a:cubicBezTo>
                <a:close/>
                <a:moveTo>
                  <a:pt x="33" y="119"/>
                </a:moveTo>
                <a:cubicBezTo>
                  <a:pt x="33" y="67"/>
                  <a:pt x="67" y="44"/>
                  <a:pt x="84" y="39"/>
                </a:cubicBezTo>
                <a:cubicBezTo>
                  <a:pt x="93" y="37"/>
                  <a:pt x="102" y="42"/>
                  <a:pt x="104" y="51"/>
                </a:cubicBezTo>
                <a:cubicBezTo>
                  <a:pt x="107" y="60"/>
                  <a:pt x="102" y="69"/>
                  <a:pt x="93" y="71"/>
                </a:cubicBezTo>
                <a:cubicBezTo>
                  <a:pt x="90" y="72"/>
                  <a:pt x="67" y="80"/>
                  <a:pt x="67" y="119"/>
                </a:cubicBezTo>
                <a:lnTo>
                  <a:pt x="67" y="180"/>
                </a:lnTo>
                <a:cubicBezTo>
                  <a:pt x="67" y="189"/>
                  <a:pt x="59" y="197"/>
                  <a:pt x="50" y="197"/>
                </a:cubicBezTo>
                <a:cubicBezTo>
                  <a:pt x="41" y="197"/>
                  <a:pt x="33" y="189"/>
                  <a:pt x="33" y="180"/>
                </a:cubicBezTo>
                <a:lnTo>
                  <a:pt x="33" y="119"/>
                </a:lnTo>
                <a:close/>
                <a:moveTo>
                  <a:pt x="197" y="311"/>
                </a:moveTo>
                <a:cubicBezTo>
                  <a:pt x="197" y="356"/>
                  <a:pt x="160" y="393"/>
                  <a:pt x="115" y="393"/>
                </a:cubicBezTo>
                <a:cubicBezTo>
                  <a:pt x="70" y="393"/>
                  <a:pt x="33" y="356"/>
                  <a:pt x="33" y="311"/>
                </a:cubicBezTo>
                <a:lnTo>
                  <a:pt x="33" y="242"/>
                </a:lnTo>
                <a:cubicBezTo>
                  <a:pt x="33" y="229"/>
                  <a:pt x="44" y="219"/>
                  <a:pt x="57" y="219"/>
                </a:cubicBezTo>
                <a:lnTo>
                  <a:pt x="173" y="219"/>
                </a:lnTo>
                <a:cubicBezTo>
                  <a:pt x="186" y="219"/>
                  <a:pt x="197" y="229"/>
                  <a:pt x="197" y="242"/>
                </a:cubicBezTo>
                <a:lnTo>
                  <a:pt x="197" y="311"/>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dna_230217">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3072824" y="1904576"/>
            <a:ext cx="279381" cy="481881"/>
          </a:xfrm>
          <a:custGeom>
            <a:avLst/>
            <a:gdLst>
              <a:gd name="connsiteX0" fmla="*/ 87018 w 350303"/>
              <a:gd name="connsiteY0" fmla="*/ 539782 h 604208"/>
              <a:gd name="connsiteX1" fmla="*/ 263044 w 350303"/>
              <a:gd name="connsiteY1" fmla="*/ 539782 h 604208"/>
              <a:gd name="connsiteX2" fmla="*/ 272182 w 350303"/>
              <a:gd name="connsiteY2" fmla="*/ 548920 h 604208"/>
              <a:gd name="connsiteX3" fmla="*/ 263044 w 350303"/>
              <a:gd name="connsiteY3" fmla="*/ 558058 h 604208"/>
              <a:gd name="connsiteX4" fmla="*/ 90788 w 350303"/>
              <a:gd name="connsiteY4" fmla="*/ 558058 h 604208"/>
              <a:gd name="connsiteX5" fmla="*/ 87018 w 350303"/>
              <a:gd name="connsiteY5" fmla="*/ 539782 h 604208"/>
              <a:gd name="connsiteX6" fmla="*/ 85533 w 350303"/>
              <a:gd name="connsiteY6" fmla="*/ 493350 h 604208"/>
              <a:gd name="connsiteX7" fmla="*/ 258531 w 350303"/>
              <a:gd name="connsiteY7" fmla="*/ 493350 h 604208"/>
              <a:gd name="connsiteX8" fmla="*/ 267666 w 350303"/>
              <a:gd name="connsiteY8" fmla="*/ 502488 h 604208"/>
              <a:gd name="connsiteX9" fmla="*/ 258531 w 350303"/>
              <a:gd name="connsiteY9" fmla="*/ 511626 h 604208"/>
              <a:gd name="connsiteX10" fmla="*/ 84733 w 350303"/>
              <a:gd name="connsiteY10" fmla="*/ 511626 h 604208"/>
              <a:gd name="connsiteX11" fmla="*/ 85533 w 350303"/>
              <a:gd name="connsiteY11" fmla="*/ 493350 h 604208"/>
              <a:gd name="connsiteX12" fmla="*/ 99583 w 350303"/>
              <a:gd name="connsiteY12" fmla="*/ 446847 h 604208"/>
              <a:gd name="connsiteX13" fmla="*/ 250130 w 350303"/>
              <a:gd name="connsiteY13" fmla="*/ 446847 h 604208"/>
              <a:gd name="connsiteX14" fmla="*/ 259268 w 350303"/>
              <a:gd name="connsiteY14" fmla="*/ 455964 h 604208"/>
              <a:gd name="connsiteX15" fmla="*/ 250130 w 350303"/>
              <a:gd name="connsiteY15" fmla="*/ 465194 h 604208"/>
              <a:gd name="connsiteX16" fmla="*/ 91816 w 350303"/>
              <a:gd name="connsiteY16" fmla="*/ 465194 h 604208"/>
              <a:gd name="connsiteX17" fmla="*/ 99583 w 350303"/>
              <a:gd name="connsiteY17" fmla="*/ 446847 h 604208"/>
              <a:gd name="connsiteX18" fmla="*/ 230454 w 350303"/>
              <a:gd name="connsiteY18" fmla="*/ 330626 h 604208"/>
              <a:gd name="connsiteX19" fmla="*/ 307635 w 350303"/>
              <a:gd name="connsiteY19" fmla="*/ 566007 h 604208"/>
              <a:gd name="connsiteX20" fmla="*/ 279092 w 350303"/>
              <a:gd name="connsiteY20" fmla="*/ 598281 h 604208"/>
              <a:gd name="connsiteX21" fmla="*/ 277151 w 350303"/>
              <a:gd name="connsiteY21" fmla="*/ 598281 h 604208"/>
              <a:gd name="connsiteX22" fmla="*/ 246895 w 350303"/>
              <a:gd name="connsiteY22" fmla="*/ 570227 h 604208"/>
              <a:gd name="connsiteX23" fmla="*/ 262994 w 350303"/>
              <a:gd name="connsiteY23" fmla="*/ 570227 h 604208"/>
              <a:gd name="connsiteX24" fmla="*/ 284344 w 350303"/>
              <a:gd name="connsiteY24" fmla="*/ 548901 h 604208"/>
              <a:gd name="connsiteX25" fmla="*/ 262994 w 350303"/>
              <a:gd name="connsiteY25" fmla="*/ 527575 h 604208"/>
              <a:gd name="connsiteX26" fmla="*/ 242671 w 350303"/>
              <a:gd name="connsiteY26" fmla="*/ 527575 h 604208"/>
              <a:gd name="connsiteX27" fmla="*/ 242214 w 350303"/>
              <a:gd name="connsiteY27" fmla="*/ 523812 h 604208"/>
              <a:gd name="connsiteX28" fmla="*/ 258541 w 350303"/>
              <a:gd name="connsiteY28" fmla="*/ 523812 h 604208"/>
              <a:gd name="connsiteX29" fmla="*/ 279891 w 350303"/>
              <a:gd name="connsiteY29" fmla="*/ 502486 h 604208"/>
              <a:gd name="connsiteX30" fmla="*/ 258541 w 350303"/>
              <a:gd name="connsiteY30" fmla="*/ 481161 h 604208"/>
              <a:gd name="connsiteX31" fmla="*/ 234450 w 350303"/>
              <a:gd name="connsiteY31" fmla="*/ 481161 h 604208"/>
              <a:gd name="connsiteX32" fmla="*/ 233651 w 350303"/>
              <a:gd name="connsiteY32" fmla="*/ 477283 h 604208"/>
              <a:gd name="connsiteX33" fmla="*/ 250092 w 350303"/>
              <a:gd name="connsiteY33" fmla="*/ 477283 h 604208"/>
              <a:gd name="connsiteX34" fmla="*/ 271442 w 350303"/>
              <a:gd name="connsiteY34" fmla="*/ 455957 h 604208"/>
              <a:gd name="connsiteX35" fmla="*/ 250092 w 350303"/>
              <a:gd name="connsiteY35" fmla="*/ 434632 h 604208"/>
              <a:gd name="connsiteX36" fmla="*/ 219950 w 350303"/>
              <a:gd name="connsiteY36" fmla="*/ 434632 h 604208"/>
              <a:gd name="connsiteX37" fmla="*/ 180446 w 350303"/>
              <a:gd name="connsiteY37" fmla="*/ 365751 h 604208"/>
              <a:gd name="connsiteX38" fmla="*/ 210474 w 350303"/>
              <a:gd name="connsiteY38" fmla="*/ 344539 h 604208"/>
              <a:gd name="connsiteX39" fmla="*/ 230454 w 350303"/>
              <a:gd name="connsiteY39" fmla="*/ 330626 h 604208"/>
              <a:gd name="connsiteX40" fmla="*/ 84698 w 350303"/>
              <a:gd name="connsiteY40" fmla="*/ 144615 h 604208"/>
              <a:gd name="connsiteX41" fmla="*/ 260044 w 350303"/>
              <a:gd name="connsiteY41" fmla="*/ 144615 h 604208"/>
              <a:gd name="connsiteX42" fmla="*/ 251591 w 350303"/>
              <a:gd name="connsiteY42" fmla="*/ 162891 h 604208"/>
              <a:gd name="connsiteX43" fmla="*/ 84698 w 350303"/>
              <a:gd name="connsiteY43" fmla="*/ 162891 h 604208"/>
              <a:gd name="connsiteX44" fmla="*/ 75445 w 350303"/>
              <a:gd name="connsiteY44" fmla="*/ 153753 h 604208"/>
              <a:gd name="connsiteX45" fmla="*/ 84698 w 350303"/>
              <a:gd name="connsiteY45" fmla="*/ 144615 h 604208"/>
              <a:gd name="connsiteX46" fmla="*/ 76044 w 350303"/>
              <a:gd name="connsiteY46" fmla="*/ 98183 h 604208"/>
              <a:gd name="connsiteX47" fmla="*/ 265189 w 350303"/>
              <a:gd name="connsiteY47" fmla="*/ 98183 h 604208"/>
              <a:gd name="connsiteX48" fmla="*/ 265417 w 350303"/>
              <a:gd name="connsiteY48" fmla="*/ 116459 h 604208"/>
              <a:gd name="connsiteX49" fmla="*/ 76044 w 350303"/>
              <a:gd name="connsiteY49" fmla="*/ 116459 h 604208"/>
              <a:gd name="connsiteX50" fmla="*/ 66907 w 350303"/>
              <a:gd name="connsiteY50" fmla="*/ 107321 h 604208"/>
              <a:gd name="connsiteX51" fmla="*/ 76044 w 350303"/>
              <a:gd name="connsiteY51" fmla="*/ 98183 h 604208"/>
              <a:gd name="connsiteX52" fmla="*/ 71245 w 350303"/>
              <a:gd name="connsiteY52" fmla="*/ 51821 h 604208"/>
              <a:gd name="connsiteX53" fmla="*/ 255583 w 350303"/>
              <a:gd name="connsiteY53" fmla="*/ 51821 h 604208"/>
              <a:gd name="connsiteX54" fmla="*/ 260608 w 350303"/>
              <a:gd name="connsiteY54" fmla="*/ 70027 h 604208"/>
              <a:gd name="connsiteX55" fmla="*/ 71245 w 350303"/>
              <a:gd name="connsiteY55" fmla="*/ 70027 h 604208"/>
              <a:gd name="connsiteX56" fmla="*/ 62108 w 350303"/>
              <a:gd name="connsiteY56" fmla="*/ 60924 h 604208"/>
              <a:gd name="connsiteX57" fmla="*/ 71245 w 350303"/>
              <a:gd name="connsiteY57" fmla="*/ 51821 h 604208"/>
              <a:gd name="connsiteX58" fmla="*/ 57308 w 350303"/>
              <a:gd name="connsiteY58" fmla="*/ 5368 h 604208"/>
              <a:gd name="connsiteX59" fmla="*/ 88494 w 350303"/>
              <a:gd name="connsiteY59" fmla="*/ 35136 h 604208"/>
              <a:gd name="connsiteX60" fmla="*/ 88722 w 350303"/>
              <a:gd name="connsiteY60" fmla="*/ 39584 h 604208"/>
              <a:gd name="connsiteX61" fmla="*/ 71245 w 350303"/>
              <a:gd name="connsiteY61" fmla="*/ 39584 h 604208"/>
              <a:gd name="connsiteX62" fmla="*/ 49883 w 350303"/>
              <a:gd name="connsiteY62" fmla="*/ 60912 h 604208"/>
              <a:gd name="connsiteX63" fmla="*/ 71245 w 350303"/>
              <a:gd name="connsiteY63" fmla="*/ 82240 h 604208"/>
              <a:gd name="connsiteX64" fmla="*/ 91349 w 350303"/>
              <a:gd name="connsiteY64" fmla="*/ 82240 h 604208"/>
              <a:gd name="connsiteX65" fmla="*/ 91806 w 350303"/>
              <a:gd name="connsiteY65" fmla="*/ 86003 h 604208"/>
              <a:gd name="connsiteX66" fmla="*/ 76042 w 350303"/>
              <a:gd name="connsiteY66" fmla="*/ 86003 h 604208"/>
              <a:gd name="connsiteX67" fmla="*/ 54681 w 350303"/>
              <a:gd name="connsiteY67" fmla="*/ 107331 h 604208"/>
              <a:gd name="connsiteX68" fmla="*/ 76042 w 350303"/>
              <a:gd name="connsiteY68" fmla="*/ 128659 h 604208"/>
              <a:gd name="connsiteX69" fmla="*/ 98660 w 350303"/>
              <a:gd name="connsiteY69" fmla="*/ 128659 h 604208"/>
              <a:gd name="connsiteX70" fmla="*/ 99574 w 350303"/>
              <a:gd name="connsiteY70" fmla="*/ 132423 h 604208"/>
              <a:gd name="connsiteX71" fmla="*/ 84724 w 350303"/>
              <a:gd name="connsiteY71" fmla="*/ 132423 h 604208"/>
              <a:gd name="connsiteX72" fmla="*/ 63363 w 350303"/>
              <a:gd name="connsiteY72" fmla="*/ 153750 h 604208"/>
              <a:gd name="connsiteX73" fmla="*/ 84724 w 350303"/>
              <a:gd name="connsiteY73" fmla="*/ 175078 h 604208"/>
              <a:gd name="connsiteX74" fmla="*/ 112825 w 350303"/>
              <a:gd name="connsiteY74" fmla="*/ 175078 h 604208"/>
              <a:gd name="connsiteX75" fmla="*/ 158289 w 350303"/>
              <a:gd name="connsiteY75" fmla="*/ 248300 h 604208"/>
              <a:gd name="connsiteX76" fmla="*/ 148237 w 350303"/>
              <a:gd name="connsiteY76" fmla="*/ 255371 h 604208"/>
              <a:gd name="connsiteX77" fmla="*/ 108370 w 350303"/>
              <a:gd name="connsiteY77" fmla="*/ 283770 h 604208"/>
              <a:gd name="connsiteX78" fmla="*/ 27494 w 350303"/>
              <a:gd name="connsiteY78" fmla="*/ 36619 h 604208"/>
              <a:gd name="connsiteX79" fmla="*/ 57308 w 350303"/>
              <a:gd name="connsiteY79" fmla="*/ 5368 h 604208"/>
              <a:gd name="connsiteX80" fmla="*/ 296463 w 350303"/>
              <a:gd name="connsiteY80" fmla="*/ 1489 h 604208"/>
              <a:gd name="connsiteX81" fmla="*/ 334377 w 350303"/>
              <a:gd name="connsiteY81" fmla="*/ 20648 h 604208"/>
              <a:gd name="connsiteX82" fmla="*/ 196538 w 350303"/>
              <a:gd name="connsiteY82" fmla="*/ 324574 h 604208"/>
              <a:gd name="connsiteX83" fmla="*/ 67721 w 350303"/>
              <a:gd name="connsiteY83" fmla="*/ 566916 h 604208"/>
              <a:gd name="connsiteX84" fmla="*/ 45680 w 350303"/>
              <a:gd name="connsiteY84" fmla="*/ 603296 h 604208"/>
              <a:gd name="connsiteX85" fmla="*/ 38485 w 350303"/>
              <a:gd name="connsiteY85" fmla="*/ 604208 h 604208"/>
              <a:gd name="connsiteX86" fmla="*/ 9364 w 350303"/>
              <a:gd name="connsiteY86" fmla="*/ 581285 h 604208"/>
              <a:gd name="connsiteX87" fmla="*/ 162164 w 350303"/>
              <a:gd name="connsiteY87" fmla="*/ 275307 h 604208"/>
              <a:gd name="connsiteX88" fmla="*/ 277391 w 350303"/>
              <a:gd name="connsiteY88" fmla="*/ 39465 h 604208"/>
              <a:gd name="connsiteX89" fmla="*/ 296463 w 350303"/>
              <a:gd name="connsiteY89" fmla="*/ 1489 h 60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50303" h="604208">
                <a:moveTo>
                  <a:pt x="87018" y="539782"/>
                </a:moveTo>
                <a:lnTo>
                  <a:pt x="263044" y="539782"/>
                </a:lnTo>
                <a:cubicBezTo>
                  <a:pt x="268070" y="539782"/>
                  <a:pt x="272182" y="543894"/>
                  <a:pt x="272182" y="548920"/>
                </a:cubicBezTo>
                <a:cubicBezTo>
                  <a:pt x="272182" y="553946"/>
                  <a:pt x="268070" y="558058"/>
                  <a:pt x="263044" y="558058"/>
                </a:cubicBezTo>
                <a:lnTo>
                  <a:pt x="90788" y="558058"/>
                </a:lnTo>
                <a:cubicBezTo>
                  <a:pt x="89303" y="551776"/>
                  <a:pt x="87932" y="545607"/>
                  <a:pt x="87018" y="539782"/>
                </a:cubicBezTo>
                <a:close/>
                <a:moveTo>
                  <a:pt x="85533" y="493350"/>
                </a:moveTo>
                <a:lnTo>
                  <a:pt x="258531" y="493350"/>
                </a:lnTo>
                <a:cubicBezTo>
                  <a:pt x="263555" y="493350"/>
                  <a:pt x="267666" y="497348"/>
                  <a:pt x="267666" y="502488"/>
                </a:cubicBezTo>
                <a:cubicBezTo>
                  <a:pt x="267666" y="507514"/>
                  <a:pt x="263555" y="511626"/>
                  <a:pt x="258531" y="511626"/>
                </a:cubicBezTo>
                <a:lnTo>
                  <a:pt x="84733" y="511626"/>
                </a:lnTo>
                <a:cubicBezTo>
                  <a:pt x="84619" y="505229"/>
                  <a:pt x="84962" y="499175"/>
                  <a:pt x="85533" y="493350"/>
                </a:cubicBezTo>
                <a:close/>
                <a:moveTo>
                  <a:pt x="99583" y="446847"/>
                </a:moveTo>
                <a:lnTo>
                  <a:pt x="250130" y="446847"/>
                </a:lnTo>
                <a:cubicBezTo>
                  <a:pt x="255156" y="446847"/>
                  <a:pt x="259268" y="450949"/>
                  <a:pt x="259268" y="455964"/>
                </a:cubicBezTo>
                <a:cubicBezTo>
                  <a:pt x="259268" y="461092"/>
                  <a:pt x="255156" y="465194"/>
                  <a:pt x="250130" y="465194"/>
                </a:cubicBezTo>
                <a:lnTo>
                  <a:pt x="91816" y="465194"/>
                </a:lnTo>
                <a:cubicBezTo>
                  <a:pt x="93986" y="458812"/>
                  <a:pt x="96499" y="452659"/>
                  <a:pt x="99583" y="446847"/>
                </a:cubicBezTo>
                <a:close/>
                <a:moveTo>
                  <a:pt x="230454" y="330626"/>
                </a:moveTo>
                <a:cubicBezTo>
                  <a:pt x="267675" y="379436"/>
                  <a:pt x="300328" y="445922"/>
                  <a:pt x="307635" y="566007"/>
                </a:cubicBezTo>
                <a:cubicBezTo>
                  <a:pt x="308663" y="582771"/>
                  <a:pt x="295876" y="597255"/>
                  <a:pt x="279092" y="598281"/>
                </a:cubicBezTo>
                <a:cubicBezTo>
                  <a:pt x="278407" y="598281"/>
                  <a:pt x="277836" y="598281"/>
                  <a:pt x="277151" y="598281"/>
                </a:cubicBezTo>
                <a:cubicBezTo>
                  <a:pt x="261395" y="598281"/>
                  <a:pt x="248037" y="586193"/>
                  <a:pt x="246895" y="570227"/>
                </a:cubicBezTo>
                <a:lnTo>
                  <a:pt x="262994" y="570227"/>
                </a:lnTo>
                <a:cubicBezTo>
                  <a:pt x="274753" y="570227"/>
                  <a:pt x="284344" y="560647"/>
                  <a:pt x="284344" y="548901"/>
                </a:cubicBezTo>
                <a:cubicBezTo>
                  <a:pt x="284344" y="537155"/>
                  <a:pt x="274753" y="527575"/>
                  <a:pt x="262994" y="527575"/>
                </a:cubicBezTo>
                <a:lnTo>
                  <a:pt x="242671" y="527575"/>
                </a:lnTo>
                <a:cubicBezTo>
                  <a:pt x="242556" y="526321"/>
                  <a:pt x="242442" y="524952"/>
                  <a:pt x="242214" y="523812"/>
                </a:cubicBezTo>
                <a:lnTo>
                  <a:pt x="258541" y="523812"/>
                </a:lnTo>
                <a:cubicBezTo>
                  <a:pt x="270301" y="523812"/>
                  <a:pt x="279891" y="514233"/>
                  <a:pt x="279891" y="502486"/>
                </a:cubicBezTo>
                <a:cubicBezTo>
                  <a:pt x="279891" y="490740"/>
                  <a:pt x="270301" y="481161"/>
                  <a:pt x="258541" y="481161"/>
                </a:cubicBezTo>
                <a:lnTo>
                  <a:pt x="234450" y="481161"/>
                </a:lnTo>
                <a:cubicBezTo>
                  <a:pt x="234108" y="479906"/>
                  <a:pt x="233879" y="478538"/>
                  <a:pt x="233651" y="477283"/>
                </a:cubicBezTo>
                <a:lnTo>
                  <a:pt x="250092" y="477283"/>
                </a:lnTo>
                <a:cubicBezTo>
                  <a:pt x="261852" y="477283"/>
                  <a:pt x="271442" y="467818"/>
                  <a:pt x="271442" y="455957"/>
                </a:cubicBezTo>
                <a:cubicBezTo>
                  <a:pt x="271442" y="444211"/>
                  <a:pt x="261852" y="434632"/>
                  <a:pt x="250092" y="434632"/>
                </a:cubicBezTo>
                <a:lnTo>
                  <a:pt x="219950" y="434632"/>
                </a:lnTo>
                <a:cubicBezTo>
                  <a:pt x="208989" y="406920"/>
                  <a:pt x="195289" y="385138"/>
                  <a:pt x="180446" y="365751"/>
                </a:cubicBezTo>
                <a:cubicBezTo>
                  <a:pt x="190037" y="358794"/>
                  <a:pt x="200084" y="351838"/>
                  <a:pt x="210474" y="344539"/>
                </a:cubicBezTo>
                <a:cubicBezTo>
                  <a:pt x="217096" y="339977"/>
                  <a:pt x="223718" y="335416"/>
                  <a:pt x="230454" y="330626"/>
                </a:cubicBezTo>
                <a:close/>
                <a:moveTo>
                  <a:pt x="84698" y="144615"/>
                </a:moveTo>
                <a:lnTo>
                  <a:pt x="260044" y="144615"/>
                </a:lnTo>
                <a:cubicBezTo>
                  <a:pt x="257874" y="151012"/>
                  <a:pt x="254904" y="157066"/>
                  <a:pt x="251591" y="162891"/>
                </a:cubicBezTo>
                <a:lnTo>
                  <a:pt x="84698" y="162891"/>
                </a:lnTo>
                <a:cubicBezTo>
                  <a:pt x="79557" y="162891"/>
                  <a:pt x="75445" y="158893"/>
                  <a:pt x="75445" y="153753"/>
                </a:cubicBezTo>
                <a:cubicBezTo>
                  <a:pt x="75445" y="148727"/>
                  <a:pt x="79557" y="144615"/>
                  <a:pt x="84698" y="144615"/>
                </a:cubicBezTo>
                <a:close/>
                <a:moveTo>
                  <a:pt x="76044" y="98183"/>
                </a:moveTo>
                <a:lnTo>
                  <a:pt x="265189" y="98183"/>
                </a:lnTo>
                <a:cubicBezTo>
                  <a:pt x="265646" y="104465"/>
                  <a:pt x="265760" y="110634"/>
                  <a:pt x="265417" y="116459"/>
                </a:cubicBezTo>
                <a:lnTo>
                  <a:pt x="76044" y="116459"/>
                </a:lnTo>
                <a:cubicBezTo>
                  <a:pt x="71019" y="116459"/>
                  <a:pt x="66907" y="112347"/>
                  <a:pt x="66907" y="107321"/>
                </a:cubicBezTo>
                <a:cubicBezTo>
                  <a:pt x="66907" y="102295"/>
                  <a:pt x="71019" y="98183"/>
                  <a:pt x="76044" y="98183"/>
                </a:cubicBezTo>
                <a:close/>
                <a:moveTo>
                  <a:pt x="71245" y="51821"/>
                </a:moveTo>
                <a:lnTo>
                  <a:pt x="255583" y="51821"/>
                </a:lnTo>
                <a:cubicBezTo>
                  <a:pt x="257524" y="58079"/>
                  <a:pt x="259237" y="64224"/>
                  <a:pt x="260608" y="70027"/>
                </a:cubicBezTo>
                <a:lnTo>
                  <a:pt x="71245" y="70027"/>
                </a:lnTo>
                <a:cubicBezTo>
                  <a:pt x="66220" y="70027"/>
                  <a:pt x="62108" y="65931"/>
                  <a:pt x="62108" y="60924"/>
                </a:cubicBezTo>
                <a:cubicBezTo>
                  <a:pt x="62108" y="55917"/>
                  <a:pt x="66220" y="51821"/>
                  <a:pt x="71245" y="51821"/>
                </a:cubicBezTo>
                <a:close/>
                <a:moveTo>
                  <a:pt x="57308" y="5368"/>
                </a:moveTo>
                <a:cubicBezTo>
                  <a:pt x="74100" y="4684"/>
                  <a:pt x="88151" y="18370"/>
                  <a:pt x="88494" y="35136"/>
                </a:cubicBezTo>
                <a:cubicBezTo>
                  <a:pt x="88494" y="36733"/>
                  <a:pt x="88608" y="37987"/>
                  <a:pt x="88722" y="39584"/>
                </a:cubicBezTo>
                <a:lnTo>
                  <a:pt x="71245" y="39584"/>
                </a:lnTo>
                <a:cubicBezTo>
                  <a:pt x="59479" y="39584"/>
                  <a:pt x="49883" y="49164"/>
                  <a:pt x="49883" y="60912"/>
                </a:cubicBezTo>
                <a:cubicBezTo>
                  <a:pt x="49883" y="72659"/>
                  <a:pt x="59479" y="82240"/>
                  <a:pt x="71245" y="82240"/>
                </a:cubicBezTo>
                <a:lnTo>
                  <a:pt x="91349" y="82240"/>
                </a:lnTo>
                <a:cubicBezTo>
                  <a:pt x="91464" y="83494"/>
                  <a:pt x="91692" y="84749"/>
                  <a:pt x="91806" y="86003"/>
                </a:cubicBezTo>
                <a:lnTo>
                  <a:pt x="76042" y="86003"/>
                </a:lnTo>
                <a:cubicBezTo>
                  <a:pt x="64276" y="86003"/>
                  <a:pt x="54681" y="95584"/>
                  <a:pt x="54681" y="107331"/>
                </a:cubicBezTo>
                <a:cubicBezTo>
                  <a:pt x="54681" y="119078"/>
                  <a:pt x="64276" y="128659"/>
                  <a:pt x="76042" y="128659"/>
                </a:cubicBezTo>
                <a:lnTo>
                  <a:pt x="98660" y="128659"/>
                </a:lnTo>
                <a:cubicBezTo>
                  <a:pt x="99003" y="129913"/>
                  <a:pt x="99346" y="131168"/>
                  <a:pt x="99574" y="132423"/>
                </a:cubicBezTo>
                <a:lnTo>
                  <a:pt x="84724" y="132423"/>
                </a:lnTo>
                <a:cubicBezTo>
                  <a:pt x="72844" y="132423"/>
                  <a:pt x="63363" y="142003"/>
                  <a:pt x="63363" y="153750"/>
                </a:cubicBezTo>
                <a:cubicBezTo>
                  <a:pt x="63363" y="165498"/>
                  <a:pt x="72844" y="175078"/>
                  <a:pt x="84724" y="175078"/>
                </a:cubicBezTo>
                <a:lnTo>
                  <a:pt x="112825" y="175078"/>
                </a:lnTo>
                <a:cubicBezTo>
                  <a:pt x="124933" y="204846"/>
                  <a:pt x="140697" y="227428"/>
                  <a:pt x="158289" y="248300"/>
                </a:cubicBezTo>
                <a:cubicBezTo>
                  <a:pt x="154976" y="250695"/>
                  <a:pt x="151664" y="252976"/>
                  <a:pt x="148237" y="255371"/>
                </a:cubicBezTo>
                <a:cubicBezTo>
                  <a:pt x="135443" y="264267"/>
                  <a:pt x="121963" y="273733"/>
                  <a:pt x="108370" y="283770"/>
                </a:cubicBezTo>
                <a:cubicBezTo>
                  <a:pt x="66561" y="233245"/>
                  <a:pt x="30464" y="168235"/>
                  <a:pt x="27494" y="36619"/>
                </a:cubicBezTo>
                <a:cubicBezTo>
                  <a:pt x="27037" y="19739"/>
                  <a:pt x="40402" y="5825"/>
                  <a:pt x="57308" y="5368"/>
                </a:cubicBezTo>
                <a:close/>
                <a:moveTo>
                  <a:pt x="296463" y="1489"/>
                </a:moveTo>
                <a:cubicBezTo>
                  <a:pt x="312222" y="-3643"/>
                  <a:pt x="329238" y="4910"/>
                  <a:pt x="334377" y="20648"/>
                </a:cubicBezTo>
                <a:cubicBezTo>
                  <a:pt x="390449" y="189660"/>
                  <a:pt x="287441" y="261394"/>
                  <a:pt x="196538" y="324574"/>
                </a:cubicBezTo>
                <a:cubicBezTo>
                  <a:pt x="110203" y="384675"/>
                  <a:pt x="35516" y="436564"/>
                  <a:pt x="67721" y="566916"/>
                </a:cubicBezTo>
                <a:cubicBezTo>
                  <a:pt x="71603" y="583110"/>
                  <a:pt x="61782" y="599304"/>
                  <a:pt x="45680" y="603296"/>
                </a:cubicBezTo>
                <a:cubicBezTo>
                  <a:pt x="43282" y="603866"/>
                  <a:pt x="40884" y="604208"/>
                  <a:pt x="38485" y="604208"/>
                </a:cubicBezTo>
                <a:cubicBezTo>
                  <a:pt x="25010" y="604208"/>
                  <a:pt x="12676" y="594971"/>
                  <a:pt x="9364" y="581285"/>
                </a:cubicBezTo>
                <a:cubicBezTo>
                  <a:pt x="-32661" y="410905"/>
                  <a:pt x="75372" y="335750"/>
                  <a:pt x="162164" y="275307"/>
                </a:cubicBezTo>
                <a:cubicBezTo>
                  <a:pt x="249983" y="214294"/>
                  <a:pt x="319303" y="166053"/>
                  <a:pt x="277391" y="39465"/>
                </a:cubicBezTo>
                <a:cubicBezTo>
                  <a:pt x="272138" y="23727"/>
                  <a:pt x="280703" y="6735"/>
                  <a:pt x="296463" y="1489"/>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梯形 37"/>
          <p:cNvSpPr/>
          <p:nvPr/>
        </p:nvSpPr>
        <p:spPr bwMode="gray">
          <a:xfrm rot="10800000">
            <a:off x="1831959" y="2529391"/>
            <a:ext cx="3527788" cy="893762"/>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p:cNvSpPr/>
          <p:nvPr/>
        </p:nvSpPr>
        <p:spPr bwMode="gray">
          <a:xfrm rot="10800000">
            <a:off x="2303012" y="2529391"/>
            <a:ext cx="2585682" cy="893762"/>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梯形 39"/>
          <p:cNvSpPr/>
          <p:nvPr/>
        </p:nvSpPr>
        <p:spPr bwMode="gray">
          <a:xfrm rot="10800000">
            <a:off x="2775661" y="2529391"/>
            <a:ext cx="1640384" cy="893762"/>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8">
            <a:extLst>
              <a:ext uri="{FF2B5EF4-FFF2-40B4-BE49-F238E27FC236}">
                <a16:creationId xmlns:a16="http://schemas.microsoft.com/office/drawing/2014/main" xmlns="" id="{28791DDD-E81D-4FA5-89EF-D3CC32819B19}"/>
              </a:ext>
            </a:extLst>
          </p:cNvPr>
          <p:cNvSpPr>
            <a:spLocks noChangeAspect="1"/>
          </p:cNvSpPr>
          <p:nvPr/>
        </p:nvSpPr>
        <p:spPr bwMode="gray">
          <a:xfrm>
            <a:off x="2677473" y="3037578"/>
            <a:ext cx="1739725" cy="894197"/>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gradFill flip="none" rotWithShape="1">
            <a:gsLst>
              <a:gs pos="23000">
                <a:srgbClr val="F3F4F6"/>
              </a:gs>
              <a:gs pos="100000">
                <a:srgbClr val="FFFFFF"/>
              </a:gs>
            </a:gsLst>
            <a:lin ang="5400000" scaled="1"/>
            <a:tileRect/>
          </a:gradFill>
          <a:ln>
            <a:gradFill>
              <a:gsLst>
                <a:gs pos="0">
                  <a:srgbClr val="C00000"/>
                </a:gs>
                <a:gs pos="85000">
                  <a:srgbClr val="C0000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algn="ctr" defTabSz="1218296" fontAlgn="ctr">
              <a:defRPr/>
            </a:pPr>
            <a:endParaRPr lang="en-US" altLang="zh-CN" sz="3199"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2560036" y="3402017"/>
            <a:ext cx="1901136"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Supercomputing center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梯形 42"/>
          <p:cNvSpPr/>
          <p:nvPr/>
        </p:nvSpPr>
        <p:spPr bwMode="gray">
          <a:xfrm>
            <a:off x="6167311" y="4655483"/>
            <a:ext cx="5662384" cy="564103"/>
          </a:xfrm>
          <a:prstGeom prst="trapezoid">
            <a:avLst>
              <a:gd name="adj" fmla="val 69465"/>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59"/>
          <p:cNvSpPr/>
          <p:nvPr/>
        </p:nvSpPr>
        <p:spPr bwMode="gray">
          <a:xfrm flipH="1">
            <a:off x="6553860" y="4045471"/>
            <a:ext cx="565387" cy="322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517721" y="4322011"/>
            <a:ext cx="655949" cy="307777"/>
          </a:xfrm>
          <a:prstGeom prst="rect">
            <a:avLst/>
          </a:prstGeom>
          <a:noFill/>
        </p:spPr>
        <p:txBody>
          <a:bodyPr wrap="none" rtlCol="0">
            <a:spAutoFit/>
          </a:bodyPr>
          <a:lstStyle/>
          <a:p>
            <a:pPr fontAlgn="ctr"/>
            <a:r>
              <a:rPr lang="en-US" sz="1400" dirty="0" smtClean="0">
                <a:latin typeface="Huawei Sans" panose="020C0503030203020204" pitchFamily="34" charset="0"/>
              </a:rPr>
              <a:t>Cloud</a:t>
            </a:r>
            <a:endParaRPr lang="en-US" sz="1400" dirty="0">
              <a:latin typeface="Huawei Sans" panose="020C0503030203020204" pitchFamily="34" charset="0"/>
            </a:endParaRPr>
          </a:p>
        </p:txBody>
      </p:sp>
      <p:sp>
        <p:nvSpPr>
          <p:cNvPr id="47" name="椭圆 46">
            <a:extLst>
              <a:ext uri="{FF2B5EF4-FFF2-40B4-BE49-F238E27FC236}">
                <a16:creationId xmlns:a16="http://schemas.microsoft.com/office/drawing/2014/main" xmlns="" id="{8F387102-E817-4CFB-9E15-DB2712D97A23}"/>
              </a:ext>
            </a:extLst>
          </p:cNvPr>
          <p:cNvSpPr>
            <a:spLocks/>
          </p:cNvSpPr>
          <p:nvPr/>
        </p:nvSpPr>
        <p:spPr bwMode="gray">
          <a:xfrm>
            <a:off x="6344253" y="3902871"/>
            <a:ext cx="984599" cy="956502"/>
          </a:xfrm>
          <a:prstGeom prst="ellipse">
            <a:avLst/>
          </a:prstGeom>
          <a:noFill/>
          <a:ln w="19050" cap="flat" cmpd="sng" algn="ctr">
            <a:solidFill>
              <a:schemeClr val="bg1">
                <a:lumMod val="75000"/>
              </a:schemeClr>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0" name="直接箭头连接符 49"/>
          <p:cNvCxnSpPr/>
          <p:nvPr/>
        </p:nvCxnSpPr>
        <p:spPr bwMode="gray">
          <a:xfrm>
            <a:off x="7347439" y="4193215"/>
            <a:ext cx="900000" cy="0"/>
          </a:xfrm>
          <a:prstGeom prst="straightConnector1">
            <a:avLst/>
          </a:prstGeom>
          <a:ln w="19050">
            <a:solidFill>
              <a:srgbClr val="C00000"/>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bwMode="gray">
          <a:xfrm>
            <a:off x="9821747" y="4466974"/>
            <a:ext cx="900000" cy="0"/>
          </a:xfrm>
          <a:prstGeom prst="straightConnector1">
            <a:avLst/>
          </a:prstGeom>
          <a:ln w="19050">
            <a:solidFill>
              <a:srgbClr val="C00000"/>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a:off x="7347439" y="4472005"/>
            <a:ext cx="900000" cy="0"/>
          </a:xfrm>
          <a:prstGeom prst="straightConnector1">
            <a:avLst/>
          </a:prstGeom>
          <a:ln w="1905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9821747" y="4193215"/>
            <a:ext cx="900000" cy="0"/>
          </a:xfrm>
          <a:prstGeom prst="straightConnector1">
            <a:avLst/>
          </a:prstGeom>
          <a:ln w="1905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bwMode="gray">
          <a:xfrm flipH="1">
            <a:off x="8301678" y="4147578"/>
            <a:ext cx="1492636" cy="376487"/>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8198327" y="4091412"/>
            <a:ext cx="1698636"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High-performance computing</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10695080" y="4310860"/>
            <a:ext cx="1124026" cy="307777"/>
          </a:xfrm>
          <a:prstGeom prst="rect">
            <a:avLst/>
          </a:prstGeom>
          <a:noFill/>
        </p:spPr>
        <p:txBody>
          <a:bodyPr wrap="none" rtlCol="0">
            <a:spAutoFit/>
          </a:bodyPr>
          <a:lstStyle/>
          <a:p>
            <a:pPr fontAlgn="ctr"/>
            <a:r>
              <a:rPr lang="en-US" sz="1400" dirty="0" smtClean="0">
                <a:latin typeface="Huawei Sans" panose="020C0503030203020204" pitchFamily="34" charset="0"/>
              </a:rPr>
              <a:t>Intelligence</a:t>
            </a:r>
            <a:endParaRPr lang="en-US" sz="1400" dirty="0">
              <a:latin typeface="Huawei Sans" panose="020C0503030203020204" pitchFamily="34" charset="0"/>
            </a:endParaRPr>
          </a:p>
        </p:txBody>
      </p:sp>
      <p:sp>
        <p:nvSpPr>
          <p:cNvPr id="60" name="椭圆 59">
            <a:extLst>
              <a:ext uri="{FF2B5EF4-FFF2-40B4-BE49-F238E27FC236}">
                <a16:creationId xmlns:a16="http://schemas.microsoft.com/office/drawing/2014/main" xmlns="" id="{8F387102-E817-4CFB-9E15-DB2712D97A23}"/>
              </a:ext>
            </a:extLst>
          </p:cNvPr>
          <p:cNvSpPr>
            <a:spLocks/>
          </p:cNvSpPr>
          <p:nvPr/>
        </p:nvSpPr>
        <p:spPr bwMode="gray">
          <a:xfrm>
            <a:off x="10756259" y="3902871"/>
            <a:ext cx="984599" cy="956502"/>
          </a:xfrm>
          <a:prstGeom prst="ellipse">
            <a:avLst/>
          </a:prstGeom>
          <a:noFill/>
          <a:ln w="19050" cap="flat" cmpd="sng" algn="ctr">
            <a:solidFill>
              <a:schemeClr val="bg1">
                <a:lumMod val="75000"/>
              </a:schemeClr>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61" name="图片 60"/>
          <p:cNvPicPr>
            <a:picLocks noChangeAspect="1"/>
          </p:cNvPicPr>
          <p:nvPr/>
        </p:nvPicPr>
        <p:blipFill>
          <a:blip r:embed="rId4"/>
          <a:stretch>
            <a:fillRect/>
          </a:stretch>
        </p:blipFill>
        <p:spPr bwMode="gray">
          <a:xfrm flipH="1">
            <a:off x="11086889" y="4036714"/>
            <a:ext cx="323335" cy="362766"/>
          </a:xfrm>
          <a:prstGeom prst="rect">
            <a:avLst/>
          </a:prstGeom>
        </p:spPr>
      </p:pic>
      <p:sp>
        <p:nvSpPr>
          <p:cNvPr id="62" name="平行四边形 61"/>
          <p:cNvSpPr/>
          <p:nvPr/>
        </p:nvSpPr>
        <p:spPr bwMode="gray">
          <a:xfrm>
            <a:off x="6936113" y="5130203"/>
            <a:ext cx="1976931" cy="392399"/>
          </a:xfrm>
          <a:prstGeom prst="parallelogram">
            <a:avLst>
              <a:gd name="adj" fmla="val 93076"/>
            </a:avLst>
          </a:prstGeom>
          <a:solidFill>
            <a:schemeClr val="bg1">
              <a:lumMod val="95000"/>
            </a:schemeClr>
          </a:solidFill>
          <a:ln>
            <a:solidFill>
              <a:schemeClr val="bg1">
                <a:lumMod val="8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平行四边形 63"/>
          <p:cNvSpPr/>
          <p:nvPr/>
        </p:nvSpPr>
        <p:spPr bwMode="gray">
          <a:xfrm>
            <a:off x="8622983" y="5130203"/>
            <a:ext cx="1601347" cy="392399"/>
          </a:xfrm>
          <a:prstGeom prst="parallelogram">
            <a:avLst>
              <a:gd name="adj" fmla="val 93076"/>
            </a:avLst>
          </a:prstGeom>
          <a:solidFill>
            <a:schemeClr val="bg1">
              <a:lumMod val="95000"/>
            </a:schemeClr>
          </a:solidFill>
          <a:ln>
            <a:solidFill>
              <a:schemeClr val="bg1">
                <a:lumMod val="8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平行四边形 64"/>
          <p:cNvSpPr/>
          <p:nvPr/>
        </p:nvSpPr>
        <p:spPr bwMode="gray">
          <a:xfrm>
            <a:off x="9912856" y="5130203"/>
            <a:ext cx="1821044" cy="392399"/>
          </a:xfrm>
          <a:prstGeom prst="parallelogram">
            <a:avLst>
              <a:gd name="adj" fmla="val 93076"/>
            </a:avLst>
          </a:prstGeom>
          <a:solidFill>
            <a:schemeClr val="bg1">
              <a:lumMod val="95000"/>
            </a:schemeClr>
          </a:solidFill>
          <a:ln>
            <a:solidFill>
              <a:schemeClr val="bg1">
                <a:lumMod val="8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endParaRPr lang="en-US" sz="1200" dirty="0">
              <a:solidFill>
                <a:schemeClr val="tx1"/>
              </a:solidFill>
              <a:latin typeface="Huawei Sans" panose="020C0503030203020204" pitchFamily="34" charset="0"/>
            </a:endParaRPr>
          </a:p>
        </p:txBody>
      </p:sp>
      <p:sp>
        <p:nvSpPr>
          <p:cNvPr id="66" name="文本框 65"/>
          <p:cNvSpPr txBox="1"/>
          <p:nvPr/>
        </p:nvSpPr>
        <p:spPr bwMode="gray">
          <a:xfrm>
            <a:off x="5615725" y="5154226"/>
            <a:ext cx="1609228"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Network requirements</a:t>
            </a:r>
            <a:endParaRPr lang="en-US" sz="1200" b="1" dirty="0">
              <a:solidFill>
                <a:srgbClr val="C7000B"/>
              </a:solidFill>
              <a:latin typeface="Huawei Sans" panose="020C0503030203020204" pitchFamily="34" charset="0"/>
            </a:endParaRPr>
          </a:p>
        </p:txBody>
      </p:sp>
      <p:sp>
        <p:nvSpPr>
          <p:cNvPr id="3" name="文本框 2"/>
          <p:cNvSpPr txBox="1"/>
          <p:nvPr/>
        </p:nvSpPr>
        <p:spPr>
          <a:xfrm>
            <a:off x="7023403" y="5090578"/>
            <a:ext cx="1975465" cy="461665"/>
          </a:xfrm>
          <a:prstGeom prst="rect">
            <a:avLst/>
          </a:prstGeom>
          <a:noFill/>
        </p:spPr>
        <p:txBody>
          <a:bodyPr wrap="square" rtlCol="0">
            <a:spAutoFit/>
          </a:bodyPr>
          <a:lstStyle/>
          <a:p>
            <a:pPr lvl="0" algn="ctr" fontAlgn="ctr"/>
            <a:r>
              <a:rPr lang="en-US" altLang="zh-CN" sz="1200" dirty="0">
                <a:solidFill>
                  <a:prstClr val="black"/>
                </a:solidFill>
                <a:latin typeface="Huawei Sans" panose="020C0503030203020204" pitchFamily="34" charset="0"/>
              </a:rPr>
              <a:t>Cloud-network synergy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fontAlgn="ctr"/>
            <a:r>
              <a:rPr lang="en-US" altLang="zh-CN" sz="1200" dirty="0">
                <a:solidFill>
                  <a:prstClr val="black"/>
                </a:solidFill>
                <a:latin typeface="Huawei Sans" panose="020C0503030203020204" pitchFamily="34" charset="0"/>
              </a:rPr>
              <a:t>Fast </a:t>
            </a:r>
            <a:r>
              <a:rPr lang="en-US" altLang="zh-CN" sz="1200" dirty="0" smtClean="0">
                <a:solidFill>
                  <a:prstClr val="black"/>
                </a:solidFill>
                <a:latin typeface="Huawei Sans" panose="020C0503030203020204" pitchFamily="34" charset="0"/>
              </a:rPr>
              <a:t>deployment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8490482" y="5105221"/>
            <a:ext cx="1738807" cy="461665"/>
          </a:xfrm>
          <a:prstGeom prst="rect">
            <a:avLst/>
          </a:prstGeom>
          <a:noFill/>
        </p:spPr>
        <p:txBody>
          <a:bodyPr wrap="square" rtlCol="0">
            <a:spAutoFit/>
          </a:bodyPr>
          <a:lstStyle/>
          <a:p>
            <a:pPr lvl="0" algn="ctr" fontAlgn="ctr"/>
            <a:r>
              <a:rPr lang="en-US" altLang="zh-CN" sz="1200" dirty="0">
                <a:solidFill>
                  <a:prstClr val="black"/>
                </a:solidFill>
                <a:latin typeface="Huawei Sans" panose="020C0503030203020204" pitchFamily="34" charset="0"/>
              </a:rPr>
              <a:t>High-speed </a:t>
            </a:r>
            <a:r>
              <a:rPr lang="en-US" altLang="zh-CN" sz="1200" dirty="0" smtClean="0">
                <a:solidFill>
                  <a:prstClr val="black"/>
                </a:solidFill>
                <a:latin typeface="Huawei Sans" panose="020C0503030203020204" pitchFamily="34" charset="0"/>
              </a:rPr>
              <a:t>interconnection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9934092" y="5115128"/>
            <a:ext cx="1618911" cy="461665"/>
          </a:xfrm>
          <a:prstGeom prst="rect">
            <a:avLst/>
          </a:prstGeom>
          <a:noFill/>
        </p:spPr>
        <p:txBody>
          <a:bodyPr wrap="square" rtlCol="0">
            <a:spAutoFit/>
          </a:bodyPr>
          <a:lstStyle/>
          <a:p>
            <a:pPr lvl="0" algn="ctr" fontAlgn="ctr"/>
            <a:r>
              <a:rPr lang="en-US" altLang="zh-CN" sz="1200" dirty="0">
                <a:solidFill>
                  <a:prstClr val="black"/>
                </a:solidFill>
                <a:latin typeface="Huawei Sans" panose="020C0503030203020204" pitchFamily="34" charset="0"/>
              </a:rPr>
              <a:t>Zero delay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fontAlgn="ctr"/>
            <a:r>
              <a:rPr lang="en-US" altLang="zh-CN" sz="1200" dirty="0">
                <a:solidFill>
                  <a:prstClr val="black"/>
                </a:solidFill>
                <a:latin typeface="Huawei Sans" panose="020C0503030203020204" pitchFamily="34" charset="0"/>
              </a:rPr>
              <a:t>Low packet loss </a:t>
            </a:r>
            <a:r>
              <a:rPr lang="en-US" altLang="zh-CN" sz="1200" dirty="0" smtClean="0">
                <a:solidFill>
                  <a:prstClr val="black"/>
                </a:solidFill>
                <a:latin typeface="Huawei Sans" panose="020C0503030203020204" pitchFamily="34" charset="0"/>
              </a:rPr>
              <a:t>rate</a:t>
            </a:r>
            <a:endParaRPr lang="en-US" altLang="zh-CN" sz="1200" dirty="0">
              <a:solidFill>
                <a:prstClr val="black"/>
              </a:solidFill>
              <a:latin typeface="Huawei Sans" panose="020C0503030203020204" pitchFamily="34" charset="0"/>
            </a:endParaRPr>
          </a:p>
        </p:txBody>
      </p:sp>
      <p:grpSp>
        <p:nvGrpSpPr>
          <p:cNvPr id="8" name="组合 7"/>
          <p:cNvGrpSpPr/>
          <p:nvPr/>
        </p:nvGrpSpPr>
        <p:grpSpPr>
          <a:xfrm>
            <a:off x="7563478" y="99476"/>
            <a:ext cx="4185610" cy="252000"/>
            <a:chOff x="7563478" y="99476"/>
            <a:chExt cx="4185610" cy="252000"/>
          </a:xfrm>
        </p:grpSpPr>
        <p:sp>
          <p:nvSpPr>
            <p:cNvPr id="51" name="燕尾形 50"/>
            <p:cNvSpPr/>
            <p:nvPr/>
          </p:nvSpPr>
          <p:spPr bwMode="gray">
            <a:xfrm>
              <a:off x="911446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3" name="燕尾形 52"/>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五边形 57"/>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custDataLst>
      <p:tags r:id="rId1"/>
    </p:custDataLst>
    <p:extLst>
      <p:ext uri="{BB962C8B-B14F-4D97-AF65-F5344CB8AC3E}">
        <p14:creationId xmlns:p14="http://schemas.microsoft.com/office/powerpoint/2010/main" val="4112159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Three IT transformations, Driving Full Ethernet Evolution of DCNs</a:t>
            </a:r>
            <a:endParaRPr lang="en-US" altLang="zh-CN" dirty="0">
              <a:sym typeface="Huawei Sans" panose="020C0503030203020204" pitchFamily="34" charset="0"/>
            </a:endParaRPr>
          </a:p>
        </p:txBody>
      </p:sp>
      <p:sp>
        <p:nvSpPr>
          <p:cNvPr id="7" name="矩形 6"/>
          <p:cNvSpPr/>
          <p:nvPr/>
        </p:nvSpPr>
        <p:spPr bwMode="gray">
          <a:xfrm>
            <a:off x="442913" y="5345302"/>
            <a:ext cx="11295062" cy="861774"/>
          </a:xfrm>
          <a:prstGeom prst="rect">
            <a:avLst/>
          </a:prstGeom>
        </p:spPr>
        <p:txBody>
          <a:bodyPr wrap="square">
            <a:spAutoFit/>
          </a:bodyPr>
          <a:lstStyle/>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With the development of enterprise digital transformation, data has become a key production factor. DCs are responsible for data computing, storage, and forwarding, and are the most critical digital infrastructure in the new infrastructure. The IT architecture, computing, and storage of DCs are undergoing significant changes, driving DCNs to evolve from the multi-protocol mode to the full-Ethernet mode.</a:t>
            </a:r>
            <a:endParaRPr lang="en-US" sz="1200" dirty="0">
              <a:solidFill>
                <a:prstClr val="black"/>
              </a:solidFill>
              <a:latin typeface="Huawei Sans" panose="020C0503030203020204" pitchFamily="34" charset="0"/>
            </a:endParaRPr>
          </a:p>
        </p:txBody>
      </p:sp>
      <p:sp>
        <p:nvSpPr>
          <p:cNvPr id="11" name="文本框 227">
            <a:extLst>
              <a:ext uri="{FF2B5EF4-FFF2-40B4-BE49-F238E27FC236}">
                <a16:creationId xmlns:a16="http://schemas.microsoft.com/office/drawing/2014/main" xmlns="" id="{04DA77F9-CA49-4954-9854-FF092FDCD9FC}"/>
              </a:ext>
            </a:extLst>
          </p:cNvPr>
          <p:cNvSpPr txBox="1"/>
          <p:nvPr/>
        </p:nvSpPr>
        <p:spPr bwMode="gray">
          <a:xfrm>
            <a:off x="5162675" y="2028044"/>
            <a:ext cx="1268409" cy="49244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kumimoji="1" lang="en-US" sz="16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100x</a:t>
            </a:r>
          </a:p>
          <a:p>
            <a:pPr fontAlgn="ctr">
              <a:defRPr/>
            </a:pPr>
            <a:r>
              <a:rPr lang="en-US" altLang="zh-CN" sz="1600" dirty="0" smtClean="0">
                <a:latin typeface="Huawei Sans" panose="020C0503030203020204" pitchFamily="34" charset="0"/>
                <a:cs typeface="Huawei Sans" panose="020C0503030203020204" pitchFamily="34" charset="0"/>
              </a:rPr>
              <a:t>Scale</a:t>
            </a:r>
            <a:endParaRPr lang="en-US" altLang="zh-CN" sz="1600" dirty="0">
              <a:latin typeface="Huawei Sans" panose="020C0503030203020204" pitchFamily="34" charset="0"/>
              <a:cs typeface="Huawei Sans" panose="020C0503030203020204" pitchFamily="34" charset="0"/>
            </a:endParaRPr>
          </a:p>
        </p:txBody>
      </p:sp>
      <p:grpSp>
        <p:nvGrpSpPr>
          <p:cNvPr id="12" name="组合 11">
            <a:extLst>
              <a:ext uri="{FF2B5EF4-FFF2-40B4-BE49-F238E27FC236}">
                <a16:creationId xmlns:a16="http://schemas.microsoft.com/office/drawing/2014/main" xmlns="" id="{7E282819-64CB-42C0-B36E-87BC4A7AE3AF}"/>
              </a:ext>
            </a:extLst>
          </p:cNvPr>
          <p:cNvGrpSpPr/>
          <p:nvPr/>
        </p:nvGrpSpPr>
        <p:grpSpPr bwMode="invGray">
          <a:xfrm>
            <a:off x="3308904" y="1775110"/>
            <a:ext cx="1148296" cy="767142"/>
            <a:chOff x="3726167" y="1445765"/>
            <a:chExt cx="952006" cy="626303"/>
          </a:xfrm>
        </p:grpSpPr>
        <p:cxnSp>
          <p:nvCxnSpPr>
            <p:cNvPr id="13" name="直接连接符 12">
              <a:extLst>
                <a:ext uri="{FF2B5EF4-FFF2-40B4-BE49-F238E27FC236}">
                  <a16:creationId xmlns:a16="http://schemas.microsoft.com/office/drawing/2014/main" xmlns="" id="{4C7DD6E0-3BAA-486A-B2E3-A6AE49CC34DD}"/>
                </a:ext>
              </a:extLst>
            </p:cNvPr>
            <p:cNvCxnSpPr/>
            <p:nvPr/>
          </p:nvCxnSpPr>
          <p:spPr bwMode="invGray">
            <a:xfrm>
              <a:off x="3726167" y="1445765"/>
              <a:ext cx="952006" cy="0"/>
            </a:xfrm>
            <a:prstGeom prst="line">
              <a:avLst/>
            </a:prstGeom>
            <a:ln w="19050">
              <a:solidFill>
                <a:srgbClr val="939393"/>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101A6F2-BA24-4B2B-ACE3-6C3E47C4FFCF}"/>
                </a:ext>
              </a:extLst>
            </p:cNvPr>
            <p:cNvCxnSpPr/>
            <p:nvPr/>
          </p:nvCxnSpPr>
          <p:spPr bwMode="invGray">
            <a:xfrm flipV="1">
              <a:off x="4030560" y="1445765"/>
              <a:ext cx="0" cy="212278"/>
            </a:xfrm>
            <a:prstGeom prst="line">
              <a:avLst/>
            </a:prstGeom>
            <a:ln w="19050">
              <a:solidFill>
                <a:srgbClr val="939393"/>
              </a:solidFill>
            </a:ln>
          </p:spPr>
          <p:style>
            <a:lnRef idx="1">
              <a:schemeClr val="accent1"/>
            </a:lnRef>
            <a:fillRef idx="0">
              <a:schemeClr val="accent1"/>
            </a:fillRef>
            <a:effectRef idx="0">
              <a:schemeClr val="accent1"/>
            </a:effectRef>
            <a:fontRef idx="minor">
              <a:schemeClr val="tx1"/>
            </a:fontRef>
          </p:style>
        </p:cxnSp>
        <p:pic>
          <p:nvPicPr>
            <p:cNvPr id="15" name="Picture 10">
              <a:extLst>
                <a:ext uri="{FF2B5EF4-FFF2-40B4-BE49-F238E27FC236}">
                  <a16:creationId xmlns:a16="http://schemas.microsoft.com/office/drawing/2014/main" xmlns="" id="{EE5019F0-84DA-44A3-A840-61401622DA2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620" t="6562" r="29830" b="6190"/>
            <a:stretch/>
          </p:blipFill>
          <p:spPr bwMode="invGray">
            <a:xfrm>
              <a:off x="3902758" y="1621665"/>
              <a:ext cx="274621" cy="4504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a:extLst>
                <a:ext uri="{FF2B5EF4-FFF2-40B4-BE49-F238E27FC236}">
                  <a16:creationId xmlns:a16="http://schemas.microsoft.com/office/drawing/2014/main" xmlns="" id="{1DC3C00D-76FF-4951-9570-F4262B370CC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620" t="6562" r="29830" b="6190"/>
            <a:stretch/>
          </p:blipFill>
          <p:spPr bwMode="invGray">
            <a:xfrm>
              <a:off x="4289685" y="1621665"/>
              <a:ext cx="274621" cy="45040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接连接符 16">
              <a:extLst>
                <a:ext uri="{FF2B5EF4-FFF2-40B4-BE49-F238E27FC236}">
                  <a16:creationId xmlns:a16="http://schemas.microsoft.com/office/drawing/2014/main" xmlns="" id="{224A6373-F7E6-4C56-8BFC-5E56568353BA}"/>
                </a:ext>
              </a:extLst>
            </p:cNvPr>
            <p:cNvCxnSpPr/>
            <p:nvPr/>
          </p:nvCxnSpPr>
          <p:spPr bwMode="invGray">
            <a:xfrm flipV="1">
              <a:off x="4424949" y="1445765"/>
              <a:ext cx="0" cy="185008"/>
            </a:xfrm>
            <a:prstGeom prst="line">
              <a:avLst/>
            </a:prstGeom>
            <a:ln w="19050">
              <a:solidFill>
                <a:srgbClr val="939393"/>
              </a:solidFill>
            </a:ln>
          </p:spPr>
          <p:style>
            <a:lnRef idx="1">
              <a:schemeClr val="accent1"/>
            </a:lnRef>
            <a:fillRef idx="0">
              <a:schemeClr val="accent1"/>
            </a:fillRef>
            <a:effectRef idx="0">
              <a:schemeClr val="accent1"/>
            </a:effectRef>
            <a:fontRef idx="minor">
              <a:schemeClr val="tx1"/>
            </a:fontRef>
          </p:style>
        </p:cxnSp>
      </p:grpSp>
      <p:sp>
        <p:nvSpPr>
          <p:cNvPr id="18" name="Freeform 8">
            <a:extLst>
              <a:ext uri="{FF2B5EF4-FFF2-40B4-BE49-F238E27FC236}">
                <a16:creationId xmlns:a16="http://schemas.microsoft.com/office/drawing/2014/main" xmlns="" id="{28791DDD-E81D-4FA5-89EF-D3CC32819B19}"/>
              </a:ext>
            </a:extLst>
          </p:cNvPr>
          <p:cNvSpPr>
            <a:spLocks noChangeAspect="1"/>
          </p:cNvSpPr>
          <p:nvPr/>
        </p:nvSpPr>
        <p:spPr bwMode="gray">
          <a:xfrm>
            <a:off x="6506268" y="1727015"/>
            <a:ext cx="1739725" cy="894197"/>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gradFill flip="none" rotWithShape="1">
            <a:gsLst>
              <a:gs pos="23000">
                <a:srgbClr val="F3F4F6"/>
              </a:gs>
              <a:gs pos="100000">
                <a:srgbClr val="FFFFFF"/>
              </a:gs>
            </a:gsLst>
            <a:lin ang="5400000" scaled="1"/>
            <a:tileRect/>
          </a:gradFill>
          <a:ln>
            <a:gradFill>
              <a:gsLst>
                <a:gs pos="0">
                  <a:srgbClr val="C00000"/>
                </a:gs>
                <a:gs pos="85000">
                  <a:srgbClr val="C0000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algn="ctr" defTabSz="1218296" fontAlgn="ctr">
              <a:defRPr/>
            </a:pPr>
            <a:endParaRPr lang="en-US" altLang="zh-CN" sz="320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E450CC43-E74B-4B00-A91E-BC6EAE1605BA}"/>
              </a:ext>
            </a:extLst>
          </p:cNvPr>
          <p:cNvSpPr/>
          <p:nvPr/>
        </p:nvSpPr>
        <p:spPr bwMode="gray">
          <a:xfrm>
            <a:off x="1385427" y="2164284"/>
            <a:ext cx="2119305" cy="2769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b="1" dirty="0" smtClean="0">
                <a:solidFill>
                  <a:srgbClr val="000000"/>
                </a:solidFill>
                <a:latin typeface="Huawei Sans" panose="020C0503030203020204" pitchFamily="34" charset="0"/>
              </a:rPr>
              <a:t>Centralized -&gt; Distributed</a:t>
            </a:r>
            <a:endPar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1385427" y="1744601"/>
            <a:ext cx="1814920" cy="369332"/>
          </a:xfrm>
          <a:prstGeom prst="rect">
            <a:avLst/>
          </a:prstGeom>
        </p:spPr>
        <p:txBody>
          <a:bodyPr wrap="none">
            <a:spAutoFit/>
          </a:bodyPr>
          <a:lstStyle/>
          <a:p>
            <a:pPr fontAlgn="ctr">
              <a:defRPr/>
            </a:pPr>
            <a:r>
              <a:rPr lang="en-US" b="1" dirty="0" smtClean="0">
                <a:solidFill>
                  <a:srgbClr val="C7000B"/>
                </a:solidFill>
                <a:latin typeface="Huawei Sans" panose="020C0503030203020204" pitchFamily="34" charset="0"/>
              </a:rPr>
              <a:t>IT architecture</a:t>
            </a:r>
            <a:endParaRPr lang="en-US" altLang="zh-CN"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矩形 20"/>
          <p:cNvSpPr/>
          <p:nvPr/>
        </p:nvSpPr>
        <p:spPr bwMode="gray">
          <a:xfrm>
            <a:off x="1385427" y="3137826"/>
            <a:ext cx="1933543" cy="369332"/>
          </a:xfrm>
          <a:prstGeom prst="rect">
            <a:avLst/>
          </a:prstGeom>
        </p:spPr>
        <p:txBody>
          <a:bodyPr wrap="none">
            <a:spAutoFit/>
          </a:bodyPr>
          <a:lstStyle/>
          <a:p>
            <a:pPr fontAlgn="ctr">
              <a:defRPr/>
            </a:pPr>
            <a:r>
              <a:rPr lang="en-US" b="1" dirty="0" smtClean="0">
                <a:solidFill>
                  <a:srgbClr val="C7000B"/>
                </a:solidFill>
                <a:latin typeface="Huawei Sans" panose="020C0503030203020204" pitchFamily="34" charset="0"/>
              </a:rPr>
              <a:t>Computing unit</a:t>
            </a:r>
            <a:endParaRPr lang="en-US" altLang="zh-CN"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矩形 21"/>
          <p:cNvSpPr/>
          <p:nvPr/>
        </p:nvSpPr>
        <p:spPr bwMode="gray">
          <a:xfrm>
            <a:off x="1385427" y="4648982"/>
            <a:ext cx="1803699" cy="369332"/>
          </a:xfrm>
          <a:prstGeom prst="rect">
            <a:avLst/>
          </a:prstGeom>
        </p:spPr>
        <p:txBody>
          <a:bodyPr wrap="none">
            <a:spAutoFit/>
          </a:bodyPr>
          <a:lstStyle/>
          <a:p>
            <a:pPr fontAlgn="ctr">
              <a:defRPr/>
            </a:pPr>
            <a:r>
              <a:rPr lang="en-US" b="1" dirty="0" smtClean="0">
                <a:solidFill>
                  <a:srgbClr val="C7000B"/>
                </a:solidFill>
                <a:latin typeface="Huawei Sans" panose="020C0503030203020204" pitchFamily="34" charset="0"/>
              </a:rPr>
              <a:t>Storage media</a:t>
            </a:r>
            <a:endParaRPr lang="en-US" altLang="zh-CN"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3" name="Picture 2" descr="Cpu, mobile, perfomance, phone, processor, smartphone icon - Download on  Iconfinder">
            <a:extLst>
              <a:ext uri="{FF2B5EF4-FFF2-40B4-BE49-F238E27FC236}">
                <a16:creationId xmlns:a16="http://schemas.microsoft.com/office/drawing/2014/main" xmlns="" id="{4E7ED2D3-E2C3-4225-8F4E-7D1DA4B92B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673784" y="2890754"/>
            <a:ext cx="542616" cy="5426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网卡电脑零件icon图标免费下载-图标pqbmspnp-88ICON图标网">
            <a:extLst>
              <a:ext uri="{FF2B5EF4-FFF2-40B4-BE49-F238E27FC236}">
                <a16:creationId xmlns:a16="http://schemas.microsoft.com/office/drawing/2014/main" xmlns="" id="{223916A0-E2F5-4145-8D3E-D0E643DC7D99}"/>
              </a:ext>
            </a:extLst>
          </p:cNvPr>
          <p:cNvPicPr>
            <a:picLocks noChangeArrowheads="1"/>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gray">
          <a:xfrm>
            <a:off x="3391550" y="3613064"/>
            <a:ext cx="336929" cy="3474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descr="网络类Cute Outline风格图标。">
            <a:extLst>
              <a:ext uri="{FF2B5EF4-FFF2-40B4-BE49-F238E27FC236}">
                <a16:creationId xmlns:a16="http://schemas.microsoft.com/office/drawing/2014/main" xmlns="" id="{04706E74-FF24-4AE6-8C25-D8E8260215AE}"/>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4205692" y="3629314"/>
            <a:ext cx="283992" cy="294146"/>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直接连接符 25">
            <a:extLst>
              <a:ext uri="{FF2B5EF4-FFF2-40B4-BE49-F238E27FC236}">
                <a16:creationId xmlns:a16="http://schemas.microsoft.com/office/drawing/2014/main" xmlns="" id="{2B331348-7E68-42FF-B0C4-4B472BB2FC29}"/>
              </a:ext>
            </a:extLst>
          </p:cNvPr>
          <p:cNvCxnSpPr>
            <a:cxnSpLocks/>
          </p:cNvCxnSpPr>
          <p:nvPr/>
        </p:nvCxnSpPr>
        <p:spPr bwMode="gray">
          <a:xfrm flipV="1">
            <a:off x="3950157" y="3292745"/>
            <a:ext cx="0" cy="2044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95361442-5F1A-4D87-9965-9B7B7E9D9A3D}"/>
              </a:ext>
            </a:extLst>
          </p:cNvPr>
          <p:cNvCxnSpPr>
            <a:cxnSpLocks/>
          </p:cNvCxnSpPr>
          <p:nvPr/>
        </p:nvCxnSpPr>
        <p:spPr bwMode="gray">
          <a:xfrm>
            <a:off x="3560809" y="3487266"/>
            <a:ext cx="78687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xmlns="" id="{B901B381-3AEE-4701-B2C3-2D5C26F2C20B}"/>
              </a:ext>
            </a:extLst>
          </p:cNvPr>
          <p:cNvCxnSpPr>
            <a:cxnSpLocks/>
          </p:cNvCxnSpPr>
          <p:nvPr/>
        </p:nvCxnSpPr>
        <p:spPr bwMode="gray">
          <a:xfrm>
            <a:off x="3560809" y="3487266"/>
            <a:ext cx="0" cy="203543"/>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xmlns="" id="{A69345FA-92D6-4151-A543-4DC7F362F548}"/>
              </a:ext>
            </a:extLst>
          </p:cNvPr>
          <p:cNvCxnSpPr>
            <a:cxnSpLocks/>
          </p:cNvCxnSpPr>
          <p:nvPr/>
        </p:nvCxnSpPr>
        <p:spPr bwMode="gray">
          <a:xfrm>
            <a:off x="4347688" y="3487266"/>
            <a:ext cx="2795" cy="203543"/>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CA90FCF6-7050-4A06-879F-56E50E4D04A2}"/>
              </a:ext>
            </a:extLst>
          </p:cNvPr>
          <p:cNvSpPr txBox="1"/>
          <p:nvPr/>
        </p:nvSpPr>
        <p:spPr bwMode="gray">
          <a:xfrm>
            <a:off x="3769666" y="3407461"/>
            <a:ext cx="359114" cy="138499"/>
          </a:xfrm>
          <a:prstGeom prst="rect">
            <a:avLst/>
          </a:prstGeom>
          <a:solidFill>
            <a:schemeClr val="accent1"/>
          </a:solidFill>
        </p:spPr>
        <p:txBody>
          <a:bodyPr wrap="square" lIns="0" tIns="0" rIns="0" bIns="0" rtlCol="0">
            <a:spAutoFit/>
          </a:bodyPr>
          <a:lstStyle/>
          <a:p>
            <a:pPr algn="ctr" fontAlgn="ctr">
              <a:defRPr/>
            </a:pPr>
            <a:r>
              <a:rPr lang="en-US" sz="900" b="1" dirty="0" smtClean="0">
                <a:solidFill>
                  <a:srgbClr val="FFFFFF"/>
                </a:solidFill>
                <a:latin typeface="Huawei Sans" panose="020C0503030203020204" pitchFamily="34" charset="0"/>
              </a:rPr>
              <a:t>PCIE</a:t>
            </a:r>
            <a:endParaRPr kumimoji="1" lang="en-US" altLang="zh-CN"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xmlns="" id="{3EE1517E-6FA2-4D08-B341-3EC75586414F}"/>
              </a:ext>
            </a:extLst>
          </p:cNvPr>
          <p:cNvSpPr txBox="1"/>
          <p:nvPr/>
        </p:nvSpPr>
        <p:spPr bwMode="gray">
          <a:xfrm>
            <a:off x="3466015" y="3913469"/>
            <a:ext cx="199511"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IB</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C4F265CB-9529-4861-906D-ED93D78BA13C}"/>
              </a:ext>
            </a:extLst>
          </p:cNvPr>
          <p:cNvSpPr txBox="1"/>
          <p:nvPr/>
        </p:nvSpPr>
        <p:spPr bwMode="gray">
          <a:xfrm>
            <a:off x="4071115" y="3913469"/>
            <a:ext cx="623468"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Ethernet</a:t>
            </a:r>
            <a:endParaRPr lang="en-US" sz="1200" dirty="0">
              <a:solidFill>
                <a:srgbClr val="000000"/>
              </a:solidFill>
              <a:latin typeface="Huawei Sans" panose="020C0503030203020204" pitchFamily="34" charset="0"/>
            </a:endParaRPr>
          </a:p>
        </p:txBody>
      </p:sp>
      <p:sp>
        <p:nvSpPr>
          <p:cNvPr id="33" name="文本框 32">
            <a:extLst>
              <a:ext uri="{FF2B5EF4-FFF2-40B4-BE49-F238E27FC236}">
                <a16:creationId xmlns:a16="http://schemas.microsoft.com/office/drawing/2014/main" xmlns="" id="{8595D5C0-021A-4D05-95F5-3BA9CEEBCA04}"/>
              </a:ext>
            </a:extLst>
          </p:cNvPr>
          <p:cNvSpPr txBox="1"/>
          <p:nvPr/>
        </p:nvSpPr>
        <p:spPr bwMode="gray">
          <a:xfrm>
            <a:off x="8491872" y="3396404"/>
            <a:ext cx="1740748" cy="430887"/>
          </a:xfrm>
          <a:prstGeom prst="rect">
            <a:avLst/>
          </a:prstGeom>
          <a:noFill/>
        </p:spPr>
        <p:txBody>
          <a:bodyPr wrap="square" lIns="108000" tIns="0" rIns="0" bIns="0" rtlCol="0" anchor="ctr" anchorCtr="0">
            <a:spAutoFit/>
          </a:bodyPr>
          <a:lstStyle/>
          <a:p>
            <a:pPr fontAlgn="ctr">
              <a:defRPr/>
            </a:pPr>
            <a:r>
              <a:rPr lang="en-US" sz="1400" b="1" dirty="0" smtClean="0">
                <a:latin typeface="Huawei Sans" panose="020C0503030203020204" pitchFamily="34" charset="0"/>
              </a:rPr>
              <a:t>CPU/GPU </a:t>
            </a:r>
            <a:r>
              <a:rPr kumimoji="1" lang="en-US" sz="1400" b="1" dirty="0">
                <a:solidFill>
                  <a:srgbClr val="C7000B"/>
                </a:solidFill>
                <a:latin typeface="Huawei Sans" panose="020C0503030203020204" pitchFamily="34" charset="0"/>
                <a:ea typeface="方正兰亭黑简体" panose="02000000000000000000" pitchFamily="2" charset="-122"/>
              </a:rPr>
              <a:t>Ethernet</a:t>
            </a:r>
            <a:r>
              <a:rPr lang="en-US" sz="1400" b="1" dirty="0" smtClean="0">
                <a:latin typeface="Huawei Sans" panose="020C0503030203020204" pitchFamily="34" charset="0"/>
              </a:rPr>
              <a:t> interconnection</a:t>
            </a:r>
            <a:endParaRPr kumimoji="1" lang="en-US" altLang="zh-CN" sz="14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Picture 10" descr="网络类Cute Outline风格图标。">
            <a:extLst>
              <a:ext uri="{FF2B5EF4-FFF2-40B4-BE49-F238E27FC236}">
                <a16:creationId xmlns:a16="http://schemas.microsoft.com/office/drawing/2014/main" xmlns="" id="{F416F258-6F1E-4C81-8646-6D35FF2EB73B}"/>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6981379" y="3688101"/>
            <a:ext cx="283992" cy="294146"/>
          </a:xfrm>
          <a:prstGeom prst="rect">
            <a:avLst/>
          </a:prstGeom>
          <a:noFill/>
          <a:extLst>
            <a:ext uri="{909E8E84-426E-40DD-AFC4-6F175D3DCCD1}">
              <a14:hiddenFill xmlns:a14="http://schemas.microsoft.com/office/drawing/2010/main">
                <a:solidFill>
                  <a:srgbClr val="FFFFFF"/>
                </a:solidFill>
              </a14:hiddenFill>
            </a:ext>
          </a:extLst>
        </p:spPr>
      </p:pic>
      <p:sp>
        <p:nvSpPr>
          <p:cNvPr id="35" name="文本框 34">
            <a:extLst>
              <a:ext uri="{FF2B5EF4-FFF2-40B4-BE49-F238E27FC236}">
                <a16:creationId xmlns:a16="http://schemas.microsoft.com/office/drawing/2014/main" xmlns="" id="{53D9E442-7C7B-4930-8A57-2339F489C2DE}"/>
              </a:ext>
            </a:extLst>
          </p:cNvPr>
          <p:cNvSpPr txBox="1"/>
          <p:nvPr/>
        </p:nvSpPr>
        <p:spPr bwMode="gray">
          <a:xfrm>
            <a:off x="5162675" y="3161094"/>
            <a:ext cx="1354965" cy="492443"/>
          </a:xfrm>
          <a:prstGeom prst="rect">
            <a:avLst/>
          </a:prstGeom>
          <a:noFill/>
        </p:spPr>
        <p:txBody>
          <a:bodyPr wrap="square" lIns="0" tIns="0" rIns="0" bIns="0" rtlCol="0">
            <a:spAutoFit/>
          </a:bodyPr>
          <a:lstStyle/>
          <a:p>
            <a:pPr fontAlgn="ctr">
              <a:defRPr/>
            </a:pPr>
            <a:r>
              <a:rPr kumimoji="1" lang="en-US"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100x</a:t>
            </a:r>
          </a:p>
          <a:p>
            <a:pPr fontAlgn="ctr">
              <a:defRPr/>
            </a:pPr>
            <a:r>
              <a:rPr lang="en-US" altLang="zh-CN" sz="1600" dirty="0">
                <a:latin typeface="Huawei Sans" panose="020C0503030203020204" pitchFamily="34" charset="0"/>
              </a:rPr>
              <a:t>Performance</a:t>
            </a:r>
            <a:endParaRPr kumimoji="1"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9CDFED41-EA36-4C98-816C-CE3372A49B7A}"/>
              </a:ext>
            </a:extLst>
          </p:cNvPr>
          <p:cNvSpPr txBox="1"/>
          <p:nvPr/>
        </p:nvSpPr>
        <p:spPr bwMode="gray">
          <a:xfrm>
            <a:off x="3790180" y="3904638"/>
            <a:ext cx="223227"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or</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53D9E442-7C7B-4930-8A57-2339F489C2DE}"/>
              </a:ext>
            </a:extLst>
          </p:cNvPr>
          <p:cNvSpPr txBox="1"/>
          <p:nvPr/>
        </p:nvSpPr>
        <p:spPr bwMode="gray">
          <a:xfrm>
            <a:off x="3295607" y="1468029"/>
            <a:ext cx="1268409" cy="307777"/>
          </a:xfrm>
          <a:prstGeom prst="rect">
            <a:avLst/>
          </a:prstGeom>
          <a:noFill/>
        </p:spPr>
        <p:txBody>
          <a:bodyPr wrap="square" lIns="0" tIns="0" rIns="0" bIns="0" rtlCol="0">
            <a:spAutoFit/>
          </a:bodyPr>
          <a:lstStyle/>
          <a:p>
            <a:pPr algn="ctr" fontAlgn="ctr">
              <a:defRPr/>
            </a:pPr>
            <a:r>
              <a:rPr lang="en-US" sz="2000" b="1" dirty="0" smtClean="0">
                <a:solidFill>
                  <a:srgbClr val="000000"/>
                </a:solidFill>
                <a:latin typeface="Huawei Sans" panose="020C0503030203020204" pitchFamily="34" charset="0"/>
              </a:rPr>
              <a:t>AS-IS</a:t>
            </a:r>
            <a:endParaRPr kumimoji="1" lang="en-US" altLang="zh-CN" sz="2000" b="1" dirty="0">
              <a:solidFill>
                <a:srgbClr val="EA103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文本框 37">
            <a:extLst>
              <a:ext uri="{FF2B5EF4-FFF2-40B4-BE49-F238E27FC236}">
                <a16:creationId xmlns:a16="http://schemas.microsoft.com/office/drawing/2014/main" xmlns="" id="{53D9E442-7C7B-4930-8A57-2339F489C2DE}"/>
              </a:ext>
            </a:extLst>
          </p:cNvPr>
          <p:cNvSpPr txBox="1"/>
          <p:nvPr/>
        </p:nvSpPr>
        <p:spPr bwMode="gray">
          <a:xfrm>
            <a:off x="6628764" y="1468029"/>
            <a:ext cx="1268409" cy="307777"/>
          </a:xfrm>
          <a:prstGeom prst="rect">
            <a:avLst/>
          </a:prstGeom>
          <a:noFill/>
        </p:spPr>
        <p:txBody>
          <a:bodyPr wrap="square" lIns="0" tIns="0" rIns="0" bIns="0" rtlCol="0">
            <a:spAutoFit/>
          </a:bodyPr>
          <a:lstStyle/>
          <a:p>
            <a:pPr algn="ctr" fontAlgn="ctr">
              <a:defRPr/>
            </a:pPr>
            <a:r>
              <a:rPr lang="en-US" sz="2000" b="1" dirty="0" smtClean="0">
                <a:solidFill>
                  <a:srgbClr val="000000"/>
                </a:solidFill>
                <a:latin typeface="Huawei Sans" panose="020C0503030203020204" pitchFamily="34" charset="0"/>
              </a:rPr>
              <a:t>TO-BE</a:t>
            </a:r>
            <a:endParaRPr kumimoji="1" lang="en-US" altLang="zh-CN" sz="2000" b="1" dirty="0">
              <a:solidFill>
                <a:srgbClr val="EA103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9" name="图片 38">
            <a:extLst>
              <a:ext uri="{FF2B5EF4-FFF2-40B4-BE49-F238E27FC236}">
                <a16:creationId xmlns:a16="http://schemas.microsoft.com/office/drawing/2014/main" xmlns="" id="{6C972EC4-387E-49DB-807B-93A6E4872094}"/>
              </a:ext>
            </a:extLst>
          </p:cNvPr>
          <p:cNvPicPr>
            <a:picLocks noChangeAspect="1"/>
          </p:cNvPicPr>
          <p:nvPr/>
        </p:nvPicPr>
        <p:blipFill>
          <a:blip r:embed="rId7">
            <a:clrChange>
              <a:clrFrom>
                <a:srgbClr val="000000"/>
              </a:clrFrom>
              <a:clrTo>
                <a:srgbClr val="000000">
                  <a:alpha val="0"/>
                </a:srgbClr>
              </a:clrTo>
            </a:clrChange>
            <a:duotone>
              <a:prstClr val="black"/>
              <a:schemeClr val="tx2">
                <a:tint val="45000"/>
                <a:satMod val="400000"/>
              </a:schemeClr>
            </a:duotone>
            <a:extLst>
              <a:ext uri="{BEBA8EAE-BF5A-486C-A8C5-ECC9F3942E4B}">
                <a14:imgProps xmlns:a14="http://schemas.microsoft.com/office/drawing/2010/main">
                  <a14:imgLayer r:embed="rId8">
                    <a14:imgEffect>
                      <a14:saturation sat="33000"/>
                    </a14:imgEffect>
                  </a14:imgLayer>
                </a14:imgProps>
              </a:ext>
            </a:extLst>
          </a:blip>
          <a:stretch>
            <a:fillRect/>
          </a:stretch>
        </p:blipFill>
        <p:spPr bwMode="gray">
          <a:xfrm>
            <a:off x="3709087" y="4447870"/>
            <a:ext cx="504727" cy="504726"/>
          </a:xfrm>
          <a:prstGeom prst="rect">
            <a:avLst/>
          </a:prstGeom>
        </p:spPr>
      </p:pic>
      <p:sp>
        <p:nvSpPr>
          <p:cNvPr id="40" name="文本框 302">
            <a:extLst>
              <a:ext uri="{FF2B5EF4-FFF2-40B4-BE49-F238E27FC236}">
                <a16:creationId xmlns:a16="http://schemas.microsoft.com/office/drawing/2014/main" xmlns="" id="{D11B9C2E-DA2A-4920-97C7-583F062EFF77}"/>
              </a:ext>
            </a:extLst>
          </p:cNvPr>
          <p:cNvSpPr txBox="1"/>
          <p:nvPr/>
        </p:nvSpPr>
        <p:spPr bwMode="gray">
          <a:xfrm>
            <a:off x="5162675" y="4705993"/>
            <a:ext cx="1268409" cy="49244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78" fontAlgn="ctr">
              <a:defRPr/>
            </a:pPr>
            <a:r>
              <a:rPr kumimoji="1" lang="en-US"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1000x</a:t>
            </a:r>
          </a:p>
          <a:p>
            <a:pPr fontAlgn="ctr">
              <a:defRPr/>
            </a:pPr>
            <a:r>
              <a:rPr lang="en-US" altLang="zh-CN" sz="1600" dirty="0">
                <a:latin typeface="Huawei Sans" panose="020C0503030203020204" pitchFamily="34" charset="0"/>
              </a:rPr>
              <a:t>Capacity</a:t>
            </a:r>
            <a:endParaRPr kumimoji="1"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320">
            <a:extLst>
              <a:ext uri="{FF2B5EF4-FFF2-40B4-BE49-F238E27FC236}">
                <a16:creationId xmlns:a16="http://schemas.microsoft.com/office/drawing/2014/main" xmlns="" id="{4140F905-91CC-4A3B-9605-66435984409C}"/>
              </a:ext>
            </a:extLst>
          </p:cNvPr>
          <p:cNvSpPr txBox="1"/>
          <p:nvPr/>
        </p:nvSpPr>
        <p:spPr bwMode="gray">
          <a:xfrm>
            <a:off x="3474564" y="4992460"/>
            <a:ext cx="301365" cy="184666"/>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dirty="0" smtClean="0">
                <a:solidFill>
                  <a:srgbClr val="000000"/>
                </a:solidFill>
                <a:latin typeface="Huawei Sans" panose="020C0503030203020204" pitchFamily="34" charset="0"/>
              </a:rPr>
              <a:t>SCSI</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321">
            <a:extLst>
              <a:ext uri="{FF2B5EF4-FFF2-40B4-BE49-F238E27FC236}">
                <a16:creationId xmlns:a16="http://schemas.microsoft.com/office/drawing/2014/main" xmlns="" id="{BBD3C023-FEBD-4CBF-A973-8A1724093C34}"/>
              </a:ext>
            </a:extLst>
          </p:cNvPr>
          <p:cNvSpPr txBox="1"/>
          <p:nvPr/>
        </p:nvSpPr>
        <p:spPr bwMode="gray">
          <a:xfrm>
            <a:off x="7411884" y="4982992"/>
            <a:ext cx="439223" cy="184666"/>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dirty="0" err="1" smtClean="0">
                <a:solidFill>
                  <a:srgbClr val="000000"/>
                </a:solidFill>
                <a:latin typeface="Huawei Sans" panose="020C0503030203020204" pitchFamily="34" charset="0"/>
              </a:rPr>
              <a:t>NVMe</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2" descr="Ssd - Free computer icons">
            <a:extLst>
              <a:ext uri="{FF2B5EF4-FFF2-40B4-BE49-F238E27FC236}">
                <a16:creationId xmlns:a16="http://schemas.microsoft.com/office/drawing/2014/main" xmlns="" id="{788BE32B-1842-4D16-BB16-1072EAD26CEF}"/>
              </a:ext>
            </a:extLst>
          </p:cNvPr>
          <p:cNvPicPr>
            <a:picLocks noChangeAspect="1" noChangeArrowheads="1"/>
          </p:cNvPicPr>
          <p:nvPr/>
        </p:nvPicPr>
        <p:blipFill>
          <a:blip r:embed="rId9" cstate="print">
            <a:clrChange>
              <a:clrFrom>
                <a:srgbClr val="000000">
                  <a:alpha val="5098"/>
                </a:srgbClr>
              </a:clrFrom>
              <a:clrTo>
                <a:srgbClr val="000000">
                  <a:alpha val="0"/>
                </a:srgbClr>
              </a:clrTo>
            </a:clrChange>
            <a:grayscl/>
            <a:extLst>
              <a:ext uri="{28A0092B-C50C-407E-A947-70E740481C1C}">
                <a14:useLocalDpi xmlns:a14="http://schemas.microsoft.com/office/drawing/2010/main" val="0"/>
              </a:ext>
            </a:extLst>
          </a:blip>
          <a:srcRect/>
          <a:stretch>
            <a:fillRect/>
          </a:stretch>
        </p:blipFill>
        <p:spPr bwMode="gray">
          <a:xfrm>
            <a:off x="7172208" y="4466705"/>
            <a:ext cx="399108" cy="399108"/>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直接连接符 43">
            <a:extLst>
              <a:ext uri="{FF2B5EF4-FFF2-40B4-BE49-F238E27FC236}">
                <a16:creationId xmlns:a16="http://schemas.microsoft.com/office/drawing/2014/main" xmlns="" id="{75FC6141-F58F-4271-A23A-6D71F4FDB145}"/>
              </a:ext>
            </a:extLst>
          </p:cNvPr>
          <p:cNvCxnSpPr>
            <a:cxnSpLocks/>
          </p:cNvCxnSpPr>
          <p:nvPr/>
        </p:nvCxnSpPr>
        <p:spPr bwMode="gray">
          <a:xfrm flipV="1">
            <a:off x="7350182" y="4889956"/>
            <a:ext cx="0" cy="31318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5C7C338-F4C9-45E1-B7E9-8EA02266A31C}"/>
              </a:ext>
            </a:extLst>
          </p:cNvPr>
          <p:cNvCxnSpPr>
            <a:cxnSpLocks/>
          </p:cNvCxnSpPr>
          <p:nvPr/>
        </p:nvCxnSpPr>
        <p:spPr bwMode="gray">
          <a:xfrm flipV="1">
            <a:off x="3935903" y="4920960"/>
            <a:ext cx="0" cy="290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xmlns="" id="{82B6D361-46B0-4B3B-BC8C-140A545EF41F}"/>
              </a:ext>
            </a:extLst>
          </p:cNvPr>
          <p:cNvSpPr/>
          <p:nvPr/>
        </p:nvSpPr>
        <p:spPr bwMode="gray">
          <a:xfrm>
            <a:off x="3488266" y="5172377"/>
            <a:ext cx="913652" cy="2769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defRPr/>
            </a:pPr>
            <a:r>
              <a:rPr lang="en-US" sz="1200" dirty="0" smtClean="0">
                <a:solidFill>
                  <a:srgbClr val="1D1D1A"/>
                </a:solidFill>
                <a:latin typeface="Huawei Sans" panose="020C0503030203020204" pitchFamily="34" charset="0"/>
              </a:rPr>
              <a:t>FC (32G)</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a:extLst>
              <a:ext uri="{FF2B5EF4-FFF2-40B4-BE49-F238E27FC236}">
                <a16:creationId xmlns:a16="http://schemas.microsoft.com/office/drawing/2014/main" xmlns="" id="{38BD017B-FF6B-43C9-9FC7-82E0118E7019}"/>
              </a:ext>
            </a:extLst>
          </p:cNvPr>
          <p:cNvSpPr/>
          <p:nvPr/>
        </p:nvSpPr>
        <p:spPr bwMode="gray">
          <a:xfrm>
            <a:off x="6802335" y="5187489"/>
            <a:ext cx="1203705" cy="2769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defRPr/>
            </a:pPr>
            <a:r>
              <a:rPr lang="en-US" sz="1200" dirty="0" err="1" smtClean="0">
                <a:solidFill>
                  <a:srgbClr val="1D1D1A"/>
                </a:solidFill>
                <a:latin typeface="Huawei Sans" panose="020C0503030203020204" pitchFamily="34" charset="0"/>
              </a:rPr>
              <a:t>RoCE</a:t>
            </a:r>
            <a:r>
              <a:rPr lang="en-US" sz="1200" dirty="0" smtClean="0">
                <a:solidFill>
                  <a:srgbClr val="1D1D1A"/>
                </a:solidFill>
                <a:latin typeface="Huawei Sans" panose="020C0503030203020204" pitchFamily="34" charset="0"/>
              </a:rPr>
              <a:t> (400G)</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10" descr="网络类Cute Outline风格图标。">
            <a:extLst>
              <a:ext uri="{FF2B5EF4-FFF2-40B4-BE49-F238E27FC236}">
                <a16:creationId xmlns:a16="http://schemas.microsoft.com/office/drawing/2014/main" xmlns="" id="{F416F258-6F1E-4C81-8646-6D35FF2EB73B}"/>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7642354" y="3680484"/>
            <a:ext cx="283992" cy="294146"/>
          </a:xfrm>
          <a:prstGeom prst="rect">
            <a:avLst/>
          </a:prstGeom>
          <a:noFill/>
          <a:extLst>
            <a:ext uri="{909E8E84-426E-40DD-AFC4-6F175D3DCCD1}">
              <a14:hiddenFill xmlns:a14="http://schemas.microsoft.com/office/drawing/2010/main">
                <a:solidFill>
                  <a:srgbClr val="FFFFFF"/>
                </a:solidFill>
              </a14:hiddenFill>
            </a:ext>
          </a:extLst>
        </p:spPr>
      </p:pic>
      <p:sp>
        <p:nvSpPr>
          <p:cNvPr id="49" name="等腰三角形 48"/>
          <p:cNvSpPr/>
          <p:nvPr/>
        </p:nvSpPr>
        <p:spPr bwMode="gray">
          <a:xfrm rot="5400000" flipH="1">
            <a:off x="4756475" y="2094187"/>
            <a:ext cx="402653" cy="172029"/>
          </a:xfrm>
          <a:prstGeom prst="triangle">
            <a:avLst/>
          </a:prstGeom>
          <a:gradFill>
            <a:gsLst>
              <a:gs pos="0">
                <a:srgbClr val="DDDDDD">
                  <a:alpha val="0"/>
                </a:srgbClr>
              </a:gs>
              <a:gs pos="100000">
                <a:schemeClr val="tx2">
                  <a:lumMod val="75000"/>
                </a:schemeClr>
              </a:gs>
            </a:gsLst>
            <a:lin ang="16200000" scaled="0"/>
          </a:gradFill>
          <a:ln w="6350">
            <a:noFill/>
            <a:miter lim="800000"/>
            <a:headEnd/>
            <a:tailEnd/>
          </a:ln>
        </p:spPr>
        <p:txBody>
          <a:bodyPr/>
          <a:lstStyle/>
          <a:p>
            <a:pPr defTabSz="304800" eaLnBrk="0" fontAlgn="ctr" hangingPunct="0">
              <a:spcBef>
                <a:spcPct val="0"/>
              </a:spcBef>
              <a:spcAft>
                <a:spcPct val="0"/>
              </a:spcAft>
              <a:defRPr/>
            </a:pPr>
            <a:endParaRPr lang="en-US" altLang="zh-CN" sz="1100" dirty="0">
              <a:solidFill>
                <a:srgbClr val="4D4D4D"/>
              </a:solidFill>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0" name="等腰三角形 49"/>
          <p:cNvSpPr/>
          <p:nvPr/>
        </p:nvSpPr>
        <p:spPr bwMode="gray">
          <a:xfrm rot="5400000" flipH="1">
            <a:off x="4776286" y="3342197"/>
            <a:ext cx="402653" cy="172029"/>
          </a:xfrm>
          <a:prstGeom prst="triangle">
            <a:avLst/>
          </a:prstGeom>
          <a:gradFill>
            <a:gsLst>
              <a:gs pos="0">
                <a:srgbClr val="DDDDDD">
                  <a:alpha val="0"/>
                </a:srgbClr>
              </a:gs>
              <a:gs pos="100000">
                <a:schemeClr val="tx2">
                  <a:lumMod val="75000"/>
                </a:schemeClr>
              </a:gs>
            </a:gsLst>
            <a:lin ang="16200000" scaled="0"/>
          </a:gradFill>
          <a:ln w="6350">
            <a:noFill/>
            <a:miter lim="800000"/>
            <a:headEnd/>
            <a:tailEnd/>
          </a:ln>
        </p:spPr>
        <p:txBody>
          <a:bodyPr/>
          <a:lstStyle/>
          <a:p>
            <a:pPr defTabSz="304800" eaLnBrk="0" fontAlgn="ctr" hangingPunct="0">
              <a:spcBef>
                <a:spcPct val="0"/>
              </a:spcBef>
              <a:spcAft>
                <a:spcPct val="0"/>
              </a:spcAft>
              <a:defRPr/>
            </a:pPr>
            <a:endParaRPr lang="en-US" altLang="zh-CN" sz="1100" dirty="0">
              <a:solidFill>
                <a:srgbClr val="4D4D4D"/>
              </a:solidFill>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1" name="等腰三角形 50"/>
          <p:cNvSpPr/>
          <p:nvPr/>
        </p:nvSpPr>
        <p:spPr bwMode="gray">
          <a:xfrm rot="5400000" flipH="1">
            <a:off x="4765670" y="4889343"/>
            <a:ext cx="402653" cy="172029"/>
          </a:xfrm>
          <a:prstGeom prst="triangle">
            <a:avLst/>
          </a:prstGeom>
          <a:gradFill>
            <a:gsLst>
              <a:gs pos="0">
                <a:srgbClr val="DDDDDD">
                  <a:alpha val="0"/>
                </a:srgbClr>
              </a:gs>
              <a:gs pos="100000">
                <a:schemeClr val="tx2">
                  <a:lumMod val="75000"/>
                </a:schemeClr>
              </a:gs>
            </a:gsLst>
            <a:lin ang="16200000" scaled="0"/>
          </a:gradFill>
          <a:ln w="6350">
            <a:noFill/>
            <a:miter lim="800000"/>
            <a:headEnd/>
            <a:tailEnd/>
          </a:ln>
        </p:spPr>
        <p:txBody>
          <a:bodyPr/>
          <a:lstStyle/>
          <a:p>
            <a:pPr defTabSz="304800" eaLnBrk="0" fontAlgn="ctr" hangingPunct="0">
              <a:spcBef>
                <a:spcPct val="0"/>
              </a:spcBef>
              <a:spcAft>
                <a:spcPct val="0"/>
              </a:spcAft>
              <a:defRPr/>
            </a:pPr>
            <a:endParaRPr lang="en-US" altLang="zh-CN" sz="1100" dirty="0">
              <a:solidFill>
                <a:srgbClr val="4D4D4D"/>
              </a:solidFill>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2" name="矩形 51">
            <a:extLst>
              <a:ext uri="{FF2B5EF4-FFF2-40B4-BE49-F238E27FC236}">
                <a16:creationId xmlns:a16="http://schemas.microsoft.com/office/drawing/2014/main" xmlns="" id="{E450CC43-E74B-4B00-A91E-BC6EAE1605BA}"/>
              </a:ext>
            </a:extLst>
          </p:cNvPr>
          <p:cNvSpPr/>
          <p:nvPr/>
        </p:nvSpPr>
        <p:spPr bwMode="gray">
          <a:xfrm>
            <a:off x="1385427" y="3541346"/>
            <a:ext cx="1711248" cy="2769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b="1" dirty="0" err="1" smtClean="0">
                <a:solidFill>
                  <a:srgbClr val="000000"/>
                </a:solidFill>
                <a:latin typeface="Huawei Sans" panose="020C0503030203020204" pitchFamily="34" charset="0"/>
              </a:rPr>
              <a:t>PCIe</a:t>
            </a:r>
            <a:r>
              <a:rPr lang="en-US" sz="1200" b="1" dirty="0" smtClean="0">
                <a:solidFill>
                  <a:srgbClr val="000000"/>
                </a:solidFill>
                <a:latin typeface="Huawei Sans" panose="020C0503030203020204" pitchFamily="34" charset="0"/>
              </a:rPr>
              <a:t> is removed</a:t>
            </a:r>
            <a:endPar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xmlns="" id="{E450CC43-E74B-4B00-A91E-BC6EAE1605BA}"/>
              </a:ext>
            </a:extLst>
          </p:cNvPr>
          <p:cNvSpPr/>
          <p:nvPr/>
        </p:nvSpPr>
        <p:spPr bwMode="gray">
          <a:xfrm>
            <a:off x="1385427" y="5071941"/>
            <a:ext cx="1202462" cy="2769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b="1" dirty="0" smtClean="0">
                <a:solidFill>
                  <a:srgbClr val="000000"/>
                </a:solidFill>
                <a:latin typeface="Huawei Sans" panose="020C0503030203020204" pitchFamily="34" charset="0"/>
              </a:rPr>
              <a:t>HDD -&gt; SSD</a:t>
            </a:r>
            <a:endPar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33">
            <a:extLst>
              <a:ext uri="{FF2B5EF4-FFF2-40B4-BE49-F238E27FC236}">
                <a16:creationId xmlns:a16="http://schemas.microsoft.com/office/drawing/2014/main" xmlns="" id="{051ECCB9-0F96-43BA-B062-67A656F7758B}"/>
              </a:ext>
            </a:extLst>
          </p:cNvPr>
          <p:cNvSpPr txBox="1"/>
          <p:nvPr/>
        </p:nvSpPr>
        <p:spPr bwMode="gray">
          <a:xfrm>
            <a:off x="8491872" y="4266687"/>
            <a:ext cx="2228249" cy="738664"/>
          </a:xfrm>
          <a:prstGeom prst="rect">
            <a:avLst/>
          </a:prstGeom>
          <a:noFill/>
        </p:spPr>
        <p:txBody>
          <a:bodyPr wrap="square" lIns="108000" rtlCol="0" anchor="ctr" anchorCtr="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914400" fontAlgn="ctr">
              <a:defRPr/>
            </a:pPr>
            <a:r>
              <a:rPr lang="en-US" sz="1400" b="1" dirty="0" smtClean="0">
                <a:latin typeface="Huawei Sans" panose="020C0503030203020204" pitchFamily="34" charset="0"/>
              </a:rPr>
              <a:t>All-flash storage </a:t>
            </a:r>
            <a:r>
              <a:rPr kumimoji="1" lang="en-US" sz="1400" b="1" dirty="0">
                <a:solidFill>
                  <a:srgbClr val="C7000B"/>
                </a:solidFill>
                <a:latin typeface="Huawei Sans" panose="020C0503030203020204" pitchFamily="34" charset="0"/>
                <a:ea typeface="方正兰亭黑简体" panose="02000000000000000000" pitchFamily="2" charset="-122"/>
              </a:rPr>
              <a:t>Ethernet </a:t>
            </a:r>
            <a:r>
              <a:rPr lang="en-US" sz="1400" b="1" dirty="0" smtClean="0">
                <a:latin typeface="Huawei Sans" panose="020C0503030203020204" pitchFamily="34" charset="0"/>
              </a:rPr>
              <a:t>interconnection</a:t>
            </a:r>
            <a:endParaRPr lang="en-US" sz="1400" b="1" dirty="0">
              <a:latin typeface="Huawei Sans" panose="020C0503030203020204" pitchFamily="34" charset="0"/>
            </a:endParaRPr>
          </a:p>
        </p:txBody>
      </p:sp>
      <p:sp>
        <p:nvSpPr>
          <p:cNvPr id="55" name="文本框 33">
            <a:extLst>
              <a:ext uri="{FF2B5EF4-FFF2-40B4-BE49-F238E27FC236}">
                <a16:creationId xmlns:a16="http://schemas.microsoft.com/office/drawing/2014/main" xmlns="" id="{9D370871-3D63-4D9C-B53D-BB6F16774F49}"/>
              </a:ext>
            </a:extLst>
          </p:cNvPr>
          <p:cNvSpPr txBox="1"/>
          <p:nvPr/>
        </p:nvSpPr>
        <p:spPr bwMode="gray">
          <a:xfrm>
            <a:off x="8491872" y="2015555"/>
            <a:ext cx="1865339" cy="523220"/>
          </a:xfrm>
          <a:prstGeom prst="rect">
            <a:avLst/>
          </a:prstGeom>
          <a:noFill/>
        </p:spPr>
        <p:txBody>
          <a:bodyPr wrap="square" lIns="108000" rtlCol="0" anchor="ctr" anchorCtr="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914400" fontAlgn="ctr">
              <a:defRPr/>
            </a:pPr>
            <a:r>
              <a:rPr lang="en-US" sz="1400" b="1" dirty="0" smtClean="0">
                <a:latin typeface="Huawei Sans" panose="020C0503030203020204" pitchFamily="34" charset="0"/>
              </a:rPr>
              <a:t>Server </a:t>
            </a:r>
            <a:r>
              <a:rPr kumimoji="1" lang="en-US" sz="1400" b="1" dirty="0">
                <a:solidFill>
                  <a:srgbClr val="C7000B"/>
                </a:solidFill>
                <a:latin typeface="Huawei Sans" panose="020C0503030203020204" pitchFamily="34" charset="0"/>
                <a:ea typeface="方正兰亭黑简体" panose="02000000000000000000" pitchFamily="2" charset="-122"/>
              </a:rPr>
              <a:t>Ethernet </a:t>
            </a:r>
            <a:r>
              <a:rPr lang="en-US" sz="1400" b="1" dirty="0" smtClean="0">
                <a:latin typeface="Huawei Sans" panose="020C0503030203020204" pitchFamily="34" charset="0"/>
              </a:rPr>
              <a:t>interconnection</a:t>
            </a:r>
            <a:endParaRPr lang="en-US" sz="1400" b="1" dirty="0">
              <a:latin typeface="Huawei Sans" panose="020C0503030203020204" pitchFamily="34" charset="0"/>
            </a:endParaRPr>
          </a:p>
        </p:txBody>
      </p:sp>
      <p:cxnSp>
        <p:nvCxnSpPr>
          <p:cNvPr id="57" name="直接连接符 56"/>
          <p:cNvCxnSpPr>
            <a:stCxn id="65" idx="2"/>
            <a:endCxn id="66" idx="0"/>
          </p:cNvCxnSpPr>
          <p:nvPr/>
        </p:nvCxnSpPr>
        <p:spPr bwMode="gray">
          <a:xfrm flipH="1">
            <a:off x="7256303" y="2266315"/>
            <a:ext cx="33981" cy="131808"/>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pic>
        <p:nvPicPr>
          <p:cNvPr id="58" name="图片 57"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6658366" y="2398758"/>
            <a:ext cx="192551" cy="68423"/>
          </a:xfrm>
          <a:prstGeom prst="rect">
            <a:avLst/>
          </a:prstGeom>
        </p:spPr>
      </p:pic>
      <p:cxnSp>
        <p:nvCxnSpPr>
          <p:cNvPr id="59" name="直接连接符 58"/>
          <p:cNvCxnSpPr>
            <a:stCxn id="65" idx="2"/>
            <a:endCxn id="67" idx="0"/>
          </p:cNvCxnSpPr>
          <p:nvPr/>
        </p:nvCxnSpPr>
        <p:spPr bwMode="gray">
          <a:xfrm>
            <a:off x="7290284" y="2266315"/>
            <a:ext cx="216850" cy="134529"/>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0" name="直接连接符 59"/>
          <p:cNvCxnSpPr>
            <a:stCxn id="64" idx="2"/>
            <a:endCxn id="67" idx="0"/>
          </p:cNvCxnSpPr>
          <p:nvPr/>
        </p:nvCxnSpPr>
        <p:spPr bwMode="gray">
          <a:xfrm>
            <a:off x="7134263" y="2266315"/>
            <a:ext cx="372871" cy="134529"/>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1" name="直接连接符 60"/>
          <p:cNvCxnSpPr>
            <a:stCxn id="65" idx="2"/>
            <a:endCxn id="58" idx="0"/>
          </p:cNvCxnSpPr>
          <p:nvPr/>
        </p:nvCxnSpPr>
        <p:spPr bwMode="gray">
          <a:xfrm flipH="1">
            <a:off x="6754641" y="2266315"/>
            <a:ext cx="535643" cy="132443"/>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2" name="直接连接符 61"/>
          <p:cNvCxnSpPr>
            <a:stCxn id="64" idx="2"/>
            <a:endCxn id="58" idx="0"/>
          </p:cNvCxnSpPr>
          <p:nvPr/>
        </p:nvCxnSpPr>
        <p:spPr bwMode="gray">
          <a:xfrm flipH="1">
            <a:off x="6754642" y="2266315"/>
            <a:ext cx="379621" cy="132443"/>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3" name="直接连接符 62"/>
          <p:cNvCxnSpPr>
            <a:stCxn id="64" idx="2"/>
            <a:endCxn id="66" idx="0"/>
          </p:cNvCxnSpPr>
          <p:nvPr/>
        </p:nvCxnSpPr>
        <p:spPr bwMode="gray">
          <a:xfrm>
            <a:off x="7134263" y="2266315"/>
            <a:ext cx="122040" cy="131808"/>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pic>
        <p:nvPicPr>
          <p:cNvPr id="64" name="图片 63"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086942" y="2022414"/>
            <a:ext cx="94641" cy="243901"/>
          </a:xfrm>
          <a:prstGeom prst="rect">
            <a:avLst/>
          </a:prstGeom>
        </p:spPr>
      </p:pic>
      <p:pic>
        <p:nvPicPr>
          <p:cNvPr id="65" name="图片 64"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242964" y="2022414"/>
            <a:ext cx="94641" cy="243901"/>
          </a:xfrm>
          <a:prstGeom prst="rect">
            <a:avLst/>
          </a:prstGeom>
        </p:spPr>
      </p:pic>
      <p:pic>
        <p:nvPicPr>
          <p:cNvPr id="66" name="图片 65"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160027" y="2398123"/>
            <a:ext cx="192551" cy="68423"/>
          </a:xfrm>
          <a:prstGeom prst="rect">
            <a:avLst/>
          </a:prstGeom>
        </p:spPr>
      </p:pic>
      <p:pic>
        <p:nvPicPr>
          <p:cNvPr id="67" name="图片 66"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410858" y="2400845"/>
            <a:ext cx="192551" cy="68423"/>
          </a:xfrm>
          <a:prstGeom prst="rect">
            <a:avLst/>
          </a:prstGeom>
        </p:spPr>
      </p:pic>
      <p:pic>
        <p:nvPicPr>
          <p:cNvPr id="68" name="图片 67"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6909196" y="2395761"/>
            <a:ext cx="192551" cy="68423"/>
          </a:xfrm>
          <a:prstGeom prst="rect">
            <a:avLst/>
          </a:prstGeom>
        </p:spPr>
      </p:pic>
      <p:cxnSp>
        <p:nvCxnSpPr>
          <p:cNvPr id="69" name="直接连接符 68"/>
          <p:cNvCxnSpPr>
            <a:stCxn id="64" idx="2"/>
            <a:endCxn id="68" idx="0"/>
          </p:cNvCxnSpPr>
          <p:nvPr/>
        </p:nvCxnSpPr>
        <p:spPr bwMode="gray">
          <a:xfrm flipH="1">
            <a:off x="7005472" y="2266315"/>
            <a:ext cx="128790" cy="129445"/>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0" name="直接连接符 69"/>
          <p:cNvCxnSpPr>
            <a:stCxn id="65" idx="2"/>
            <a:endCxn id="68" idx="0"/>
          </p:cNvCxnSpPr>
          <p:nvPr/>
        </p:nvCxnSpPr>
        <p:spPr bwMode="gray">
          <a:xfrm flipH="1">
            <a:off x="7005473" y="2266315"/>
            <a:ext cx="284812" cy="129445"/>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pic>
        <p:nvPicPr>
          <p:cNvPr id="71" name="图片 70"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392855" y="2022414"/>
            <a:ext cx="94641" cy="243901"/>
          </a:xfrm>
          <a:prstGeom prst="rect">
            <a:avLst/>
          </a:prstGeom>
        </p:spPr>
      </p:pic>
      <p:pic>
        <p:nvPicPr>
          <p:cNvPr id="72" name="图片 71"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548877" y="2022414"/>
            <a:ext cx="94641" cy="243901"/>
          </a:xfrm>
          <a:prstGeom prst="rect">
            <a:avLst/>
          </a:prstGeom>
        </p:spPr>
      </p:pic>
      <p:pic>
        <p:nvPicPr>
          <p:cNvPr id="73" name="图片 72"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661689" y="2395410"/>
            <a:ext cx="192551" cy="68423"/>
          </a:xfrm>
          <a:prstGeom prst="rect">
            <a:avLst/>
          </a:prstGeom>
        </p:spPr>
      </p:pic>
      <p:pic>
        <p:nvPicPr>
          <p:cNvPr id="74" name="图片 73"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912520" y="2398131"/>
            <a:ext cx="192551" cy="68423"/>
          </a:xfrm>
          <a:prstGeom prst="rect">
            <a:avLst/>
          </a:prstGeom>
        </p:spPr>
      </p:pic>
      <p:cxnSp>
        <p:nvCxnSpPr>
          <p:cNvPr id="75" name="直接连接符 74"/>
          <p:cNvCxnSpPr/>
          <p:nvPr/>
        </p:nvCxnSpPr>
        <p:spPr bwMode="gray">
          <a:xfrm>
            <a:off x="7440176" y="2256921"/>
            <a:ext cx="317789" cy="142004"/>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6" name="直接连接符 75"/>
          <p:cNvCxnSpPr>
            <a:stCxn id="72" idx="2"/>
            <a:endCxn id="74" idx="0"/>
          </p:cNvCxnSpPr>
          <p:nvPr/>
        </p:nvCxnSpPr>
        <p:spPr bwMode="gray">
          <a:xfrm>
            <a:off x="7596197" y="2266315"/>
            <a:ext cx="412598" cy="131816"/>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7" name="直接连接符 76"/>
          <p:cNvCxnSpPr/>
          <p:nvPr/>
        </p:nvCxnSpPr>
        <p:spPr bwMode="gray">
          <a:xfrm flipH="1">
            <a:off x="7264788" y="2251477"/>
            <a:ext cx="174060" cy="145292"/>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8" name="直接连接符 77"/>
          <p:cNvCxnSpPr>
            <a:stCxn id="72" idx="2"/>
          </p:cNvCxnSpPr>
          <p:nvPr/>
        </p:nvCxnSpPr>
        <p:spPr bwMode="gray">
          <a:xfrm flipH="1">
            <a:off x="7515151" y="2266316"/>
            <a:ext cx="81047" cy="132668"/>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9" name="直接连接符 78"/>
          <p:cNvCxnSpPr/>
          <p:nvPr/>
        </p:nvCxnSpPr>
        <p:spPr bwMode="gray">
          <a:xfrm>
            <a:off x="7438847" y="2251477"/>
            <a:ext cx="569947" cy="146655"/>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80" name="直接连接符 79"/>
          <p:cNvCxnSpPr/>
          <p:nvPr/>
        </p:nvCxnSpPr>
        <p:spPr bwMode="gray">
          <a:xfrm>
            <a:off x="7590777" y="2251477"/>
            <a:ext cx="167188" cy="143933"/>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81" name="直接连接符 80">
            <a:extLst>
              <a:ext uri="{FF2B5EF4-FFF2-40B4-BE49-F238E27FC236}">
                <a16:creationId xmlns:a16="http://schemas.microsoft.com/office/drawing/2014/main" xmlns="" id="{2E6CD860-C1A3-460D-914D-646FEC3B23E4}"/>
              </a:ext>
            </a:extLst>
          </p:cNvPr>
          <p:cNvCxnSpPr/>
          <p:nvPr/>
        </p:nvCxnSpPr>
        <p:spPr bwMode="gray">
          <a:xfrm>
            <a:off x="6597448" y="2615235"/>
            <a:ext cx="1475380"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E1BD2B24-7EAF-478E-9CB4-71E6C731EBC0}"/>
              </a:ext>
            </a:extLst>
          </p:cNvPr>
          <p:cNvCxnSpPr/>
          <p:nvPr/>
        </p:nvCxnSpPr>
        <p:spPr bwMode="gray">
          <a:xfrm flipV="1">
            <a:off x="6751612" y="2458439"/>
            <a:ext cx="0" cy="151637"/>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E1BD2B24-7EAF-478E-9CB4-71E6C731EBC0}"/>
              </a:ext>
            </a:extLst>
          </p:cNvPr>
          <p:cNvCxnSpPr/>
          <p:nvPr/>
        </p:nvCxnSpPr>
        <p:spPr bwMode="gray">
          <a:xfrm flipV="1">
            <a:off x="7762809" y="2458439"/>
            <a:ext cx="0" cy="151637"/>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E1BD2B24-7EAF-478E-9CB4-71E6C731EBC0}"/>
              </a:ext>
            </a:extLst>
          </p:cNvPr>
          <p:cNvCxnSpPr/>
          <p:nvPr/>
        </p:nvCxnSpPr>
        <p:spPr bwMode="gray">
          <a:xfrm flipV="1">
            <a:off x="7265427" y="2463452"/>
            <a:ext cx="0" cy="151637"/>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8" name="直接箭头连接符 87">
            <a:extLst>
              <a:ext uri="{FF2B5EF4-FFF2-40B4-BE49-F238E27FC236}">
                <a16:creationId xmlns:a16="http://schemas.microsoft.com/office/drawing/2014/main" xmlns="" id="{50B1BBE4-7936-432E-9E93-D4829AD0901D}"/>
              </a:ext>
            </a:extLst>
          </p:cNvPr>
          <p:cNvCxnSpPr>
            <a:cxnSpLocks/>
          </p:cNvCxnSpPr>
          <p:nvPr/>
        </p:nvCxnSpPr>
        <p:spPr bwMode="gray">
          <a:xfrm>
            <a:off x="7129226" y="3385343"/>
            <a:ext cx="0" cy="334137"/>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89" name="直接箭头连接符 88">
            <a:extLst>
              <a:ext uri="{FF2B5EF4-FFF2-40B4-BE49-F238E27FC236}">
                <a16:creationId xmlns:a16="http://schemas.microsoft.com/office/drawing/2014/main" xmlns="" id="{0D17DB86-83BC-421C-AF8E-E95B22434741}"/>
              </a:ext>
            </a:extLst>
          </p:cNvPr>
          <p:cNvCxnSpPr>
            <a:cxnSpLocks/>
          </p:cNvCxnSpPr>
          <p:nvPr/>
        </p:nvCxnSpPr>
        <p:spPr bwMode="gray">
          <a:xfrm>
            <a:off x="7788006" y="3391261"/>
            <a:ext cx="0" cy="324666"/>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pic>
        <p:nvPicPr>
          <p:cNvPr id="93" name="Picture 2" descr="Cpu, mobile, perfomance, phone, processor, smartphone icon - Download on  Iconfinder">
            <a:extLst>
              <a:ext uri="{FF2B5EF4-FFF2-40B4-BE49-F238E27FC236}">
                <a16:creationId xmlns:a16="http://schemas.microsoft.com/office/drawing/2014/main" xmlns="" id="{4E7ED2D3-E2C3-4225-8F4E-7D1DA4B92BE6}"/>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6856564" y="2953643"/>
            <a:ext cx="533623" cy="53362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12" descr="icon - Download on Iconfinder on Iconfinder">
            <a:extLst>
              <a:ext uri="{FF2B5EF4-FFF2-40B4-BE49-F238E27FC236}">
                <a16:creationId xmlns:a16="http://schemas.microsoft.com/office/drawing/2014/main" xmlns="" id="{63DDF06C-1DF6-46D9-B8B4-6A5454DA0418}"/>
              </a:ext>
            </a:extLst>
          </p:cNvPr>
          <p:cNvPicPr>
            <a:picLocks noChangeAspect="1" noChangeArrowheads="1"/>
          </p:cNvPicPr>
          <p:nvPr/>
        </p:nvPicPr>
        <p:blipFill>
          <a:blip r:embed="rId13" cstate="print">
            <a:duotone>
              <a:schemeClr val="accent1">
                <a:shade val="45000"/>
                <a:satMod val="135000"/>
              </a:schemeClr>
              <a:prstClr val="white"/>
            </a:duotone>
            <a:extLst>
              <a:ext uri="{BEBA8EAE-BF5A-486C-A8C5-ECC9F3942E4B}">
                <a14:imgProps xmlns:a14="http://schemas.microsoft.com/office/drawing/2010/main">
                  <a14:imgLayer r:embed="rId14">
                    <a14:imgEffect>
                      <a14:artisticGlowEdges/>
                    </a14:imgEffect>
                  </a14:imgLayer>
                </a14:imgProps>
              </a:ext>
              <a:ext uri="{28A0092B-C50C-407E-A947-70E740481C1C}">
                <a14:useLocalDpi xmlns:a14="http://schemas.microsoft.com/office/drawing/2010/main" val="0"/>
              </a:ext>
            </a:extLst>
          </a:blip>
          <a:srcRect/>
          <a:stretch>
            <a:fillRect/>
          </a:stretch>
        </p:blipFill>
        <p:spPr bwMode="gray">
          <a:xfrm>
            <a:off x="7555733" y="2975005"/>
            <a:ext cx="464102" cy="464102"/>
          </a:xfrm>
          <a:prstGeom prst="rect">
            <a:avLst/>
          </a:prstGeom>
          <a:noFill/>
          <a:extLst>
            <a:ext uri="{909E8E84-426E-40DD-AFC4-6F175D3DCCD1}">
              <a14:hiddenFill xmlns:a14="http://schemas.microsoft.com/office/drawing/2010/main">
                <a:solidFill>
                  <a:srgbClr val="FFFFFF"/>
                </a:solidFill>
              </a14:hiddenFill>
            </a:ext>
          </a:extLst>
        </p:spPr>
      </p:pic>
      <p:sp>
        <p:nvSpPr>
          <p:cNvPr id="95" name="文本框 94">
            <a:extLst>
              <a:ext uri="{FF2B5EF4-FFF2-40B4-BE49-F238E27FC236}">
                <a16:creationId xmlns:a16="http://schemas.microsoft.com/office/drawing/2014/main" xmlns="" id="{64046491-B491-4F33-92E6-9FB81BE9100A}"/>
              </a:ext>
            </a:extLst>
          </p:cNvPr>
          <p:cNvSpPr txBox="1"/>
          <p:nvPr/>
        </p:nvSpPr>
        <p:spPr bwMode="gray">
          <a:xfrm>
            <a:off x="6520806" y="3473880"/>
            <a:ext cx="602432"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Ethernet</a:t>
            </a:r>
            <a:endParaRPr lang="en-US" sz="1200" dirty="0">
              <a:solidFill>
                <a:srgbClr val="000000"/>
              </a:solidFill>
              <a:latin typeface="Huawei Sans" panose="020C0503030203020204" pitchFamily="34" charset="0"/>
            </a:endParaRPr>
          </a:p>
        </p:txBody>
      </p:sp>
      <p:sp>
        <p:nvSpPr>
          <p:cNvPr id="96" name="文本框 95">
            <a:extLst>
              <a:ext uri="{FF2B5EF4-FFF2-40B4-BE49-F238E27FC236}">
                <a16:creationId xmlns:a16="http://schemas.microsoft.com/office/drawing/2014/main" xmlns="" id="{10AA5063-B228-4A6A-9ACB-6F9CC810A14B}"/>
              </a:ext>
            </a:extLst>
          </p:cNvPr>
          <p:cNvSpPr txBox="1"/>
          <p:nvPr/>
        </p:nvSpPr>
        <p:spPr bwMode="gray">
          <a:xfrm>
            <a:off x="7181280" y="3473880"/>
            <a:ext cx="602432"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Ethernet</a:t>
            </a:r>
            <a:endParaRPr lang="en-US" sz="1200" dirty="0">
              <a:solidFill>
                <a:srgbClr val="000000"/>
              </a:solidFill>
              <a:latin typeface="Huawei Sans" panose="020C0503030203020204" pitchFamily="34" charset="0"/>
            </a:endParaRPr>
          </a:p>
        </p:txBody>
      </p:sp>
      <p:sp>
        <p:nvSpPr>
          <p:cNvPr id="97" name="矩形 96"/>
          <p:cNvSpPr/>
          <p:nvPr/>
        </p:nvSpPr>
        <p:spPr bwMode="gray">
          <a:xfrm>
            <a:off x="3425559" y="2544357"/>
            <a:ext cx="971741" cy="276999"/>
          </a:xfrm>
          <a:prstGeom prst="rect">
            <a:avLst/>
          </a:prstGeom>
        </p:spPr>
        <p:txBody>
          <a:bodyPr wrap="none">
            <a:spAutoFit/>
          </a:bodyPr>
          <a:lstStyle/>
          <a:p>
            <a:pPr fontAlgn="ctr">
              <a:defRPr/>
            </a:pPr>
            <a:r>
              <a:rPr lang="en-US" sz="1200" dirty="0" smtClean="0">
                <a:solidFill>
                  <a:srgbClr val="000000"/>
                </a:solidFill>
                <a:latin typeface="Huawei Sans" panose="020C0503030203020204" pitchFamily="34" charset="0"/>
              </a:rPr>
              <a:t>Centralized</a:t>
            </a:r>
            <a:endParaRPr lang="en-US" sz="1200" dirty="0">
              <a:solidFill>
                <a:srgbClr val="000000"/>
              </a:solidFill>
              <a:latin typeface="Huawei Sans" panose="020C0503030203020204" pitchFamily="34" charset="0"/>
            </a:endParaRPr>
          </a:p>
        </p:txBody>
      </p:sp>
      <p:sp>
        <p:nvSpPr>
          <p:cNvPr id="98" name="矩形 97"/>
          <p:cNvSpPr/>
          <p:nvPr/>
        </p:nvSpPr>
        <p:spPr bwMode="gray">
          <a:xfrm>
            <a:off x="6897474" y="2552438"/>
            <a:ext cx="957313" cy="276999"/>
          </a:xfrm>
          <a:prstGeom prst="rect">
            <a:avLst/>
          </a:prstGeom>
        </p:spPr>
        <p:txBody>
          <a:bodyPr wrap="none">
            <a:spAutoFit/>
          </a:bodyPr>
          <a:lstStyle/>
          <a:p>
            <a:pPr fontAlgn="ctr">
              <a:defRPr/>
            </a:pPr>
            <a:r>
              <a:rPr lang="en-US" sz="1200" dirty="0" smtClean="0">
                <a:solidFill>
                  <a:srgbClr val="000000"/>
                </a:solidFill>
                <a:latin typeface="Huawei Sans" panose="020C0503030203020204" pitchFamily="34" charset="0"/>
              </a:rPr>
              <a:t>Distributed</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89"/>
          <p:cNvGrpSpPr/>
          <p:nvPr/>
        </p:nvGrpSpPr>
        <p:grpSpPr>
          <a:xfrm>
            <a:off x="7563478" y="99476"/>
            <a:ext cx="4185610" cy="252000"/>
            <a:chOff x="7563478" y="99476"/>
            <a:chExt cx="4185610" cy="252000"/>
          </a:xfrm>
        </p:grpSpPr>
        <p:sp>
          <p:nvSpPr>
            <p:cNvPr id="91" name="燕尾形 90"/>
            <p:cNvSpPr/>
            <p:nvPr/>
          </p:nvSpPr>
          <p:spPr bwMode="gray">
            <a:xfrm>
              <a:off x="911446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2" name="燕尾形 91"/>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五边形 101"/>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35457506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Three Challenges Facing DCN Full-Ethernet Evolution</a:t>
            </a:r>
            <a:endParaRPr lang="en-US" altLang="zh-CN" dirty="0">
              <a:sym typeface="Huawei Sans" panose="020C0503030203020204" pitchFamily="34" charset="0"/>
            </a:endParaRPr>
          </a:p>
        </p:txBody>
      </p:sp>
      <p:pic>
        <p:nvPicPr>
          <p:cNvPr id="99" name="图片 9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2256" y="1617029"/>
            <a:ext cx="3135526" cy="4259896"/>
          </a:xfrm>
          <a:prstGeom prst="rect">
            <a:avLst/>
          </a:prstGeom>
        </p:spPr>
      </p:pic>
      <p:pic>
        <p:nvPicPr>
          <p:cNvPr id="100" name="图片 9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8237" y="1617029"/>
            <a:ext cx="3135526" cy="4259896"/>
          </a:xfrm>
          <a:prstGeom prst="rect">
            <a:avLst/>
          </a:prstGeom>
        </p:spPr>
      </p:pic>
      <p:pic>
        <p:nvPicPr>
          <p:cNvPr id="101" name="图片 1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4218" y="1624367"/>
            <a:ext cx="3135526" cy="4259896"/>
          </a:xfrm>
          <a:prstGeom prst="rect">
            <a:avLst/>
          </a:prstGeom>
        </p:spPr>
      </p:pic>
      <p:sp>
        <p:nvSpPr>
          <p:cNvPr id="102" name="文本框 101">
            <a:extLst>
              <a:ext uri="{FF2B5EF4-FFF2-40B4-BE49-F238E27FC236}">
                <a16:creationId xmlns:a16="http://schemas.microsoft.com/office/drawing/2014/main" xmlns="" id="{D6F506DF-98A6-4F3F-9C35-C89EB0F406CC}"/>
              </a:ext>
            </a:extLst>
          </p:cNvPr>
          <p:cNvSpPr txBox="1"/>
          <p:nvPr/>
        </p:nvSpPr>
        <p:spPr>
          <a:xfrm>
            <a:off x="8445941" y="1593143"/>
            <a:ext cx="2138218" cy="461665"/>
          </a:xfrm>
          <a:prstGeom prst="rect">
            <a:avLst/>
          </a:prstGeom>
          <a:noFill/>
        </p:spPr>
        <p:txBody>
          <a:bodyPr wrap="square" anchor="ctr">
            <a:spAutoFit/>
          </a:bodyPr>
          <a:lstStyle/>
          <a:p>
            <a:pPr algn="ctr" defTabSz="914112" fontAlgn="ctr">
              <a:defRPr/>
            </a:pPr>
            <a:r>
              <a:rPr lang="en-US" sz="1200" b="1" dirty="0" smtClean="0">
                <a:solidFill>
                  <a:srgbClr val="1D1D1A"/>
                </a:solidFill>
                <a:latin typeface="Huawei Sans" panose="020C0503030203020204" pitchFamily="34" charset="0"/>
              </a:rPr>
              <a:t>More complex for large-scale network O&amp;M</a:t>
            </a:r>
            <a:endParaRPr kumimoji="1"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3" name="文本框 102">
            <a:extLst>
              <a:ext uri="{FF2B5EF4-FFF2-40B4-BE49-F238E27FC236}">
                <a16:creationId xmlns:a16="http://schemas.microsoft.com/office/drawing/2014/main" xmlns="" id="{C58422AA-0966-4982-816C-7B7CEDBDE80D}"/>
              </a:ext>
            </a:extLst>
          </p:cNvPr>
          <p:cNvSpPr txBox="1"/>
          <p:nvPr/>
        </p:nvSpPr>
        <p:spPr>
          <a:xfrm>
            <a:off x="4840684" y="1565711"/>
            <a:ext cx="2507259" cy="461665"/>
          </a:xfrm>
          <a:prstGeom prst="rect">
            <a:avLst/>
          </a:prstGeom>
          <a:noFill/>
        </p:spPr>
        <p:txBody>
          <a:bodyPr wrap="square" anchor="ctr">
            <a:spAutoFit/>
          </a:bodyPr>
          <a:lstStyle/>
          <a:p>
            <a:pPr algn="ctr" defTabSz="914112" fontAlgn="ctr">
              <a:defRPr/>
            </a:pPr>
            <a:r>
              <a:rPr lang="en-US" sz="1200" b="1" dirty="0" smtClean="0">
                <a:solidFill>
                  <a:srgbClr val="1D1D1A"/>
                </a:solidFill>
                <a:latin typeface="Huawei Sans" panose="020C0503030203020204" pitchFamily="34" charset="0"/>
              </a:rPr>
              <a:t>Zero packet loss required for dual-active storage</a:t>
            </a:r>
            <a:endParaRPr kumimoji="1"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4" name="文本框 103">
            <a:extLst>
              <a:ext uri="{FF2B5EF4-FFF2-40B4-BE49-F238E27FC236}">
                <a16:creationId xmlns:a16="http://schemas.microsoft.com/office/drawing/2014/main" xmlns="" id="{C58422AA-0966-4982-816C-7B7CEDBDE80D}"/>
              </a:ext>
            </a:extLst>
          </p:cNvPr>
          <p:cNvSpPr txBox="1"/>
          <p:nvPr/>
        </p:nvSpPr>
        <p:spPr>
          <a:xfrm>
            <a:off x="1364246" y="1565711"/>
            <a:ext cx="2611545" cy="461665"/>
          </a:xfrm>
          <a:prstGeom prst="rect">
            <a:avLst/>
          </a:prstGeom>
          <a:noFill/>
        </p:spPr>
        <p:txBody>
          <a:bodyPr wrap="square" lIns="36000" rIns="36000" anchor="ctr">
            <a:spAutoFit/>
          </a:bodyPr>
          <a:lstStyle/>
          <a:p>
            <a:pPr algn="ctr" defTabSz="914112" fontAlgn="ctr">
              <a:defRPr/>
            </a:pPr>
            <a:r>
              <a:rPr lang="en-US" sz="1200" b="1" dirty="0" smtClean="0">
                <a:solidFill>
                  <a:srgbClr val="1D1D1A"/>
                </a:solidFill>
                <a:latin typeface="Huawei Sans" panose="020C0503030203020204" pitchFamily="34" charset="0"/>
              </a:rPr>
              <a:t>Zero packet loss required for high-performance computing</a:t>
            </a:r>
            <a:endParaRPr kumimoji="1"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5" name="文本框 56">
            <a:extLst>
              <a:ext uri="{FF2B5EF4-FFF2-40B4-BE49-F238E27FC236}">
                <a16:creationId xmlns:a16="http://schemas.microsoft.com/office/drawing/2014/main" xmlns="" id="{E6A62155-1FD9-4A77-82C2-568EA3A7E9DE}"/>
              </a:ext>
            </a:extLst>
          </p:cNvPr>
          <p:cNvSpPr txBox="1"/>
          <p:nvPr/>
        </p:nvSpPr>
        <p:spPr>
          <a:xfrm>
            <a:off x="1387412" y="4689700"/>
            <a:ext cx="2611545" cy="1118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lnSpc>
                <a:spcPts val="2000"/>
              </a:lnSpc>
              <a:defRPr/>
            </a:pPr>
            <a:r>
              <a:rPr lang="en-US" sz="1400" dirty="0" smtClean="0">
                <a:solidFill>
                  <a:srgbClr val="1D1D1A"/>
                </a:solidFill>
                <a:latin typeface="Huawei Sans" panose="020C0503030203020204" pitchFamily="34" charset="0"/>
              </a:rPr>
              <a:t>The packet loss rate increases exponentially with the increase of network nodes on traditional Ethernet.</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56">
            <a:extLst>
              <a:ext uri="{FF2B5EF4-FFF2-40B4-BE49-F238E27FC236}">
                <a16:creationId xmlns:a16="http://schemas.microsoft.com/office/drawing/2014/main" xmlns="" id="{E6A62155-1FD9-4A77-82C2-568EA3A7E9DE}"/>
              </a:ext>
            </a:extLst>
          </p:cNvPr>
          <p:cNvSpPr txBox="1"/>
          <p:nvPr/>
        </p:nvSpPr>
        <p:spPr>
          <a:xfrm>
            <a:off x="7954217" y="4689700"/>
            <a:ext cx="3135528" cy="1118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lnSpc>
                <a:spcPts val="2000"/>
              </a:lnSpc>
              <a:defRPr/>
            </a:pPr>
            <a:r>
              <a:rPr lang="en-US" sz="1400" dirty="0" smtClean="0">
                <a:solidFill>
                  <a:srgbClr val="1D1D1A"/>
                </a:solidFill>
                <a:latin typeface="Huawei Sans" panose="020C0503030203020204" pitchFamily="34" charset="0"/>
              </a:rPr>
              <a:t>Traditional Ethernet lacks effective O&amp;M methods,</a:t>
            </a:r>
            <a:endParaRPr lang="en-US" altLang="zh-CN"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ts val="2000"/>
              </a:lnSpc>
              <a:defRPr/>
            </a:pPr>
            <a:r>
              <a:rPr lang="en-US" sz="1400" dirty="0" smtClean="0">
                <a:solidFill>
                  <a:srgbClr val="1D1D1A"/>
                </a:solidFill>
                <a:latin typeface="Huawei Sans" panose="020C0503030203020204" pitchFamily="34" charset="0"/>
              </a:rPr>
              <a:t>and the network is too complex to be handled manually.</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a:xfrm>
            <a:off x="5129553" y="2233269"/>
            <a:ext cx="1996060" cy="276999"/>
          </a:xfrm>
          <a:prstGeom prst="rect">
            <a:avLst/>
          </a:prstGeom>
        </p:spPr>
        <p:txBody>
          <a:bodyPr wrap="none">
            <a:spAutoFit/>
          </a:bodyPr>
          <a:lstStyle/>
          <a:p>
            <a:pPr algn="ctr" defTabSz="914400" fontAlgn="ctr">
              <a:defRPr/>
            </a:pPr>
            <a:r>
              <a:rPr lang="en-US" sz="1200" b="1" dirty="0">
                <a:solidFill>
                  <a:srgbClr val="C7000B"/>
                </a:solidFill>
                <a:latin typeface="Huawei Sans" panose="020C0503030203020204" pitchFamily="34" charset="0"/>
              </a:rPr>
              <a:t>0.2–0.3% </a:t>
            </a:r>
            <a:r>
              <a:rPr lang="en-US" sz="1200" dirty="0" smtClean="0">
                <a:latin typeface="Huawei Sans" panose="020C0503030203020204" pitchFamily="34" charset="0"/>
              </a:rPr>
              <a:t>packet loss rate</a:t>
            </a:r>
            <a:endParaRPr lang="en-US" altLang="zh-CN" sz="8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56">
            <a:extLst>
              <a:ext uri="{FF2B5EF4-FFF2-40B4-BE49-F238E27FC236}">
                <a16:creationId xmlns:a16="http://schemas.microsoft.com/office/drawing/2014/main" xmlns="" id="{0FBC2807-5516-420E-8F46-8779CE9A9ECE}"/>
              </a:ext>
            </a:extLst>
          </p:cNvPr>
          <p:cNvSpPr txBox="1"/>
          <p:nvPr/>
        </p:nvSpPr>
        <p:spPr>
          <a:xfrm>
            <a:off x="4528236" y="4709937"/>
            <a:ext cx="3135528" cy="1118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lnSpc>
                <a:spcPts val="2000"/>
              </a:lnSpc>
              <a:defRPr/>
            </a:pPr>
            <a:r>
              <a:rPr lang="en-US" sz="1400" dirty="0" smtClean="0">
                <a:solidFill>
                  <a:srgbClr val="1D1D1A"/>
                </a:solidFill>
                <a:latin typeface="Huawei Sans" panose="020C0503030203020204" pitchFamily="34" charset="0"/>
              </a:rPr>
              <a:t>The delay increases in intra-city (long distance) transmission, and it is difficult to perform flow control across DCNs on traditional Ethernet.</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a:xfrm>
            <a:off x="3357666" y="2509354"/>
            <a:ext cx="715260" cy="307777"/>
          </a:xfrm>
          <a:prstGeom prst="rect">
            <a:avLst/>
          </a:prstGeom>
        </p:spPr>
        <p:txBody>
          <a:bodyPr wrap="none">
            <a:spAutoFit/>
          </a:bodyPr>
          <a:lstStyle/>
          <a:p>
            <a:pPr defTabSz="914400" fontAlgn="ctr">
              <a:defRPr/>
            </a:pPr>
            <a:r>
              <a:rPr lang="en-US" sz="1400" b="1" dirty="0" smtClean="0">
                <a:solidFill>
                  <a:srgbClr val="C7000B"/>
                </a:solidFill>
                <a:latin typeface="Huawei Sans" panose="020C0503030203020204" pitchFamily="34" charset="0"/>
              </a:rPr>
              <a:t>0.15%</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p:cNvSpPr/>
          <p:nvPr/>
        </p:nvSpPr>
        <p:spPr>
          <a:xfrm>
            <a:off x="1239347" y="3456533"/>
            <a:ext cx="715260" cy="307777"/>
          </a:xfrm>
          <a:prstGeom prst="rect">
            <a:avLst/>
          </a:prstGeom>
        </p:spPr>
        <p:txBody>
          <a:bodyPr wrap="none">
            <a:spAutoFit/>
          </a:bodyPr>
          <a:lstStyle/>
          <a:p>
            <a:pPr defTabSz="914400" fontAlgn="ctr">
              <a:defRPr/>
            </a:pPr>
            <a:r>
              <a:rPr lang="en-US" sz="1400" b="1" dirty="0" smtClean="0">
                <a:solidFill>
                  <a:srgbClr val="C7000B"/>
                </a:solidFill>
                <a:latin typeface="Huawei Sans" panose="020C0503030203020204" pitchFamily="34" charset="0"/>
              </a:rPr>
              <a:t>0.02%</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2" name="图片 1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6804" y="2839411"/>
            <a:ext cx="2688325" cy="1100731"/>
          </a:xfrm>
          <a:prstGeom prst="rect">
            <a:avLst/>
          </a:prstGeom>
        </p:spPr>
      </p:pic>
      <p:sp>
        <p:nvSpPr>
          <p:cNvPr id="113" name="矩形 112"/>
          <p:cNvSpPr/>
          <p:nvPr/>
        </p:nvSpPr>
        <p:spPr>
          <a:xfrm>
            <a:off x="5750217" y="3224949"/>
            <a:ext cx="732893" cy="323165"/>
          </a:xfrm>
          <a:prstGeom prst="rect">
            <a:avLst/>
          </a:prstGeom>
        </p:spPr>
        <p:txBody>
          <a:bodyPr wrap="none">
            <a:spAutoFit/>
          </a:bodyPr>
          <a:lstStyle/>
          <a:p>
            <a:pPr algn="ctr" defTabSz="1218784" fontAlgn="ctr">
              <a:lnSpc>
                <a:spcPct val="125000"/>
              </a:lnSpc>
              <a:defRPr/>
            </a:pPr>
            <a:r>
              <a:rPr lang="en-US" sz="1200" b="1" dirty="0" smtClean="0">
                <a:solidFill>
                  <a:srgbClr val="C7000B"/>
                </a:solidFill>
                <a:latin typeface="Huawei Sans" panose="020C0503030203020204" pitchFamily="34" charset="0"/>
              </a:rPr>
              <a:t>&gt;70 km</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a:xfrm>
            <a:off x="4860147" y="3574914"/>
            <a:ext cx="548548" cy="323165"/>
          </a:xfrm>
          <a:prstGeom prst="rect">
            <a:avLst/>
          </a:prstGeom>
        </p:spPr>
        <p:txBody>
          <a:bodyPr wrap="none">
            <a:spAutoFit/>
          </a:bodyPr>
          <a:lstStyle/>
          <a:p>
            <a:pPr algn="ctr" defTabSz="1218784" fontAlgn="ctr">
              <a:lnSpc>
                <a:spcPct val="125000"/>
              </a:lnSpc>
              <a:defRPr/>
            </a:pPr>
            <a:r>
              <a:rPr lang="en-US" sz="1200" b="1" dirty="0" smtClean="0">
                <a:solidFill>
                  <a:srgbClr val="1D1D1A"/>
                </a:solidFill>
                <a:latin typeface="Huawei Sans" panose="020C0503030203020204" pitchFamily="34" charset="0"/>
              </a:rPr>
              <a:t>DC A</a:t>
            </a:r>
            <a:endParaRPr lang="en-US" sz="1200" b="1" dirty="0">
              <a:solidFill>
                <a:srgbClr val="1D1D1A"/>
              </a:solidFill>
              <a:latin typeface="Huawei Sans" panose="020C0503030203020204" pitchFamily="34" charset="0"/>
            </a:endParaRPr>
          </a:p>
        </p:txBody>
      </p:sp>
      <p:sp>
        <p:nvSpPr>
          <p:cNvPr id="115" name="矩形 114"/>
          <p:cNvSpPr/>
          <p:nvPr/>
        </p:nvSpPr>
        <p:spPr>
          <a:xfrm>
            <a:off x="6801924" y="3580171"/>
            <a:ext cx="538930" cy="323165"/>
          </a:xfrm>
          <a:prstGeom prst="rect">
            <a:avLst/>
          </a:prstGeom>
        </p:spPr>
        <p:txBody>
          <a:bodyPr wrap="none">
            <a:spAutoFit/>
          </a:bodyPr>
          <a:lstStyle/>
          <a:p>
            <a:pPr algn="ctr" defTabSz="1218784" fontAlgn="ctr">
              <a:lnSpc>
                <a:spcPct val="125000"/>
              </a:lnSpc>
              <a:defRPr/>
            </a:pPr>
            <a:r>
              <a:rPr lang="en-US" sz="1200" b="1" dirty="0" smtClean="0">
                <a:solidFill>
                  <a:srgbClr val="1D1D1A"/>
                </a:solidFill>
                <a:latin typeface="Huawei Sans" panose="020C0503030203020204" pitchFamily="34" charset="0"/>
              </a:rPr>
              <a:t>DC B</a:t>
            </a:r>
            <a:endParaRPr lang="en-US" altLang="zh-CN" sz="11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6" name="图片 1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9581" y="2644250"/>
            <a:ext cx="2781117" cy="1326477"/>
          </a:xfrm>
          <a:prstGeom prst="rect">
            <a:avLst/>
          </a:prstGeom>
        </p:spPr>
      </p:pic>
      <p:pic>
        <p:nvPicPr>
          <p:cNvPr id="117" name="图片 1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4314" y="3737968"/>
            <a:ext cx="356413" cy="410648"/>
          </a:xfrm>
          <a:prstGeom prst="rect">
            <a:avLst/>
          </a:prstGeom>
        </p:spPr>
      </p:pic>
      <p:pic>
        <p:nvPicPr>
          <p:cNvPr id="118" name="图片 1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97089" y="3667031"/>
            <a:ext cx="185988" cy="261761"/>
          </a:xfrm>
          <a:prstGeom prst="rect">
            <a:avLst/>
          </a:prstGeom>
        </p:spPr>
      </p:pic>
      <p:pic>
        <p:nvPicPr>
          <p:cNvPr id="119" name="图片 1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99786" y="3190005"/>
            <a:ext cx="353381" cy="365567"/>
          </a:xfrm>
          <a:prstGeom prst="rect">
            <a:avLst/>
          </a:prstGeom>
        </p:spPr>
      </p:pic>
      <p:sp>
        <p:nvSpPr>
          <p:cNvPr id="120" name="文本框 56">
            <a:extLst>
              <a:ext uri="{FF2B5EF4-FFF2-40B4-BE49-F238E27FC236}">
                <a16:creationId xmlns:a16="http://schemas.microsoft.com/office/drawing/2014/main" xmlns="" id="{99C163CC-5A0B-4AE4-835A-27DB736FE402}"/>
              </a:ext>
            </a:extLst>
          </p:cNvPr>
          <p:cNvSpPr txBox="1"/>
          <p:nvPr/>
        </p:nvSpPr>
        <p:spPr>
          <a:xfrm>
            <a:off x="7990536" y="2233269"/>
            <a:ext cx="3099208"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defRPr/>
            </a:pPr>
            <a:r>
              <a:rPr lang="en-US" sz="1200" dirty="0" smtClean="0">
                <a:latin typeface="Huawei Sans" panose="020C0503030203020204" pitchFamily="34" charset="0"/>
              </a:rPr>
              <a:t>1000 nodes, </a:t>
            </a:r>
            <a:r>
              <a:rPr lang="en-US" sz="1200" b="1" dirty="0">
                <a:solidFill>
                  <a:srgbClr val="C7000B"/>
                </a:solidFill>
                <a:latin typeface="Huawei Sans" panose="020C0503030203020204" pitchFamily="34" charset="0"/>
              </a:rPr>
              <a:t>million-level</a:t>
            </a:r>
            <a:r>
              <a:rPr lang="en-US" sz="1200" dirty="0" smtClean="0">
                <a:latin typeface="Huawei Sans" panose="020C0503030203020204" pitchFamily="34" charset="0"/>
              </a:rPr>
              <a:t> configuration</a:t>
            </a:r>
            <a:endParaRPr lang="en-US" altLang="zh-CN" sz="10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1" name="组合 18649"/>
          <p:cNvGrpSpPr/>
          <p:nvPr/>
        </p:nvGrpSpPr>
        <p:grpSpPr>
          <a:xfrm>
            <a:off x="5018516" y="3268529"/>
            <a:ext cx="276915" cy="274067"/>
            <a:chOff x="1320800" y="873125"/>
            <a:chExt cx="557213" cy="414338"/>
          </a:xfrm>
          <a:gradFill flip="none" rotWithShape="1">
            <a:gsLst>
              <a:gs pos="0">
                <a:srgbClr val="EBEBEB">
                  <a:lumMod val="10000"/>
                </a:srgbClr>
              </a:gs>
              <a:gs pos="100000">
                <a:srgbClr val="1D1D1A">
                  <a:lumMod val="50000"/>
                  <a:lumOff val="50000"/>
                </a:srgbClr>
              </a:gs>
            </a:gsLst>
            <a:lin ang="2700000" scaled="1"/>
            <a:tileRect/>
          </a:gradFill>
        </p:grpSpPr>
        <p:sp>
          <p:nvSpPr>
            <p:cNvPr id="122" name="Freeform 26"/>
            <p:cNvSpPr>
              <a:spLocks noEditPoints="1"/>
            </p:cNvSpPr>
            <p:nvPr/>
          </p:nvSpPr>
          <p:spPr bwMode="auto">
            <a:xfrm>
              <a:off x="1725613" y="893763"/>
              <a:ext cx="152400" cy="373063"/>
            </a:xfrm>
            <a:custGeom>
              <a:avLst/>
              <a:gdLst>
                <a:gd name="T0" fmla="*/ 156 w 180"/>
                <a:gd name="T1" fmla="*/ 122 h 438"/>
                <a:gd name="T2" fmla="*/ 156 w 180"/>
                <a:gd name="T3" fmla="*/ 122 h 438"/>
                <a:gd name="T4" fmla="*/ 24 w 180"/>
                <a:gd name="T5" fmla="*/ 122 h 438"/>
                <a:gd name="T6" fmla="*/ 24 w 180"/>
                <a:gd name="T7" fmla="*/ 24 h 438"/>
                <a:gd name="T8" fmla="*/ 156 w 180"/>
                <a:gd name="T9" fmla="*/ 24 h 438"/>
                <a:gd name="T10" fmla="*/ 156 w 180"/>
                <a:gd name="T11" fmla="*/ 122 h 438"/>
                <a:gd name="T12" fmla="*/ 24 w 180"/>
                <a:gd name="T13" fmla="*/ 127 h 438"/>
                <a:gd name="T14" fmla="*/ 24 w 180"/>
                <a:gd name="T15" fmla="*/ 127 h 438"/>
                <a:gd name="T16" fmla="*/ 156 w 180"/>
                <a:gd name="T17" fmla="*/ 127 h 438"/>
                <a:gd name="T18" fmla="*/ 156 w 180"/>
                <a:gd name="T19" fmla="*/ 212 h 438"/>
                <a:gd name="T20" fmla="*/ 24 w 180"/>
                <a:gd name="T21" fmla="*/ 212 h 438"/>
                <a:gd name="T22" fmla="*/ 24 w 180"/>
                <a:gd name="T23" fmla="*/ 127 h 438"/>
                <a:gd name="T24" fmla="*/ 156 w 180"/>
                <a:gd name="T25" fmla="*/ 305 h 438"/>
                <a:gd name="T26" fmla="*/ 156 w 180"/>
                <a:gd name="T27" fmla="*/ 305 h 438"/>
                <a:gd name="T28" fmla="*/ 24 w 180"/>
                <a:gd name="T29" fmla="*/ 305 h 438"/>
                <a:gd name="T30" fmla="*/ 24 w 180"/>
                <a:gd name="T31" fmla="*/ 217 h 438"/>
                <a:gd name="T32" fmla="*/ 156 w 180"/>
                <a:gd name="T33" fmla="*/ 217 h 438"/>
                <a:gd name="T34" fmla="*/ 156 w 180"/>
                <a:gd name="T35" fmla="*/ 305 h 438"/>
                <a:gd name="T36" fmla="*/ 24 w 180"/>
                <a:gd name="T37" fmla="*/ 310 h 438"/>
                <a:gd name="T38" fmla="*/ 24 w 180"/>
                <a:gd name="T39" fmla="*/ 310 h 438"/>
                <a:gd name="T40" fmla="*/ 156 w 180"/>
                <a:gd name="T41" fmla="*/ 310 h 438"/>
                <a:gd name="T42" fmla="*/ 156 w 180"/>
                <a:gd name="T43" fmla="*/ 413 h 438"/>
                <a:gd name="T44" fmla="*/ 24 w 180"/>
                <a:gd name="T45" fmla="*/ 413 h 438"/>
                <a:gd name="T46" fmla="*/ 24 w 180"/>
                <a:gd name="T47" fmla="*/ 310 h 438"/>
                <a:gd name="T48" fmla="*/ 12 w 180"/>
                <a:gd name="T49" fmla="*/ 438 h 438"/>
                <a:gd name="T50" fmla="*/ 12 w 180"/>
                <a:gd name="T51" fmla="*/ 438 h 438"/>
                <a:gd name="T52" fmla="*/ 168 w 180"/>
                <a:gd name="T53" fmla="*/ 438 h 438"/>
                <a:gd name="T54" fmla="*/ 180 w 180"/>
                <a:gd name="T55" fmla="*/ 425 h 438"/>
                <a:gd name="T56" fmla="*/ 180 w 180"/>
                <a:gd name="T57" fmla="*/ 12 h 438"/>
                <a:gd name="T58" fmla="*/ 168 w 180"/>
                <a:gd name="T59" fmla="*/ 0 h 438"/>
                <a:gd name="T60" fmla="*/ 12 w 180"/>
                <a:gd name="T61" fmla="*/ 0 h 438"/>
                <a:gd name="T62" fmla="*/ 0 w 180"/>
                <a:gd name="T63" fmla="*/ 12 h 438"/>
                <a:gd name="T64" fmla="*/ 0 w 180"/>
                <a:gd name="T65" fmla="*/ 425 h 438"/>
                <a:gd name="T66" fmla="*/ 12 w 180"/>
                <a:gd name="T6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438">
                  <a:moveTo>
                    <a:pt x="156" y="122"/>
                  </a:moveTo>
                  <a:lnTo>
                    <a:pt x="156" y="122"/>
                  </a:lnTo>
                  <a:lnTo>
                    <a:pt x="24" y="122"/>
                  </a:lnTo>
                  <a:lnTo>
                    <a:pt x="24" y="24"/>
                  </a:lnTo>
                  <a:lnTo>
                    <a:pt x="156" y="24"/>
                  </a:lnTo>
                  <a:lnTo>
                    <a:pt x="156" y="122"/>
                  </a:lnTo>
                  <a:close/>
                  <a:moveTo>
                    <a:pt x="24" y="127"/>
                  </a:moveTo>
                  <a:lnTo>
                    <a:pt x="24" y="127"/>
                  </a:lnTo>
                  <a:lnTo>
                    <a:pt x="156" y="127"/>
                  </a:lnTo>
                  <a:lnTo>
                    <a:pt x="156" y="212"/>
                  </a:lnTo>
                  <a:lnTo>
                    <a:pt x="24" y="212"/>
                  </a:lnTo>
                  <a:lnTo>
                    <a:pt x="24" y="127"/>
                  </a:lnTo>
                  <a:close/>
                  <a:moveTo>
                    <a:pt x="156" y="305"/>
                  </a:moveTo>
                  <a:lnTo>
                    <a:pt x="156" y="305"/>
                  </a:lnTo>
                  <a:lnTo>
                    <a:pt x="24" y="305"/>
                  </a:lnTo>
                  <a:lnTo>
                    <a:pt x="24" y="217"/>
                  </a:lnTo>
                  <a:lnTo>
                    <a:pt x="156" y="217"/>
                  </a:lnTo>
                  <a:lnTo>
                    <a:pt x="156" y="305"/>
                  </a:lnTo>
                  <a:close/>
                  <a:moveTo>
                    <a:pt x="24" y="310"/>
                  </a:moveTo>
                  <a:lnTo>
                    <a:pt x="24" y="310"/>
                  </a:lnTo>
                  <a:lnTo>
                    <a:pt x="156" y="310"/>
                  </a:lnTo>
                  <a:lnTo>
                    <a:pt x="156" y="413"/>
                  </a:lnTo>
                  <a:lnTo>
                    <a:pt x="24" y="413"/>
                  </a:lnTo>
                  <a:lnTo>
                    <a:pt x="24" y="310"/>
                  </a:lnTo>
                  <a:close/>
                  <a:moveTo>
                    <a:pt x="12" y="438"/>
                  </a:moveTo>
                  <a:lnTo>
                    <a:pt x="12" y="438"/>
                  </a:lnTo>
                  <a:lnTo>
                    <a:pt x="168" y="438"/>
                  </a:lnTo>
                  <a:cubicBezTo>
                    <a:pt x="175" y="438"/>
                    <a:pt x="180" y="432"/>
                    <a:pt x="180" y="425"/>
                  </a:cubicBezTo>
                  <a:lnTo>
                    <a:pt x="180" y="12"/>
                  </a:lnTo>
                  <a:cubicBezTo>
                    <a:pt x="180" y="5"/>
                    <a:pt x="175" y="0"/>
                    <a:pt x="168" y="0"/>
                  </a:cubicBezTo>
                  <a:lnTo>
                    <a:pt x="12" y="0"/>
                  </a:lnTo>
                  <a:cubicBezTo>
                    <a:pt x="5" y="0"/>
                    <a:pt x="0" y="5"/>
                    <a:pt x="0" y="12"/>
                  </a:cubicBezTo>
                  <a:lnTo>
                    <a:pt x="0" y="425"/>
                  </a:lnTo>
                  <a:cubicBezTo>
                    <a:pt x="0" y="432"/>
                    <a:pt x="5" y="438"/>
                    <a:pt x="12" y="438"/>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27"/>
            <p:cNvSpPr>
              <a:spLocks noEditPoints="1"/>
            </p:cNvSpPr>
            <p:nvPr/>
          </p:nvSpPr>
          <p:spPr bwMode="auto">
            <a:xfrm>
              <a:off x="1757363" y="933450"/>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8"/>
            <p:cNvSpPr>
              <a:spLocks noEditPoints="1"/>
            </p:cNvSpPr>
            <p:nvPr/>
          </p:nvSpPr>
          <p:spPr bwMode="auto">
            <a:xfrm>
              <a:off x="1757363" y="1014413"/>
              <a:ext cx="88900" cy="47625"/>
            </a:xfrm>
            <a:custGeom>
              <a:avLst/>
              <a:gdLst>
                <a:gd name="T0" fmla="*/ 94 w 104"/>
                <a:gd name="T1" fmla="*/ 43 h 55"/>
                <a:gd name="T2" fmla="*/ 94 w 104"/>
                <a:gd name="T3" fmla="*/ 43 h 55"/>
                <a:gd name="T4" fmla="*/ 93 w 104"/>
                <a:gd name="T5" fmla="*/ 46 h 55"/>
                <a:gd name="T6" fmla="*/ 11 w 104"/>
                <a:gd name="T7" fmla="*/ 46 h 55"/>
                <a:gd name="T8" fmla="*/ 9 w 104"/>
                <a:gd name="T9" fmla="*/ 43 h 55"/>
                <a:gd name="T10" fmla="*/ 9 w 104"/>
                <a:gd name="T11" fmla="*/ 13 h 55"/>
                <a:gd name="T12" fmla="*/ 10 w 104"/>
                <a:gd name="T13" fmla="*/ 10 h 55"/>
                <a:gd name="T14" fmla="*/ 93 w 104"/>
                <a:gd name="T15" fmla="*/ 10 h 55"/>
                <a:gd name="T16" fmla="*/ 94 w 104"/>
                <a:gd name="T17" fmla="*/ 13 h 55"/>
                <a:gd name="T18" fmla="*/ 94 w 104"/>
                <a:gd name="T19" fmla="*/ 43 h 55"/>
                <a:gd name="T20" fmla="*/ 93 w 104"/>
                <a:gd name="T21" fmla="*/ 0 h 55"/>
                <a:gd name="T22" fmla="*/ 93 w 104"/>
                <a:gd name="T23" fmla="*/ 0 h 55"/>
                <a:gd name="T24" fmla="*/ 10 w 104"/>
                <a:gd name="T25" fmla="*/ 0 h 55"/>
                <a:gd name="T26" fmla="*/ 0 w 104"/>
                <a:gd name="T27" fmla="*/ 13 h 55"/>
                <a:gd name="T28" fmla="*/ 0 w 104"/>
                <a:gd name="T29" fmla="*/ 43 h 55"/>
                <a:gd name="T30" fmla="*/ 10 w 104"/>
                <a:gd name="T31" fmla="*/ 55 h 55"/>
                <a:gd name="T32" fmla="*/ 93 w 104"/>
                <a:gd name="T33" fmla="*/ 55 h 55"/>
                <a:gd name="T34" fmla="*/ 104 w 104"/>
                <a:gd name="T35" fmla="*/ 43 h 55"/>
                <a:gd name="T36" fmla="*/ 104 w 104"/>
                <a:gd name="T37" fmla="*/ 13 h 55"/>
                <a:gd name="T38" fmla="*/ 93 w 104"/>
                <a:gd name="T3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4" y="43"/>
                  </a:moveTo>
                  <a:lnTo>
                    <a:pt x="94" y="43"/>
                  </a:lnTo>
                  <a:cubicBezTo>
                    <a:pt x="94" y="44"/>
                    <a:pt x="94" y="45"/>
                    <a:pt x="93" y="46"/>
                  </a:cubicBezTo>
                  <a:lnTo>
                    <a:pt x="11" y="46"/>
                  </a:lnTo>
                  <a:cubicBezTo>
                    <a:pt x="10" y="46"/>
                    <a:pt x="9" y="44"/>
                    <a:pt x="9" y="43"/>
                  </a:cubicBezTo>
                  <a:lnTo>
                    <a:pt x="9" y="13"/>
                  </a:lnTo>
                  <a:cubicBezTo>
                    <a:pt x="9" y="12"/>
                    <a:pt x="10" y="10"/>
                    <a:pt x="10" y="10"/>
                  </a:cubicBezTo>
                  <a:lnTo>
                    <a:pt x="93" y="10"/>
                  </a:lnTo>
                  <a:cubicBezTo>
                    <a:pt x="94" y="10"/>
                    <a:pt x="94" y="12"/>
                    <a:pt x="94" y="13"/>
                  </a:cubicBezTo>
                  <a:lnTo>
                    <a:pt x="94" y="43"/>
                  </a:lnTo>
                  <a:close/>
                  <a:moveTo>
                    <a:pt x="93" y="0"/>
                  </a:moveTo>
                  <a:lnTo>
                    <a:pt x="93" y="0"/>
                  </a:lnTo>
                  <a:lnTo>
                    <a:pt x="10" y="0"/>
                  </a:lnTo>
                  <a:cubicBezTo>
                    <a:pt x="4" y="0"/>
                    <a:pt x="0" y="6"/>
                    <a:pt x="0" y="13"/>
                  </a:cubicBezTo>
                  <a:lnTo>
                    <a:pt x="0" y="43"/>
                  </a:lnTo>
                  <a:cubicBezTo>
                    <a:pt x="0" y="50"/>
                    <a:pt x="4" y="55"/>
                    <a:pt x="10" y="55"/>
                  </a:cubicBezTo>
                  <a:lnTo>
                    <a:pt x="93" y="55"/>
                  </a:lnTo>
                  <a:cubicBezTo>
                    <a:pt x="100" y="55"/>
                    <a:pt x="104" y="50"/>
                    <a:pt x="104" y="43"/>
                  </a:cubicBezTo>
                  <a:lnTo>
                    <a:pt x="104" y="13"/>
                  </a:lnTo>
                  <a:cubicBezTo>
                    <a:pt x="104" y="6"/>
                    <a:pt x="100" y="0"/>
                    <a:pt x="93"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29"/>
            <p:cNvSpPr>
              <a:spLocks noEditPoints="1"/>
            </p:cNvSpPr>
            <p:nvPr/>
          </p:nvSpPr>
          <p:spPr bwMode="auto">
            <a:xfrm>
              <a:off x="1757363" y="1090613"/>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30"/>
            <p:cNvSpPr>
              <a:spLocks noEditPoints="1"/>
            </p:cNvSpPr>
            <p:nvPr/>
          </p:nvSpPr>
          <p:spPr bwMode="auto">
            <a:xfrm>
              <a:off x="1320800" y="873125"/>
              <a:ext cx="374650" cy="414338"/>
            </a:xfrm>
            <a:custGeom>
              <a:avLst/>
              <a:gdLst>
                <a:gd name="T0" fmla="*/ 310 w 440"/>
                <a:gd name="T1" fmla="*/ 162 h 488"/>
                <a:gd name="T2" fmla="*/ 310 w 440"/>
                <a:gd name="T3" fmla="*/ 68 h 488"/>
                <a:gd name="T4" fmla="*/ 137 w 440"/>
                <a:gd name="T5" fmla="*/ 360 h 488"/>
                <a:gd name="T6" fmla="*/ 137 w 440"/>
                <a:gd name="T7" fmla="*/ 463 h 488"/>
                <a:gd name="T8" fmla="*/ 137 w 440"/>
                <a:gd name="T9" fmla="*/ 135 h 488"/>
                <a:gd name="T10" fmla="*/ 231 w 440"/>
                <a:gd name="T11" fmla="*/ 150 h 488"/>
                <a:gd name="T12" fmla="*/ 231 w 440"/>
                <a:gd name="T13" fmla="*/ 250 h 488"/>
                <a:gd name="T14" fmla="*/ 231 w 440"/>
                <a:gd name="T15" fmla="*/ 155 h 488"/>
                <a:gd name="T16" fmla="*/ 310 w 440"/>
                <a:gd name="T17" fmla="*/ 250 h 488"/>
                <a:gd name="T18" fmla="*/ 310 w 440"/>
                <a:gd name="T19" fmla="*/ 167 h 488"/>
                <a:gd name="T20" fmla="*/ 371 w 440"/>
                <a:gd name="T21" fmla="*/ 176 h 488"/>
                <a:gd name="T22" fmla="*/ 325 w 440"/>
                <a:gd name="T23" fmla="*/ 169 h 488"/>
                <a:gd name="T24" fmla="*/ 371 w 440"/>
                <a:gd name="T25" fmla="*/ 171 h 488"/>
                <a:gd name="T26" fmla="*/ 371 w 440"/>
                <a:gd name="T27" fmla="*/ 83 h 488"/>
                <a:gd name="T28" fmla="*/ 420 w 440"/>
                <a:gd name="T29" fmla="*/ 179 h 488"/>
                <a:gd name="T30" fmla="*/ 420 w 440"/>
                <a:gd name="T31" fmla="*/ 95 h 488"/>
                <a:gd name="T32" fmla="*/ 386 w 440"/>
                <a:gd name="T33" fmla="*/ 337 h 488"/>
                <a:gd name="T34" fmla="*/ 386 w 440"/>
                <a:gd name="T35" fmla="*/ 420 h 488"/>
                <a:gd name="T36" fmla="*/ 325 w 440"/>
                <a:gd name="T37" fmla="*/ 342 h 488"/>
                <a:gd name="T38" fmla="*/ 325 w 440"/>
                <a:gd name="T39" fmla="*/ 431 h 488"/>
                <a:gd name="T40" fmla="*/ 310 w 440"/>
                <a:gd name="T41" fmla="*/ 344 h 488"/>
                <a:gd name="T42" fmla="*/ 245 w 440"/>
                <a:gd name="T43" fmla="*/ 350 h 488"/>
                <a:gd name="T44" fmla="*/ 371 w 440"/>
                <a:gd name="T45" fmla="*/ 333 h 488"/>
                <a:gd name="T46" fmla="*/ 371 w 440"/>
                <a:gd name="T47" fmla="*/ 256 h 488"/>
                <a:gd name="T48" fmla="*/ 420 w 440"/>
                <a:gd name="T49" fmla="*/ 256 h 488"/>
                <a:gd name="T50" fmla="*/ 386 w 440"/>
                <a:gd name="T51" fmla="*/ 256 h 488"/>
                <a:gd name="T52" fmla="*/ 420 w 440"/>
                <a:gd name="T53" fmla="*/ 251 h 488"/>
                <a:gd name="T54" fmla="*/ 420 w 440"/>
                <a:gd name="T55" fmla="*/ 184 h 488"/>
                <a:gd name="T56" fmla="*/ 245 w 440"/>
                <a:gd name="T57" fmla="*/ 255 h 488"/>
                <a:gd name="T58" fmla="*/ 245 w 440"/>
                <a:gd name="T59" fmla="*/ 345 h 488"/>
                <a:gd name="T60" fmla="*/ 137 w 440"/>
                <a:gd name="T61" fmla="*/ 254 h 488"/>
                <a:gd name="T62" fmla="*/ 137 w 440"/>
                <a:gd name="T63" fmla="*/ 355 h 488"/>
                <a:gd name="T64" fmla="*/ 25 w 440"/>
                <a:gd name="T65" fmla="*/ 354 h 488"/>
                <a:gd name="T66" fmla="*/ 38 w 440"/>
                <a:gd name="T67" fmla="*/ 24 h 488"/>
                <a:gd name="T68" fmla="*/ 112 w 440"/>
                <a:gd name="T69" fmla="*/ 463 h 488"/>
                <a:gd name="T70" fmla="*/ 38 w 440"/>
                <a:gd name="T71" fmla="*/ 425 h 488"/>
                <a:gd name="T72" fmla="*/ 0 w 440"/>
                <a:gd name="T73" fmla="*/ 403 h 488"/>
                <a:gd name="T74" fmla="*/ 25 w 440"/>
                <a:gd name="T75" fmla="*/ 488 h 488"/>
                <a:gd name="T76" fmla="*/ 132 w 440"/>
                <a:gd name="T77" fmla="*/ 488 h 488"/>
                <a:gd name="T78" fmla="*/ 432 w 440"/>
                <a:gd name="T79" fmla="*/ 436 h 488"/>
                <a:gd name="T80" fmla="*/ 436 w 440"/>
                <a:gd name="T81" fmla="*/ 78 h 488"/>
                <a:gd name="T82" fmla="*/ 245 w 440"/>
                <a:gd name="T83" fmla="*/ 26 h 488"/>
                <a:gd name="T84" fmla="*/ 132 w 440"/>
                <a:gd name="T85" fmla="*/ 0 h 488"/>
                <a:gd name="T86" fmla="*/ 13 w 440"/>
                <a:gd name="T87" fmla="*/ 30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488">
                  <a:moveTo>
                    <a:pt x="310" y="68"/>
                  </a:moveTo>
                  <a:lnTo>
                    <a:pt x="310" y="68"/>
                  </a:lnTo>
                  <a:lnTo>
                    <a:pt x="310" y="162"/>
                  </a:lnTo>
                  <a:lnTo>
                    <a:pt x="245" y="152"/>
                  </a:lnTo>
                  <a:lnTo>
                    <a:pt x="245" y="52"/>
                  </a:lnTo>
                  <a:lnTo>
                    <a:pt x="310" y="68"/>
                  </a:lnTo>
                  <a:close/>
                  <a:moveTo>
                    <a:pt x="137" y="463"/>
                  </a:moveTo>
                  <a:lnTo>
                    <a:pt x="137" y="463"/>
                  </a:lnTo>
                  <a:lnTo>
                    <a:pt x="137" y="360"/>
                  </a:lnTo>
                  <a:lnTo>
                    <a:pt x="231" y="351"/>
                  </a:lnTo>
                  <a:lnTo>
                    <a:pt x="231" y="447"/>
                  </a:lnTo>
                  <a:lnTo>
                    <a:pt x="137" y="463"/>
                  </a:lnTo>
                  <a:lnTo>
                    <a:pt x="137" y="463"/>
                  </a:lnTo>
                  <a:close/>
                  <a:moveTo>
                    <a:pt x="137" y="135"/>
                  </a:moveTo>
                  <a:lnTo>
                    <a:pt x="137" y="135"/>
                  </a:lnTo>
                  <a:lnTo>
                    <a:pt x="137" y="26"/>
                  </a:lnTo>
                  <a:lnTo>
                    <a:pt x="231" y="49"/>
                  </a:lnTo>
                  <a:lnTo>
                    <a:pt x="231" y="150"/>
                  </a:lnTo>
                  <a:lnTo>
                    <a:pt x="137" y="135"/>
                  </a:lnTo>
                  <a:close/>
                  <a:moveTo>
                    <a:pt x="231" y="250"/>
                  </a:moveTo>
                  <a:lnTo>
                    <a:pt x="231" y="250"/>
                  </a:lnTo>
                  <a:lnTo>
                    <a:pt x="137" y="249"/>
                  </a:lnTo>
                  <a:lnTo>
                    <a:pt x="137" y="140"/>
                  </a:lnTo>
                  <a:lnTo>
                    <a:pt x="231" y="155"/>
                  </a:lnTo>
                  <a:lnTo>
                    <a:pt x="231" y="250"/>
                  </a:lnTo>
                  <a:close/>
                  <a:moveTo>
                    <a:pt x="310" y="250"/>
                  </a:moveTo>
                  <a:lnTo>
                    <a:pt x="310" y="250"/>
                  </a:lnTo>
                  <a:lnTo>
                    <a:pt x="245" y="250"/>
                  </a:lnTo>
                  <a:lnTo>
                    <a:pt x="245" y="157"/>
                  </a:lnTo>
                  <a:lnTo>
                    <a:pt x="310" y="167"/>
                  </a:lnTo>
                  <a:lnTo>
                    <a:pt x="310" y="250"/>
                  </a:lnTo>
                  <a:close/>
                  <a:moveTo>
                    <a:pt x="371" y="176"/>
                  </a:moveTo>
                  <a:lnTo>
                    <a:pt x="371" y="176"/>
                  </a:lnTo>
                  <a:lnTo>
                    <a:pt x="371" y="251"/>
                  </a:lnTo>
                  <a:lnTo>
                    <a:pt x="325" y="250"/>
                  </a:lnTo>
                  <a:lnTo>
                    <a:pt x="325" y="169"/>
                  </a:lnTo>
                  <a:lnTo>
                    <a:pt x="371" y="176"/>
                  </a:lnTo>
                  <a:close/>
                  <a:moveTo>
                    <a:pt x="371" y="171"/>
                  </a:moveTo>
                  <a:lnTo>
                    <a:pt x="371" y="171"/>
                  </a:lnTo>
                  <a:lnTo>
                    <a:pt x="325" y="164"/>
                  </a:lnTo>
                  <a:lnTo>
                    <a:pt x="325" y="72"/>
                  </a:lnTo>
                  <a:lnTo>
                    <a:pt x="371" y="83"/>
                  </a:lnTo>
                  <a:lnTo>
                    <a:pt x="371" y="171"/>
                  </a:lnTo>
                  <a:close/>
                  <a:moveTo>
                    <a:pt x="420" y="179"/>
                  </a:moveTo>
                  <a:lnTo>
                    <a:pt x="420" y="179"/>
                  </a:lnTo>
                  <a:lnTo>
                    <a:pt x="386" y="174"/>
                  </a:lnTo>
                  <a:lnTo>
                    <a:pt x="386" y="87"/>
                  </a:lnTo>
                  <a:lnTo>
                    <a:pt x="420" y="95"/>
                  </a:lnTo>
                  <a:lnTo>
                    <a:pt x="420" y="179"/>
                  </a:lnTo>
                  <a:close/>
                  <a:moveTo>
                    <a:pt x="386" y="337"/>
                  </a:moveTo>
                  <a:lnTo>
                    <a:pt x="386" y="337"/>
                  </a:lnTo>
                  <a:lnTo>
                    <a:pt x="420" y="334"/>
                  </a:lnTo>
                  <a:lnTo>
                    <a:pt x="420" y="414"/>
                  </a:lnTo>
                  <a:lnTo>
                    <a:pt x="386" y="420"/>
                  </a:lnTo>
                  <a:lnTo>
                    <a:pt x="386" y="337"/>
                  </a:lnTo>
                  <a:close/>
                  <a:moveTo>
                    <a:pt x="325" y="342"/>
                  </a:moveTo>
                  <a:lnTo>
                    <a:pt x="325" y="342"/>
                  </a:lnTo>
                  <a:lnTo>
                    <a:pt x="371" y="338"/>
                  </a:lnTo>
                  <a:lnTo>
                    <a:pt x="371" y="423"/>
                  </a:lnTo>
                  <a:lnTo>
                    <a:pt x="325" y="431"/>
                  </a:lnTo>
                  <a:lnTo>
                    <a:pt x="325" y="342"/>
                  </a:lnTo>
                  <a:close/>
                  <a:moveTo>
                    <a:pt x="310" y="344"/>
                  </a:moveTo>
                  <a:lnTo>
                    <a:pt x="310" y="344"/>
                  </a:lnTo>
                  <a:lnTo>
                    <a:pt x="310" y="433"/>
                  </a:lnTo>
                  <a:lnTo>
                    <a:pt x="245" y="444"/>
                  </a:lnTo>
                  <a:lnTo>
                    <a:pt x="245" y="350"/>
                  </a:lnTo>
                  <a:lnTo>
                    <a:pt x="310" y="344"/>
                  </a:lnTo>
                  <a:close/>
                  <a:moveTo>
                    <a:pt x="371" y="333"/>
                  </a:moveTo>
                  <a:lnTo>
                    <a:pt x="371" y="333"/>
                  </a:lnTo>
                  <a:lnTo>
                    <a:pt x="325" y="338"/>
                  </a:lnTo>
                  <a:lnTo>
                    <a:pt x="325" y="255"/>
                  </a:lnTo>
                  <a:lnTo>
                    <a:pt x="371" y="256"/>
                  </a:lnTo>
                  <a:lnTo>
                    <a:pt x="371" y="333"/>
                  </a:lnTo>
                  <a:close/>
                  <a:moveTo>
                    <a:pt x="420" y="256"/>
                  </a:moveTo>
                  <a:lnTo>
                    <a:pt x="420" y="256"/>
                  </a:lnTo>
                  <a:lnTo>
                    <a:pt x="420" y="329"/>
                  </a:lnTo>
                  <a:lnTo>
                    <a:pt x="386" y="332"/>
                  </a:lnTo>
                  <a:lnTo>
                    <a:pt x="386" y="256"/>
                  </a:lnTo>
                  <a:lnTo>
                    <a:pt x="420" y="256"/>
                  </a:lnTo>
                  <a:close/>
                  <a:moveTo>
                    <a:pt x="420" y="251"/>
                  </a:moveTo>
                  <a:lnTo>
                    <a:pt x="420" y="251"/>
                  </a:lnTo>
                  <a:lnTo>
                    <a:pt x="386" y="251"/>
                  </a:lnTo>
                  <a:lnTo>
                    <a:pt x="386" y="179"/>
                  </a:lnTo>
                  <a:lnTo>
                    <a:pt x="420" y="184"/>
                  </a:lnTo>
                  <a:lnTo>
                    <a:pt x="420" y="251"/>
                  </a:lnTo>
                  <a:close/>
                  <a:moveTo>
                    <a:pt x="245" y="255"/>
                  </a:moveTo>
                  <a:lnTo>
                    <a:pt x="245" y="255"/>
                  </a:lnTo>
                  <a:lnTo>
                    <a:pt x="310" y="255"/>
                  </a:lnTo>
                  <a:lnTo>
                    <a:pt x="310" y="339"/>
                  </a:lnTo>
                  <a:lnTo>
                    <a:pt x="245" y="345"/>
                  </a:lnTo>
                  <a:lnTo>
                    <a:pt x="245" y="255"/>
                  </a:lnTo>
                  <a:close/>
                  <a:moveTo>
                    <a:pt x="137" y="254"/>
                  </a:moveTo>
                  <a:lnTo>
                    <a:pt x="137" y="254"/>
                  </a:lnTo>
                  <a:lnTo>
                    <a:pt x="231" y="255"/>
                  </a:lnTo>
                  <a:lnTo>
                    <a:pt x="231" y="346"/>
                  </a:lnTo>
                  <a:lnTo>
                    <a:pt x="137" y="355"/>
                  </a:lnTo>
                  <a:lnTo>
                    <a:pt x="137" y="254"/>
                  </a:lnTo>
                  <a:close/>
                  <a:moveTo>
                    <a:pt x="25" y="354"/>
                  </a:moveTo>
                  <a:lnTo>
                    <a:pt x="25" y="354"/>
                  </a:lnTo>
                  <a:cubicBezTo>
                    <a:pt x="39" y="354"/>
                    <a:pt x="51" y="343"/>
                    <a:pt x="51" y="329"/>
                  </a:cubicBezTo>
                  <a:cubicBezTo>
                    <a:pt x="51" y="319"/>
                    <a:pt x="46" y="311"/>
                    <a:pt x="38" y="306"/>
                  </a:cubicBezTo>
                  <a:lnTo>
                    <a:pt x="38" y="24"/>
                  </a:lnTo>
                  <a:lnTo>
                    <a:pt x="112" y="24"/>
                  </a:lnTo>
                  <a:cubicBezTo>
                    <a:pt x="112" y="24"/>
                    <a:pt x="112" y="25"/>
                    <a:pt x="112" y="25"/>
                  </a:cubicBezTo>
                  <a:lnTo>
                    <a:pt x="112" y="463"/>
                  </a:lnTo>
                  <a:cubicBezTo>
                    <a:pt x="112" y="463"/>
                    <a:pt x="112" y="463"/>
                    <a:pt x="112" y="464"/>
                  </a:cubicBezTo>
                  <a:lnTo>
                    <a:pt x="38" y="464"/>
                  </a:lnTo>
                  <a:lnTo>
                    <a:pt x="38" y="425"/>
                  </a:lnTo>
                  <a:cubicBezTo>
                    <a:pt x="46" y="421"/>
                    <a:pt x="51" y="413"/>
                    <a:pt x="51" y="403"/>
                  </a:cubicBezTo>
                  <a:cubicBezTo>
                    <a:pt x="51" y="389"/>
                    <a:pt x="40" y="377"/>
                    <a:pt x="26" y="377"/>
                  </a:cubicBezTo>
                  <a:cubicBezTo>
                    <a:pt x="11" y="377"/>
                    <a:pt x="0" y="389"/>
                    <a:pt x="0" y="403"/>
                  </a:cubicBezTo>
                  <a:cubicBezTo>
                    <a:pt x="0" y="412"/>
                    <a:pt x="5" y="421"/>
                    <a:pt x="13" y="425"/>
                  </a:cubicBezTo>
                  <a:lnTo>
                    <a:pt x="13" y="476"/>
                  </a:lnTo>
                  <a:cubicBezTo>
                    <a:pt x="13" y="483"/>
                    <a:pt x="19" y="488"/>
                    <a:pt x="25" y="488"/>
                  </a:cubicBezTo>
                  <a:lnTo>
                    <a:pt x="124" y="488"/>
                  </a:lnTo>
                  <a:cubicBezTo>
                    <a:pt x="126" y="488"/>
                    <a:pt x="127" y="488"/>
                    <a:pt x="128" y="488"/>
                  </a:cubicBezTo>
                  <a:cubicBezTo>
                    <a:pt x="129" y="488"/>
                    <a:pt x="131" y="488"/>
                    <a:pt x="132" y="488"/>
                  </a:cubicBezTo>
                  <a:lnTo>
                    <a:pt x="133" y="488"/>
                  </a:lnTo>
                  <a:lnTo>
                    <a:pt x="428" y="438"/>
                  </a:lnTo>
                  <a:cubicBezTo>
                    <a:pt x="429" y="438"/>
                    <a:pt x="431" y="437"/>
                    <a:pt x="432" y="436"/>
                  </a:cubicBezTo>
                  <a:cubicBezTo>
                    <a:pt x="437" y="435"/>
                    <a:pt x="440" y="431"/>
                    <a:pt x="440" y="427"/>
                  </a:cubicBezTo>
                  <a:lnTo>
                    <a:pt x="440" y="85"/>
                  </a:lnTo>
                  <a:cubicBezTo>
                    <a:pt x="440" y="82"/>
                    <a:pt x="438" y="79"/>
                    <a:pt x="436" y="78"/>
                  </a:cubicBezTo>
                  <a:cubicBezTo>
                    <a:pt x="435" y="75"/>
                    <a:pt x="432" y="73"/>
                    <a:pt x="429" y="72"/>
                  </a:cubicBezTo>
                  <a:lnTo>
                    <a:pt x="245" y="27"/>
                  </a:lnTo>
                  <a:lnTo>
                    <a:pt x="245" y="26"/>
                  </a:lnTo>
                  <a:lnTo>
                    <a:pt x="243" y="26"/>
                  </a:lnTo>
                  <a:lnTo>
                    <a:pt x="135" y="1"/>
                  </a:lnTo>
                  <a:lnTo>
                    <a:pt x="132" y="0"/>
                  </a:lnTo>
                  <a:lnTo>
                    <a:pt x="25" y="0"/>
                  </a:lnTo>
                  <a:cubicBezTo>
                    <a:pt x="19" y="0"/>
                    <a:pt x="13" y="5"/>
                    <a:pt x="13" y="12"/>
                  </a:cubicBezTo>
                  <a:lnTo>
                    <a:pt x="13" y="306"/>
                  </a:lnTo>
                  <a:cubicBezTo>
                    <a:pt x="5" y="311"/>
                    <a:pt x="0" y="319"/>
                    <a:pt x="0" y="329"/>
                  </a:cubicBezTo>
                  <a:cubicBezTo>
                    <a:pt x="0" y="343"/>
                    <a:pt x="11" y="354"/>
                    <a:pt x="25" y="3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31"/>
            <p:cNvSpPr>
              <a:spLocks noEditPoints="1"/>
            </p:cNvSpPr>
            <p:nvPr/>
          </p:nvSpPr>
          <p:spPr bwMode="auto">
            <a:xfrm>
              <a:off x="1452563" y="923925"/>
              <a:ext cx="50800" cy="57150"/>
            </a:xfrm>
            <a:custGeom>
              <a:avLst/>
              <a:gdLst>
                <a:gd name="T0" fmla="*/ 49 w 59"/>
                <a:gd name="T1" fmla="*/ 54 h 67"/>
                <a:gd name="T2" fmla="*/ 49 w 59"/>
                <a:gd name="T3" fmla="*/ 54 h 67"/>
                <a:gd name="T4" fmla="*/ 48 w 59"/>
                <a:gd name="T5" fmla="*/ 57 h 67"/>
                <a:gd name="T6" fmla="*/ 11 w 59"/>
                <a:gd name="T7" fmla="*/ 53 h 67"/>
                <a:gd name="T8" fmla="*/ 10 w 59"/>
                <a:gd name="T9" fmla="*/ 48 h 67"/>
                <a:gd name="T10" fmla="*/ 10 w 59"/>
                <a:gd name="T11" fmla="*/ 14 h 67"/>
                <a:gd name="T12" fmla="*/ 10 w 59"/>
                <a:gd name="T13" fmla="*/ 10 h 67"/>
                <a:gd name="T14" fmla="*/ 47 w 59"/>
                <a:gd name="T15" fmla="*/ 20 h 67"/>
                <a:gd name="T16" fmla="*/ 49 w 59"/>
                <a:gd name="T17" fmla="*/ 23 h 67"/>
                <a:gd name="T18" fmla="*/ 49 w 59"/>
                <a:gd name="T19" fmla="*/ 54 h 67"/>
                <a:gd name="T20" fmla="*/ 50 w 59"/>
                <a:gd name="T21" fmla="*/ 10 h 67"/>
                <a:gd name="T22" fmla="*/ 50 w 59"/>
                <a:gd name="T23" fmla="*/ 10 h 67"/>
                <a:gd name="T24" fmla="*/ 11 w 59"/>
                <a:gd name="T25" fmla="*/ 0 h 67"/>
                <a:gd name="T26" fmla="*/ 10 w 59"/>
                <a:gd name="T27" fmla="*/ 0 h 67"/>
                <a:gd name="T28" fmla="*/ 0 w 59"/>
                <a:gd name="T29" fmla="*/ 14 h 67"/>
                <a:gd name="T30" fmla="*/ 0 w 59"/>
                <a:gd name="T31" fmla="*/ 48 h 67"/>
                <a:gd name="T32" fmla="*/ 2 w 59"/>
                <a:gd name="T33" fmla="*/ 57 h 67"/>
                <a:gd name="T34" fmla="*/ 9 w 59"/>
                <a:gd name="T35" fmla="*/ 63 h 67"/>
                <a:gd name="T36" fmla="*/ 9 w 59"/>
                <a:gd name="T37" fmla="*/ 63 h 67"/>
                <a:gd name="T38" fmla="*/ 48 w 59"/>
                <a:gd name="T39" fmla="*/ 67 h 67"/>
                <a:gd name="T40" fmla="*/ 49 w 59"/>
                <a:gd name="T41" fmla="*/ 67 h 67"/>
                <a:gd name="T42" fmla="*/ 59 w 59"/>
                <a:gd name="T43" fmla="*/ 54 h 67"/>
                <a:gd name="T44" fmla="*/ 59 w 59"/>
                <a:gd name="T45" fmla="*/ 23 h 67"/>
                <a:gd name="T46" fmla="*/ 50 w 59"/>
                <a:gd name="T4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67">
                  <a:moveTo>
                    <a:pt x="49" y="54"/>
                  </a:moveTo>
                  <a:lnTo>
                    <a:pt x="49" y="54"/>
                  </a:lnTo>
                  <a:cubicBezTo>
                    <a:pt x="49" y="56"/>
                    <a:pt x="48" y="57"/>
                    <a:pt x="48" y="57"/>
                  </a:cubicBezTo>
                  <a:lnTo>
                    <a:pt x="11" y="53"/>
                  </a:lnTo>
                  <a:cubicBezTo>
                    <a:pt x="10" y="52"/>
                    <a:pt x="10" y="51"/>
                    <a:pt x="10" y="48"/>
                  </a:cubicBezTo>
                  <a:lnTo>
                    <a:pt x="10" y="14"/>
                  </a:lnTo>
                  <a:cubicBezTo>
                    <a:pt x="10" y="12"/>
                    <a:pt x="10" y="11"/>
                    <a:pt x="10" y="10"/>
                  </a:cubicBezTo>
                  <a:lnTo>
                    <a:pt x="47" y="20"/>
                  </a:lnTo>
                  <a:cubicBezTo>
                    <a:pt x="48" y="20"/>
                    <a:pt x="49" y="21"/>
                    <a:pt x="49" y="23"/>
                  </a:cubicBezTo>
                  <a:lnTo>
                    <a:pt x="49" y="54"/>
                  </a:lnTo>
                  <a:close/>
                  <a:moveTo>
                    <a:pt x="50" y="10"/>
                  </a:moveTo>
                  <a:lnTo>
                    <a:pt x="50" y="10"/>
                  </a:lnTo>
                  <a:lnTo>
                    <a:pt x="11" y="0"/>
                  </a:lnTo>
                  <a:lnTo>
                    <a:pt x="10" y="0"/>
                  </a:lnTo>
                  <a:cubicBezTo>
                    <a:pt x="4" y="0"/>
                    <a:pt x="0" y="6"/>
                    <a:pt x="0" y="14"/>
                  </a:cubicBezTo>
                  <a:lnTo>
                    <a:pt x="0" y="48"/>
                  </a:lnTo>
                  <a:cubicBezTo>
                    <a:pt x="0" y="52"/>
                    <a:pt x="1" y="55"/>
                    <a:pt x="2" y="57"/>
                  </a:cubicBezTo>
                  <a:cubicBezTo>
                    <a:pt x="4" y="61"/>
                    <a:pt x="7" y="63"/>
                    <a:pt x="9" y="63"/>
                  </a:cubicBezTo>
                  <a:lnTo>
                    <a:pt x="9" y="63"/>
                  </a:lnTo>
                  <a:lnTo>
                    <a:pt x="48" y="67"/>
                  </a:lnTo>
                  <a:lnTo>
                    <a:pt x="49" y="67"/>
                  </a:lnTo>
                  <a:cubicBezTo>
                    <a:pt x="54" y="67"/>
                    <a:pt x="59" y="61"/>
                    <a:pt x="59" y="54"/>
                  </a:cubicBezTo>
                  <a:lnTo>
                    <a:pt x="59" y="23"/>
                  </a:lnTo>
                  <a:cubicBezTo>
                    <a:pt x="59" y="16"/>
                    <a:pt x="54" y="11"/>
                    <a:pt x="50"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32"/>
            <p:cNvSpPr>
              <a:spLocks noEditPoints="1"/>
            </p:cNvSpPr>
            <p:nvPr/>
          </p:nvSpPr>
          <p:spPr bwMode="auto">
            <a:xfrm>
              <a:off x="1538288" y="944563"/>
              <a:ext cx="41275" cy="49213"/>
            </a:xfrm>
            <a:custGeom>
              <a:avLst/>
              <a:gdLst>
                <a:gd name="T0" fmla="*/ 10 w 49"/>
                <a:gd name="T1" fmla="*/ 13 h 58"/>
                <a:gd name="T2" fmla="*/ 10 w 49"/>
                <a:gd name="T3" fmla="*/ 13 h 58"/>
                <a:gd name="T4" fmla="*/ 10 w 49"/>
                <a:gd name="T5" fmla="*/ 11 h 58"/>
                <a:gd name="T6" fmla="*/ 38 w 49"/>
                <a:gd name="T7" fmla="*/ 19 h 58"/>
                <a:gd name="T8" fmla="*/ 39 w 49"/>
                <a:gd name="T9" fmla="*/ 22 h 58"/>
                <a:gd name="T10" fmla="*/ 39 w 49"/>
                <a:gd name="T11" fmla="*/ 45 h 58"/>
                <a:gd name="T12" fmla="*/ 38 w 49"/>
                <a:gd name="T13" fmla="*/ 48 h 58"/>
                <a:gd name="T14" fmla="*/ 11 w 49"/>
                <a:gd name="T15" fmla="*/ 44 h 58"/>
                <a:gd name="T16" fmla="*/ 10 w 49"/>
                <a:gd name="T17" fmla="*/ 40 h 58"/>
                <a:gd name="T18" fmla="*/ 10 w 49"/>
                <a:gd name="T19" fmla="*/ 13 h 58"/>
                <a:gd name="T20" fmla="*/ 2 w 49"/>
                <a:gd name="T21" fmla="*/ 49 h 58"/>
                <a:gd name="T22" fmla="*/ 2 w 49"/>
                <a:gd name="T23" fmla="*/ 49 h 58"/>
                <a:gd name="T24" fmla="*/ 9 w 49"/>
                <a:gd name="T25" fmla="*/ 53 h 58"/>
                <a:gd name="T26" fmla="*/ 38 w 49"/>
                <a:gd name="T27" fmla="*/ 58 h 58"/>
                <a:gd name="T28" fmla="*/ 39 w 49"/>
                <a:gd name="T29" fmla="*/ 57 h 58"/>
                <a:gd name="T30" fmla="*/ 49 w 49"/>
                <a:gd name="T31" fmla="*/ 45 h 58"/>
                <a:gd name="T32" fmla="*/ 49 w 49"/>
                <a:gd name="T33" fmla="*/ 22 h 58"/>
                <a:gd name="T34" fmla="*/ 40 w 49"/>
                <a:gd name="T35" fmla="*/ 9 h 58"/>
                <a:gd name="T36" fmla="*/ 11 w 49"/>
                <a:gd name="T37" fmla="*/ 1 h 58"/>
                <a:gd name="T38" fmla="*/ 10 w 49"/>
                <a:gd name="T39" fmla="*/ 0 h 58"/>
                <a:gd name="T40" fmla="*/ 0 w 49"/>
                <a:gd name="T41" fmla="*/ 13 h 58"/>
                <a:gd name="T42" fmla="*/ 0 w 49"/>
                <a:gd name="T43" fmla="*/ 40 h 58"/>
                <a:gd name="T44" fmla="*/ 2 w 49"/>
                <a:gd name="T45"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58">
                  <a:moveTo>
                    <a:pt x="10" y="13"/>
                  </a:moveTo>
                  <a:lnTo>
                    <a:pt x="10" y="13"/>
                  </a:lnTo>
                  <a:cubicBezTo>
                    <a:pt x="10" y="12"/>
                    <a:pt x="10" y="11"/>
                    <a:pt x="10" y="11"/>
                  </a:cubicBezTo>
                  <a:lnTo>
                    <a:pt x="38" y="19"/>
                  </a:lnTo>
                  <a:cubicBezTo>
                    <a:pt x="38" y="19"/>
                    <a:pt x="39" y="20"/>
                    <a:pt x="39" y="22"/>
                  </a:cubicBezTo>
                  <a:lnTo>
                    <a:pt x="39" y="45"/>
                  </a:lnTo>
                  <a:cubicBezTo>
                    <a:pt x="39" y="46"/>
                    <a:pt x="38" y="47"/>
                    <a:pt x="38" y="48"/>
                  </a:cubicBezTo>
                  <a:lnTo>
                    <a:pt x="11" y="44"/>
                  </a:lnTo>
                  <a:cubicBezTo>
                    <a:pt x="10" y="44"/>
                    <a:pt x="10" y="42"/>
                    <a:pt x="10" y="40"/>
                  </a:cubicBezTo>
                  <a:lnTo>
                    <a:pt x="10" y="13"/>
                  </a:lnTo>
                  <a:close/>
                  <a:moveTo>
                    <a:pt x="2" y="49"/>
                  </a:moveTo>
                  <a:lnTo>
                    <a:pt x="2" y="49"/>
                  </a:lnTo>
                  <a:cubicBezTo>
                    <a:pt x="4" y="52"/>
                    <a:pt x="6" y="53"/>
                    <a:pt x="9" y="53"/>
                  </a:cubicBezTo>
                  <a:lnTo>
                    <a:pt x="38" y="58"/>
                  </a:lnTo>
                  <a:lnTo>
                    <a:pt x="39" y="57"/>
                  </a:lnTo>
                  <a:cubicBezTo>
                    <a:pt x="44" y="57"/>
                    <a:pt x="49" y="52"/>
                    <a:pt x="49" y="45"/>
                  </a:cubicBezTo>
                  <a:lnTo>
                    <a:pt x="49" y="22"/>
                  </a:lnTo>
                  <a:cubicBezTo>
                    <a:pt x="49" y="15"/>
                    <a:pt x="44" y="10"/>
                    <a:pt x="40" y="9"/>
                  </a:cubicBezTo>
                  <a:lnTo>
                    <a:pt x="11" y="1"/>
                  </a:lnTo>
                  <a:lnTo>
                    <a:pt x="10" y="0"/>
                  </a:lnTo>
                  <a:cubicBezTo>
                    <a:pt x="4" y="0"/>
                    <a:pt x="0" y="6"/>
                    <a:pt x="0" y="13"/>
                  </a:cubicBezTo>
                  <a:lnTo>
                    <a:pt x="0" y="40"/>
                  </a:lnTo>
                  <a:cubicBezTo>
                    <a:pt x="0" y="43"/>
                    <a:pt x="1" y="46"/>
                    <a:pt x="2" y="4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33"/>
            <p:cNvSpPr>
              <a:spLocks noEditPoints="1"/>
            </p:cNvSpPr>
            <p:nvPr/>
          </p:nvSpPr>
          <p:spPr bwMode="auto">
            <a:xfrm>
              <a:off x="1452563" y="1014413"/>
              <a:ext cx="50800" cy="52388"/>
            </a:xfrm>
            <a:custGeom>
              <a:avLst/>
              <a:gdLst>
                <a:gd name="T0" fmla="*/ 10 w 59"/>
                <a:gd name="T1" fmla="*/ 14 h 62"/>
                <a:gd name="T2" fmla="*/ 10 w 59"/>
                <a:gd name="T3" fmla="*/ 14 h 62"/>
                <a:gd name="T4" fmla="*/ 10 w 59"/>
                <a:gd name="T5" fmla="*/ 10 h 62"/>
                <a:gd name="T6" fmla="*/ 47 w 59"/>
                <a:gd name="T7" fmla="*/ 13 h 62"/>
                <a:gd name="T8" fmla="*/ 49 w 59"/>
                <a:gd name="T9" fmla="*/ 17 h 62"/>
                <a:gd name="T10" fmla="*/ 49 w 59"/>
                <a:gd name="T11" fmla="*/ 49 h 62"/>
                <a:gd name="T12" fmla="*/ 48 w 59"/>
                <a:gd name="T13" fmla="*/ 52 h 62"/>
                <a:gd name="T14" fmla="*/ 11 w 59"/>
                <a:gd name="T15" fmla="*/ 52 h 62"/>
                <a:gd name="T16" fmla="*/ 10 w 59"/>
                <a:gd name="T17" fmla="*/ 48 h 62"/>
                <a:gd name="T18" fmla="*/ 10 w 59"/>
                <a:gd name="T19" fmla="*/ 14 h 62"/>
                <a:gd name="T20" fmla="*/ 10 w 59"/>
                <a:gd name="T21" fmla="*/ 62 h 62"/>
                <a:gd name="T22" fmla="*/ 10 w 59"/>
                <a:gd name="T23" fmla="*/ 62 h 62"/>
                <a:gd name="T24" fmla="*/ 49 w 59"/>
                <a:gd name="T25" fmla="*/ 62 h 62"/>
                <a:gd name="T26" fmla="*/ 59 w 59"/>
                <a:gd name="T27" fmla="*/ 49 h 62"/>
                <a:gd name="T28" fmla="*/ 59 w 59"/>
                <a:gd name="T29" fmla="*/ 17 h 62"/>
                <a:gd name="T30" fmla="*/ 49 w 59"/>
                <a:gd name="T31" fmla="*/ 3 h 62"/>
                <a:gd name="T32" fmla="*/ 10 w 59"/>
                <a:gd name="T33" fmla="*/ 0 h 62"/>
                <a:gd name="T34" fmla="*/ 0 w 59"/>
                <a:gd name="T35" fmla="*/ 14 h 62"/>
                <a:gd name="T36" fmla="*/ 0 w 59"/>
                <a:gd name="T37" fmla="*/ 48 h 62"/>
                <a:gd name="T38" fmla="*/ 10 w 59"/>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10" y="14"/>
                  </a:moveTo>
                  <a:lnTo>
                    <a:pt x="10" y="14"/>
                  </a:lnTo>
                  <a:cubicBezTo>
                    <a:pt x="10" y="12"/>
                    <a:pt x="10" y="10"/>
                    <a:pt x="10" y="10"/>
                  </a:cubicBezTo>
                  <a:lnTo>
                    <a:pt x="47" y="13"/>
                  </a:lnTo>
                  <a:cubicBezTo>
                    <a:pt x="48" y="13"/>
                    <a:pt x="49" y="15"/>
                    <a:pt x="49" y="17"/>
                  </a:cubicBezTo>
                  <a:lnTo>
                    <a:pt x="49" y="49"/>
                  </a:lnTo>
                  <a:cubicBezTo>
                    <a:pt x="49" y="51"/>
                    <a:pt x="48" y="52"/>
                    <a:pt x="48" y="52"/>
                  </a:cubicBezTo>
                  <a:lnTo>
                    <a:pt x="11" y="52"/>
                  </a:lnTo>
                  <a:cubicBezTo>
                    <a:pt x="10" y="52"/>
                    <a:pt x="10" y="50"/>
                    <a:pt x="10" y="48"/>
                  </a:cubicBezTo>
                  <a:lnTo>
                    <a:pt x="10" y="14"/>
                  </a:lnTo>
                  <a:close/>
                  <a:moveTo>
                    <a:pt x="10" y="62"/>
                  </a:moveTo>
                  <a:lnTo>
                    <a:pt x="10" y="62"/>
                  </a:lnTo>
                  <a:lnTo>
                    <a:pt x="49" y="62"/>
                  </a:lnTo>
                  <a:cubicBezTo>
                    <a:pt x="54" y="61"/>
                    <a:pt x="59" y="56"/>
                    <a:pt x="59" y="49"/>
                  </a:cubicBezTo>
                  <a:lnTo>
                    <a:pt x="59" y="17"/>
                  </a:lnTo>
                  <a:cubicBezTo>
                    <a:pt x="59" y="10"/>
                    <a:pt x="54" y="4"/>
                    <a:pt x="49" y="3"/>
                  </a:cubicBezTo>
                  <a:lnTo>
                    <a:pt x="10" y="0"/>
                  </a:lnTo>
                  <a:cubicBezTo>
                    <a:pt x="4" y="0"/>
                    <a:pt x="0" y="6"/>
                    <a:pt x="0" y="14"/>
                  </a:cubicBezTo>
                  <a:lnTo>
                    <a:pt x="0" y="48"/>
                  </a:lnTo>
                  <a:cubicBezTo>
                    <a:pt x="0" y="56"/>
                    <a:pt x="4" y="62"/>
                    <a:pt x="10" y="62"/>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34"/>
            <p:cNvSpPr>
              <a:spLocks noEditPoints="1"/>
            </p:cNvSpPr>
            <p:nvPr/>
          </p:nvSpPr>
          <p:spPr bwMode="auto">
            <a:xfrm>
              <a:off x="1538288" y="1023938"/>
              <a:ext cx="41275" cy="46038"/>
            </a:xfrm>
            <a:custGeom>
              <a:avLst/>
              <a:gdLst>
                <a:gd name="T0" fmla="*/ 10 w 49"/>
                <a:gd name="T1" fmla="*/ 12 h 54"/>
                <a:gd name="T2" fmla="*/ 10 w 49"/>
                <a:gd name="T3" fmla="*/ 12 h 54"/>
                <a:gd name="T4" fmla="*/ 10 w 49"/>
                <a:gd name="T5" fmla="*/ 10 h 54"/>
                <a:gd name="T6" fmla="*/ 38 w 49"/>
                <a:gd name="T7" fmla="*/ 14 h 54"/>
                <a:gd name="T8" fmla="*/ 39 w 49"/>
                <a:gd name="T9" fmla="*/ 16 h 54"/>
                <a:gd name="T10" fmla="*/ 39 w 49"/>
                <a:gd name="T11" fmla="*/ 42 h 54"/>
                <a:gd name="T12" fmla="*/ 38 w 49"/>
                <a:gd name="T13" fmla="*/ 44 h 54"/>
                <a:gd name="T14" fmla="*/ 10 w 49"/>
                <a:gd name="T15" fmla="*/ 44 h 54"/>
                <a:gd name="T16" fmla="*/ 10 w 49"/>
                <a:gd name="T17" fmla="*/ 41 h 54"/>
                <a:gd name="T18" fmla="*/ 10 w 49"/>
                <a:gd name="T19" fmla="*/ 12 h 54"/>
                <a:gd name="T20" fmla="*/ 10 w 49"/>
                <a:gd name="T21" fmla="*/ 54 h 54"/>
                <a:gd name="T22" fmla="*/ 10 w 49"/>
                <a:gd name="T23" fmla="*/ 54 h 54"/>
                <a:gd name="T24" fmla="*/ 39 w 49"/>
                <a:gd name="T25" fmla="*/ 54 h 54"/>
                <a:gd name="T26" fmla="*/ 49 w 49"/>
                <a:gd name="T27" fmla="*/ 42 h 54"/>
                <a:gd name="T28" fmla="*/ 49 w 49"/>
                <a:gd name="T29" fmla="*/ 16 h 54"/>
                <a:gd name="T30" fmla="*/ 39 w 49"/>
                <a:gd name="T31" fmla="*/ 4 h 54"/>
                <a:gd name="T32" fmla="*/ 10 w 49"/>
                <a:gd name="T33" fmla="*/ 0 h 54"/>
                <a:gd name="T34" fmla="*/ 0 w 49"/>
                <a:gd name="T35" fmla="*/ 12 h 54"/>
                <a:gd name="T36" fmla="*/ 0 w 49"/>
                <a:gd name="T37" fmla="*/ 41 h 54"/>
                <a:gd name="T38" fmla="*/ 10 w 49"/>
                <a:gd name="T3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54">
                  <a:moveTo>
                    <a:pt x="10" y="12"/>
                  </a:moveTo>
                  <a:lnTo>
                    <a:pt x="10" y="12"/>
                  </a:lnTo>
                  <a:cubicBezTo>
                    <a:pt x="10" y="11"/>
                    <a:pt x="10" y="10"/>
                    <a:pt x="10" y="10"/>
                  </a:cubicBezTo>
                  <a:lnTo>
                    <a:pt x="38" y="14"/>
                  </a:lnTo>
                  <a:cubicBezTo>
                    <a:pt x="38" y="14"/>
                    <a:pt x="39" y="15"/>
                    <a:pt x="39" y="16"/>
                  </a:cubicBezTo>
                  <a:lnTo>
                    <a:pt x="39" y="42"/>
                  </a:lnTo>
                  <a:cubicBezTo>
                    <a:pt x="39" y="43"/>
                    <a:pt x="38" y="44"/>
                    <a:pt x="38" y="44"/>
                  </a:cubicBezTo>
                  <a:lnTo>
                    <a:pt x="10" y="44"/>
                  </a:lnTo>
                  <a:cubicBezTo>
                    <a:pt x="10" y="43"/>
                    <a:pt x="10" y="42"/>
                    <a:pt x="10" y="41"/>
                  </a:cubicBezTo>
                  <a:lnTo>
                    <a:pt x="10" y="12"/>
                  </a:lnTo>
                  <a:close/>
                  <a:moveTo>
                    <a:pt x="10" y="54"/>
                  </a:moveTo>
                  <a:lnTo>
                    <a:pt x="10" y="54"/>
                  </a:lnTo>
                  <a:lnTo>
                    <a:pt x="39" y="54"/>
                  </a:lnTo>
                  <a:cubicBezTo>
                    <a:pt x="44" y="53"/>
                    <a:pt x="49" y="48"/>
                    <a:pt x="49" y="42"/>
                  </a:cubicBezTo>
                  <a:lnTo>
                    <a:pt x="49" y="16"/>
                  </a:lnTo>
                  <a:cubicBezTo>
                    <a:pt x="49" y="10"/>
                    <a:pt x="44" y="5"/>
                    <a:pt x="39" y="4"/>
                  </a:cubicBezTo>
                  <a:lnTo>
                    <a:pt x="10" y="0"/>
                  </a:lnTo>
                  <a:cubicBezTo>
                    <a:pt x="4" y="0"/>
                    <a:pt x="0" y="5"/>
                    <a:pt x="0" y="12"/>
                  </a:cubicBezTo>
                  <a:lnTo>
                    <a:pt x="0" y="41"/>
                  </a:lnTo>
                  <a:cubicBezTo>
                    <a:pt x="0" y="48"/>
                    <a:pt x="4" y="54"/>
                    <a:pt x="10" y="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35"/>
            <p:cNvSpPr>
              <a:spLocks noEditPoints="1"/>
            </p:cNvSpPr>
            <p:nvPr/>
          </p:nvSpPr>
          <p:spPr bwMode="auto">
            <a:xfrm>
              <a:off x="1452563" y="1104900"/>
              <a:ext cx="50800" cy="52388"/>
            </a:xfrm>
            <a:custGeom>
              <a:avLst/>
              <a:gdLst>
                <a:gd name="T0" fmla="*/ 49 w 59"/>
                <a:gd name="T1" fmla="*/ 47 h 62"/>
                <a:gd name="T2" fmla="*/ 49 w 59"/>
                <a:gd name="T3" fmla="*/ 47 h 62"/>
                <a:gd name="T4" fmla="*/ 48 w 59"/>
                <a:gd name="T5" fmla="*/ 50 h 62"/>
                <a:gd name="T6" fmla="*/ 11 w 59"/>
                <a:gd name="T7" fmla="*/ 52 h 62"/>
                <a:gd name="T8" fmla="*/ 10 w 59"/>
                <a:gd name="T9" fmla="*/ 48 h 62"/>
                <a:gd name="T10" fmla="*/ 10 w 59"/>
                <a:gd name="T11" fmla="*/ 14 h 62"/>
                <a:gd name="T12" fmla="*/ 10 w 59"/>
                <a:gd name="T13" fmla="*/ 10 h 62"/>
                <a:gd name="T14" fmla="*/ 47 w 59"/>
                <a:gd name="T15" fmla="*/ 11 h 62"/>
                <a:gd name="T16" fmla="*/ 49 w 59"/>
                <a:gd name="T17" fmla="*/ 14 h 62"/>
                <a:gd name="T18" fmla="*/ 49 w 59"/>
                <a:gd name="T19" fmla="*/ 47 h 62"/>
                <a:gd name="T20" fmla="*/ 49 w 59"/>
                <a:gd name="T21" fmla="*/ 1 h 62"/>
                <a:gd name="T22" fmla="*/ 49 w 59"/>
                <a:gd name="T23" fmla="*/ 1 h 62"/>
                <a:gd name="T24" fmla="*/ 10 w 59"/>
                <a:gd name="T25" fmla="*/ 0 h 62"/>
                <a:gd name="T26" fmla="*/ 0 w 59"/>
                <a:gd name="T27" fmla="*/ 14 h 62"/>
                <a:gd name="T28" fmla="*/ 0 w 59"/>
                <a:gd name="T29" fmla="*/ 48 h 62"/>
                <a:gd name="T30" fmla="*/ 10 w 59"/>
                <a:gd name="T31" fmla="*/ 62 h 62"/>
                <a:gd name="T32" fmla="*/ 49 w 59"/>
                <a:gd name="T33" fmla="*/ 60 h 62"/>
                <a:gd name="T34" fmla="*/ 59 w 59"/>
                <a:gd name="T35" fmla="*/ 47 h 62"/>
                <a:gd name="T36" fmla="*/ 59 w 59"/>
                <a:gd name="T37" fmla="*/ 14 h 62"/>
                <a:gd name="T38" fmla="*/ 49 w 59"/>
                <a:gd name="T39"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49" y="47"/>
                  </a:moveTo>
                  <a:lnTo>
                    <a:pt x="49" y="47"/>
                  </a:lnTo>
                  <a:cubicBezTo>
                    <a:pt x="49" y="49"/>
                    <a:pt x="48" y="50"/>
                    <a:pt x="48" y="50"/>
                  </a:cubicBezTo>
                  <a:lnTo>
                    <a:pt x="11" y="52"/>
                  </a:lnTo>
                  <a:cubicBezTo>
                    <a:pt x="10" y="52"/>
                    <a:pt x="10" y="50"/>
                    <a:pt x="10" y="48"/>
                  </a:cubicBezTo>
                  <a:lnTo>
                    <a:pt x="10" y="14"/>
                  </a:lnTo>
                  <a:cubicBezTo>
                    <a:pt x="10" y="12"/>
                    <a:pt x="10" y="11"/>
                    <a:pt x="10" y="10"/>
                  </a:cubicBezTo>
                  <a:lnTo>
                    <a:pt x="47" y="11"/>
                  </a:lnTo>
                  <a:cubicBezTo>
                    <a:pt x="48" y="11"/>
                    <a:pt x="49" y="12"/>
                    <a:pt x="49" y="14"/>
                  </a:cubicBezTo>
                  <a:lnTo>
                    <a:pt x="49" y="47"/>
                  </a:lnTo>
                  <a:close/>
                  <a:moveTo>
                    <a:pt x="49" y="1"/>
                  </a:moveTo>
                  <a:lnTo>
                    <a:pt x="49" y="1"/>
                  </a:lnTo>
                  <a:lnTo>
                    <a:pt x="10" y="0"/>
                  </a:lnTo>
                  <a:cubicBezTo>
                    <a:pt x="4" y="0"/>
                    <a:pt x="0" y="6"/>
                    <a:pt x="0" y="14"/>
                  </a:cubicBezTo>
                  <a:lnTo>
                    <a:pt x="0" y="48"/>
                  </a:lnTo>
                  <a:cubicBezTo>
                    <a:pt x="0" y="56"/>
                    <a:pt x="4" y="62"/>
                    <a:pt x="10" y="62"/>
                  </a:cubicBezTo>
                  <a:lnTo>
                    <a:pt x="49" y="60"/>
                  </a:lnTo>
                  <a:cubicBezTo>
                    <a:pt x="54" y="59"/>
                    <a:pt x="59" y="54"/>
                    <a:pt x="59" y="47"/>
                  </a:cubicBezTo>
                  <a:lnTo>
                    <a:pt x="59" y="14"/>
                  </a:lnTo>
                  <a:cubicBezTo>
                    <a:pt x="59" y="8"/>
                    <a:pt x="54" y="2"/>
                    <a:pt x="49" y="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36"/>
            <p:cNvSpPr>
              <a:spLocks noEditPoints="1"/>
            </p:cNvSpPr>
            <p:nvPr/>
          </p:nvSpPr>
          <p:spPr bwMode="auto">
            <a:xfrm>
              <a:off x="1536700" y="1104900"/>
              <a:ext cx="42862" cy="46038"/>
            </a:xfrm>
            <a:custGeom>
              <a:avLst/>
              <a:gdLst>
                <a:gd name="T0" fmla="*/ 10 w 50"/>
                <a:gd name="T1" fmla="*/ 43 h 53"/>
                <a:gd name="T2" fmla="*/ 10 w 50"/>
                <a:gd name="T3" fmla="*/ 43 h 53"/>
                <a:gd name="T4" fmla="*/ 10 w 50"/>
                <a:gd name="T5" fmla="*/ 40 h 53"/>
                <a:gd name="T6" fmla="*/ 10 w 50"/>
                <a:gd name="T7" fmla="*/ 12 h 53"/>
                <a:gd name="T8" fmla="*/ 10 w 50"/>
                <a:gd name="T9" fmla="*/ 10 h 53"/>
                <a:gd name="T10" fmla="*/ 40 w 50"/>
                <a:gd name="T11" fmla="*/ 10 h 53"/>
                <a:gd name="T12" fmla="*/ 40 w 50"/>
                <a:gd name="T13" fmla="*/ 12 h 53"/>
                <a:gd name="T14" fmla="*/ 40 w 50"/>
                <a:gd name="T15" fmla="*/ 39 h 53"/>
                <a:gd name="T16" fmla="*/ 40 w 50"/>
                <a:gd name="T17" fmla="*/ 41 h 53"/>
                <a:gd name="T18" fmla="*/ 10 w 50"/>
                <a:gd name="T19" fmla="*/ 43 h 53"/>
                <a:gd name="T20" fmla="*/ 41 w 50"/>
                <a:gd name="T21" fmla="*/ 0 h 53"/>
                <a:gd name="T22" fmla="*/ 41 w 50"/>
                <a:gd name="T23" fmla="*/ 0 h 53"/>
                <a:gd name="T24" fmla="*/ 9 w 50"/>
                <a:gd name="T25" fmla="*/ 0 h 53"/>
                <a:gd name="T26" fmla="*/ 0 w 50"/>
                <a:gd name="T27" fmla="*/ 12 h 53"/>
                <a:gd name="T28" fmla="*/ 0 w 50"/>
                <a:gd name="T29" fmla="*/ 40 h 53"/>
                <a:gd name="T30" fmla="*/ 9 w 50"/>
                <a:gd name="T31" fmla="*/ 53 h 53"/>
                <a:gd name="T32" fmla="*/ 41 w 50"/>
                <a:gd name="T33" fmla="*/ 50 h 53"/>
                <a:gd name="T34" fmla="*/ 50 w 50"/>
                <a:gd name="T35" fmla="*/ 39 h 53"/>
                <a:gd name="T36" fmla="*/ 50 w 50"/>
                <a:gd name="T37" fmla="*/ 12 h 53"/>
                <a:gd name="T38" fmla="*/ 41 w 50"/>
                <a:gd name="T3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53">
                  <a:moveTo>
                    <a:pt x="10" y="43"/>
                  </a:moveTo>
                  <a:lnTo>
                    <a:pt x="10" y="43"/>
                  </a:lnTo>
                  <a:cubicBezTo>
                    <a:pt x="10" y="42"/>
                    <a:pt x="10" y="41"/>
                    <a:pt x="10" y="40"/>
                  </a:cubicBezTo>
                  <a:lnTo>
                    <a:pt x="10" y="12"/>
                  </a:lnTo>
                  <a:cubicBezTo>
                    <a:pt x="10" y="11"/>
                    <a:pt x="10" y="10"/>
                    <a:pt x="10" y="10"/>
                  </a:cubicBezTo>
                  <a:lnTo>
                    <a:pt x="40" y="10"/>
                  </a:lnTo>
                  <a:cubicBezTo>
                    <a:pt x="40" y="11"/>
                    <a:pt x="40" y="11"/>
                    <a:pt x="40" y="12"/>
                  </a:cubicBezTo>
                  <a:lnTo>
                    <a:pt x="40" y="39"/>
                  </a:lnTo>
                  <a:cubicBezTo>
                    <a:pt x="40" y="40"/>
                    <a:pt x="40" y="41"/>
                    <a:pt x="40" y="41"/>
                  </a:cubicBezTo>
                  <a:lnTo>
                    <a:pt x="10" y="43"/>
                  </a:lnTo>
                  <a:close/>
                  <a:moveTo>
                    <a:pt x="41" y="0"/>
                  </a:moveTo>
                  <a:lnTo>
                    <a:pt x="41" y="0"/>
                  </a:lnTo>
                  <a:lnTo>
                    <a:pt x="9" y="0"/>
                  </a:lnTo>
                  <a:cubicBezTo>
                    <a:pt x="4" y="0"/>
                    <a:pt x="0" y="5"/>
                    <a:pt x="0" y="12"/>
                  </a:cubicBezTo>
                  <a:lnTo>
                    <a:pt x="0" y="40"/>
                  </a:lnTo>
                  <a:cubicBezTo>
                    <a:pt x="0" y="47"/>
                    <a:pt x="4" y="53"/>
                    <a:pt x="9" y="53"/>
                  </a:cubicBezTo>
                  <a:lnTo>
                    <a:pt x="41" y="50"/>
                  </a:lnTo>
                  <a:cubicBezTo>
                    <a:pt x="46" y="50"/>
                    <a:pt x="50" y="45"/>
                    <a:pt x="50" y="39"/>
                  </a:cubicBezTo>
                  <a:lnTo>
                    <a:pt x="50" y="12"/>
                  </a:lnTo>
                  <a:cubicBezTo>
                    <a:pt x="50" y="6"/>
                    <a:pt x="47" y="1"/>
                    <a:pt x="41"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37"/>
            <p:cNvSpPr>
              <a:spLocks/>
            </p:cNvSpPr>
            <p:nvPr/>
          </p:nvSpPr>
          <p:spPr bwMode="auto">
            <a:xfrm>
              <a:off x="1450975" y="1193800"/>
              <a:ext cx="53975" cy="17463"/>
            </a:xfrm>
            <a:custGeom>
              <a:avLst/>
              <a:gdLst>
                <a:gd name="T0" fmla="*/ 6 w 64"/>
                <a:gd name="T1" fmla="*/ 21 h 21"/>
                <a:gd name="T2" fmla="*/ 6 w 64"/>
                <a:gd name="T3" fmla="*/ 21 h 21"/>
                <a:gd name="T4" fmla="*/ 58 w 64"/>
                <a:gd name="T5" fmla="*/ 16 h 21"/>
                <a:gd name="T6" fmla="*/ 64 w 64"/>
                <a:gd name="T7" fmla="*/ 7 h 21"/>
                <a:gd name="T8" fmla="*/ 58 w 64"/>
                <a:gd name="T9" fmla="*/ 0 h 21"/>
                <a:gd name="T10" fmla="*/ 6 w 64"/>
                <a:gd name="T11" fmla="*/ 5 h 21"/>
                <a:gd name="T12" fmla="*/ 0 w 64"/>
                <a:gd name="T13" fmla="*/ 13 h 21"/>
                <a:gd name="T14" fmla="*/ 6 w 6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1">
                  <a:moveTo>
                    <a:pt x="6" y="21"/>
                  </a:moveTo>
                  <a:lnTo>
                    <a:pt x="6" y="21"/>
                  </a:lnTo>
                  <a:lnTo>
                    <a:pt x="58" y="16"/>
                  </a:lnTo>
                  <a:cubicBezTo>
                    <a:pt x="61" y="16"/>
                    <a:pt x="64" y="12"/>
                    <a:pt x="64" y="7"/>
                  </a:cubicBezTo>
                  <a:cubicBezTo>
                    <a:pt x="64" y="3"/>
                    <a:pt x="61" y="0"/>
                    <a:pt x="58" y="0"/>
                  </a:cubicBezTo>
                  <a:lnTo>
                    <a:pt x="6" y="5"/>
                  </a:lnTo>
                  <a:cubicBezTo>
                    <a:pt x="3" y="5"/>
                    <a:pt x="0" y="9"/>
                    <a:pt x="0" y="13"/>
                  </a:cubicBezTo>
                  <a:cubicBezTo>
                    <a:pt x="0" y="17"/>
                    <a:pt x="3" y="21"/>
                    <a:pt x="6" y="2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38"/>
            <p:cNvSpPr>
              <a:spLocks/>
            </p:cNvSpPr>
            <p:nvPr/>
          </p:nvSpPr>
          <p:spPr bwMode="auto">
            <a:xfrm>
              <a:off x="1450975" y="1217613"/>
              <a:ext cx="53975" cy="20638"/>
            </a:xfrm>
            <a:custGeom>
              <a:avLst/>
              <a:gdLst>
                <a:gd name="T0" fmla="*/ 58 w 64"/>
                <a:gd name="T1" fmla="*/ 0 h 23"/>
                <a:gd name="T2" fmla="*/ 58 w 64"/>
                <a:gd name="T3" fmla="*/ 0 h 23"/>
                <a:gd name="T4" fmla="*/ 58 w 64"/>
                <a:gd name="T5" fmla="*/ 0 h 23"/>
                <a:gd name="T6" fmla="*/ 6 w 64"/>
                <a:gd name="T7" fmla="*/ 7 h 23"/>
                <a:gd name="T8" fmla="*/ 0 w 64"/>
                <a:gd name="T9" fmla="*/ 15 h 23"/>
                <a:gd name="T10" fmla="*/ 6 w 64"/>
                <a:gd name="T11" fmla="*/ 23 h 23"/>
                <a:gd name="T12" fmla="*/ 6 w 64"/>
                <a:gd name="T13" fmla="*/ 23 h 23"/>
                <a:gd name="T14" fmla="*/ 58 w 64"/>
                <a:gd name="T15" fmla="*/ 16 h 23"/>
                <a:gd name="T16" fmla="*/ 64 w 64"/>
                <a:gd name="T17" fmla="*/ 8 h 23"/>
                <a:gd name="T18" fmla="*/ 58 w 64"/>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3">
                  <a:moveTo>
                    <a:pt x="58" y="0"/>
                  </a:moveTo>
                  <a:lnTo>
                    <a:pt x="58" y="0"/>
                  </a:lnTo>
                  <a:lnTo>
                    <a:pt x="58" y="0"/>
                  </a:lnTo>
                  <a:lnTo>
                    <a:pt x="6" y="7"/>
                  </a:lnTo>
                  <a:cubicBezTo>
                    <a:pt x="3" y="7"/>
                    <a:pt x="0" y="11"/>
                    <a:pt x="0" y="15"/>
                  </a:cubicBezTo>
                  <a:cubicBezTo>
                    <a:pt x="0" y="20"/>
                    <a:pt x="3" y="23"/>
                    <a:pt x="6" y="23"/>
                  </a:cubicBezTo>
                  <a:lnTo>
                    <a:pt x="6" y="23"/>
                  </a:lnTo>
                  <a:lnTo>
                    <a:pt x="58" y="16"/>
                  </a:lnTo>
                  <a:cubicBezTo>
                    <a:pt x="62" y="16"/>
                    <a:pt x="64" y="12"/>
                    <a:pt x="64" y="8"/>
                  </a:cubicBezTo>
                  <a:cubicBezTo>
                    <a:pt x="64" y="3"/>
                    <a:pt x="62" y="0"/>
                    <a:pt x="5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39"/>
            <p:cNvSpPr>
              <a:spLocks/>
            </p:cNvSpPr>
            <p:nvPr/>
          </p:nvSpPr>
          <p:spPr bwMode="auto">
            <a:xfrm>
              <a:off x="1536700" y="1185863"/>
              <a:ext cx="41275" cy="14288"/>
            </a:xfrm>
            <a:custGeom>
              <a:avLst/>
              <a:gdLst>
                <a:gd name="T0" fmla="*/ 4 w 48"/>
                <a:gd name="T1" fmla="*/ 16 h 16"/>
                <a:gd name="T2" fmla="*/ 4 w 48"/>
                <a:gd name="T3" fmla="*/ 16 h 16"/>
                <a:gd name="T4" fmla="*/ 4 w 48"/>
                <a:gd name="T5" fmla="*/ 16 h 16"/>
                <a:gd name="T6" fmla="*/ 44 w 48"/>
                <a:gd name="T7" fmla="*/ 12 h 16"/>
                <a:gd name="T8" fmla="*/ 48 w 48"/>
                <a:gd name="T9" fmla="*/ 6 h 16"/>
                <a:gd name="T10" fmla="*/ 44 w 48"/>
                <a:gd name="T11" fmla="*/ 0 h 16"/>
                <a:gd name="T12" fmla="*/ 4 w 48"/>
                <a:gd name="T13" fmla="*/ 4 h 16"/>
                <a:gd name="T14" fmla="*/ 0 w 48"/>
                <a:gd name="T15" fmla="*/ 10 h 16"/>
                <a:gd name="T16" fmla="*/ 4 w 4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
                  <a:moveTo>
                    <a:pt x="4" y="16"/>
                  </a:moveTo>
                  <a:lnTo>
                    <a:pt x="4" y="16"/>
                  </a:lnTo>
                  <a:lnTo>
                    <a:pt x="4" y="16"/>
                  </a:lnTo>
                  <a:lnTo>
                    <a:pt x="44" y="12"/>
                  </a:lnTo>
                  <a:cubicBezTo>
                    <a:pt x="46" y="12"/>
                    <a:pt x="48" y="9"/>
                    <a:pt x="48" y="6"/>
                  </a:cubicBezTo>
                  <a:cubicBezTo>
                    <a:pt x="48" y="3"/>
                    <a:pt x="46" y="0"/>
                    <a:pt x="44" y="0"/>
                  </a:cubicBezTo>
                  <a:lnTo>
                    <a:pt x="4" y="4"/>
                  </a:lnTo>
                  <a:cubicBezTo>
                    <a:pt x="2" y="4"/>
                    <a:pt x="0" y="7"/>
                    <a:pt x="0" y="10"/>
                  </a:cubicBezTo>
                  <a:cubicBezTo>
                    <a:pt x="0" y="14"/>
                    <a:pt x="2" y="16"/>
                    <a:pt x="4" y="1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40"/>
            <p:cNvSpPr>
              <a:spLocks/>
            </p:cNvSpPr>
            <p:nvPr/>
          </p:nvSpPr>
          <p:spPr bwMode="auto">
            <a:xfrm>
              <a:off x="1536700" y="1204913"/>
              <a:ext cx="41275" cy="15875"/>
            </a:xfrm>
            <a:custGeom>
              <a:avLst/>
              <a:gdLst>
                <a:gd name="T0" fmla="*/ 44 w 48"/>
                <a:gd name="T1" fmla="*/ 0 h 18"/>
                <a:gd name="T2" fmla="*/ 44 w 48"/>
                <a:gd name="T3" fmla="*/ 0 h 18"/>
                <a:gd name="T4" fmla="*/ 44 w 48"/>
                <a:gd name="T5" fmla="*/ 0 h 18"/>
                <a:gd name="T6" fmla="*/ 4 w 48"/>
                <a:gd name="T7" fmla="*/ 6 h 18"/>
                <a:gd name="T8" fmla="*/ 0 w 48"/>
                <a:gd name="T9" fmla="*/ 12 h 18"/>
                <a:gd name="T10" fmla="*/ 4 w 48"/>
                <a:gd name="T11" fmla="*/ 18 h 18"/>
                <a:gd name="T12" fmla="*/ 4 w 48"/>
                <a:gd name="T13" fmla="*/ 18 h 18"/>
                <a:gd name="T14" fmla="*/ 44 w 48"/>
                <a:gd name="T15" fmla="*/ 12 h 18"/>
                <a:gd name="T16" fmla="*/ 48 w 48"/>
                <a:gd name="T17" fmla="*/ 6 h 18"/>
                <a:gd name="T18" fmla="*/ 44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44" y="0"/>
                  </a:moveTo>
                  <a:lnTo>
                    <a:pt x="44" y="0"/>
                  </a:lnTo>
                  <a:lnTo>
                    <a:pt x="44" y="0"/>
                  </a:lnTo>
                  <a:lnTo>
                    <a:pt x="4" y="6"/>
                  </a:lnTo>
                  <a:cubicBezTo>
                    <a:pt x="2" y="6"/>
                    <a:pt x="0" y="9"/>
                    <a:pt x="0" y="12"/>
                  </a:cubicBezTo>
                  <a:cubicBezTo>
                    <a:pt x="0" y="15"/>
                    <a:pt x="2" y="18"/>
                    <a:pt x="4" y="18"/>
                  </a:cubicBezTo>
                  <a:lnTo>
                    <a:pt x="4" y="18"/>
                  </a:lnTo>
                  <a:lnTo>
                    <a:pt x="44" y="12"/>
                  </a:lnTo>
                  <a:cubicBezTo>
                    <a:pt x="46" y="12"/>
                    <a:pt x="48" y="10"/>
                    <a:pt x="48" y="6"/>
                  </a:cubicBezTo>
                  <a:cubicBezTo>
                    <a:pt x="48" y="3"/>
                    <a:pt x="46" y="0"/>
                    <a:pt x="44"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41"/>
            <p:cNvSpPr>
              <a:spLocks noEditPoints="1"/>
            </p:cNvSpPr>
            <p:nvPr/>
          </p:nvSpPr>
          <p:spPr bwMode="auto">
            <a:xfrm>
              <a:off x="1603375" y="960438"/>
              <a:ext cx="28575" cy="38100"/>
            </a:xfrm>
            <a:custGeom>
              <a:avLst/>
              <a:gdLst>
                <a:gd name="T0" fmla="*/ 7 w 34"/>
                <a:gd name="T1" fmla="*/ 12 h 45"/>
                <a:gd name="T2" fmla="*/ 7 w 34"/>
                <a:gd name="T3" fmla="*/ 12 h 45"/>
                <a:gd name="T4" fmla="*/ 8 w 34"/>
                <a:gd name="T5" fmla="*/ 8 h 45"/>
                <a:gd name="T6" fmla="*/ 25 w 34"/>
                <a:gd name="T7" fmla="*/ 14 h 45"/>
                <a:gd name="T8" fmla="*/ 27 w 34"/>
                <a:gd name="T9" fmla="*/ 18 h 45"/>
                <a:gd name="T10" fmla="*/ 27 w 34"/>
                <a:gd name="T11" fmla="*/ 34 h 45"/>
                <a:gd name="T12" fmla="*/ 26 w 34"/>
                <a:gd name="T13" fmla="*/ 37 h 45"/>
                <a:gd name="T14" fmla="*/ 8 w 34"/>
                <a:gd name="T15" fmla="*/ 36 h 45"/>
                <a:gd name="T16" fmla="*/ 7 w 34"/>
                <a:gd name="T17" fmla="*/ 31 h 45"/>
                <a:gd name="T18" fmla="*/ 7 w 34"/>
                <a:gd name="T19" fmla="*/ 12 h 45"/>
                <a:gd name="T20" fmla="*/ 1 w 34"/>
                <a:gd name="T21" fmla="*/ 39 h 45"/>
                <a:gd name="T22" fmla="*/ 1 w 34"/>
                <a:gd name="T23" fmla="*/ 39 h 45"/>
                <a:gd name="T24" fmla="*/ 7 w 34"/>
                <a:gd name="T25" fmla="*/ 43 h 45"/>
                <a:gd name="T26" fmla="*/ 27 w 34"/>
                <a:gd name="T27" fmla="*/ 45 h 45"/>
                <a:gd name="T28" fmla="*/ 27 w 34"/>
                <a:gd name="T29" fmla="*/ 45 h 45"/>
                <a:gd name="T30" fmla="*/ 34 w 34"/>
                <a:gd name="T31" fmla="*/ 34 h 45"/>
                <a:gd name="T32" fmla="*/ 34 w 34"/>
                <a:gd name="T33" fmla="*/ 18 h 45"/>
                <a:gd name="T34" fmla="*/ 28 w 34"/>
                <a:gd name="T35" fmla="*/ 7 h 45"/>
                <a:gd name="T36" fmla="*/ 8 w 34"/>
                <a:gd name="T37" fmla="*/ 0 h 45"/>
                <a:gd name="T38" fmla="*/ 7 w 34"/>
                <a:gd name="T39" fmla="*/ 0 h 45"/>
                <a:gd name="T40" fmla="*/ 0 w 34"/>
                <a:gd name="T41" fmla="*/ 12 h 45"/>
                <a:gd name="T42" fmla="*/ 0 w 34"/>
                <a:gd name="T43" fmla="*/ 31 h 45"/>
                <a:gd name="T44" fmla="*/ 1 w 34"/>
                <a:gd name="T45"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45">
                  <a:moveTo>
                    <a:pt x="7" y="12"/>
                  </a:moveTo>
                  <a:lnTo>
                    <a:pt x="7" y="12"/>
                  </a:lnTo>
                  <a:cubicBezTo>
                    <a:pt x="7" y="10"/>
                    <a:pt x="8" y="9"/>
                    <a:pt x="8" y="8"/>
                  </a:cubicBezTo>
                  <a:lnTo>
                    <a:pt x="25" y="14"/>
                  </a:lnTo>
                  <a:cubicBezTo>
                    <a:pt x="26" y="14"/>
                    <a:pt x="27" y="16"/>
                    <a:pt x="27" y="18"/>
                  </a:cubicBezTo>
                  <a:lnTo>
                    <a:pt x="27" y="34"/>
                  </a:lnTo>
                  <a:cubicBezTo>
                    <a:pt x="27" y="36"/>
                    <a:pt x="26" y="37"/>
                    <a:pt x="26" y="37"/>
                  </a:cubicBezTo>
                  <a:lnTo>
                    <a:pt x="8" y="36"/>
                  </a:lnTo>
                  <a:cubicBezTo>
                    <a:pt x="8" y="35"/>
                    <a:pt x="7" y="34"/>
                    <a:pt x="7" y="31"/>
                  </a:cubicBezTo>
                  <a:lnTo>
                    <a:pt x="7" y="12"/>
                  </a:lnTo>
                  <a:close/>
                  <a:moveTo>
                    <a:pt x="1" y="39"/>
                  </a:moveTo>
                  <a:lnTo>
                    <a:pt x="1" y="39"/>
                  </a:lnTo>
                  <a:cubicBezTo>
                    <a:pt x="3" y="43"/>
                    <a:pt x="6" y="43"/>
                    <a:pt x="7" y="43"/>
                  </a:cubicBezTo>
                  <a:lnTo>
                    <a:pt x="27" y="45"/>
                  </a:lnTo>
                  <a:lnTo>
                    <a:pt x="27" y="45"/>
                  </a:lnTo>
                  <a:cubicBezTo>
                    <a:pt x="31" y="45"/>
                    <a:pt x="34" y="40"/>
                    <a:pt x="34" y="34"/>
                  </a:cubicBezTo>
                  <a:lnTo>
                    <a:pt x="34" y="18"/>
                  </a:lnTo>
                  <a:cubicBezTo>
                    <a:pt x="34" y="13"/>
                    <a:pt x="32" y="7"/>
                    <a:pt x="28" y="7"/>
                  </a:cubicBezTo>
                  <a:lnTo>
                    <a:pt x="8" y="0"/>
                  </a:lnTo>
                  <a:lnTo>
                    <a:pt x="7" y="0"/>
                  </a:lnTo>
                  <a:cubicBezTo>
                    <a:pt x="3" y="0"/>
                    <a:pt x="0" y="5"/>
                    <a:pt x="0" y="12"/>
                  </a:cubicBezTo>
                  <a:lnTo>
                    <a:pt x="0" y="31"/>
                  </a:lnTo>
                  <a:cubicBezTo>
                    <a:pt x="0" y="34"/>
                    <a:pt x="1" y="37"/>
                    <a:pt x="1" y="3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42"/>
            <p:cNvSpPr>
              <a:spLocks noEditPoints="1"/>
            </p:cNvSpPr>
            <p:nvPr/>
          </p:nvSpPr>
          <p:spPr bwMode="auto">
            <a:xfrm>
              <a:off x="1603375" y="1033463"/>
              <a:ext cx="28575" cy="39688"/>
            </a:xfrm>
            <a:custGeom>
              <a:avLst/>
              <a:gdLst>
                <a:gd name="T0" fmla="*/ 7 w 34"/>
                <a:gd name="T1" fmla="*/ 12 h 47"/>
                <a:gd name="T2" fmla="*/ 7 w 34"/>
                <a:gd name="T3" fmla="*/ 12 h 47"/>
                <a:gd name="T4" fmla="*/ 8 w 34"/>
                <a:gd name="T5" fmla="*/ 8 h 47"/>
                <a:gd name="T6" fmla="*/ 25 w 34"/>
                <a:gd name="T7" fmla="*/ 12 h 47"/>
                <a:gd name="T8" fmla="*/ 27 w 34"/>
                <a:gd name="T9" fmla="*/ 16 h 47"/>
                <a:gd name="T10" fmla="*/ 27 w 34"/>
                <a:gd name="T11" fmla="*/ 36 h 47"/>
                <a:gd name="T12" fmla="*/ 26 w 34"/>
                <a:gd name="T13" fmla="*/ 40 h 47"/>
                <a:gd name="T14" fmla="*/ 8 w 34"/>
                <a:gd name="T15" fmla="*/ 40 h 47"/>
                <a:gd name="T16" fmla="*/ 7 w 34"/>
                <a:gd name="T17" fmla="*/ 36 h 47"/>
                <a:gd name="T18" fmla="*/ 7 w 34"/>
                <a:gd name="T19" fmla="*/ 12 h 47"/>
                <a:gd name="T20" fmla="*/ 7 w 34"/>
                <a:gd name="T21" fmla="*/ 47 h 47"/>
                <a:gd name="T22" fmla="*/ 7 w 34"/>
                <a:gd name="T23" fmla="*/ 47 h 47"/>
                <a:gd name="T24" fmla="*/ 27 w 34"/>
                <a:gd name="T25" fmla="*/ 47 h 47"/>
                <a:gd name="T26" fmla="*/ 34 w 34"/>
                <a:gd name="T27" fmla="*/ 36 h 47"/>
                <a:gd name="T28" fmla="*/ 34 w 34"/>
                <a:gd name="T29" fmla="*/ 16 h 47"/>
                <a:gd name="T30" fmla="*/ 27 w 34"/>
                <a:gd name="T31" fmla="*/ 5 h 47"/>
                <a:gd name="T32" fmla="*/ 8 w 34"/>
                <a:gd name="T33" fmla="*/ 1 h 47"/>
                <a:gd name="T34" fmla="*/ 7 w 34"/>
                <a:gd name="T35" fmla="*/ 0 h 47"/>
                <a:gd name="T36" fmla="*/ 0 w 34"/>
                <a:gd name="T37" fmla="*/ 12 h 47"/>
                <a:gd name="T38" fmla="*/ 0 w 34"/>
                <a:gd name="T39" fmla="*/ 36 h 47"/>
                <a:gd name="T40" fmla="*/ 7 w 34"/>
                <a:gd name="T4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7" y="12"/>
                  </a:moveTo>
                  <a:lnTo>
                    <a:pt x="7" y="12"/>
                  </a:lnTo>
                  <a:cubicBezTo>
                    <a:pt x="7" y="10"/>
                    <a:pt x="8" y="9"/>
                    <a:pt x="8" y="8"/>
                  </a:cubicBezTo>
                  <a:lnTo>
                    <a:pt x="25" y="12"/>
                  </a:lnTo>
                  <a:cubicBezTo>
                    <a:pt x="26" y="13"/>
                    <a:pt x="27" y="14"/>
                    <a:pt x="27" y="16"/>
                  </a:cubicBezTo>
                  <a:lnTo>
                    <a:pt x="27" y="36"/>
                  </a:lnTo>
                  <a:cubicBezTo>
                    <a:pt x="27" y="38"/>
                    <a:pt x="26" y="40"/>
                    <a:pt x="26" y="40"/>
                  </a:cubicBezTo>
                  <a:lnTo>
                    <a:pt x="8" y="40"/>
                  </a:lnTo>
                  <a:cubicBezTo>
                    <a:pt x="8" y="39"/>
                    <a:pt x="7" y="38"/>
                    <a:pt x="7" y="36"/>
                  </a:cubicBezTo>
                  <a:lnTo>
                    <a:pt x="7" y="12"/>
                  </a:lnTo>
                  <a:close/>
                  <a:moveTo>
                    <a:pt x="7" y="47"/>
                  </a:moveTo>
                  <a:lnTo>
                    <a:pt x="7" y="47"/>
                  </a:lnTo>
                  <a:lnTo>
                    <a:pt x="27" y="47"/>
                  </a:lnTo>
                  <a:cubicBezTo>
                    <a:pt x="31" y="47"/>
                    <a:pt x="34" y="42"/>
                    <a:pt x="34" y="36"/>
                  </a:cubicBezTo>
                  <a:lnTo>
                    <a:pt x="34" y="16"/>
                  </a:lnTo>
                  <a:cubicBezTo>
                    <a:pt x="34" y="11"/>
                    <a:pt x="31" y="6"/>
                    <a:pt x="27" y="5"/>
                  </a:cubicBezTo>
                  <a:lnTo>
                    <a:pt x="8" y="1"/>
                  </a:lnTo>
                  <a:lnTo>
                    <a:pt x="7" y="0"/>
                  </a:lnTo>
                  <a:cubicBezTo>
                    <a:pt x="3" y="0"/>
                    <a:pt x="0" y="5"/>
                    <a:pt x="0" y="12"/>
                  </a:cubicBezTo>
                  <a:lnTo>
                    <a:pt x="0" y="36"/>
                  </a:lnTo>
                  <a:cubicBezTo>
                    <a:pt x="0" y="42"/>
                    <a:pt x="3" y="47"/>
                    <a:pt x="7" y="47"/>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43"/>
            <p:cNvSpPr>
              <a:spLocks noEditPoints="1"/>
            </p:cNvSpPr>
            <p:nvPr/>
          </p:nvSpPr>
          <p:spPr bwMode="auto">
            <a:xfrm>
              <a:off x="1601788" y="1108075"/>
              <a:ext cx="30162" cy="38100"/>
            </a:xfrm>
            <a:custGeom>
              <a:avLst/>
              <a:gdLst>
                <a:gd name="T0" fmla="*/ 7 w 35"/>
                <a:gd name="T1" fmla="*/ 11 h 45"/>
                <a:gd name="T2" fmla="*/ 7 w 35"/>
                <a:gd name="T3" fmla="*/ 11 h 45"/>
                <a:gd name="T4" fmla="*/ 8 w 35"/>
                <a:gd name="T5" fmla="*/ 7 h 45"/>
                <a:gd name="T6" fmla="*/ 27 w 35"/>
                <a:gd name="T7" fmla="*/ 8 h 45"/>
                <a:gd name="T8" fmla="*/ 27 w 35"/>
                <a:gd name="T9" fmla="*/ 11 h 45"/>
                <a:gd name="T10" fmla="*/ 27 w 35"/>
                <a:gd name="T11" fmla="*/ 33 h 45"/>
                <a:gd name="T12" fmla="*/ 27 w 35"/>
                <a:gd name="T13" fmla="*/ 36 h 45"/>
                <a:gd name="T14" fmla="*/ 8 w 35"/>
                <a:gd name="T15" fmla="*/ 38 h 45"/>
                <a:gd name="T16" fmla="*/ 7 w 35"/>
                <a:gd name="T17" fmla="*/ 34 h 45"/>
                <a:gd name="T18" fmla="*/ 7 w 35"/>
                <a:gd name="T19" fmla="*/ 11 h 45"/>
                <a:gd name="T20" fmla="*/ 6 w 35"/>
                <a:gd name="T21" fmla="*/ 45 h 45"/>
                <a:gd name="T22" fmla="*/ 6 w 35"/>
                <a:gd name="T23" fmla="*/ 45 h 45"/>
                <a:gd name="T24" fmla="*/ 28 w 35"/>
                <a:gd name="T25" fmla="*/ 43 h 45"/>
                <a:gd name="T26" fmla="*/ 35 w 35"/>
                <a:gd name="T27" fmla="*/ 33 h 45"/>
                <a:gd name="T28" fmla="*/ 35 w 35"/>
                <a:gd name="T29" fmla="*/ 11 h 45"/>
                <a:gd name="T30" fmla="*/ 28 w 35"/>
                <a:gd name="T31" fmla="*/ 1 h 45"/>
                <a:gd name="T32" fmla="*/ 7 w 35"/>
                <a:gd name="T33" fmla="*/ 0 h 45"/>
                <a:gd name="T34" fmla="*/ 6 w 35"/>
                <a:gd name="T35" fmla="*/ 0 h 45"/>
                <a:gd name="T36" fmla="*/ 0 w 35"/>
                <a:gd name="T37" fmla="*/ 11 h 45"/>
                <a:gd name="T38" fmla="*/ 0 w 35"/>
                <a:gd name="T39" fmla="*/ 34 h 45"/>
                <a:gd name="T40" fmla="*/ 6 w 35"/>
                <a:gd name="T4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7" y="11"/>
                  </a:moveTo>
                  <a:lnTo>
                    <a:pt x="7" y="11"/>
                  </a:lnTo>
                  <a:cubicBezTo>
                    <a:pt x="7" y="9"/>
                    <a:pt x="7" y="8"/>
                    <a:pt x="8" y="7"/>
                  </a:cubicBezTo>
                  <a:lnTo>
                    <a:pt x="27" y="8"/>
                  </a:lnTo>
                  <a:cubicBezTo>
                    <a:pt x="27" y="9"/>
                    <a:pt x="27" y="10"/>
                    <a:pt x="27" y="11"/>
                  </a:cubicBezTo>
                  <a:lnTo>
                    <a:pt x="27" y="33"/>
                  </a:lnTo>
                  <a:cubicBezTo>
                    <a:pt x="27" y="34"/>
                    <a:pt x="27" y="35"/>
                    <a:pt x="27" y="36"/>
                  </a:cubicBezTo>
                  <a:lnTo>
                    <a:pt x="8" y="38"/>
                  </a:lnTo>
                  <a:cubicBezTo>
                    <a:pt x="7" y="37"/>
                    <a:pt x="7" y="36"/>
                    <a:pt x="7" y="34"/>
                  </a:cubicBezTo>
                  <a:lnTo>
                    <a:pt x="7" y="11"/>
                  </a:lnTo>
                  <a:close/>
                  <a:moveTo>
                    <a:pt x="6" y="45"/>
                  </a:moveTo>
                  <a:lnTo>
                    <a:pt x="6" y="45"/>
                  </a:lnTo>
                  <a:lnTo>
                    <a:pt x="28" y="43"/>
                  </a:lnTo>
                  <a:cubicBezTo>
                    <a:pt x="32" y="43"/>
                    <a:pt x="35" y="38"/>
                    <a:pt x="35" y="33"/>
                  </a:cubicBezTo>
                  <a:lnTo>
                    <a:pt x="35" y="11"/>
                  </a:lnTo>
                  <a:cubicBezTo>
                    <a:pt x="35" y="7"/>
                    <a:pt x="33" y="1"/>
                    <a:pt x="28" y="1"/>
                  </a:cubicBezTo>
                  <a:lnTo>
                    <a:pt x="7" y="0"/>
                  </a:lnTo>
                  <a:lnTo>
                    <a:pt x="6" y="0"/>
                  </a:lnTo>
                  <a:cubicBezTo>
                    <a:pt x="2" y="0"/>
                    <a:pt x="0" y="4"/>
                    <a:pt x="0" y="11"/>
                  </a:cubicBezTo>
                  <a:lnTo>
                    <a:pt x="0" y="34"/>
                  </a:lnTo>
                  <a:cubicBezTo>
                    <a:pt x="0" y="41"/>
                    <a:pt x="2" y="45"/>
                    <a:pt x="6" y="4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44"/>
            <p:cNvSpPr>
              <a:spLocks/>
            </p:cNvSpPr>
            <p:nvPr/>
          </p:nvSpPr>
          <p:spPr bwMode="auto">
            <a:xfrm>
              <a:off x="1603375" y="1177925"/>
              <a:ext cx="26987" cy="12700"/>
            </a:xfrm>
            <a:custGeom>
              <a:avLst/>
              <a:gdLst>
                <a:gd name="T0" fmla="*/ 3 w 33"/>
                <a:gd name="T1" fmla="*/ 14 h 14"/>
                <a:gd name="T2" fmla="*/ 3 w 33"/>
                <a:gd name="T3" fmla="*/ 14 h 14"/>
                <a:gd name="T4" fmla="*/ 3 w 33"/>
                <a:gd name="T5" fmla="*/ 14 h 14"/>
                <a:gd name="T6" fmla="*/ 30 w 33"/>
                <a:gd name="T7" fmla="*/ 11 h 14"/>
                <a:gd name="T8" fmla="*/ 33 w 33"/>
                <a:gd name="T9" fmla="*/ 6 h 14"/>
                <a:gd name="T10" fmla="*/ 30 w 33"/>
                <a:gd name="T11" fmla="*/ 0 h 14"/>
                <a:gd name="T12" fmla="*/ 3 w 33"/>
                <a:gd name="T13" fmla="*/ 3 h 14"/>
                <a:gd name="T14" fmla="*/ 0 w 33"/>
                <a:gd name="T15" fmla="*/ 9 h 14"/>
                <a:gd name="T16" fmla="*/ 3 w 3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4">
                  <a:moveTo>
                    <a:pt x="3" y="14"/>
                  </a:moveTo>
                  <a:lnTo>
                    <a:pt x="3" y="14"/>
                  </a:lnTo>
                  <a:lnTo>
                    <a:pt x="3" y="14"/>
                  </a:lnTo>
                  <a:lnTo>
                    <a:pt x="30" y="11"/>
                  </a:lnTo>
                  <a:cubicBezTo>
                    <a:pt x="31" y="11"/>
                    <a:pt x="33" y="9"/>
                    <a:pt x="33" y="6"/>
                  </a:cubicBezTo>
                  <a:cubicBezTo>
                    <a:pt x="33" y="3"/>
                    <a:pt x="31" y="0"/>
                    <a:pt x="30" y="0"/>
                  </a:cubicBezTo>
                  <a:lnTo>
                    <a:pt x="3" y="3"/>
                  </a:lnTo>
                  <a:cubicBezTo>
                    <a:pt x="1" y="3"/>
                    <a:pt x="0" y="6"/>
                    <a:pt x="0" y="9"/>
                  </a:cubicBezTo>
                  <a:cubicBezTo>
                    <a:pt x="0" y="12"/>
                    <a:pt x="1" y="14"/>
                    <a:pt x="3" y="1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45"/>
            <p:cNvSpPr>
              <a:spLocks/>
            </p:cNvSpPr>
            <p:nvPr/>
          </p:nvSpPr>
          <p:spPr bwMode="auto">
            <a:xfrm>
              <a:off x="1603375" y="1196975"/>
              <a:ext cx="26987" cy="12700"/>
            </a:xfrm>
            <a:custGeom>
              <a:avLst/>
              <a:gdLst>
                <a:gd name="T0" fmla="*/ 30 w 33"/>
                <a:gd name="T1" fmla="*/ 0 h 15"/>
                <a:gd name="T2" fmla="*/ 30 w 33"/>
                <a:gd name="T3" fmla="*/ 0 h 15"/>
                <a:gd name="T4" fmla="*/ 3 w 33"/>
                <a:gd name="T5" fmla="*/ 4 h 15"/>
                <a:gd name="T6" fmla="*/ 0 w 33"/>
                <a:gd name="T7" fmla="*/ 9 h 15"/>
                <a:gd name="T8" fmla="*/ 3 w 33"/>
                <a:gd name="T9" fmla="*/ 15 h 15"/>
                <a:gd name="T10" fmla="*/ 3 w 33"/>
                <a:gd name="T11" fmla="*/ 15 h 15"/>
                <a:gd name="T12" fmla="*/ 30 w 33"/>
                <a:gd name="T13" fmla="*/ 11 h 15"/>
                <a:gd name="T14" fmla="*/ 33 w 33"/>
                <a:gd name="T15" fmla="*/ 5 h 15"/>
                <a:gd name="T16" fmla="*/ 30 w 33"/>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5">
                  <a:moveTo>
                    <a:pt x="30" y="0"/>
                  </a:moveTo>
                  <a:lnTo>
                    <a:pt x="30" y="0"/>
                  </a:lnTo>
                  <a:lnTo>
                    <a:pt x="3" y="4"/>
                  </a:lnTo>
                  <a:cubicBezTo>
                    <a:pt x="1" y="4"/>
                    <a:pt x="0" y="6"/>
                    <a:pt x="0" y="9"/>
                  </a:cubicBezTo>
                  <a:cubicBezTo>
                    <a:pt x="0" y="13"/>
                    <a:pt x="1" y="15"/>
                    <a:pt x="3" y="15"/>
                  </a:cubicBezTo>
                  <a:lnTo>
                    <a:pt x="3" y="15"/>
                  </a:lnTo>
                  <a:lnTo>
                    <a:pt x="30" y="11"/>
                  </a:lnTo>
                  <a:cubicBezTo>
                    <a:pt x="31" y="11"/>
                    <a:pt x="33" y="8"/>
                    <a:pt x="33" y="5"/>
                  </a:cubicBezTo>
                  <a:cubicBezTo>
                    <a:pt x="33" y="2"/>
                    <a:pt x="31" y="0"/>
                    <a:pt x="3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6"/>
            <p:cNvSpPr>
              <a:spLocks/>
            </p:cNvSpPr>
            <p:nvPr/>
          </p:nvSpPr>
          <p:spPr bwMode="auto">
            <a:xfrm>
              <a:off x="1652588" y="1177925"/>
              <a:ext cx="19050" cy="9525"/>
            </a:xfrm>
            <a:custGeom>
              <a:avLst/>
              <a:gdLst>
                <a:gd name="T0" fmla="*/ 2 w 22"/>
                <a:gd name="T1" fmla="*/ 10 h 10"/>
                <a:gd name="T2" fmla="*/ 2 w 22"/>
                <a:gd name="T3" fmla="*/ 10 h 10"/>
                <a:gd name="T4" fmla="*/ 20 w 22"/>
                <a:gd name="T5" fmla="*/ 8 h 10"/>
                <a:gd name="T6" fmla="*/ 22 w 22"/>
                <a:gd name="T7" fmla="*/ 4 h 10"/>
                <a:gd name="T8" fmla="*/ 20 w 22"/>
                <a:gd name="T9" fmla="*/ 0 h 10"/>
                <a:gd name="T10" fmla="*/ 2 w 22"/>
                <a:gd name="T11" fmla="*/ 2 h 10"/>
                <a:gd name="T12" fmla="*/ 0 w 22"/>
                <a:gd name="T13" fmla="*/ 6 h 10"/>
                <a:gd name="T14" fmla="*/ 2 w 22"/>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0">
                  <a:moveTo>
                    <a:pt x="2" y="10"/>
                  </a:moveTo>
                  <a:lnTo>
                    <a:pt x="2" y="10"/>
                  </a:lnTo>
                  <a:lnTo>
                    <a:pt x="20" y="8"/>
                  </a:lnTo>
                  <a:cubicBezTo>
                    <a:pt x="22" y="8"/>
                    <a:pt x="22" y="6"/>
                    <a:pt x="22" y="4"/>
                  </a:cubicBezTo>
                  <a:cubicBezTo>
                    <a:pt x="22" y="2"/>
                    <a:pt x="22" y="0"/>
                    <a:pt x="20" y="0"/>
                  </a:cubicBezTo>
                  <a:lnTo>
                    <a:pt x="2" y="2"/>
                  </a:lnTo>
                  <a:cubicBezTo>
                    <a:pt x="1" y="2"/>
                    <a:pt x="0" y="4"/>
                    <a:pt x="0" y="6"/>
                  </a:cubicBezTo>
                  <a:cubicBezTo>
                    <a:pt x="0" y="8"/>
                    <a:pt x="1" y="10"/>
                    <a:pt x="2"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7"/>
            <p:cNvSpPr>
              <a:spLocks/>
            </p:cNvSpPr>
            <p:nvPr/>
          </p:nvSpPr>
          <p:spPr bwMode="auto">
            <a:xfrm>
              <a:off x="1652588" y="1190625"/>
              <a:ext cx="19050" cy="9525"/>
            </a:xfrm>
            <a:custGeom>
              <a:avLst/>
              <a:gdLst>
                <a:gd name="T0" fmla="*/ 20 w 22"/>
                <a:gd name="T1" fmla="*/ 0 h 11"/>
                <a:gd name="T2" fmla="*/ 20 w 22"/>
                <a:gd name="T3" fmla="*/ 0 h 11"/>
                <a:gd name="T4" fmla="*/ 2 w 22"/>
                <a:gd name="T5" fmla="*/ 3 h 11"/>
                <a:gd name="T6" fmla="*/ 0 w 22"/>
                <a:gd name="T7" fmla="*/ 7 h 11"/>
                <a:gd name="T8" fmla="*/ 2 w 22"/>
                <a:gd name="T9" fmla="*/ 11 h 11"/>
                <a:gd name="T10" fmla="*/ 2 w 22"/>
                <a:gd name="T11" fmla="*/ 11 h 11"/>
                <a:gd name="T12" fmla="*/ 20 w 22"/>
                <a:gd name="T13" fmla="*/ 8 h 11"/>
                <a:gd name="T14" fmla="*/ 22 w 22"/>
                <a:gd name="T15" fmla="*/ 4 h 11"/>
                <a:gd name="T16" fmla="*/ 20 w 2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0" y="0"/>
                  </a:moveTo>
                  <a:lnTo>
                    <a:pt x="20" y="0"/>
                  </a:lnTo>
                  <a:lnTo>
                    <a:pt x="2" y="3"/>
                  </a:lnTo>
                  <a:cubicBezTo>
                    <a:pt x="1" y="3"/>
                    <a:pt x="0" y="5"/>
                    <a:pt x="0" y="7"/>
                  </a:cubicBezTo>
                  <a:cubicBezTo>
                    <a:pt x="0" y="9"/>
                    <a:pt x="1" y="11"/>
                    <a:pt x="2" y="11"/>
                  </a:cubicBezTo>
                  <a:lnTo>
                    <a:pt x="2" y="11"/>
                  </a:lnTo>
                  <a:lnTo>
                    <a:pt x="20" y="8"/>
                  </a:lnTo>
                  <a:cubicBezTo>
                    <a:pt x="22" y="8"/>
                    <a:pt x="22" y="6"/>
                    <a:pt x="22" y="4"/>
                  </a:cubicBezTo>
                  <a:cubicBezTo>
                    <a:pt x="22" y="2"/>
                    <a:pt x="22" y="0"/>
                    <a:pt x="2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48"/>
            <p:cNvSpPr>
              <a:spLocks noEditPoints="1"/>
            </p:cNvSpPr>
            <p:nvPr/>
          </p:nvSpPr>
          <p:spPr bwMode="auto">
            <a:xfrm>
              <a:off x="1654175" y="976313"/>
              <a:ext cx="19050" cy="26988"/>
            </a:xfrm>
            <a:custGeom>
              <a:avLst/>
              <a:gdLst>
                <a:gd name="T0" fmla="*/ 5 w 23"/>
                <a:gd name="T1" fmla="*/ 8 h 31"/>
                <a:gd name="T2" fmla="*/ 5 w 23"/>
                <a:gd name="T3" fmla="*/ 8 h 31"/>
                <a:gd name="T4" fmla="*/ 5 w 23"/>
                <a:gd name="T5" fmla="*/ 5 h 31"/>
                <a:gd name="T6" fmla="*/ 17 w 23"/>
                <a:gd name="T7" fmla="*/ 9 h 31"/>
                <a:gd name="T8" fmla="*/ 18 w 23"/>
                <a:gd name="T9" fmla="*/ 12 h 31"/>
                <a:gd name="T10" fmla="*/ 18 w 23"/>
                <a:gd name="T11" fmla="*/ 23 h 31"/>
                <a:gd name="T12" fmla="*/ 17 w 23"/>
                <a:gd name="T13" fmla="*/ 26 h 31"/>
                <a:gd name="T14" fmla="*/ 5 w 23"/>
                <a:gd name="T15" fmla="*/ 24 h 31"/>
                <a:gd name="T16" fmla="*/ 5 w 23"/>
                <a:gd name="T17" fmla="*/ 21 h 31"/>
                <a:gd name="T18" fmla="*/ 5 w 23"/>
                <a:gd name="T19" fmla="*/ 8 h 31"/>
                <a:gd name="T20" fmla="*/ 1 w 23"/>
                <a:gd name="T21" fmla="*/ 26 h 31"/>
                <a:gd name="T22" fmla="*/ 1 w 23"/>
                <a:gd name="T23" fmla="*/ 26 h 31"/>
                <a:gd name="T24" fmla="*/ 4 w 23"/>
                <a:gd name="T25" fmla="*/ 29 h 31"/>
                <a:gd name="T26" fmla="*/ 5 w 23"/>
                <a:gd name="T27" fmla="*/ 29 h 31"/>
                <a:gd name="T28" fmla="*/ 18 w 23"/>
                <a:gd name="T29" fmla="*/ 31 h 31"/>
                <a:gd name="T30" fmla="*/ 18 w 23"/>
                <a:gd name="T31" fmla="*/ 30 h 31"/>
                <a:gd name="T32" fmla="*/ 23 w 23"/>
                <a:gd name="T33" fmla="*/ 23 h 31"/>
                <a:gd name="T34" fmla="*/ 23 w 23"/>
                <a:gd name="T35" fmla="*/ 12 h 31"/>
                <a:gd name="T36" fmla="*/ 19 w 23"/>
                <a:gd name="T37" fmla="*/ 4 h 31"/>
                <a:gd name="T38" fmla="*/ 5 w 23"/>
                <a:gd name="T39" fmla="*/ 0 h 31"/>
                <a:gd name="T40" fmla="*/ 4 w 23"/>
                <a:gd name="T41" fmla="*/ 0 h 31"/>
                <a:gd name="T42" fmla="*/ 0 w 23"/>
                <a:gd name="T43" fmla="*/ 8 h 31"/>
                <a:gd name="T44" fmla="*/ 0 w 23"/>
                <a:gd name="T45" fmla="*/ 21 h 31"/>
                <a:gd name="T46" fmla="*/ 1 w 23"/>
                <a:gd name="T4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31">
                  <a:moveTo>
                    <a:pt x="5" y="8"/>
                  </a:moveTo>
                  <a:lnTo>
                    <a:pt x="5" y="8"/>
                  </a:lnTo>
                  <a:cubicBezTo>
                    <a:pt x="5" y="6"/>
                    <a:pt x="5" y="5"/>
                    <a:pt x="5" y="5"/>
                  </a:cubicBezTo>
                  <a:lnTo>
                    <a:pt x="17" y="9"/>
                  </a:lnTo>
                  <a:cubicBezTo>
                    <a:pt x="17" y="9"/>
                    <a:pt x="18" y="10"/>
                    <a:pt x="18" y="12"/>
                  </a:cubicBezTo>
                  <a:lnTo>
                    <a:pt x="18" y="23"/>
                  </a:lnTo>
                  <a:cubicBezTo>
                    <a:pt x="18" y="24"/>
                    <a:pt x="18" y="25"/>
                    <a:pt x="17" y="26"/>
                  </a:cubicBezTo>
                  <a:lnTo>
                    <a:pt x="5" y="24"/>
                  </a:lnTo>
                  <a:cubicBezTo>
                    <a:pt x="5" y="24"/>
                    <a:pt x="5" y="23"/>
                    <a:pt x="5" y="21"/>
                  </a:cubicBezTo>
                  <a:lnTo>
                    <a:pt x="5" y="8"/>
                  </a:lnTo>
                  <a:close/>
                  <a:moveTo>
                    <a:pt x="1" y="26"/>
                  </a:moveTo>
                  <a:lnTo>
                    <a:pt x="1" y="26"/>
                  </a:lnTo>
                  <a:cubicBezTo>
                    <a:pt x="2" y="29"/>
                    <a:pt x="4" y="29"/>
                    <a:pt x="4" y="29"/>
                  </a:cubicBezTo>
                  <a:lnTo>
                    <a:pt x="5" y="29"/>
                  </a:lnTo>
                  <a:lnTo>
                    <a:pt x="18" y="31"/>
                  </a:lnTo>
                  <a:lnTo>
                    <a:pt x="18" y="30"/>
                  </a:lnTo>
                  <a:cubicBezTo>
                    <a:pt x="21" y="30"/>
                    <a:pt x="23" y="27"/>
                    <a:pt x="23" y="23"/>
                  </a:cubicBezTo>
                  <a:lnTo>
                    <a:pt x="23" y="12"/>
                  </a:lnTo>
                  <a:cubicBezTo>
                    <a:pt x="23" y="8"/>
                    <a:pt x="21" y="5"/>
                    <a:pt x="19" y="4"/>
                  </a:cubicBezTo>
                  <a:lnTo>
                    <a:pt x="5" y="0"/>
                  </a:lnTo>
                  <a:lnTo>
                    <a:pt x="4" y="0"/>
                  </a:lnTo>
                  <a:cubicBezTo>
                    <a:pt x="2" y="0"/>
                    <a:pt x="0" y="3"/>
                    <a:pt x="0" y="8"/>
                  </a:cubicBezTo>
                  <a:lnTo>
                    <a:pt x="0" y="21"/>
                  </a:lnTo>
                  <a:cubicBezTo>
                    <a:pt x="0" y="23"/>
                    <a:pt x="0" y="25"/>
                    <a:pt x="1" y="2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49"/>
            <p:cNvSpPr>
              <a:spLocks noEditPoints="1"/>
            </p:cNvSpPr>
            <p:nvPr/>
          </p:nvSpPr>
          <p:spPr bwMode="auto">
            <a:xfrm>
              <a:off x="1654175" y="1047750"/>
              <a:ext cx="19050" cy="25400"/>
            </a:xfrm>
            <a:custGeom>
              <a:avLst/>
              <a:gdLst>
                <a:gd name="T0" fmla="*/ 5 w 22"/>
                <a:gd name="T1" fmla="*/ 7 h 30"/>
                <a:gd name="T2" fmla="*/ 5 w 22"/>
                <a:gd name="T3" fmla="*/ 7 h 30"/>
                <a:gd name="T4" fmla="*/ 6 w 22"/>
                <a:gd name="T5" fmla="*/ 5 h 30"/>
                <a:gd name="T6" fmla="*/ 17 w 22"/>
                <a:gd name="T7" fmla="*/ 8 h 30"/>
                <a:gd name="T8" fmla="*/ 17 w 22"/>
                <a:gd name="T9" fmla="*/ 10 h 30"/>
                <a:gd name="T10" fmla="*/ 17 w 22"/>
                <a:gd name="T11" fmla="*/ 23 h 30"/>
                <a:gd name="T12" fmla="*/ 17 w 22"/>
                <a:gd name="T13" fmla="*/ 25 h 30"/>
                <a:gd name="T14" fmla="*/ 6 w 22"/>
                <a:gd name="T15" fmla="*/ 25 h 30"/>
                <a:gd name="T16" fmla="*/ 5 w 22"/>
                <a:gd name="T17" fmla="*/ 22 h 30"/>
                <a:gd name="T18" fmla="*/ 5 w 22"/>
                <a:gd name="T19" fmla="*/ 7 h 30"/>
                <a:gd name="T20" fmla="*/ 5 w 22"/>
                <a:gd name="T21" fmla="*/ 30 h 30"/>
                <a:gd name="T22" fmla="*/ 5 w 22"/>
                <a:gd name="T23" fmla="*/ 30 h 30"/>
                <a:gd name="T24" fmla="*/ 17 w 22"/>
                <a:gd name="T25" fmla="*/ 30 h 30"/>
                <a:gd name="T26" fmla="*/ 22 w 22"/>
                <a:gd name="T27" fmla="*/ 23 h 30"/>
                <a:gd name="T28" fmla="*/ 22 w 22"/>
                <a:gd name="T29" fmla="*/ 10 h 30"/>
                <a:gd name="T30" fmla="*/ 18 w 22"/>
                <a:gd name="T31" fmla="*/ 3 h 30"/>
                <a:gd name="T32" fmla="*/ 6 w 22"/>
                <a:gd name="T33" fmla="*/ 0 h 30"/>
                <a:gd name="T34" fmla="*/ 5 w 22"/>
                <a:gd name="T35" fmla="*/ 0 h 30"/>
                <a:gd name="T36" fmla="*/ 0 w 22"/>
                <a:gd name="T37" fmla="*/ 7 h 30"/>
                <a:gd name="T38" fmla="*/ 0 w 22"/>
                <a:gd name="T39" fmla="*/ 22 h 30"/>
                <a:gd name="T40" fmla="*/ 5 w 2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0">
                  <a:moveTo>
                    <a:pt x="5" y="7"/>
                  </a:moveTo>
                  <a:lnTo>
                    <a:pt x="5" y="7"/>
                  </a:lnTo>
                  <a:cubicBezTo>
                    <a:pt x="5" y="6"/>
                    <a:pt x="5" y="5"/>
                    <a:pt x="6" y="5"/>
                  </a:cubicBezTo>
                  <a:lnTo>
                    <a:pt x="17" y="8"/>
                  </a:lnTo>
                  <a:cubicBezTo>
                    <a:pt x="17" y="8"/>
                    <a:pt x="17" y="9"/>
                    <a:pt x="17" y="10"/>
                  </a:cubicBezTo>
                  <a:lnTo>
                    <a:pt x="17" y="23"/>
                  </a:lnTo>
                  <a:cubicBezTo>
                    <a:pt x="17" y="24"/>
                    <a:pt x="17" y="24"/>
                    <a:pt x="17" y="25"/>
                  </a:cubicBezTo>
                  <a:lnTo>
                    <a:pt x="6" y="25"/>
                  </a:lnTo>
                  <a:cubicBezTo>
                    <a:pt x="5" y="24"/>
                    <a:pt x="5" y="24"/>
                    <a:pt x="5" y="22"/>
                  </a:cubicBezTo>
                  <a:lnTo>
                    <a:pt x="5" y="7"/>
                  </a:lnTo>
                  <a:close/>
                  <a:moveTo>
                    <a:pt x="5" y="30"/>
                  </a:moveTo>
                  <a:lnTo>
                    <a:pt x="5" y="30"/>
                  </a:lnTo>
                  <a:lnTo>
                    <a:pt x="17" y="30"/>
                  </a:lnTo>
                  <a:cubicBezTo>
                    <a:pt x="20" y="29"/>
                    <a:pt x="22" y="26"/>
                    <a:pt x="22" y="23"/>
                  </a:cubicBezTo>
                  <a:lnTo>
                    <a:pt x="22" y="10"/>
                  </a:lnTo>
                  <a:cubicBezTo>
                    <a:pt x="22" y="6"/>
                    <a:pt x="20" y="3"/>
                    <a:pt x="18" y="3"/>
                  </a:cubicBezTo>
                  <a:lnTo>
                    <a:pt x="6" y="0"/>
                  </a:lnTo>
                  <a:lnTo>
                    <a:pt x="5" y="0"/>
                  </a:lnTo>
                  <a:cubicBezTo>
                    <a:pt x="2" y="0"/>
                    <a:pt x="0" y="3"/>
                    <a:pt x="0" y="7"/>
                  </a:cubicBezTo>
                  <a:lnTo>
                    <a:pt x="0" y="22"/>
                  </a:lnTo>
                  <a:cubicBezTo>
                    <a:pt x="0" y="27"/>
                    <a:pt x="2" y="30"/>
                    <a:pt x="5"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50"/>
            <p:cNvSpPr>
              <a:spLocks noEditPoints="1"/>
            </p:cNvSpPr>
            <p:nvPr/>
          </p:nvSpPr>
          <p:spPr bwMode="auto">
            <a:xfrm>
              <a:off x="1652588" y="1111250"/>
              <a:ext cx="20637" cy="25400"/>
            </a:xfrm>
            <a:custGeom>
              <a:avLst/>
              <a:gdLst>
                <a:gd name="T0" fmla="*/ 5 w 23"/>
                <a:gd name="T1" fmla="*/ 8 h 30"/>
                <a:gd name="T2" fmla="*/ 5 w 23"/>
                <a:gd name="T3" fmla="*/ 8 h 30"/>
                <a:gd name="T4" fmla="*/ 5 w 23"/>
                <a:gd name="T5" fmla="*/ 5 h 30"/>
                <a:gd name="T6" fmla="*/ 17 w 23"/>
                <a:gd name="T7" fmla="*/ 6 h 30"/>
                <a:gd name="T8" fmla="*/ 18 w 23"/>
                <a:gd name="T9" fmla="*/ 8 h 30"/>
                <a:gd name="T10" fmla="*/ 18 w 23"/>
                <a:gd name="T11" fmla="*/ 22 h 30"/>
                <a:gd name="T12" fmla="*/ 17 w 23"/>
                <a:gd name="T13" fmla="*/ 24 h 30"/>
                <a:gd name="T14" fmla="*/ 5 w 23"/>
                <a:gd name="T15" fmla="*/ 25 h 30"/>
                <a:gd name="T16" fmla="*/ 5 w 23"/>
                <a:gd name="T17" fmla="*/ 22 h 30"/>
                <a:gd name="T18" fmla="*/ 5 w 23"/>
                <a:gd name="T19" fmla="*/ 8 h 30"/>
                <a:gd name="T20" fmla="*/ 4 w 23"/>
                <a:gd name="T21" fmla="*/ 30 h 30"/>
                <a:gd name="T22" fmla="*/ 4 w 23"/>
                <a:gd name="T23" fmla="*/ 30 h 30"/>
                <a:gd name="T24" fmla="*/ 18 w 23"/>
                <a:gd name="T25" fmla="*/ 28 h 30"/>
                <a:gd name="T26" fmla="*/ 23 w 23"/>
                <a:gd name="T27" fmla="*/ 22 h 30"/>
                <a:gd name="T28" fmla="*/ 23 w 23"/>
                <a:gd name="T29" fmla="*/ 8 h 30"/>
                <a:gd name="T30" fmla="*/ 18 w 23"/>
                <a:gd name="T31" fmla="*/ 1 h 30"/>
                <a:gd name="T32" fmla="*/ 5 w 23"/>
                <a:gd name="T33" fmla="*/ 0 h 30"/>
                <a:gd name="T34" fmla="*/ 4 w 23"/>
                <a:gd name="T35" fmla="*/ 0 h 30"/>
                <a:gd name="T36" fmla="*/ 0 w 23"/>
                <a:gd name="T37" fmla="*/ 8 h 30"/>
                <a:gd name="T38" fmla="*/ 0 w 23"/>
                <a:gd name="T39" fmla="*/ 22 h 30"/>
                <a:gd name="T40" fmla="*/ 4 w 23"/>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0">
                  <a:moveTo>
                    <a:pt x="5" y="8"/>
                  </a:moveTo>
                  <a:lnTo>
                    <a:pt x="5" y="8"/>
                  </a:lnTo>
                  <a:cubicBezTo>
                    <a:pt x="5" y="7"/>
                    <a:pt x="5" y="6"/>
                    <a:pt x="5" y="5"/>
                  </a:cubicBezTo>
                  <a:lnTo>
                    <a:pt x="17" y="6"/>
                  </a:lnTo>
                  <a:cubicBezTo>
                    <a:pt x="17" y="6"/>
                    <a:pt x="18" y="7"/>
                    <a:pt x="18" y="8"/>
                  </a:cubicBezTo>
                  <a:lnTo>
                    <a:pt x="18" y="22"/>
                  </a:lnTo>
                  <a:cubicBezTo>
                    <a:pt x="18" y="23"/>
                    <a:pt x="18" y="23"/>
                    <a:pt x="17" y="24"/>
                  </a:cubicBezTo>
                  <a:lnTo>
                    <a:pt x="5" y="25"/>
                  </a:lnTo>
                  <a:cubicBezTo>
                    <a:pt x="5" y="24"/>
                    <a:pt x="5" y="24"/>
                    <a:pt x="5" y="22"/>
                  </a:cubicBezTo>
                  <a:lnTo>
                    <a:pt x="5" y="8"/>
                  </a:lnTo>
                  <a:close/>
                  <a:moveTo>
                    <a:pt x="4" y="30"/>
                  </a:moveTo>
                  <a:lnTo>
                    <a:pt x="4" y="30"/>
                  </a:lnTo>
                  <a:lnTo>
                    <a:pt x="18" y="28"/>
                  </a:lnTo>
                  <a:cubicBezTo>
                    <a:pt x="21" y="28"/>
                    <a:pt x="23" y="25"/>
                    <a:pt x="23" y="22"/>
                  </a:cubicBezTo>
                  <a:lnTo>
                    <a:pt x="23" y="8"/>
                  </a:lnTo>
                  <a:cubicBezTo>
                    <a:pt x="23" y="5"/>
                    <a:pt x="21" y="1"/>
                    <a:pt x="18" y="1"/>
                  </a:cubicBezTo>
                  <a:lnTo>
                    <a:pt x="5" y="0"/>
                  </a:lnTo>
                  <a:lnTo>
                    <a:pt x="4" y="0"/>
                  </a:lnTo>
                  <a:cubicBezTo>
                    <a:pt x="2" y="0"/>
                    <a:pt x="0" y="3"/>
                    <a:pt x="0" y="8"/>
                  </a:cubicBezTo>
                  <a:lnTo>
                    <a:pt x="0" y="22"/>
                  </a:lnTo>
                  <a:cubicBezTo>
                    <a:pt x="0" y="27"/>
                    <a:pt x="2" y="30"/>
                    <a:pt x="4"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51"/>
            <p:cNvSpPr>
              <a:spLocks/>
            </p:cNvSpPr>
            <p:nvPr/>
          </p:nvSpPr>
          <p:spPr bwMode="auto">
            <a:xfrm>
              <a:off x="1762125" y="118268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52"/>
            <p:cNvSpPr>
              <a:spLocks/>
            </p:cNvSpPr>
            <p:nvPr/>
          </p:nvSpPr>
          <p:spPr bwMode="auto">
            <a:xfrm>
              <a:off x="1762125" y="121443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9" name="组合 18649"/>
          <p:cNvGrpSpPr/>
          <p:nvPr/>
        </p:nvGrpSpPr>
        <p:grpSpPr>
          <a:xfrm>
            <a:off x="6917548" y="3268529"/>
            <a:ext cx="276915" cy="274067"/>
            <a:chOff x="1320800" y="873125"/>
            <a:chExt cx="557213" cy="414338"/>
          </a:xfrm>
          <a:gradFill>
            <a:gsLst>
              <a:gs pos="0">
                <a:srgbClr val="666666">
                  <a:lumMod val="50000"/>
                </a:srgbClr>
              </a:gs>
              <a:gs pos="100000">
                <a:srgbClr val="1D1D1A">
                  <a:lumMod val="50000"/>
                  <a:lumOff val="50000"/>
                </a:srgbClr>
              </a:gs>
            </a:gsLst>
            <a:lin ang="5400000" scaled="1"/>
          </a:gradFill>
        </p:grpSpPr>
        <p:sp>
          <p:nvSpPr>
            <p:cNvPr id="150" name="Freeform 26"/>
            <p:cNvSpPr>
              <a:spLocks noEditPoints="1"/>
            </p:cNvSpPr>
            <p:nvPr/>
          </p:nvSpPr>
          <p:spPr bwMode="auto">
            <a:xfrm>
              <a:off x="1725613" y="893763"/>
              <a:ext cx="152400" cy="373063"/>
            </a:xfrm>
            <a:custGeom>
              <a:avLst/>
              <a:gdLst>
                <a:gd name="T0" fmla="*/ 156 w 180"/>
                <a:gd name="T1" fmla="*/ 122 h 438"/>
                <a:gd name="T2" fmla="*/ 156 w 180"/>
                <a:gd name="T3" fmla="*/ 122 h 438"/>
                <a:gd name="T4" fmla="*/ 24 w 180"/>
                <a:gd name="T5" fmla="*/ 122 h 438"/>
                <a:gd name="T6" fmla="*/ 24 w 180"/>
                <a:gd name="T7" fmla="*/ 24 h 438"/>
                <a:gd name="T8" fmla="*/ 156 w 180"/>
                <a:gd name="T9" fmla="*/ 24 h 438"/>
                <a:gd name="T10" fmla="*/ 156 w 180"/>
                <a:gd name="T11" fmla="*/ 122 h 438"/>
                <a:gd name="T12" fmla="*/ 24 w 180"/>
                <a:gd name="T13" fmla="*/ 127 h 438"/>
                <a:gd name="T14" fmla="*/ 24 w 180"/>
                <a:gd name="T15" fmla="*/ 127 h 438"/>
                <a:gd name="T16" fmla="*/ 156 w 180"/>
                <a:gd name="T17" fmla="*/ 127 h 438"/>
                <a:gd name="T18" fmla="*/ 156 w 180"/>
                <a:gd name="T19" fmla="*/ 212 h 438"/>
                <a:gd name="T20" fmla="*/ 24 w 180"/>
                <a:gd name="T21" fmla="*/ 212 h 438"/>
                <a:gd name="T22" fmla="*/ 24 w 180"/>
                <a:gd name="T23" fmla="*/ 127 h 438"/>
                <a:gd name="T24" fmla="*/ 156 w 180"/>
                <a:gd name="T25" fmla="*/ 305 h 438"/>
                <a:gd name="T26" fmla="*/ 156 w 180"/>
                <a:gd name="T27" fmla="*/ 305 h 438"/>
                <a:gd name="T28" fmla="*/ 24 w 180"/>
                <a:gd name="T29" fmla="*/ 305 h 438"/>
                <a:gd name="T30" fmla="*/ 24 w 180"/>
                <a:gd name="T31" fmla="*/ 217 h 438"/>
                <a:gd name="T32" fmla="*/ 156 w 180"/>
                <a:gd name="T33" fmla="*/ 217 h 438"/>
                <a:gd name="T34" fmla="*/ 156 w 180"/>
                <a:gd name="T35" fmla="*/ 305 h 438"/>
                <a:gd name="T36" fmla="*/ 24 w 180"/>
                <a:gd name="T37" fmla="*/ 310 h 438"/>
                <a:gd name="T38" fmla="*/ 24 w 180"/>
                <a:gd name="T39" fmla="*/ 310 h 438"/>
                <a:gd name="T40" fmla="*/ 156 w 180"/>
                <a:gd name="T41" fmla="*/ 310 h 438"/>
                <a:gd name="T42" fmla="*/ 156 w 180"/>
                <a:gd name="T43" fmla="*/ 413 h 438"/>
                <a:gd name="T44" fmla="*/ 24 w 180"/>
                <a:gd name="T45" fmla="*/ 413 h 438"/>
                <a:gd name="T46" fmla="*/ 24 w 180"/>
                <a:gd name="T47" fmla="*/ 310 h 438"/>
                <a:gd name="T48" fmla="*/ 12 w 180"/>
                <a:gd name="T49" fmla="*/ 438 h 438"/>
                <a:gd name="T50" fmla="*/ 12 w 180"/>
                <a:gd name="T51" fmla="*/ 438 h 438"/>
                <a:gd name="T52" fmla="*/ 168 w 180"/>
                <a:gd name="T53" fmla="*/ 438 h 438"/>
                <a:gd name="T54" fmla="*/ 180 w 180"/>
                <a:gd name="T55" fmla="*/ 425 h 438"/>
                <a:gd name="T56" fmla="*/ 180 w 180"/>
                <a:gd name="T57" fmla="*/ 12 h 438"/>
                <a:gd name="T58" fmla="*/ 168 w 180"/>
                <a:gd name="T59" fmla="*/ 0 h 438"/>
                <a:gd name="T60" fmla="*/ 12 w 180"/>
                <a:gd name="T61" fmla="*/ 0 h 438"/>
                <a:gd name="T62" fmla="*/ 0 w 180"/>
                <a:gd name="T63" fmla="*/ 12 h 438"/>
                <a:gd name="T64" fmla="*/ 0 w 180"/>
                <a:gd name="T65" fmla="*/ 425 h 438"/>
                <a:gd name="T66" fmla="*/ 12 w 180"/>
                <a:gd name="T6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438">
                  <a:moveTo>
                    <a:pt x="156" y="122"/>
                  </a:moveTo>
                  <a:lnTo>
                    <a:pt x="156" y="122"/>
                  </a:lnTo>
                  <a:lnTo>
                    <a:pt x="24" y="122"/>
                  </a:lnTo>
                  <a:lnTo>
                    <a:pt x="24" y="24"/>
                  </a:lnTo>
                  <a:lnTo>
                    <a:pt x="156" y="24"/>
                  </a:lnTo>
                  <a:lnTo>
                    <a:pt x="156" y="122"/>
                  </a:lnTo>
                  <a:close/>
                  <a:moveTo>
                    <a:pt x="24" y="127"/>
                  </a:moveTo>
                  <a:lnTo>
                    <a:pt x="24" y="127"/>
                  </a:lnTo>
                  <a:lnTo>
                    <a:pt x="156" y="127"/>
                  </a:lnTo>
                  <a:lnTo>
                    <a:pt x="156" y="212"/>
                  </a:lnTo>
                  <a:lnTo>
                    <a:pt x="24" y="212"/>
                  </a:lnTo>
                  <a:lnTo>
                    <a:pt x="24" y="127"/>
                  </a:lnTo>
                  <a:close/>
                  <a:moveTo>
                    <a:pt x="156" y="305"/>
                  </a:moveTo>
                  <a:lnTo>
                    <a:pt x="156" y="305"/>
                  </a:lnTo>
                  <a:lnTo>
                    <a:pt x="24" y="305"/>
                  </a:lnTo>
                  <a:lnTo>
                    <a:pt x="24" y="217"/>
                  </a:lnTo>
                  <a:lnTo>
                    <a:pt x="156" y="217"/>
                  </a:lnTo>
                  <a:lnTo>
                    <a:pt x="156" y="305"/>
                  </a:lnTo>
                  <a:close/>
                  <a:moveTo>
                    <a:pt x="24" y="310"/>
                  </a:moveTo>
                  <a:lnTo>
                    <a:pt x="24" y="310"/>
                  </a:lnTo>
                  <a:lnTo>
                    <a:pt x="156" y="310"/>
                  </a:lnTo>
                  <a:lnTo>
                    <a:pt x="156" y="413"/>
                  </a:lnTo>
                  <a:lnTo>
                    <a:pt x="24" y="413"/>
                  </a:lnTo>
                  <a:lnTo>
                    <a:pt x="24" y="310"/>
                  </a:lnTo>
                  <a:close/>
                  <a:moveTo>
                    <a:pt x="12" y="438"/>
                  </a:moveTo>
                  <a:lnTo>
                    <a:pt x="12" y="438"/>
                  </a:lnTo>
                  <a:lnTo>
                    <a:pt x="168" y="438"/>
                  </a:lnTo>
                  <a:cubicBezTo>
                    <a:pt x="175" y="438"/>
                    <a:pt x="180" y="432"/>
                    <a:pt x="180" y="425"/>
                  </a:cubicBezTo>
                  <a:lnTo>
                    <a:pt x="180" y="12"/>
                  </a:lnTo>
                  <a:cubicBezTo>
                    <a:pt x="180" y="5"/>
                    <a:pt x="175" y="0"/>
                    <a:pt x="168" y="0"/>
                  </a:cubicBezTo>
                  <a:lnTo>
                    <a:pt x="12" y="0"/>
                  </a:lnTo>
                  <a:cubicBezTo>
                    <a:pt x="5" y="0"/>
                    <a:pt x="0" y="5"/>
                    <a:pt x="0" y="12"/>
                  </a:cubicBezTo>
                  <a:lnTo>
                    <a:pt x="0" y="425"/>
                  </a:lnTo>
                  <a:cubicBezTo>
                    <a:pt x="0" y="432"/>
                    <a:pt x="5" y="438"/>
                    <a:pt x="12" y="438"/>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27"/>
            <p:cNvSpPr>
              <a:spLocks noEditPoints="1"/>
            </p:cNvSpPr>
            <p:nvPr/>
          </p:nvSpPr>
          <p:spPr bwMode="auto">
            <a:xfrm>
              <a:off x="1757363" y="933450"/>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28"/>
            <p:cNvSpPr>
              <a:spLocks noEditPoints="1"/>
            </p:cNvSpPr>
            <p:nvPr/>
          </p:nvSpPr>
          <p:spPr bwMode="auto">
            <a:xfrm>
              <a:off x="1757363" y="1014413"/>
              <a:ext cx="88900" cy="47625"/>
            </a:xfrm>
            <a:custGeom>
              <a:avLst/>
              <a:gdLst>
                <a:gd name="T0" fmla="*/ 94 w 104"/>
                <a:gd name="T1" fmla="*/ 43 h 55"/>
                <a:gd name="T2" fmla="*/ 94 w 104"/>
                <a:gd name="T3" fmla="*/ 43 h 55"/>
                <a:gd name="T4" fmla="*/ 93 w 104"/>
                <a:gd name="T5" fmla="*/ 46 h 55"/>
                <a:gd name="T6" fmla="*/ 11 w 104"/>
                <a:gd name="T7" fmla="*/ 46 h 55"/>
                <a:gd name="T8" fmla="*/ 9 w 104"/>
                <a:gd name="T9" fmla="*/ 43 h 55"/>
                <a:gd name="T10" fmla="*/ 9 w 104"/>
                <a:gd name="T11" fmla="*/ 13 h 55"/>
                <a:gd name="T12" fmla="*/ 10 w 104"/>
                <a:gd name="T13" fmla="*/ 10 h 55"/>
                <a:gd name="T14" fmla="*/ 93 w 104"/>
                <a:gd name="T15" fmla="*/ 10 h 55"/>
                <a:gd name="T16" fmla="*/ 94 w 104"/>
                <a:gd name="T17" fmla="*/ 13 h 55"/>
                <a:gd name="T18" fmla="*/ 94 w 104"/>
                <a:gd name="T19" fmla="*/ 43 h 55"/>
                <a:gd name="T20" fmla="*/ 93 w 104"/>
                <a:gd name="T21" fmla="*/ 0 h 55"/>
                <a:gd name="T22" fmla="*/ 93 w 104"/>
                <a:gd name="T23" fmla="*/ 0 h 55"/>
                <a:gd name="T24" fmla="*/ 10 w 104"/>
                <a:gd name="T25" fmla="*/ 0 h 55"/>
                <a:gd name="T26" fmla="*/ 0 w 104"/>
                <a:gd name="T27" fmla="*/ 13 h 55"/>
                <a:gd name="T28" fmla="*/ 0 w 104"/>
                <a:gd name="T29" fmla="*/ 43 h 55"/>
                <a:gd name="T30" fmla="*/ 10 w 104"/>
                <a:gd name="T31" fmla="*/ 55 h 55"/>
                <a:gd name="T32" fmla="*/ 93 w 104"/>
                <a:gd name="T33" fmla="*/ 55 h 55"/>
                <a:gd name="T34" fmla="*/ 104 w 104"/>
                <a:gd name="T35" fmla="*/ 43 h 55"/>
                <a:gd name="T36" fmla="*/ 104 w 104"/>
                <a:gd name="T37" fmla="*/ 13 h 55"/>
                <a:gd name="T38" fmla="*/ 93 w 104"/>
                <a:gd name="T3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4" y="43"/>
                  </a:moveTo>
                  <a:lnTo>
                    <a:pt x="94" y="43"/>
                  </a:lnTo>
                  <a:cubicBezTo>
                    <a:pt x="94" y="44"/>
                    <a:pt x="94" y="45"/>
                    <a:pt x="93" y="46"/>
                  </a:cubicBezTo>
                  <a:lnTo>
                    <a:pt x="11" y="46"/>
                  </a:lnTo>
                  <a:cubicBezTo>
                    <a:pt x="10" y="46"/>
                    <a:pt x="9" y="44"/>
                    <a:pt x="9" y="43"/>
                  </a:cubicBezTo>
                  <a:lnTo>
                    <a:pt x="9" y="13"/>
                  </a:lnTo>
                  <a:cubicBezTo>
                    <a:pt x="9" y="12"/>
                    <a:pt x="10" y="10"/>
                    <a:pt x="10" y="10"/>
                  </a:cubicBezTo>
                  <a:lnTo>
                    <a:pt x="93" y="10"/>
                  </a:lnTo>
                  <a:cubicBezTo>
                    <a:pt x="94" y="10"/>
                    <a:pt x="94" y="12"/>
                    <a:pt x="94" y="13"/>
                  </a:cubicBezTo>
                  <a:lnTo>
                    <a:pt x="94" y="43"/>
                  </a:lnTo>
                  <a:close/>
                  <a:moveTo>
                    <a:pt x="93" y="0"/>
                  </a:moveTo>
                  <a:lnTo>
                    <a:pt x="93" y="0"/>
                  </a:lnTo>
                  <a:lnTo>
                    <a:pt x="10" y="0"/>
                  </a:lnTo>
                  <a:cubicBezTo>
                    <a:pt x="4" y="0"/>
                    <a:pt x="0" y="6"/>
                    <a:pt x="0" y="13"/>
                  </a:cubicBezTo>
                  <a:lnTo>
                    <a:pt x="0" y="43"/>
                  </a:lnTo>
                  <a:cubicBezTo>
                    <a:pt x="0" y="50"/>
                    <a:pt x="4" y="55"/>
                    <a:pt x="10" y="55"/>
                  </a:cubicBezTo>
                  <a:lnTo>
                    <a:pt x="93" y="55"/>
                  </a:lnTo>
                  <a:cubicBezTo>
                    <a:pt x="100" y="55"/>
                    <a:pt x="104" y="50"/>
                    <a:pt x="104" y="43"/>
                  </a:cubicBezTo>
                  <a:lnTo>
                    <a:pt x="104" y="13"/>
                  </a:lnTo>
                  <a:cubicBezTo>
                    <a:pt x="104" y="6"/>
                    <a:pt x="100" y="0"/>
                    <a:pt x="93"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29"/>
            <p:cNvSpPr>
              <a:spLocks noEditPoints="1"/>
            </p:cNvSpPr>
            <p:nvPr/>
          </p:nvSpPr>
          <p:spPr bwMode="auto">
            <a:xfrm>
              <a:off x="1757363" y="1090613"/>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30"/>
            <p:cNvSpPr>
              <a:spLocks noEditPoints="1"/>
            </p:cNvSpPr>
            <p:nvPr/>
          </p:nvSpPr>
          <p:spPr bwMode="auto">
            <a:xfrm>
              <a:off x="1320800" y="873125"/>
              <a:ext cx="374650" cy="414338"/>
            </a:xfrm>
            <a:custGeom>
              <a:avLst/>
              <a:gdLst>
                <a:gd name="T0" fmla="*/ 310 w 440"/>
                <a:gd name="T1" fmla="*/ 162 h 488"/>
                <a:gd name="T2" fmla="*/ 310 w 440"/>
                <a:gd name="T3" fmla="*/ 68 h 488"/>
                <a:gd name="T4" fmla="*/ 137 w 440"/>
                <a:gd name="T5" fmla="*/ 360 h 488"/>
                <a:gd name="T6" fmla="*/ 137 w 440"/>
                <a:gd name="T7" fmla="*/ 463 h 488"/>
                <a:gd name="T8" fmla="*/ 137 w 440"/>
                <a:gd name="T9" fmla="*/ 135 h 488"/>
                <a:gd name="T10" fmla="*/ 231 w 440"/>
                <a:gd name="T11" fmla="*/ 150 h 488"/>
                <a:gd name="T12" fmla="*/ 231 w 440"/>
                <a:gd name="T13" fmla="*/ 250 h 488"/>
                <a:gd name="T14" fmla="*/ 231 w 440"/>
                <a:gd name="T15" fmla="*/ 155 h 488"/>
                <a:gd name="T16" fmla="*/ 310 w 440"/>
                <a:gd name="T17" fmla="*/ 250 h 488"/>
                <a:gd name="T18" fmla="*/ 310 w 440"/>
                <a:gd name="T19" fmla="*/ 167 h 488"/>
                <a:gd name="T20" fmla="*/ 371 w 440"/>
                <a:gd name="T21" fmla="*/ 176 h 488"/>
                <a:gd name="T22" fmla="*/ 325 w 440"/>
                <a:gd name="T23" fmla="*/ 169 h 488"/>
                <a:gd name="T24" fmla="*/ 371 w 440"/>
                <a:gd name="T25" fmla="*/ 171 h 488"/>
                <a:gd name="T26" fmla="*/ 371 w 440"/>
                <a:gd name="T27" fmla="*/ 83 h 488"/>
                <a:gd name="T28" fmla="*/ 420 w 440"/>
                <a:gd name="T29" fmla="*/ 179 h 488"/>
                <a:gd name="T30" fmla="*/ 420 w 440"/>
                <a:gd name="T31" fmla="*/ 95 h 488"/>
                <a:gd name="T32" fmla="*/ 386 w 440"/>
                <a:gd name="T33" fmla="*/ 337 h 488"/>
                <a:gd name="T34" fmla="*/ 386 w 440"/>
                <a:gd name="T35" fmla="*/ 420 h 488"/>
                <a:gd name="T36" fmla="*/ 325 w 440"/>
                <a:gd name="T37" fmla="*/ 342 h 488"/>
                <a:gd name="T38" fmla="*/ 325 w 440"/>
                <a:gd name="T39" fmla="*/ 431 h 488"/>
                <a:gd name="T40" fmla="*/ 310 w 440"/>
                <a:gd name="T41" fmla="*/ 344 h 488"/>
                <a:gd name="T42" fmla="*/ 245 w 440"/>
                <a:gd name="T43" fmla="*/ 350 h 488"/>
                <a:gd name="T44" fmla="*/ 371 w 440"/>
                <a:gd name="T45" fmla="*/ 333 h 488"/>
                <a:gd name="T46" fmla="*/ 371 w 440"/>
                <a:gd name="T47" fmla="*/ 256 h 488"/>
                <a:gd name="T48" fmla="*/ 420 w 440"/>
                <a:gd name="T49" fmla="*/ 256 h 488"/>
                <a:gd name="T50" fmla="*/ 386 w 440"/>
                <a:gd name="T51" fmla="*/ 256 h 488"/>
                <a:gd name="T52" fmla="*/ 420 w 440"/>
                <a:gd name="T53" fmla="*/ 251 h 488"/>
                <a:gd name="T54" fmla="*/ 420 w 440"/>
                <a:gd name="T55" fmla="*/ 184 h 488"/>
                <a:gd name="T56" fmla="*/ 245 w 440"/>
                <a:gd name="T57" fmla="*/ 255 h 488"/>
                <a:gd name="T58" fmla="*/ 245 w 440"/>
                <a:gd name="T59" fmla="*/ 345 h 488"/>
                <a:gd name="T60" fmla="*/ 137 w 440"/>
                <a:gd name="T61" fmla="*/ 254 h 488"/>
                <a:gd name="T62" fmla="*/ 137 w 440"/>
                <a:gd name="T63" fmla="*/ 355 h 488"/>
                <a:gd name="T64" fmla="*/ 25 w 440"/>
                <a:gd name="T65" fmla="*/ 354 h 488"/>
                <a:gd name="T66" fmla="*/ 38 w 440"/>
                <a:gd name="T67" fmla="*/ 24 h 488"/>
                <a:gd name="T68" fmla="*/ 112 w 440"/>
                <a:gd name="T69" fmla="*/ 463 h 488"/>
                <a:gd name="T70" fmla="*/ 38 w 440"/>
                <a:gd name="T71" fmla="*/ 425 h 488"/>
                <a:gd name="T72" fmla="*/ 0 w 440"/>
                <a:gd name="T73" fmla="*/ 403 h 488"/>
                <a:gd name="T74" fmla="*/ 25 w 440"/>
                <a:gd name="T75" fmla="*/ 488 h 488"/>
                <a:gd name="T76" fmla="*/ 132 w 440"/>
                <a:gd name="T77" fmla="*/ 488 h 488"/>
                <a:gd name="T78" fmla="*/ 432 w 440"/>
                <a:gd name="T79" fmla="*/ 436 h 488"/>
                <a:gd name="T80" fmla="*/ 436 w 440"/>
                <a:gd name="T81" fmla="*/ 78 h 488"/>
                <a:gd name="T82" fmla="*/ 245 w 440"/>
                <a:gd name="T83" fmla="*/ 26 h 488"/>
                <a:gd name="T84" fmla="*/ 132 w 440"/>
                <a:gd name="T85" fmla="*/ 0 h 488"/>
                <a:gd name="T86" fmla="*/ 13 w 440"/>
                <a:gd name="T87" fmla="*/ 30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488">
                  <a:moveTo>
                    <a:pt x="310" y="68"/>
                  </a:moveTo>
                  <a:lnTo>
                    <a:pt x="310" y="68"/>
                  </a:lnTo>
                  <a:lnTo>
                    <a:pt x="310" y="162"/>
                  </a:lnTo>
                  <a:lnTo>
                    <a:pt x="245" y="152"/>
                  </a:lnTo>
                  <a:lnTo>
                    <a:pt x="245" y="52"/>
                  </a:lnTo>
                  <a:lnTo>
                    <a:pt x="310" y="68"/>
                  </a:lnTo>
                  <a:close/>
                  <a:moveTo>
                    <a:pt x="137" y="463"/>
                  </a:moveTo>
                  <a:lnTo>
                    <a:pt x="137" y="463"/>
                  </a:lnTo>
                  <a:lnTo>
                    <a:pt x="137" y="360"/>
                  </a:lnTo>
                  <a:lnTo>
                    <a:pt x="231" y="351"/>
                  </a:lnTo>
                  <a:lnTo>
                    <a:pt x="231" y="447"/>
                  </a:lnTo>
                  <a:lnTo>
                    <a:pt x="137" y="463"/>
                  </a:lnTo>
                  <a:lnTo>
                    <a:pt x="137" y="463"/>
                  </a:lnTo>
                  <a:close/>
                  <a:moveTo>
                    <a:pt x="137" y="135"/>
                  </a:moveTo>
                  <a:lnTo>
                    <a:pt x="137" y="135"/>
                  </a:lnTo>
                  <a:lnTo>
                    <a:pt x="137" y="26"/>
                  </a:lnTo>
                  <a:lnTo>
                    <a:pt x="231" y="49"/>
                  </a:lnTo>
                  <a:lnTo>
                    <a:pt x="231" y="150"/>
                  </a:lnTo>
                  <a:lnTo>
                    <a:pt x="137" y="135"/>
                  </a:lnTo>
                  <a:close/>
                  <a:moveTo>
                    <a:pt x="231" y="250"/>
                  </a:moveTo>
                  <a:lnTo>
                    <a:pt x="231" y="250"/>
                  </a:lnTo>
                  <a:lnTo>
                    <a:pt x="137" y="249"/>
                  </a:lnTo>
                  <a:lnTo>
                    <a:pt x="137" y="140"/>
                  </a:lnTo>
                  <a:lnTo>
                    <a:pt x="231" y="155"/>
                  </a:lnTo>
                  <a:lnTo>
                    <a:pt x="231" y="250"/>
                  </a:lnTo>
                  <a:close/>
                  <a:moveTo>
                    <a:pt x="310" y="250"/>
                  </a:moveTo>
                  <a:lnTo>
                    <a:pt x="310" y="250"/>
                  </a:lnTo>
                  <a:lnTo>
                    <a:pt x="245" y="250"/>
                  </a:lnTo>
                  <a:lnTo>
                    <a:pt x="245" y="157"/>
                  </a:lnTo>
                  <a:lnTo>
                    <a:pt x="310" y="167"/>
                  </a:lnTo>
                  <a:lnTo>
                    <a:pt x="310" y="250"/>
                  </a:lnTo>
                  <a:close/>
                  <a:moveTo>
                    <a:pt x="371" y="176"/>
                  </a:moveTo>
                  <a:lnTo>
                    <a:pt x="371" y="176"/>
                  </a:lnTo>
                  <a:lnTo>
                    <a:pt x="371" y="251"/>
                  </a:lnTo>
                  <a:lnTo>
                    <a:pt x="325" y="250"/>
                  </a:lnTo>
                  <a:lnTo>
                    <a:pt x="325" y="169"/>
                  </a:lnTo>
                  <a:lnTo>
                    <a:pt x="371" y="176"/>
                  </a:lnTo>
                  <a:close/>
                  <a:moveTo>
                    <a:pt x="371" y="171"/>
                  </a:moveTo>
                  <a:lnTo>
                    <a:pt x="371" y="171"/>
                  </a:lnTo>
                  <a:lnTo>
                    <a:pt x="325" y="164"/>
                  </a:lnTo>
                  <a:lnTo>
                    <a:pt x="325" y="72"/>
                  </a:lnTo>
                  <a:lnTo>
                    <a:pt x="371" y="83"/>
                  </a:lnTo>
                  <a:lnTo>
                    <a:pt x="371" y="171"/>
                  </a:lnTo>
                  <a:close/>
                  <a:moveTo>
                    <a:pt x="420" y="179"/>
                  </a:moveTo>
                  <a:lnTo>
                    <a:pt x="420" y="179"/>
                  </a:lnTo>
                  <a:lnTo>
                    <a:pt x="386" y="174"/>
                  </a:lnTo>
                  <a:lnTo>
                    <a:pt x="386" y="87"/>
                  </a:lnTo>
                  <a:lnTo>
                    <a:pt x="420" y="95"/>
                  </a:lnTo>
                  <a:lnTo>
                    <a:pt x="420" y="179"/>
                  </a:lnTo>
                  <a:close/>
                  <a:moveTo>
                    <a:pt x="386" y="337"/>
                  </a:moveTo>
                  <a:lnTo>
                    <a:pt x="386" y="337"/>
                  </a:lnTo>
                  <a:lnTo>
                    <a:pt x="420" y="334"/>
                  </a:lnTo>
                  <a:lnTo>
                    <a:pt x="420" y="414"/>
                  </a:lnTo>
                  <a:lnTo>
                    <a:pt x="386" y="420"/>
                  </a:lnTo>
                  <a:lnTo>
                    <a:pt x="386" y="337"/>
                  </a:lnTo>
                  <a:close/>
                  <a:moveTo>
                    <a:pt x="325" y="342"/>
                  </a:moveTo>
                  <a:lnTo>
                    <a:pt x="325" y="342"/>
                  </a:lnTo>
                  <a:lnTo>
                    <a:pt x="371" y="338"/>
                  </a:lnTo>
                  <a:lnTo>
                    <a:pt x="371" y="423"/>
                  </a:lnTo>
                  <a:lnTo>
                    <a:pt x="325" y="431"/>
                  </a:lnTo>
                  <a:lnTo>
                    <a:pt x="325" y="342"/>
                  </a:lnTo>
                  <a:close/>
                  <a:moveTo>
                    <a:pt x="310" y="344"/>
                  </a:moveTo>
                  <a:lnTo>
                    <a:pt x="310" y="344"/>
                  </a:lnTo>
                  <a:lnTo>
                    <a:pt x="310" y="433"/>
                  </a:lnTo>
                  <a:lnTo>
                    <a:pt x="245" y="444"/>
                  </a:lnTo>
                  <a:lnTo>
                    <a:pt x="245" y="350"/>
                  </a:lnTo>
                  <a:lnTo>
                    <a:pt x="310" y="344"/>
                  </a:lnTo>
                  <a:close/>
                  <a:moveTo>
                    <a:pt x="371" y="333"/>
                  </a:moveTo>
                  <a:lnTo>
                    <a:pt x="371" y="333"/>
                  </a:lnTo>
                  <a:lnTo>
                    <a:pt x="325" y="338"/>
                  </a:lnTo>
                  <a:lnTo>
                    <a:pt x="325" y="255"/>
                  </a:lnTo>
                  <a:lnTo>
                    <a:pt x="371" y="256"/>
                  </a:lnTo>
                  <a:lnTo>
                    <a:pt x="371" y="333"/>
                  </a:lnTo>
                  <a:close/>
                  <a:moveTo>
                    <a:pt x="420" y="256"/>
                  </a:moveTo>
                  <a:lnTo>
                    <a:pt x="420" y="256"/>
                  </a:lnTo>
                  <a:lnTo>
                    <a:pt x="420" y="329"/>
                  </a:lnTo>
                  <a:lnTo>
                    <a:pt x="386" y="332"/>
                  </a:lnTo>
                  <a:lnTo>
                    <a:pt x="386" y="256"/>
                  </a:lnTo>
                  <a:lnTo>
                    <a:pt x="420" y="256"/>
                  </a:lnTo>
                  <a:close/>
                  <a:moveTo>
                    <a:pt x="420" y="251"/>
                  </a:moveTo>
                  <a:lnTo>
                    <a:pt x="420" y="251"/>
                  </a:lnTo>
                  <a:lnTo>
                    <a:pt x="386" y="251"/>
                  </a:lnTo>
                  <a:lnTo>
                    <a:pt x="386" y="179"/>
                  </a:lnTo>
                  <a:lnTo>
                    <a:pt x="420" y="184"/>
                  </a:lnTo>
                  <a:lnTo>
                    <a:pt x="420" y="251"/>
                  </a:lnTo>
                  <a:close/>
                  <a:moveTo>
                    <a:pt x="245" y="255"/>
                  </a:moveTo>
                  <a:lnTo>
                    <a:pt x="245" y="255"/>
                  </a:lnTo>
                  <a:lnTo>
                    <a:pt x="310" y="255"/>
                  </a:lnTo>
                  <a:lnTo>
                    <a:pt x="310" y="339"/>
                  </a:lnTo>
                  <a:lnTo>
                    <a:pt x="245" y="345"/>
                  </a:lnTo>
                  <a:lnTo>
                    <a:pt x="245" y="255"/>
                  </a:lnTo>
                  <a:close/>
                  <a:moveTo>
                    <a:pt x="137" y="254"/>
                  </a:moveTo>
                  <a:lnTo>
                    <a:pt x="137" y="254"/>
                  </a:lnTo>
                  <a:lnTo>
                    <a:pt x="231" y="255"/>
                  </a:lnTo>
                  <a:lnTo>
                    <a:pt x="231" y="346"/>
                  </a:lnTo>
                  <a:lnTo>
                    <a:pt x="137" y="355"/>
                  </a:lnTo>
                  <a:lnTo>
                    <a:pt x="137" y="254"/>
                  </a:lnTo>
                  <a:close/>
                  <a:moveTo>
                    <a:pt x="25" y="354"/>
                  </a:moveTo>
                  <a:lnTo>
                    <a:pt x="25" y="354"/>
                  </a:lnTo>
                  <a:cubicBezTo>
                    <a:pt x="39" y="354"/>
                    <a:pt x="51" y="343"/>
                    <a:pt x="51" y="329"/>
                  </a:cubicBezTo>
                  <a:cubicBezTo>
                    <a:pt x="51" y="319"/>
                    <a:pt x="46" y="311"/>
                    <a:pt x="38" y="306"/>
                  </a:cubicBezTo>
                  <a:lnTo>
                    <a:pt x="38" y="24"/>
                  </a:lnTo>
                  <a:lnTo>
                    <a:pt x="112" y="24"/>
                  </a:lnTo>
                  <a:cubicBezTo>
                    <a:pt x="112" y="24"/>
                    <a:pt x="112" y="25"/>
                    <a:pt x="112" y="25"/>
                  </a:cubicBezTo>
                  <a:lnTo>
                    <a:pt x="112" y="463"/>
                  </a:lnTo>
                  <a:cubicBezTo>
                    <a:pt x="112" y="463"/>
                    <a:pt x="112" y="463"/>
                    <a:pt x="112" y="464"/>
                  </a:cubicBezTo>
                  <a:lnTo>
                    <a:pt x="38" y="464"/>
                  </a:lnTo>
                  <a:lnTo>
                    <a:pt x="38" y="425"/>
                  </a:lnTo>
                  <a:cubicBezTo>
                    <a:pt x="46" y="421"/>
                    <a:pt x="51" y="413"/>
                    <a:pt x="51" y="403"/>
                  </a:cubicBezTo>
                  <a:cubicBezTo>
                    <a:pt x="51" y="389"/>
                    <a:pt x="40" y="377"/>
                    <a:pt x="26" y="377"/>
                  </a:cubicBezTo>
                  <a:cubicBezTo>
                    <a:pt x="11" y="377"/>
                    <a:pt x="0" y="389"/>
                    <a:pt x="0" y="403"/>
                  </a:cubicBezTo>
                  <a:cubicBezTo>
                    <a:pt x="0" y="412"/>
                    <a:pt x="5" y="421"/>
                    <a:pt x="13" y="425"/>
                  </a:cubicBezTo>
                  <a:lnTo>
                    <a:pt x="13" y="476"/>
                  </a:lnTo>
                  <a:cubicBezTo>
                    <a:pt x="13" y="483"/>
                    <a:pt x="19" y="488"/>
                    <a:pt x="25" y="488"/>
                  </a:cubicBezTo>
                  <a:lnTo>
                    <a:pt x="124" y="488"/>
                  </a:lnTo>
                  <a:cubicBezTo>
                    <a:pt x="126" y="488"/>
                    <a:pt x="127" y="488"/>
                    <a:pt x="128" y="488"/>
                  </a:cubicBezTo>
                  <a:cubicBezTo>
                    <a:pt x="129" y="488"/>
                    <a:pt x="131" y="488"/>
                    <a:pt x="132" y="488"/>
                  </a:cubicBezTo>
                  <a:lnTo>
                    <a:pt x="133" y="488"/>
                  </a:lnTo>
                  <a:lnTo>
                    <a:pt x="428" y="438"/>
                  </a:lnTo>
                  <a:cubicBezTo>
                    <a:pt x="429" y="438"/>
                    <a:pt x="431" y="437"/>
                    <a:pt x="432" y="436"/>
                  </a:cubicBezTo>
                  <a:cubicBezTo>
                    <a:pt x="437" y="435"/>
                    <a:pt x="440" y="431"/>
                    <a:pt x="440" y="427"/>
                  </a:cubicBezTo>
                  <a:lnTo>
                    <a:pt x="440" y="85"/>
                  </a:lnTo>
                  <a:cubicBezTo>
                    <a:pt x="440" y="82"/>
                    <a:pt x="438" y="79"/>
                    <a:pt x="436" y="78"/>
                  </a:cubicBezTo>
                  <a:cubicBezTo>
                    <a:pt x="435" y="75"/>
                    <a:pt x="432" y="73"/>
                    <a:pt x="429" y="72"/>
                  </a:cubicBezTo>
                  <a:lnTo>
                    <a:pt x="245" y="27"/>
                  </a:lnTo>
                  <a:lnTo>
                    <a:pt x="245" y="26"/>
                  </a:lnTo>
                  <a:lnTo>
                    <a:pt x="243" y="26"/>
                  </a:lnTo>
                  <a:lnTo>
                    <a:pt x="135" y="1"/>
                  </a:lnTo>
                  <a:lnTo>
                    <a:pt x="132" y="0"/>
                  </a:lnTo>
                  <a:lnTo>
                    <a:pt x="25" y="0"/>
                  </a:lnTo>
                  <a:cubicBezTo>
                    <a:pt x="19" y="0"/>
                    <a:pt x="13" y="5"/>
                    <a:pt x="13" y="12"/>
                  </a:cubicBezTo>
                  <a:lnTo>
                    <a:pt x="13" y="306"/>
                  </a:lnTo>
                  <a:cubicBezTo>
                    <a:pt x="5" y="311"/>
                    <a:pt x="0" y="319"/>
                    <a:pt x="0" y="329"/>
                  </a:cubicBezTo>
                  <a:cubicBezTo>
                    <a:pt x="0" y="343"/>
                    <a:pt x="11" y="354"/>
                    <a:pt x="25" y="3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31"/>
            <p:cNvSpPr>
              <a:spLocks noEditPoints="1"/>
            </p:cNvSpPr>
            <p:nvPr/>
          </p:nvSpPr>
          <p:spPr bwMode="auto">
            <a:xfrm>
              <a:off x="1452563" y="923925"/>
              <a:ext cx="50800" cy="57150"/>
            </a:xfrm>
            <a:custGeom>
              <a:avLst/>
              <a:gdLst>
                <a:gd name="T0" fmla="*/ 49 w 59"/>
                <a:gd name="T1" fmla="*/ 54 h 67"/>
                <a:gd name="T2" fmla="*/ 49 w 59"/>
                <a:gd name="T3" fmla="*/ 54 h 67"/>
                <a:gd name="T4" fmla="*/ 48 w 59"/>
                <a:gd name="T5" fmla="*/ 57 h 67"/>
                <a:gd name="T6" fmla="*/ 11 w 59"/>
                <a:gd name="T7" fmla="*/ 53 h 67"/>
                <a:gd name="T8" fmla="*/ 10 w 59"/>
                <a:gd name="T9" fmla="*/ 48 h 67"/>
                <a:gd name="T10" fmla="*/ 10 w 59"/>
                <a:gd name="T11" fmla="*/ 14 h 67"/>
                <a:gd name="T12" fmla="*/ 10 w 59"/>
                <a:gd name="T13" fmla="*/ 10 h 67"/>
                <a:gd name="T14" fmla="*/ 47 w 59"/>
                <a:gd name="T15" fmla="*/ 20 h 67"/>
                <a:gd name="T16" fmla="*/ 49 w 59"/>
                <a:gd name="T17" fmla="*/ 23 h 67"/>
                <a:gd name="T18" fmla="*/ 49 w 59"/>
                <a:gd name="T19" fmla="*/ 54 h 67"/>
                <a:gd name="T20" fmla="*/ 50 w 59"/>
                <a:gd name="T21" fmla="*/ 10 h 67"/>
                <a:gd name="T22" fmla="*/ 50 w 59"/>
                <a:gd name="T23" fmla="*/ 10 h 67"/>
                <a:gd name="T24" fmla="*/ 11 w 59"/>
                <a:gd name="T25" fmla="*/ 0 h 67"/>
                <a:gd name="T26" fmla="*/ 10 w 59"/>
                <a:gd name="T27" fmla="*/ 0 h 67"/>
                <a:gd name="T28" fmla="*/ 0 w 59"/>
                <a:gd name="T29" fmla="*/ 14 h 67"/>
                <a:gd name="T30" fmla="*/ 0 w 59"/>
                <a:gd name="T31" fmla="*/ 48 h 67"/>
                <a:gd name="T32" fmla="*/ 2 w 59"/>
                <a:gd name="T33" fmla="*/ 57 h 67"/>
                <a:gd name="T34" fmla="*/ 9 w 59"/>
                <a:gd name="T35" fmla="*/ 63 h 67"/>
                <a:gd name="T36" fmla="*/ 9 w 59"/>
                <a:gd name="T37" fmla="*/ 63 h 67"/>
                <a:gd name="T38" fmla="*/ 48 w 59"/>
                <a:gd name="T39" fmla="*/ 67 h 67"/>
                <a:gd name="T40" fmla="*/ 49 w 59"/>
                <a:gd name="T41" fmla="*/ 67 h 67"/>
                <a:gd name="T42" fmla="*/ 59 w 59"/>
                <a:gd name="T43" fmla="*/ 54 h 67"/>
                <a:gd name="T44" fmla="*/ 59 w 59"/>
                <a:gd name="T45" fmla="*/ 23 h 67"/>
                <a:gd name="T46" fmla="*/ 50 w 59"/>
                <a:gd name="T4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67">
                  <a:moveTo>
                    <a:pt x="49" y="54"/>
                  </a:moveTo>
                  <a:lnTo>
                    <a:pt x="49" y="54"/>
                  </a:lnTo>
                  <a:cubicBezTo>
                    <a:pt x="49" y="56"/>
                    <a:pt x="48" y="57"/>
                    <a:pt x="48" y="57"/>
                  </a:cubicBezTo>
                  <a:lnTo>
                    <a:pt x="11" y="53"/>
                  </a:lnTo>
                  <a:cubicBezTo>
                    <a:pt x="10" y="52"/>
                    <a:pt x="10" y="51"/>
                    <a:pt x="10" y="48"/>
                  </a:cubicBezTo>
                  <a:lnTo>
                    <a:pt x="10" y="14"/>
                  </a:lnTo>
                  <a:cubicBezTo>
                    <a:pt x="10" y="12"/>
                    <a:pt x="10" y="11"/>
                    <a:pt x="10" y="10"/>
                  </a:cubicBezTo>
                  <a:lnTo>
                    <a:pt x="47" y="20"/>
                  </a:lnTo>
                  <a:cubicBezTo>
                    <a:pt x="48" y="20"/>
                    <a:pt x="49" y="21"/>
                    <a:pt x="49" y="23"/>
                  </a:cubicBezTo>
                  <a:lnTo>
                    <a:pt x="49" y="54"/>
                  </a:lnTo>
                  <a:close/>
                  <a:moveTo>
                    <a:pt x="50" y="10"/>
                  </a:moveTo>
                  <a:lnTo>
                    <a:pt x="50" y="10"/>
                  </a:lnTo>
                  <a:lnTo>
                    <a:pt x="11" y="0"/>
                  </a:lnTo>
                  <a:lnTo>
                    <a:pt x="10" y="0"/>
                  </a:lnTo>
                  <a:cubicBezTo>
                    <a:pt x="4" y="0"/>
                    <a:pt x="0" y="6"/>
                    <a:pt x="0" y="14"/>
                  </a:cubicBezTo>
                  <a:lnTo>
                    <a:pt x="0" y="48"/>
                  </a:lnTo>
                  <a:cubicBezTo>
                    <a:pt x="0" y="52"/>
                    <a:pt x="1" y="55"/>
                    <a:pt x="2" y="57"/>
                  </a:cubicBezTo>
                  <a:cubicBezTo>
                    <a:pt x="4" y="61"/>
                    <a:pt x="7" y="63"/>
                    <a:pt x="9" y="63"/>
                  </a:cubicBezTo>
                  <a:lnTo>
                    <a:pt x="9" y="63"/>
                  </a:lnTo>
                  <a:lnTo>
                    <a:pt x="48" y="67"/>
                  </a:lnTo>
                  <a:lnTo>
                    <a:pt x="49" y="67"/>
                  </a:lnTo>
                  <a:cubicBezTo>
                    <a:pt x="54" y="67"/>
                    <a:pt x="59" y="61"/>
                    <a:pt x="59" y="54"/>
                  </a:cubicBezTo>
                  <a:lnTo>
                    <a:pt x="59" y="23"/>
                  </a:lnTo>
                  <a:cubicBezTo>
                    <a:pt x="59" y="16"/>
                    <a:pt x="54" y="11"/>
                    <a:pt x="50"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32"/>
            <p:cNvSpPr>
              <a:spLocks noEditPoints="1"/>
            </p:cNvSpPr>
            <p:nvPr/>
          </p:nvSpPr>
          <p:spPr bwMode="auto">
            <a:xfrm>
              <a:off x="1538288" y="944563"/>
              <a:ext cx="41275" cy="49213"/>
            </a:xfrm>
            <a:custGeom>
              <a:avLst/>
              <a:gdLst>
                <a:gd name="T0" fmla="*/ 10 w 49"/>
                <a:gd name="T1" fmla="*/ 13 h 58"/>
                <a:gd name="T2" fmla="*/ 10 w 49"/>
                <a:gd name="T3" fmla="*/ 13 h 58"/>
                <a:gd name="T4" fmla="*/ 10 w 49"/>
                <a:gd name="T5" fmla="*/ 11 h 58"/>
                <a:gd name="T6" fmla="*/ 38 w 49"/>
                <a:gd name="T7" fmla="*/ 19 h 58"/>
                <a:gd name="T8" fmla="*/ 39 w 49"/>
                <a:gd name="T9" fmla="*/ 22 h 58"/>
                <a:gd name="T10" fmla="*/ 39 w 49"/>
                <a:gd name="T11" fmla="*/ 45 h 58"/>
                <a:gd name="T12" fmla="*/ 38 w 49"/>
                <a:gd name="T13" fmla="*/ 48 h 58"/>
                <a:gd name="T14" fmla="*/ 11 w 49"/>
                <a:gd name="T15" fmla="*/ 44 h 58"/>
                <a:gd name="T16" fmla="*/ 10 w 49"/>
                <a:gd name="T17" fmla="*/ 40 h 58"/>
                <a:gd name="T18" fmla="*/ 10 w 49"/>
                <a:gd name="T19" fmla="*/ 13 h 58"/>
                <a:gd name="T20" fmla="*/ 2 w 49"/>
                <a:gd name="T21" fmla="*/ 49 h 58"/>
                <a:gd name="T22" fmla="*/ 2 w 49"/>
                <a:gd name="T23" fmla="*/ 49 h 58"/>
                <a:gd name="T24" fmla="*/ 9 w 49"/>
                <a:gd name="T25" fmla="*/ 53 h 58"/>
                <a:gd name="T26" fmla="*/ 38 w 49"/>
                <a:gd name="T27" fmla="*/ 58 h 58"/>
                <a:gd name="T28" fmla="*/ 39 w 49"/>
                <a:gd name="T29" fmla="*/ 57 h 58"/>
                <a:gd name="T30" fmla="*/ 49 w 49"/>
                <a:gd name="T31" fmla="*/ 45 h 58"/>
                <a:gd name="T32" fmla="*/ 49 w 49"/>
                <a:gd name="T33" fmla="*/ 22 h 58"/>
                <a:gd name="T34" fmla="*/ 40 w 49"/>
                <a:gd name="T35" fmla="*/ 9 h 58"/>
                <a:gd name="T36" fmla="*/ 11 w 49"/>
                <a:gd name="T37" fmla="*/ 1 h 58"/>
                <a:gd name="T38" fmla="*/ 10 w 49"/>
                <a:gd name="T39" fmla="*/ 0 h 58"/>
                <a:gd name="T40" fmla="*/ 0 w 49"/>
                <a:gd name="T41" fmla="*/ 13 h 58"/>
                <a:gd name="T42" fmla="*/ 0 w 49"/>
                <a:gd name="T43" fmla="*/ 40 h 58"/>
                <a:gd name="T44" fmla="*/ 2 w 49"/>
                <a:gd name="T45"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58">
                  <a:moveTo>
                    <a:pt x="10" y="13"/>
                  </a:moveTo>
                  <a:lnTo>
                    <a:pt x="10" y="13"/>
                  </a:lnTo>
                  <a:cubicBezTo>
                    <a:pt x="10" y="12"/>
                    <a:pt x="10" y="11"/>
                    <a:pt x="10" y="11"/>
                  </a:cubicBezTo>
                  <a:lnTo>
                    <a:pt x="38" y="19"/>
                  </a:lnTo>
                  <a:cubicBezTo>
                    <a:pt x="38" y="19"/>
                    <a:pt x="39" y="20"/>
                    <a:pt x="39" y="22"/>
                  </a:cubicBezTo>
                  <a:lnTo>
                    <a:pt x="39" y="45"/>
                  </a:lnTo>
                  <a:cubicBezTo>
                    <a:pt x="39" y="46"/>
                    <a:pt x="38" y="47"/>
                    <a:pt x="38" y="48"/>
                  </a:cubicBezTo>
                  <a:lnTo>
                    <a:pt x="11" y="44"/>
                  </a:lnTo>
                  <a:cubicBezTo>
                    <a:pt x="10" y="44"/>
                    <a:pt x="10" y="42"/>
                    <a:pt x="10" y="40"/>
                  </a:cubicBezTo>
                  <a:lnTo>
                    <a:pt x="10" y="13"/>
                  </a:lnTo>
                  <a:close/>
                  <a:moveTo>
                    <a:pt x="2" y="49"/>
                  </a:moveTo>
                  <a:lnTo>
                    <a:pt x="2" y="49"/>
                  </a:lnTo>
                  <a:cubicBezTo>
                    <a:pt x="4" y="52"/>
                    <a:pt x="6" y="53"/>
                    <a:pt x="9" y="53"/>
                  </a:cubicBezTo>
                  <a:lnTo>
                    <a:pt x="38" y="58"/>
                  </a:lnTo>
                  <a:lnTo>
                    <a:pt x="39" y="57"/>
                  </a:lnTo>
                  <a:cubicBezTo>
                    <a:pt x="44" y="57"/>
                    <a:pt x="49" y="52"/>
                    <a:pt x="49" y="45"/>
                  </a:cubicBezTo>
                  <a:lnTo>
                    <a:pt x="49" y="22"/>
                  </a:lnTo>
                  <a:cubicBezTo>
                    <a:pt x="49" y="15"/>
                    <a:pt x="44" y="10"/>
                    <a:pt x="40" y="9"/>
                  </a:cubicBezTo>
                  <a:lnTo>
                    <a:pt x="11" y="1"/>
                  </a:lnTo>
                  <a:lnTo>
                    <a:pt x="10" y="0"/>
                  </a:lnTo>
                  <a:cubicBezTo>
                    <a:pt x="4" y="0"/>
                    <a:pt x="0" y="6"/>
                    <a:pt x="0" y="13"/>
                  </a:cubicBezTo>
                  <a:lnTo>
                    <a:pt x="0" y="40"/>
                  </a:lnTo>
                  <a:cubicBezTo>
                    <a:pt x="0" y="43"/>
                    <a:pt x="1" y="46"/>
                    <a:pt x="2" y="4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33"/>
            <p:cNvSpPr>
              <a:spLocks noEditPoints="1"/>
            </p:cNvSpPr>
            <p:nvPr/>
          </p:nvSpPr>
          <p:spPr bwMode="auto">
            <a:xfrm>
              <a:off x="1452563" y="1014413"/>
              <a:ext cx="50800" cy="52388"/>
            </a:xfrm>
            <a:custGeom>
              <a:avLst/>
              <a:gdLst>
                <a:gd name="T0" fmla="*/ 10 w 59"/>
                <a:gd name="T1" fmla="*/ 14 h 62"/>
                <a:gd name="T2" fmla="*/ 10 w 59"/>
                <a:gd name="T3" fmla="*/ 14 h 62"/>
                <a:gd name="T4" fmla="*/ 10 w 59"/>
                <a:gd name="T5" fmla="*/ 10 h 62"/>
                <a:gd name="T6" fmla="*/ 47 w 59"/>
                <a:gd name="T7" fmla="*/ 13 h 62"/>
                <a:gd name="T8" fmla="*/ 49 w 59"/>
                <a:gd name="T9" fmla="*/ 17 h 62"/>
                <a:gd name="T10" fmla="*/ 49 w 59"/>
                <a:gd name="T11" fmla="*/ 49 h 62"/>
                <a:gd name="T12" fmla="*/ 48 w 59"/>
                <a:gd name="T13" fmla="*/ 52 h 62"/>
                <a:gd name="T14" fmla="*/ 11 w 59"/>
                <a:gd name="T15" fmla="*/ 52 h 62"/>
                <a:gd name="T16" fmla="*/ 10 w 59"/>
                <a:gd name="T17" fmla="*/ 48 h 62"/>
                <a:gd name="T18" fmla="*/ 10 w 59"/>
                <a:gd name="T19" fmla="*/ 14 h 62"/>
                <a:gd name="T20" fmla="*/ 10 w 59"/>
                <a:gd name="T21" fmla="*/ 62 h 62"/>
                <a:gd name="T22" fmla="*/ 10 w 59"/>
                <a:gd name="T23" fmla="*/ 62 h 62"/>
                <a:gd name="T24" fmla="*/ 49 w 59"/>
                <a:gd name="T25" fmla="*/ 62 h 62"/>
                <a:gd name="T26" fmla="*/ 59 w 59"/>
                <a:gd name="T27" fmla="*/ 49 h 62"/>
                <a:gd name="T28" fmla="*/ 59 w 59"/>
                <a:gd name="T29" fmla="*/ 17 h 62"/>
                <a:gd name="T30" fmla="*/ 49 w 59"/>
                <a:gd name="T31" fmla="*/ 3 h 62"/>
                <a:gd name="T32" fmla="*/ 10 w 59"/>
                <a:gd name="T33" fmla="*/ 0 h 62"/>
                <a:gd name="T34" fmla="*/ 0 w 59"/>
                <a:gd name="T35" fmla="*/ 14 h 62"/>
                <a:gd name="T36" fmla="*/ 0 w 59"/>
                <a:gd name="T37" fmla="*/ 48 h 62"/>
                <a:gd name="T38" fmla="*/ 10 w 59"/>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10" y="14"/>
                  </a:moveTo>
                  <a:lnTo>
                    <a:pt x="10" y="14"/>
                  </a:lnTo>
                  <a:cubicBezTo>
                    <a:pt x="10" y="12"/>
                    <a:pt x="10" y="10"/>
                    <a:pt x="10" y="10"/>
                  </a:cubicBezTo>
                  <a:lnTo>
                    <a:pt x="47" y="13"/>
                  </a:lnTo>
                  <a:cubicBezTo>
                    <a:pt x="48" y="13"/>
                    <a:pt x="49" y="15"/>
                    <a:pt x="49" y="17"/>
                  </a:cubicBezTo>
                  <a:lnTo>
                    <a:pt x="49" y="49"/>
                  </a:lnTo>
                  <a:cubicBezTo>
                    <a:pt x="49" y="51"/>
                    <a:pt x="48" y="52"/>
                    <a:pt x="48" y="52"/>
                  </a:cubicBezTo>
                  <a:lnTo>
                    <a:pt x="11" y="52"/>
                  </a:lnTo>
                  <a:cubicBezTo>
                    <a:pt x="10" y="52"/>
                    <a:pt x="10" y="50"/>
                    <a:pt x="10" y="48"/>
                  </a:cubicBezTo>
                  <a:lnTo>
                    <a:pt x="10" y="14"/>
                  </a:lnTo>
                  <a:close/>
                  <a:moveTo>
                    <a:pt x="10" y="62"/>
                  </a:moveTo>
                  <a:lnTo>
                    <a:pt x="10" y="62"/>
                  </a:lnTo>
                  <a:lnTo>
                    <a:pt x="49" y="62"/>
                  </a:lnTo>
                  <a:cubicBezTo>
                    <a:pt x="54" y="61"/>
                    <a:pt x="59" y="56"/>
                    <a:pt x="59" y="49"/>
                  </a:cubicBezTo>
                  <a:lnTo>
                    <a:pt x="59" y="17"/>
                  </a:lnTo>
                  <a:cubicBezTo>
                    <a:pt x="59" y="10"/>
                    <a:pt x="54" y="4"/>
                    <a:pt x="49" y="3"/>
                  </a:cubicBezTo>
                  <a:lnTo>
                    <a:pt x="10" y="0"/>
                  </a:lnTo>
                  <a:cubicBezTo>
                    <a:pt x="4" y="0"/>
                    <a:pt x="0" y="6"/>
                    <a:pt x="0" y="14"/>
                  </a:cubicBezTo>
                  <a:lnTo>
                    <a:pt x="0" y="48"/>
                  </a:lnTo>
                  <a:cubicBezTo>
                    <a:pt x="0" y="56"/>
                    <a:pt x="4" y="62"/>
                    <a:pt x="10" y="62"/>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34"/>
            <p:cNvSpPr>
              <a:spLocks noEditPoints="1"/>
            </p:cNvSpPr>
            <p:nvPr/>
          </p:nvSpPr>
          <p:spPr bwMode="auto">
            <a:xfrm>
              <a:off x="1538288" y="1023938"/>
              <a:ext cx="41275" cy="46038"/>
            </a:xfrm>
            <a:custGeom>
              <a:avLst/>
              <a:gdLst>
                <a:gd name="T0" fmla="*/ 10 w 49"/>
                <a:gd name="T1" fmla="*/ 12 h 54"/>
                <a:gd name="T2" fmla="*/ 10 w 49"/>
                <a:gd name="T3" fmla="*/ 12 h 54"/>
                <a:gd name="T4" fmla="*/ 10 w 49"/>
                <a:gd name="T5" fmla="*/ 10 h 54"/>
                <a:gd name="T6" fmla="*/ 38 w 49"/>
                <a:gd name="T7" fmla="*/ 14 h 54"/>
                <a:gd name="T8" fmla="*/ 39 w 49"/>
                <a:gd name="T9" fmla="*/ 16 h 54"/>
                <a:gd name="T10" fmla="*/ 39 w 49"/>
                <a:gd name="T11" fmla="*/ 42 h 54"/>
                <a:gd name="T12" fmla="*/ 38 w 49"/>
                <a:gd name="T13" fmla="*/ 44 h 54"/>
                <a:gd name="T14" fmla="*/ 10 w 49"/>
                <a:gd name="T15" fmla="*/ 44 h 54"/>
                <a:gd name="T16" fmla="*/ 10 w 49"/>
                <a:gd name="T17" fmla="*/ 41 h 54"/>
                <a:gd name="T18" fmla="*/ 10 w 49"/>
                <a:gd name="T19" fmla="*/ 12 h 54"/>
                <a:gd name="T20" fmla="*/ 10 w 49"/>
                <a:gd name="T21" fmla="*/ 54 h 54"/>
                <a:gd name="T22" fmla="*/ 10 w 49"/>
                <a:gd name="T23" fmla="*/ 54 h 54"/>
                <a:gd name="T24" fmla="*/ 39 w 49"/>
                <a:gd name="T25" fmla="*/ 54 h 54"/>
                <a:gd name="T26" fmla="*/ 49 w 49"/>
                <a:gd name="T27" fmla="*/ 42 h 54"/>
                <a:gd name="T28" fmla="*/ 49 w 49"/>
                <a:gd name="T29" fmla="*/ 16 h 54"/>
                <a:gd name="T30" fmla="*/ 39 w 49"/>
                <a:gd name="T31" fmla="*/ 4 h 54"/>
                <a:gd name="T32" fmla="*/ 10 w 49"/>
                <a:gd name="T33" fmla="*/ 0 h 54"/>
                <a:gd name="T34" fmla="*/ 0 w 49"/>
                <a:gd name="T35" fmla="*/ 12 h 54"/>
                <a:gd name="T36" fmla="*/ 0 w 49"/>
                <a:gd name="T37" fmla="*/ 41 h 54"/>
                <a:gd name="T38" fmla="*/ 10 w 49"/>
                <a:gd name="T3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54">
                  <a:moveTo>
                    <a:pt x="10" y="12"/>
                  </a:moveTo>
                  <a:lnTo>
                    <a:pt x="10" y="12"/>
                  </a:lnTo>
                  <a:cubicBezTo>
                    <a:pt x="10" y="11"/>
                    <a:pt x="10" y="10"/>
                    <a:pt x="10" y="10"/>
                  </a:cubicBezTo>
                  <a:lnTo>
                    <a:pt x="38" y="14"/>
                  </a:lnTo>
                  <a:cubicBezTo>
                    <a:pt x="38" y="14"/>
                    <a:pt x="39" y="15"/>
                    <a:pt x="39" y="16"/>
                  </a:cubicBezTo>
                  <a:lnTo>
                    <a:pt x="39" y="42"/>
                  </a:lnTo>
                  <a:cubicBezTo>
                    <a:pt x="39" y="43"/>
                    <a:pt x="38" y="44"/>
                    <a:pt x="38" y="44"/>
                  </a:cubicBezTo>
                  <a:lnTo>
                    <a:pt x="10" y="44"/>
                  </a:lnTo>
                  <a:cubicBezTo>
                    <a:pt x="10" y="43"/>
                    <a:pt x="10" y="42"/>
                    <a:pt x="10" y="41"/>
                  </a:cubicBezTo>
                  <a:lnTo>
                    <a:pt x="10" y="12"/>
                  </a:lnTo>
                  <a:close/>
                  <a:moveTo>
                    <a:pt x="10" y="54"/>
                  </a:moveTo>
                  <a:lnTo>
                    <a:pt x="10" y="54"/>
                  </a:lnTo>
                  <a:lnTo>
                    <a:pt x="39" y="54"/>
                  </a:lnTo>
                  <a:cubicBezTo>
                    <a:pt x="44" y="53"/>
                    <a:pt x="49" y="48"/>
                    <a:pt x="49" y="42"/>
                  </a:cubicBezTo>
                  <a:lnTo>
                    <a:pt x="49" y="16"/>
                  </a:lnTo>
                  <a:cubicBezTo>
                    <a:pt x="49" y="10"/>
                    <a:pt x="44" y="5"/>
                    <a:pt x="39" y="4"/>
                  </a:cubicBezTo>
                  <a:lnTo>
                    <a:pt x="10" y="0"/>
                  </a:lnTo>
                  <a:cubicBezTo>
                    <a:pt x="4" y="0"/>
                    <a:pt x="0" y="5"/>
                    <a:pt x="0" y="12"/>
                  </a:cubicBezTo>
                  <a:lnTo>
                    <a:pt x="0" y="41"/>
                  </a:lnTo>
                  <a:cubicBezTo>
                    <a:pt x="0" y="48"/>
                    <a:pt x="4" y="54"/>
                    <a:pt x="10" y="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35"/>
            <p:cNvSpPr>
              <a:spLocks noEditPoints="1"/>
            </p:cNvSpPr>
            <p:nvPr/>
          </p:nvSpPr>
          <p:spPr bwMode="auto">
            <a:xfrm>
              <a:off x="1452563" y="1104900"/>
              <a:ext cx="50800" cy="52388"/>
            </a:xfrm>
            <a:custGeom>
              <a:avLst/>
              <a:gdLst>
                <a:gd name="T0" fmla="*/ 49 w 59"/>
                <a:gd name="T1" fmla="*/ 47 h 62"/>
                <a:gd name="T2" fmla="*/ 49 w 59"/>
                <a:gd name="T3" fmla="*/ 47 h 62"/>
                <a:gd name="T4" fmla="*/ 48 w 59"/>
                <a:gd name="T5" fmla="*/ 50 h 62"/>
                <a:gd name="T6" fmla="*/ 11 w 59"/>
                <a:gd name="T7" fmla="*/ 52 h 62"/>
                <a:gd name="T8" fmla="*/ 10 w 59"/>
                <a:gd name="T9" fmla="*/ 48 h 62"/>
                <a:gd name="T10" fmla="*/ 10 w 59"/>
                <a:gd name="T11" fmla="*/ 14 h 62"/>
                <a:gd name="T12" fmla="*/ 10 w 59"/>
                <a:gd name="T13" fmla="*/ 10 h 62"/>
                <a:gd name="T14" fmla="*/ 47 w 59"/>
                <a:gd name="T15" fmla="*/ 11 h 62"/>
                <a:gd name="T16" fmla="*/ 49 w 59"/>
                <a:gd name="T17" fmla="*/ 14 h 62"/>
                <a:gd name="T18" fmla="*/ 49 w 59"/>
                <a:gd name="T19" fmla="*/ 47 h 62"/>
                <a:gd name="T20" fmla="*/ 49 w 59"/>
                <a:gd name="T21" fmla="*/ 1 h 62"/>
                <a:gd name="T22" fmla="*/ 49 w 59"/>
                <a:gd name="T23" fmla="*/ 1 h 62"/>
                <a:gd name="T24" fmla="*/ 10 w 59"/>
                <a:gd name="T25" fmla="*/ 0 h 62"/>
                <a:gd name="T26" fmla="*/ 0 w 59"/>
                <a:gd name="T27" fmla="*/ 14 h 62"/>
                <a:gd name="T28" fmla="*/ 0 w 59"/>
                <a:gd name="T29" fmla="*/ 48 h 62"/>
                <a:gd name="T30" fmla="*/ 10 w 59"/>
                <a:gd name="T31" fmla="*/ 62 h 62"/>
                <a:gd name="T32" fmla="*/ 49 w 59"/>
                <a:gd name="T33" fmla="*/ 60 h 62"/>
                <a:gd name="T34" fmla="*/ 59 w 59"/>
                <a:gd name="T35" fmla="*/ 47 h 62"/>
                <a:gd name="T36" fmla="*/ 59 w 59"/>
                <a:gd name="T37" fmla="*/ 14 h 62"/>
                <a:gd name="T38" fmla="*/ 49 w 59"/>
                <a:gd name="T39"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49" y="47"/>
                  </a:moveTo>
                  <a:lnTo>
                    <a:pt x="49" y="47"/>
                  </a:lnTo>
                  <a:cubicBezTo>
                    <a:pt x="49" y="49"/>
                    <a:pt x="48" y="50"/>
                    <a:pt x="48" y="50"/>
                  </a:cubicBezTo>
                  <a:lnTo>
                    <a:pt x="11" y="52"/>
                  </a:lnTo>
                  <a:cubicBezTo>
                    <a:pt x="10" y="52"/>
                    <a:pt x="10" y="50"/>
                    <a:pt x="10" y="48"/>
                  </a:cubicBezTo>
                  <a:lnTo>
                    <a:pt x="10" y="14"/>
                  </a:lnTo>
                  <a:cubicBezTo>
                    <a:pt x="10" y="12"/>
                    <a:pt x="10" y="11"/>
                    <a:pt x="10" y="10"/>
                  </a:cubicBezTo>
                  <a:lnTo>
                    <a:pt x="47" y="11"/>
                  </a:lnTo>
                  <a:cubicBezTo>
                    <a:pt x="48" y="11"/>
                    <a:pt x="49" y="12"/>
                    <a:pt x="49" y="14"/>
                  </a:cubicBezTo>
                  <a:lnTo>
                    <a:pt x="49" y="47"/>
                  </a:lnTo>
                  <a:close/>
                  <a:moveTo>
                    <a:pt x="49" y="1"/>
                  </a:moveTo>
                  <a:lnTo>
                    <a:pt x="49" y="1"/>
                  </a:lnTo>
                  <a:lnTo>
                    <a:pt x="10" y="0"/>
                  </a:lnTo>
                  <a:cubicBezTo>
                    <a:pt x="4" y="0"/>
                    <a:pt x="0" y="6"/>
                    <a:pt x="0" y="14"/>
                  </a:cubicBezTo>
                  <a:lnTo>
                    <a:pt x="0" y="48"/>
                  </a:lnTo>
                  <a:cubicBezTo>
                    <a:pt x="0" y="56"/>
                    <a:pt x="4" y="62"/>
                    <a:pt x="10" y="62"/>
                  </a:cubicBezTo>
                  <a:lnTo>
                    <a:pt x="49" y="60"/>
                  </a:lnTo>
                  <a:cubicBezTo>
                    <a:pt x="54" y="59"/>
                    <a:pt x="59" y="54"/>
                    <a:pt x="59" y="47"/>
                  </a:cubicBezTo>
                  <a:lnTo>
                    <a:pt x="59" y="14"/>
                  </a:lnTo>
                  <a:cubicBezTo>
                    <a:pt x="59" y="8"/>
                    <a:pt x="54" y="2"/>
                    <a:pt x="49" y="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36"/>
            <p:cNvSpPr>
              <a:spLocks noEditPoints="1"/>
            </p:cNvSpPr>
            <p:nvPr/>
          </p:nvSpPr>
          <p:spPr bwMode="auto">
            <a:xfrm>
              <a:off x="1536700" y="1104900"/>
              <a:ext cx="42862" cy="46038"/>
            </a:xfrm>
            <a:custGeom>
              <a:avLst/>
              <a:gdLst>
                <a:gd name="T0" fmla="*/ 10 w 50"/>
                <a:gd name="T1" fmla="*/ 43 h 53"/>
                <a:gd name="T2" fmla="*/ 10 w 50"/>
                <a:gd name="T3" fmla="*/ 43 h 53"/>
                <a:gd name="T4" fmla="*/ 10 w 50"/>
                <a:gd name="T5" fmla="*/ 40 h 53"/>
                <a:gd name="T6" fmla="*/ 10 w 50"/>
                <a:gd name="T7" fmla="*/ 12 h 53"/>
                <a:gd name="T8" fmla="*/ 10 w 50"/>
                <a:gd name="T9" fmla="*/ 10 h 53"/>
                <a:gd name="T10" fmla="*/ 40 w 50"/>
                <a:gd name="T11" fmla="*/ 10 h 53"/>
                <a:gd name="T12" fmla="*/ 40 w 50"/>
                <a:gd name="T13" fmla="*/ 12 h 53"/>
                <a:gd name="T14" fmla="*/ 40 w 50"/>
                <a:gd name="T15" fmla="*/ 39 h 53"/>
                <a:gd name="T16" fmla="*/ 40 w 50"/>
                <a:gd name="T17" fmla="*/ 41 h 53"/>
                <a:gd name="T18" fmla="*/ 10 w 50"/>
                <a:gd name="T19" fmla="*/ 43 h 53"/>
                <a:gd name="T20" fmla="*/ 41 w 50"/>
                <a:gd name="T21" fmla="*/ 0 h 53"/>
                <a:gd name="T22" fmla="*/ 41 w 50"/>
                <a:gd name="T23" fmla="*/ 0 h 53"/>
                <a:gd name="T24" fmla="*/ 9 w 50"/>
                <a:gd name="T25" fmla="*/ 0 h 53"/>
                <a:gd name="T26" fmla="*/ 0 w 50"/>
                <a:gd name="T27" fmla="*/ 12 h 53"/>
                <a:gd name="T28" fmla="*/ 0 w 50"/>
                <a:gd name="T29" fmla="*/ 40 h 53"/>
                <a:gd name="T30" fmla="*/ 9 w 50"/>
                <a:gd name="T31" fmla="*/ 53 h 53"/>
                <a:gd name="T32" fmla="*/ 41 w 50"/>
                <a:gd name="T33" fmla="*/ 50 h 53"/>
                <a:gd name="T34" fmla="*/ 50 w 50"/>
                <a:gd name="T35" fmla="*/ 39 h 53"/>
                <a:gd name="T36" fmla="*/ 50 w 50"/>
                <a:gd name="T37" fmla="*/ 12 h 53"/>
                <a:gd name="T38" fmla="*/ 41 w 50"/>
                <a:gd name="T3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53">
                  <a:moveTo>
                    <a:pt x="10" y="43"/>
                  </a:moveTo>
                  <a:lnTo>
                    <a:pt x="10" y="43"/>
                  </a:lnTo>
                  <a:cubicBezTo>
                    <a:pt x="10" y="42"/>
                    <a:pt x="10" y="41"/>
                    <a:pt x="10" y="40"/>
                  </a:cubicBezTo>
                  <a:lnTo>
                    <a:pt x="10" y="12"/>
                  </a:lnTo>
                  <a:cubicBezTo>
                    <a:pt x="10" y="11"/>
                    <a:pt x="10" y="10"/>
                    <a:pt x="10" y="10"/>
                  </a:cubicBezTo>
                  <a:lnTo>
                    <a:pt x="40" y="10"/>
                  </a:lnTo>
                  <a:cubicBezTo>
                    <a:pt x="40" y="11"/>
                    <a:pt x="40" y="11"/>
                    <a:pt x="40" y="12"/>
                  </a:cubicBezTo>
                  <a:lnTo>
                    <a:pt x="40" y="39"/>
                  </a:lnTo>
                  <a:cubicBezTo>
                    <a:pt x="40" y="40"/>
                    <a:pt x="40" y="41"/>
                    <a:pt x="40" y="41"/>
                  </a:cubicBezTo>
                  <a:lnTo>
                    <a:pt x="10" y="43"/>
                  </a:lnTo>
                  <a:close/>
                  <a:moveTo>
                    <a:pt x="41" y="0"/>
                  </a:moveTo>
                  <a:lnTo>
                    <a:pt x="41" y="0"/>
                  </a:lnTo>
                  <a:lnTo>
                    <a:pt x="9" y="0"/>
                  </a:lnTo>
                  <a:cubicBezTo>
                    <a:pt x="4" y="0"/>
                    <a:pt x="0" y="5"/>
                    <a:pt x="0" y="12"/>
                  </a:cubicBezTo>
                  <a:lnTo>
                    <a:pt x="0" y="40"/>
                  </a:lnTo>
                  <a:cubicBezTo>
                    <a:pt x="0" y="47"/>
                    <a:pt x="4" y="53"/>
                    <a:pt x="9" y="53"/>
                  </a:cubicBezTo>
                  <a:lnTo>
                    <a:pt x="41" y="50"/>
                  </a:lnTo>
                  <a:cubicBezTo>
                    <a:pt x="46" y="50"/>
                    <a:pt x="50" y="45"/>
                    <a:pt x="50" y="39"/>
                  </a:cubicBezTo>
                  <a:lnTo>
                    <a:pt x="50" y="12"/>
                  </a:lnTo>
                  <a:cubicBezTo>
                    <a:pt x="50" y="6"/>
                    <a:pt x="47" y="1"/>
                    <a:pt x="41"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37"/>
            <p:cNvSpPr>
              <a:spLocks/>
            </p:cNvSpPr>
            <p:nvPr/>
          </p:nvSpPr>
          <p:spPr bwMode="auto">
            <a:xfrm>
              <a:off x="1450975" y="1193800"/>
              <a:ext cx="53975" cy="17463"/>
            </a:xfrm>
            <a:custGeom>
              <a:avLst/>
              <a:gdLst>
                <a:gd name="T0" fmla="*/ 6 w 64"/>
                <a:gd name="T1" fmla="*/ 21 h 21"/>
                <a:gd name="T2" fmla="*/ 6 w 64"/>
                <a:gd name="T3" fmla="*/ 21 h 21"/>
                <a:gd name="T4" fmla="*/ 58 w 64"/>
                <a:gd name="T5" fmla="*/ 16 h 21"/>
                <a:gd name="T6" fmla="*/ 64 w 64"/>
                <a:gd name="T7" fmla="*/ 7 h 21"/>
                <a:gd name="T8" fmla="*/ 58 w 64"/>
                <a:gd name="T9" fmla="*/ 0 h 21"/>
                <a:gd name="T10" fmla="*/ 6 w 64"/>
                <a:gd name="T11" fmla="*/ 5 h 21"/>
                <a:gd name="T12" fmla="*/ 0 w 64"/>
                <a:gd name="T13" fmla="*/ 13 h 21"/>
                <a:gd name="T14" fmla="*/ 6 w 6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1">
                  <a:moveTo>
                    <a:pt x="6" y="21"/>
                  </a:moveTo>
                  <a:lnTo>
                    <a:pt x="6" y="21"/>
                  </a:lnTo>
                  <a:lnTo>
                    <a:pt x="58" y="16"/>
                  </a:lnTo>
                  <a:cubicBezTo>
                    <a:pt x="61" y="16"/>
                    <a:pt x="64" y="12"/>
                    <a:pt x="64" y="7"/>
                  </a:cubicBezTo>
                  <a:cubicBezTo>
                    <a:pt x="64" y="3"/>
                    <a:pt x="61" y="0"/>
                    <a:pt x="58" y="0"/>
                  </a:cubicBezTo>
                  <a:lnTo>
                    <a:pt x="6" y="5"/>
                  </a:lnTo>
                  <a:cubicBezTo>
                    <a:pt x="3" y="5"/>
                    <a:pt x="0" y="9"/>
                    <a:pt x="0" y="13"/>
                  </a:cubicBezTo>
                  <a:cubicBezTo>
                    <a:pt x="0" y="17"/>
                    <a:pt x="3" y="21"/>
                    <a:pt x="6" y="2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38"/>
            <p:cNvSpPr>
              <a:spLocks/>
            </p:cNvSpPr>
            <p:nvPr/>
          </p:nvSpPr>
          <p:spPr bwMode="auto">
            <a:xfrm>
              <a:off x="1450975" y="1217613"/>
              <a:ext cx="53975" cy="20638"/>
            </a:xfrm>
            <a:custGeom>
              <a:avLst/>
              <a:gdLst>
                <a:gd name="T0" fmla="*/ 58 w 64"/>
                <a:gd name="T1" fmla="*/ 0 h 23"/>
                <a:gd name="T2" fmla="*/ 58 w 64"/>
                <a:gd name="T3" fmla="*/ 0 h 23"/>
                <a:gd name="T4" fmla="*/ 58 w 64"/>
                <a:gd name="T5" fmla="*/ 0 h 23"/>
                <a:gd name="T6" fmla="*/ 6 w 64"/>
                <a:gd name="T7" fmla="*/ 7 h 23"/>
                <a:gd name="T8" fmla="*/ 0 w 64"/>
                <a:gd name="T9" fmla="*/ 15 h 23"/>
                <a:gd name="T10" fmla="*/ 6 w 64"/>
                <a:gd name="T11" fmla="*/ 23 h 23"/>
                <a:gd name="T12" fmla="*/ 6 w 64"/>
                <a:gd name="T13" fmla="*/ 23 h 23"/>
                <a:gd name="T14" fmla="*/ 58 w 64"/>
                <a:gd name="T15" fmla="*/ 16 h 23"/>
                <a:gd name="T16" fmla="*/ 64 w 64"/>
                <a:gd name="T17" fmla="*/ 8 h 23"/>
                <a:gd name="T18" fmla="*/ 58 w 64"/>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3">
                  <a:moveTo>
                    <a:pt x="58" y="0"/>
                  </a:moveTo>
                  <a:lnTo>
                    <a:pt x="58" y="0"/>
                  </a:lnTo>
                  <a:lnTo>
                    <a:pt x="58" y="0"/>
                  </a:lnTo>
                  <a:lnTo>
                    <a:pt x="6" y="7"/>
                  </a:lnTo>
                  <a:cubicBezTo>
                    <a:pt x="3" y="7"/>
                    <a:pt x="0" y="11"/>
                    <a:pt x="0" y="15"/>
                  </a:cubicBezTo>
                  <a:cubicBezTo>
                    <a:pt x="0" y="20"/>
                    <a:pt x="3" y="23"/>
                    <a:pt x="6" y="23"/>
                  </a:cubicBezTo>
                  <a:lnTo>
                    <a:pt x="6" y="23"/>
                  </a:lnTo>
                  <a:lnTo>
                    <a:pt x="58" y="16"/>
                  </a:lnTo>
                  <a:cubicBezTo>
                    <a:pt x="62" y="16"/>
                    <a:pt x="64" y="12"/>
                    <a:pt x="64" y="8"/>
                  </a:cubicBezTo>
                  <a:cubicBezTo>
                    <a:pt x="64" y="3"/>
                    <a:pt x="62" y="0"/>
                    <a:pt x="5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39"/>
            <p:cNvSpPr>
              <a:spLocks/>
            </p:cNvSpPr>
            <p:nvPr/>
          </p:nvSpPr>
          <p:spPr bwMode="auto">
            <a:xfrm>
              <a:off x="1536700" y="1185863"/>
              <a:ext cx="41275" cy="14288"/>
            </a:xfrm>
            <a:custGeom>
              <a:avLst/>
              <a:gdLst>
                <a:gd name="T0" fmla="*/ 4 w 48"/>
                <a:gd name="T1" fmla="*/ 16 h 16"/>
                <a:gd name="T2" fmla="*/ 4 w 48"/>
                <a:gd name="T3" fmla="*/ 16 h 16"/>
                <a:gd name="T4" fmla="*/ 4 w 48"/>
                <a:gd name="T5" fmla="*/ 16 h 16"/>
                <a:gd name="T6" fmla="*/ 44 w 48"/>
                <a:gd name="T7" fmla="*/ 12 h 16"/>
                <a:gd name="T8" fmla="*/ 48 w 48"/>
                <a:gd name="T9" fmla="*/ 6 h 16"/>
                <a:gd name="T10" fmla="*/ 44 w 48"/>
                <a:gd name="T11" fmla="*/ 0 h 16"/>
                <a:gd name="T12" fmla="*/ 4 w 48"/>
                <a:gd name="T13" fmla="*/ 4 h 16"/>
                <a:gd name="T14" fmla="*/ 0 w 48"/>
                <a:gd name="T15" fmla="*/ 10 h 16"/>
                <a:gd name="T16" fmla="*/ 4 w 4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
                  <a:moveTo>
                    <a:pt x="4" y="16"/>
                  </a:moveTo>
                  <a:lnTo>
                    <a:pt x="4" y="16"/>
                  </a:lnTo>
                  <a:lnTo>
                    <a:pt x="4" y="16"/>
                  </a:lnTo>
                  <a:lnTo>
                    <a:pt x="44" y="12"/>
                  </a:lnTo>
                  <a:cubicBezTo>
                    <a:pt x="46" y="12"/>
                    <a:pt x="48" y="9"/>
                    <a:pt x="48" y="6"/>
                  </a:cubicBezTo>
                  <a:cubicBezTo>
                    <a:pt x="48" y="3"/>
                    <a:pt x="46" y="0"/>
                    <a:pt x="44" y="0"/>
                  </a:cubicBezTo>
                  <a:lnTo>
                    <a:pt x="4" y="4"/>
                  </a:lnTo>
                  <a:cubicBezTo>
                    <a:pt x="2" y="4"/>
                    <a:pt x="0" y="7"/>
                    <a:pt x="0" y="10"/>
                  </a:cubicBezTo>
                  <a:cubicBezTo>
                    <a:pt x="0" y="14"/>
                    <a:pt x="2" y="16"/>
                    <a:pt x="4" y="1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40"/>
            <p:cNvSpPr>
              <a:spLocks/>
            </p:cNvSpPr>
            <p:nvPr/>
          </p:nvSpPr>
          <p:spPr bwMode="auto">
            <a:xfrm>
              <a:off x="1536700" y="1204913"/>
              <a:ext cx="41275" cy="15875"/>
            </a:xfrm>
            <a:custGeom>
              <a:avLst/>
              <a:gdLst>
                <a:gd name="T0" fmla="*/ 44 w 48"/>
                <a:gd name="T1" fmla="*/ 0 h 18"/>
                <a:gd name="T2" fmla="*/ 44 w 48"/>
                <a:gd name="T3" fmla="*/ 0 h 18"/>
                <a:gd name="T4" fmla="*/ 44 w 48"/>
                <a:gd name="T5" fmla="*/ 0 h 18"/>
                <a:gd name="T6" fmla="*/ 4 w 48"/>
                <a:gd name="T7" fmla="*/ 6 h 18"/>
                <a:gd name="T8" fmla="*/ 0 w 48"/>
                <a:gd name="T9" fmla="*/ 12 h 18"/>
                <a:gd name="T10" fmla="*/ 4 w 48"/>
                <a:gd name="T11" fmla="*/ 18 h 18"/>
                <a:gd name="T12" fmla="*/ 4 w 48"/>
                <a:gd name="T13" fmla="*/ 18 h 18"/>
                <a:gd name="T14" fmla="*/ 44 w 48"/>
                <a:gd name="T15" fmla="*/ 12 h 18"/>
                <a:gd name="T16" fmla="*/ 48 w 48"/>
                <a:gd name="T17" fmla="*/ 6 h 18"/>
                <a:gd name="T18" fmla="*/ 44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44" y="0"/>
                  </a:moveTo>
                  <a:lnTo>
                    <a:pt x="44" y="0"/>
                  </a:lnTo>
                  <a:lnTo>
                    <a:pt x="44" y="0"/>
                  </a:lnTo>
                  <a:lnTo>
                    <a:pt x="4" y="6"/>
                  </a:lnTo>
                  <a:cubicBezTo>
                    <a:pt x="2" y="6"/>
                    <a:pt x="0" y="9"/>
                    <a:pt x="0" y="12"/>
                  </a:cubicBezTo>
                  <a:cubicBezTo>
                    <a:pt x="0" y="15"/>
                    <a:pt x="2" y="18"/>
                    <a:pt x="4" y="18"/>
                  </a:cubicBezTo>
                  <a:lnTo>
                    <a:pt x="4" y="18"/>
                  </a:lnTo>
                  <a:lnTo>
                    <a:pt x="44" y="12"/>
                  </a:lnTo>
                  <a:cubicBezTo>
                    <a:pt x="46" y="12"/>
                    <a:pt x="48" y="10"/>
                    <a:pt x="48" y="6"/>
                  </a:cubicBezTo>
                  <a:cubicBezTo>
                    <a:pt x="48" y="3"/>
                    <a:pt x="46" y="0"/>
                    <a:pt x="44"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41"/>
            <p:cNvSpPr>
              <a:spLocks noEditPoints="1"/>
            </p:cNvSpPr>
            <p:nvPr/>
          </p:nvSpPr>
          <p:spPr bwMode="auto">
            <a:xfrm>
              <a:off x="1603375" y="960438"/>
              <a:ext cx="28575" cy="38100"/>
            </a:xfrm>
            <a:custGeom>
              <a:avLst/>
              <a:gdLst>
                <a:gd name="T0" fmla="*/ 7 w 34"/>
                <a:gd name="T1" fmla="*/ 12 h 45"/>
                <a:gd name="T2" fmla="*/ 7 w 34"/>
                <a:gd name="T3" fmla="*/ 12 h 45"/>
                <a:gd name="T4" fmla="*/ 8 w 34"/>
                <a:gd name="T5" fmla="*/ 8 h 45"/>
                <a:gd name="T6" fmla="*/ 25 w 34"/>
                <a:gd name="T7" fmla="*/ 14 h 45"/>
                <a:gd name="T8" fmla="*/ 27 w 34"/>
                <a:gd name="T9" fmla="*/ 18 h 45"/>
                <a:gd name="T10" fmla="*/ 27 w 34"/>
                <a:gd name="T11" fmla="*/ 34 h 45"/>
                <a:gd name="T12" fmla="*/ 26 w 34"/>
                <a:gd name="T13" fmla="*/ 37 h 45"/>
                <a:gd name="T14" fmla="*/ 8 w 34"/>
                <a:gd name="T15" fmla="*/ 36 h 45"/>
                <a:gd name="T16" fmla="*/ 7 w 34"/>
                <a:gd name="T17" fmla="*/ 31 h 45"/>
                <a:gd name="T18" fmla="*/ 7 w 34"/>
                <a:gd name="T19" fmla="*/ 12 h 45"/>
                <a:gd name="T20" fmla="*/ 1 w 34"/>
                <a:gd name="T21" fmla="*/ 39 h 45"/>
                <a:gd name="T22" fmla="*/ 1 w 34"/>
                <a:gd name="T23" fmla="*/ 39 h 45"/>
                <a:gd name="T24" fmla="*/ 7 w 34"/>
                <a:gd name="T25" fmla="*/ 43 h 45"/>
                <a:gd name="T26" fmla="*/ 27 w 34"/>
                <a:gd name="T27" fmla="*/ 45 h 45"/>
                <a:gd name="T28" fmla="*/ 27 w 34"/>
                <a:gd name="T29" fmla="*/ 45 h 45"/>
                <a:gd name="T30" fmla="*/ 34 w 34"/>
                <a:gd name="T31" fmla="*/ 34 h 45"/>
                <a:gd name="T32" fmla="*/ 34 w 34"/>
                <a:gd name="T33" fmla="*/ 18 h 45"/>
                <a:gd name="T34" fmla="*/ 28 w 34"/>
                <a:gd name="T35" fmla="*/ 7 h 45"/>
                <a:gd name="T36" fmla="*/ 8 w 34"/>
                <a:gd name="T37" fmla="*/ 0 h 45"/>
                <a:gd name="T38" fmla="*/ 7 w 34"/>
                <a:gd name="T39" fmla="*/ 0 h 45"/>
                <a:gd name="T40" fmla="*/ 0 w 34"/>
                <a:gd name="T41" fmla="*/ 12 h 45"/>
                <a:gd name="T42" fmla="*/ 0 w 34"/>
                <a:gd name="T43" fmla="*/ 31 h 45"/>
                <a:gd name="T44" fmla="*/ 1 w 34"/>
                <a:gd name="T45"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45">
                  <a:moveTo>
                    <a:pt x="7" y="12"/>
                  </a:moveTo>
                  <a:lnTo>
                    <a:pt x="7" y="12"/>
                  </a:lnTo>
                  <a:cubicBezTo>
                    <a:pt x="7" y="10"/>
                    <a:pt x="8" y="9"/>
                    <a:pt x="8" y="8"/>
                  </a:cubicBezTo>
                  <a:lnTo>
                    <a:pt x="25" y="14"/>
                  </a:lnTo>
                  <a:cubicBezTo>
                    <a:pt x="26" y="14"/>
                    <a:pt x="27" y="16"/>
                    <a:pt x="27" y="18"/>
                  </a:cubicBezTo>
                  <a:lnTo>
                    <a:pt x="27" y="34"/>
                  </a:lnTo>
                  <a:cubicBezTo>
                    <a:pt x="27" y="36"/>
                    <a:pt x="26" y="37"/>
                    <a:pt x="26" y="37"/>
                  </a:cubicBezTo>
                  <a:lnTo>
                    <a:pt x="8" y="36"/>
                  </a:lnTo>
                  <a:cubicBezTo>
                    <a:pt x="8" y="35"/>
                    <a:pt x="7" y="34"/>
                    <a:pt x="7" y="31"/>
                  </a:cubicBezTo>
                  <a:lnTo>
                    <a:pt x="7" y="12"/>
                  </a:lnTo>
                  <a:close/>
                  <a:moveTo>
                    <a:pt x="1" y="39"/>
                  </a:moveTo>
                  <a:lnTo>
                    <a:pt x="1" y="39"/>
                  </a:lnTo>
                  <a:cubicBezTo>
                    <a:pt x="3" y="43"/>
                    <a:pt x="6" y="43"/>
                    <a:pt x="7" y="43"/>
                  </a:cubicBezTo>
                  <a:lnTo>
                    <a:pt x="27" y="45"/>
                  </a:lnTo>
                  <a:lnTo>
                    <a:pt x="27" y="45"/>
                  </a:lnTo>
                  <a:cubicBezTo>
                    <a:pt x="31" y="45"/>
                    <a:pt x="34" y="40"/>
                    <a:pt x="34" y="34"/>
                  </a:cubicBezTo>
                  <a:lnTo>
                    <a:pt x="34" y="18"/>
                  </a:lnTo>
                  <a:cubicBezTo>
                    <a:pt x="34" y="13"/>
                    <a:pt x="32" y="7"/>
                    <a:pt x="28" y="7"/>
                  </a:cubicBezTo>
                  <a:lnTo>
                    <a:pt x="8" y="0"/>
                  </a:lnTo>
                  <a:lnTo>
                    <a:pt x="7" y="0"/>
                  </a:lnTo>
                  <a:cubicBezTo>
                    <a:pt x="3" y="0"/>
                    <a:pt x="0" y="5"/>
                    <a:pt x="0" y="12"/>
                  </a:cubicBezTo>
                  <a:lnTo>
                    <a:pt x="0" y="31"/>
                  </a:lnTo>
                  <a:cubicBezTo>
                    <a:pt x="0" y="34"/>
                    <a:pt x="1" y="37"/>
                    <a:pt x="1" y="3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42"/>
            <p:cNvSpPr>
              <a:spLocks noEditPoints="1"/>
            </p:cNvSpPr>
            <p:nvPr/>
          </p:nvSpPr>
          <p:spPr bwMode="auto">
            <a:xfrm>
              <a:off x="1603375" y="1033463"/>
              <a:ext cx="28575" cy="39688"/>
            </a:xfrm>
            <a:custGeom>
              <a:avLst/>
              <a:gdLst>
                <a:gd name="T0" fmla="*/ 7 w 34"/>
                <a:gd name="T1" fmla="*/ 12 h 47"/>
                <a:gd name="T2" fmla="*/ 7 w 34"/>
                <a:gd name="T3" fmla="*/ 12 h 47"/>
                <a:gd name="T4" fmla="*/ 8 w 34"/>
                <a:gd name="T5" fmla="*/ 8 h 47"/>
                <a:gd name="T6" fmla="*/ 25 w 34"/>
                <a:gd name="T7" fmla="*/ 12 h 47"/>
                <a:gd name="T8" fmla="*/ 27 w 34"/>
                <a:gd name="T9" fmla="*/ 16 h 47"/>
                <a:gd name="T10" fmla="*/ 27 w 34"/>
                <a:gd name="T11" fmla="*/ 36 h 47"/>
                <a:gd name="T12" fmla="*/ 26 w 34"/>
                <a:gd name="T13" fmla="*/ 40 h 47"/>
                <a:gd name="T14" fmla="*/ 8 w 34"/>
                <a:gd name="T15" fmla="*/ 40 h 47"/>
                <a:gd name="T16" fmla="*/ 7 w 34"/>
                <a:gd name="T17" fmla="*/ 36 h 47"/>
                <a:gd name="T18" fmla="*/ 7 w 34"/>
                <a:gd name="T19" fmla="*/ 12 h 47"/>
                <a:gd name="T20" fmla="*/ 7 w 34"/>
                <a:gd name="T21" fmla="*/ 47 h 47"/>
                <a:gd name="T22" fmla="*/ 7 w 34"/>
                <a:gd name="T23" fmla="*/ 47 h 47"/>
                <a:gd name="T24" fmla="*/ 27 w 34"/>
                <a:gd name="T25" fmla="*/ 47 h 47"/>
                <a:gd name="T26" fmla="*/ 34 w 34"/>
                <a:gd name="T27" fmla="*/ 36 h 47"/>
                <a:gd name="T28" fmla="*/ 34 w 34"/>
                <a:gd name="T29" fmla="*/ 16 h 47"/>
                <a:gd name="T30" fmla="*/ 27 w 34"/>
                <a:gd name="T31" fmla="*/ 5 h 47"/>
                <a:gd name="T32" fmla="*/ 8 w 34"/>
                <a:gd name="T33" fmla="*/ 1 h 47"/>
                <a:gd name="T34" fmla="*/ 7 w 34"/>
                <a:gd name="T35" fmla="*/ 0 h 47"/>
                <a:gd name="T36" fmla="*/ 0 w 34"/>
                <a:gd name="T37" fmla="*/ 12 h 47"/>
                <a:gd name="T38" fmla="*/ 0 w 34"/>
                <a:gd name="T39" fmla="*/ 36 h 47"/>
                <a:gd name="T40" fmla="*/ 7 w 34"/>
                <a:gd name="T4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7" y="12"/>
                  </a:moveTo>
                  <a:lnTo>
                    <a:pt x="7" y="12"/>
                  </a:lnTo>
                  <a:cubicBezTo>
                    <a:pt x="7" y="10"/>
                    <a:pt x="8" y="9"/>
                    <a:pt x="8" y="8"/>
                  </a:cubicBezTo>
                  <a:lnTo>
                    <a:pt x="25" y="12"/>
                  </a:lnTo>
                  <a:cubicBezTo>
                    <a:pt x="26" y="13"/>
                    <a:pt x="27" y="14"/>
                    <a:pt x="27" y="16"/>
                  </a:cubicBezTo>
                  <a:lnTo>
                    <a:pt x="27" y="36"/>
                  </a:lnTo>
                  <a:cubicBezTo>
                    <a:pt x="27" y="38"/>
                    <a:pt x="26" y="40"/>
                    <a:pt x="26" y="40"/>
                  </a:cubicBezTo>
                  <a:lnTo>
                    <a:pt x="8" y="40"/>
                  </a:lnTo>
                  <a:cubicBezTo>
                    <a:pt x="8" y="39"/>
                    <a:pt x="7" y="38"/>
                    <a:pt x="7" y="36"/>
                  </a:cubicBezTo>
                  <a:lnTo>
                    <a:pt x="7" y="12"/>
                  </a:lnTo>
                  <a:close/>
                  <a:moveTo>
                    <a:pt x="7" y="47"/>
                  </a:moveTo>
                  <a:lnTo>
                    <a:pt x="7" y="47"/>
                  </a:lnTo>
                  <a:lnTo>
                    <a:pt x="27" y="47"/>
                  </a:lnTo>
                  <a:cubicBezTo>
                    <a:pt x="31" y="47"/>
                    <a:pt x="34" y="42"/>
                    <a:pt x="34" y="36"/>
                  </a:cubicBezTo>
                  <a:lnTo>
                    <a:pt x="34" y="16"/>
                  </a:lnTo>
                  <a:cubicBezTo>
                    <a:pt x="34" y="11"/>
                    <a:pt x="31" y="6"/>
                    <a:pt x="27" y="5"/>
                  </a:cubicBezTo>
                  <a:lnTo>
                    <a:pt x="8" y="1"/>
                  </a:lnTo>
                  <a:lnTo>
                    <a:pt x="7" y="0"/>
                  </a:lnTo>
                  <a:cubicBezTo>
                    <a:pt x="3" y="0"/>
                    <a:pt x="0" y="5"/>
                    <a:pt x="0" y="12"/>
                  </a:cubicBezTo>
                  <a:lnTo>
                    <a:pt x="0" y="36"/>
                  </a:lnTo>
                  <a:cubicBezTo>
                    <a:pt x="0" y="42"/>
                    <a:pt x="3" y="47"/>
                    <a:pt x="7" y="47"/>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43"/>
            <p:cNvSpPr>
              <a:spLocks noEditPoints="1"/>
            </p:cNvSpPr>
            <p:nvPr/>
          </p:nvSpPr>
          <p:spPr bwMode="auto">
            <a:xfrm>
              <a:off x="1601788" y="1108075"/>
              <a:ext cx="30162" cy="38100"/>
            </a:xfrm>
            <a:custGeom>
              <a:avLst/>
              <a:gdLst>
                <a:gd name="T0" fmla="*/ 7 w 35"/>
                <a:gd name="T1" fmla="*/ 11 h 45"/>
                <a:gd name="T2" fmla="*/ 7 w 35"/>
                <a:gd name="T3" fmla="*/ 11 h 45"/>
                <a:gd name="T4" fmla="*/ 8 w 35"/>
                <a:gd name="T5" fmla="*/ 7 h 45"/>
                <a:gd name="T6" fmla="*/ 27 w 35"/>
                <a:gd name="T7" fmla="*/ 8 h 45"/>
                <a:gd name="T8" fmla="*/ 27 w 35"/>
                <a:gd name="T9" fmla="*/ 11 h 45"/>
                <a:gd name="T10" fmla="*/ 27 w 35"/>
                <a:gd name="T11" fmla="*/ 33 h 45"/>
                <a:gd name="T12" fmla="*/ 27 w 35"/>
                <a:gd name="T13" fmla="*/ 36 h 45"/>
                <a:gd name="T14" fmla="*/ 8 w 35"/>
                <a:gd name="T15" fmla="*/ 38 h 45"/>
                <a:gd name="T16" fmla="*/ 7 w 35"/>
                <a:gd name="T17" fmla="*/ 34 h 45"/>
                <a:gd name="T18" fmla="*/ 7 w 35"/>
                <a:gd name="T19" fmla="*/ 11 h 45"/>
                <a:gd name="T20" fmla="*/ 6 w 35"/>
                <a:gd name="T21" fmla="*/ 45 h 45"/>
                <a:gd name="T22" fmla="*/ 6 w 35"/>
                <a:gd name="T23" fmla="*/ 45 h 45"/>
                <a:gd name="T24" fmla="*/ 28 w 35"/>
                <a:gd name="T25" fmla="*/ 43 h 45"/>
                <a:gd name="T26" fmla="*/ 35 w 35"/>
                <a:gd name="T27" fmla="*/ 33 h 45"/>
                <a:gd name="T28" fmla="*/ 35 w 35"/>
                <a:gd name="T29" fmla="*/ 11 h 45"/>
                <a:gd name="T30" fmla="*/ 28 w 35"/>
                <a:gd name="T31" fmla="*/ 1 h 45"/>
                <a:gd name="T32" fmla="*/ 7 w 35"/>
                <a:gd name="T33" fmla="*/ 0 h 45"/>
                <a:gd name="T34" fmla="*/ 6 w 35"/>
                <a:gd name="T35" fmla="*/ 0 h 45"/>
                <a:gd name="T36" fmla="*/ 0 w 35"/>
                <a:gd name="T37" fmla="*/ 11 h 45"/>
                <a:gd name="T38" fmla="*/ 0 w 35"/>
                <a:gd name="T39" fmla="*/ 34 h 45"/>
                <a:gd name="T40" fmla="*/ 6 w 35"/>
                <a:gd name="T4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7" y="11"/>
                  </a:moveTo>
                  <a:lnTo>
                    <a:pt x="7" y="11"/>
                  </a:lnTo>
                  <a:cubicBezTo>
                    <a:pt x="7" y="9"/>
                    <a:pt x="7" y="8"/>
                    <a:pt x="8" y="7"/>
                  </a:cubicBezTo>
                  <a:lnTo>
                    <a:pt x="27" y="8"/>
                  </a:lnTo>
                  <a:cubicBezTo>
                    <a:pt x="27" y="9"/>
                    <a:pt x="27" y="10"/>
                    <a:pt x="27" y="11"/>
                  </a:cubicBezTo>
                  <a:lnTo>
                    <a:pt x="27" y="33"/>
                  </a:lnTo>
                  <a:cubicBezTo>
                    <a:pt x="27" y="34"/>
                    <a:pt x="27" y="35"/>
                    <a:pt x="27" y="36"/>
                  </a:cubicBezTo>
                  <a:lnTo>
                    <a:pt x="8" y="38"/>
                  </a:lnTo>
                  <a:cubicBezTo>
                    <a:pt x="7" y="37"/>
                    <a:pt x="7" y="36"/>
                    <a:pt x="7" y="34"/>
                  </a:cubicBezTo>
                  <a:lnTo>
                    <a:pt x="7" y="11"/>
                  </a:lnTo>
                  <a:close/>
                  <a:moveTo>
                    <a:pt x="6" y="45"/>
                  </a:moveTo>
                  <a:lnTo>
                    <a:pt x="6" y="45"/>
                  </a:lnTo>
                  <a:lnTo>
                    <a:pt x="28" y="43"/>
                  </a:lnTo>
                  <a:cubicBezTo>
                    <a:pt x="32" y="43"/>
                    <a:pt x="35" y="38"/>
                    <a:pt x="35" y="33"/>
                  </a:cubicBezTo>
                  <a:lnTo>
                    <a:pt x="35" y="11"/>
                  </a:lnTo>
                  <a:cubicBezTo>
                    <a:pt x="35" y="7"/>
                    <a:pt x="33" y="1"/>
                    <a:pt x="28" y="1"/>
                  </a:cubicBezTo>
                  <a:lnTo>
                    <a:pt x="7" y="0"/>
                  </a:lnTo>
                  <a:lnTo>
                    <a:pt x="6" y="0"/>
                  </a:lnTo>
                  <a:cubicBezTo>
                    <a:pt x="2" y="0"/>
                    <a:pt x="0" y="4"/>
                    <a:pt x="0" y="11"/>
                  </a:cubicBezTo>
                  <a:lnTo>
                    <a:pt x="0" y="34"/>
                  </a:lnTo>
                  <a:cubicBezTo>
                    <a:pt x="0" y="41"/>
                    <a:pt x="2" y="45"/>
                    <a:pt x="6" y="4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44"/>
            <p:cNvSpPr>
              <a:spLocks/>
            </p:cNvSpPr>
            <p:nvPr/>
          </p:nvSpPr>
          <p:spPr bwMode="auto">
            <a:xfrm>
              <a:off x="1603375" y="1177925"/>
              <a:ext cx="26987" cy="12700"/>
            </a:xfrm>
            <a:custGeom>
              <a:avLst/>
              <a:gdLst>
                <a:gd name="T0" fmla="*/ 3 w 33"/>
                <a:gd name="T1" fmla="*/ 14 h 14"/>
                <a:gd name="T2" fmla="*/ 3 w 33"/>
                <a:gd name="T3" fmla="*/ 14 h 14"/>
                <a:gd name="T4" fmla="*/ 3 w 33"/>
                <a:gd name="T5" fmla="*/ 14 h 14"/>
                <a:gd name="T6" fmla="*/ 30 w 33"/>
                <a:gd name="T7" fmla="*/ 11 h 14"/>
                <a:gd name="T8" fmla="*/ 33 w 33"/>
                <a:gd name="T9" fmla="*/ 6 h 14"/>
                <a:gd name="T10" fmla="*/ 30 w 33"/>
                <a:gd name="T11" fmla="*/ 0 h 14"/>
                <a:gd name="T12" fmla="*/ 3 w 33"/>
                <a:gd name="T13" fmla="*/ 3 h 14"/>
                <a:gd name="T14" fmla="*/ 0 w 33"/>
                <a:gd name="T15" fmla="*/ 9 h 14"/>
                <a:gd name="T16" fmla="*/ 3 w 3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4">
                  <a:moveTo>
                    <a:pt x="3" y="14"/>
                  </a:moveTo>
                  <a:lnTo>
                    <a:pt x="3" y="14"/>
                  </a:lnTo>
                  <a:lnTo>
                    <a:pt x="3" y="14"/>
                  </a:lnTo>
                  <a:lnTo>
                    <a:pt x="30" y="11"/>
                  </a:lnTo>
                  <a:cubicBezTo>
                    <a:pt x="31" y="11"/>
                    <a:pt x="33" y="9"/>
                    <a:pt x="33" y="6"/>
                  </a:cubicBezTo>
                  <a:cubicBezTo>
                    <a:pt x="33" y="3"/>
                    <a:pt x="31" y="0"/>
                    <a:pt x="30" y="0"/>
                  </a:cubicBezTo>
                  <a:lnTo>
                    <a:pt x="3" y="3"/>
                  </a:lnTo>
                  <a:cubicBezTo>
                    <a:pt x="1" y="3"/>
                    <a:pt x="0" y="6"/>
                    <a:pt x="0" y="9"/>
                  </a:cubicBezTo>
                  <a:cubicBezTo>
                    <a:pt x="0" y="12"/>
                    <a:pt x="1" y="14"/>
                    <a:pt x="3" y="1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45"/>
            <p:cNvSpPr>
              <a:spLocks/>
            </p:cNvSpPr>
            <p:nvPr/>
          </p:nvSpPr>
          <p:spPr bwMode="auto">
            <a:xfrm>
              <a:off x="1603375" y="1196975"/>
              <a:ext cx="26987" cy="12700"/>
            </a:xfrm>
            <a:custGeom>
              <a:avLst/>
              <a:gdLst>
                <a:gd name="T0" fmla="*/ 30 w 33"/>
                <a:gd name="T1" fmla="*/ 0 h 15"/>
                <a:gd name="T2" fmla="*/ 30 w 33"/>
                <a:gd name="T3" fmla="*/ 0 h 15"/>
                <a:gd name="T4" fmla="*/ 3 w 33"/>
                <a:gd name="T5" fmla="*/ 4 h 15"/>
                <a:gd name="T6" fmla="*/ 0 w 33"/>
                <a:gd name="T7" fmla="*/ 9 h 15"/>
                <a:gd name="T8" fmla="*/ 3 w 33"/>
                <a:gd name="T9" fmla="*/ 15 h 15"/>
                <a:gd name="T10" fmla="*/ 3 w 33"/>
                <a:gd name="T11" fmla="*/ 15 h 15"/>
                <a:gd name="T12" fmla="*/ 30 w 33"/>
                <a:gd name="T13" fmla="*/ 11 h 15"/>
                <a:gd name="T14" fmla="*/ 33 w 33"/>
                <a:gd name="T15" fmla="*/ 5 h 15"/>
                <a:gd name="T16" fmla="*/ 30 w 33"/>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5">
                  <a:moveTo>
                    <a:pt x="30" y="0"/>
                  </a:moveTo>
                  <a:lnTo>
                    <a:pt x="30" y="0"/>
                  </a:lnTo>
                  <a:lnTo>
                    <a:pt x="3" y="4"/>
                  </a:lnTo>
                  <a:cubicBezTo>
                    <a:pt x="1" y="4"/>
                    <a:pt x="0" y="6"/>
                    <a:pt x="0" y="9"/>
                  </a:cubicBezTo>
                  <a:cubicBezTo>
                    <a:pt x="0" y="13"/>
                    <a:pt x="1" y="15"/>
                    <a:pt x="3" y="15"/>
                  </a:cubicBezTo>
                  <a:lnTo>
                    <a:pt x="3" y="15"/>
                  </a:lnTo>
                  <a:lnTo>
                    <a:pt x="30" y="11"/>
                  </a:lnTo>
                  <a:cubicBezTo>
                    <a:pt x="31" y="11"/>
                    <a:pt x="33" y="8"/>
                    <a:pt x="33" y="5"/>
                  </a:cubicBezTo>
                  <a:cubicBezTo>
                    <a:pt x="33" y="2"/>
                    <a:pt x="31" y="0"/>
                    <a:pt x="3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46"/>
            <p:cNvSpPr>
              <a:spLocks/>
            </p:cNvSpPr>
            <p:nvPr/>
          </p:nvSpPr>
          <p:spPr bwMode="auto">
            <a:xfrm>
              <a:off x="1652588" y="1177925"/>
              <a:ext cx="19050" cy="9525"/>
            </a:xfrm>
            <a:custGeom>
              <a:avLst/>
              <a:gdLst>
                <a:gd name="T0" fmla="*/ 2 w 22"/>
                <a:gd name="T1" fmla="*/ 10 h 10"/>
                <a:gd name="T2" fmla="*/ 2 w 22"/>
                <a:gd name="T3" fmla="*/ 10 h 10"/>
                <a:gd name="T4" fmla="*/ 20 w 22"/>
                <a:gd name="T5" fmla="*/ 8 h 10"/>
                <a:gd name="T6" fmla="*/ 22 w 22"/>
                <a:gd name="T7" fmla="*/ 4 h 10"/>
                <a:gd name="T8" fmla="*/ 20 w 22"/>
                <a:gd name="T9" fmla="*/ 0 h 10"/>
                <a:gd name="T10" fmla="*/ 2 w 22"/>
                <a:gd name="T11" fmla="*/ 2 h 10"/>
                <a:gd name="T12" fmla="*/ 0 w 22"/>
                <a:gd name="T13" fmla="*/ 6 h 10"/>
                <a:gd name="T14" fmla="*/ 2 w 22"/>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0">
                  <a:moveTo>
                    <a:pt x="2" y="10"/>
                  </a:moveTo>
                  <a:lnTo>
                    <a:pt x="2" y="10"/>
                  </a:lnTo>
                  <a:lnTo>
                    <a:pt x="20" y="8"/>
                  </a:lnTo>
                  <a:cubicBezTo>
                    <a:pt x="22" y="8"/>
                    <a:pt x="22" y="6"/>
                    <a:pt x="22" y="4"/>
                  </a:cubicBezTo>
                  <a:cubicBezTo>
                    <a:pt x="22" y="2"/>
                    <a:pt x="22" y="0"/>
                    <a:pt x="20" y="0"/>
                  </a:cubicBezTo>
                  <a:lnTo>
                    <a:pt x="2" y="2"/>
                  </a:lnTo>
                  <a:cubicBezTo>
                    <a:pt x="1" y="2"/>
                    <a:pt x="0" y="4"/>
                    <a:pt x="0" y="6"/>
                  </a:cubicBezTo>
                  <a:cubicBezTo>
                    <a:pt x="0" y="8"/>
                    <a:pt x="1" y="10"/>
                    <a:pt x="2"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47"/>
            <p:cNvSpPr>
              <a:spLocks/>
            </p:cNvSpPr>
            <p:nvPr/>
          </p:nvSpPr>
          <p:spPr bwMode="auto">
            <a:xfrm>
              <a:off x="1652588" y="1190625"/>
              <a:ext cx="19050" cy="9525"/>
            </a:xfrm>
            <a:custGeom>
              <a:avLst/>
              <a:gdLst>
                <a:gd name="T0" fmla="*/ 20 w 22"/>
                <a:gd name="T1" fmla="*/ 0 h 11"/>
                <a:gd name="T2" fmla="*/ 20 w 22"/>
                <a:gd name="T3" fmla="*/ 0 h 11"/>
                <a:gd name="T4" fmla="*/ 2 w 22"/>
                <a:gd name="T5" fmla="*/ 3 h 11"/>
                <a:gd name="T6" fmla="*/ 0 w 22"/>
                <a:gd name="T7" fmla="*/ 7 h 11"/>
                <a:gd name="T8" fmla="*/ 2 w 22"/>
                <a:gd name="T9" fmla="*/ 11 h 11"/>
                <a:gd name="T10" fmla="*/ 2 w 22"/>
                <a:gd name="T11" fmla="*/ 11 h 11"/>
                <a:gd name="T12" fmla="*/ 20 w 22"/>
                <a:gd name="T13" fmla="*/ 8 h 11"/>
                <a:gd name="T14" fmla="*/ 22 w 22"/>
                <a:gd name="T15" fmla="*/ 4 h 11"/>
                <a:gd name="T16" fmla="*/ 20 w 2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0" y="0"/>
                  </a:moveTo>
                  <a:lnTo>
                    <a:pt x="20" y="0"/>
                  </a:lnTo>
                  <a:lnTo>
                    <a:pt x="2" y="3"/>
                  </a:lnTo>
                  <a:cubicBezTo>
                    <a:pt x="1" y="3"/>
                    <a:pt x="0" y="5"/>
                    <a:pt x="0" y="7"/>
                  </a:cubicBezTo>
                  <a:cubicBezTo>
                    <a:pt x="0" y="9"/>
                    <a:pt x="1" y="11"/>
                    <a:pt x="2" y="11"/>
                  </a:cubicBezTo>
                  <a:lnTo>
                    <a:pt x="2" y="11"/>
                  </a:lnTo>
                  <a:lnTo>
                    <a:pt x="20" y="8"/>
                  </a:lnTo>
                  <a:cubicBezTo>
                    <a:pt x="22" y="8"/>
                    <a:pt x="22" y="6"/>
                    <a:pt x="22" y="4"/>
                  </a:cubicBezTo>
                  <a:cubicBezTo>
                    <a:pt x="22" y="2"/>
                    <a:pt x="22" y="0"/>
                    <a:pt x="2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48"/>
            <p:cNvSpPr>
              <a:spLocks noEditPoints="1"/>
            </p:cNvSpPr>
            <p:nvPr/>
          </p:nvSpPr>
          <p:spPr bwMode="auto">
            <a:xfrm>
              <a:off x="1654175" y="976313"/>
              <a:ext cx="19050" cy="26988"/>
            </a:xfrm>
            <a:custGeom>
              <a:avLst/>
              <a:gdLst>
                <a:gd name="T0" fmla="*/ 5 w 23"/>
                <a:gd name="T1" fmla="*/ 8 h 31"/>
                <a:gd name="T2" fmla="*/ 5 w 23"/>
                <a:gd name="T3" fmla="*/ 8 h 31"/>
                <a:gd name="T4" fmla="*/ 5 w 23"/>
                <a:gd name="T5" fmla="*/ 5 h 31"/>
                <a:gd name="T6" fmla="*/ 17 w 23"/>
                <a:gd name="T7" fmla="*/ 9 h 31"/>
                <a:gd name="T8" fmla="*/ 18 w 23"/>
                <a:gd name="T9" fmla="*/ 12 h 31"/>
                <a:gd name="T10" fmla="*/ 18 w 23"/>
                <a:gd name="T11" fmla="*/ 23 h 31"/>
                <a:gd name="T12" fmla="*/ 17 w 23"/>
                <a:gd name="T13" fmla="*/ 26 h 31"/>
                <a:gd name="T14" fmla="*/ 5 w 23"/>
                <a:gd name="T15" fmla="*/ 24 h 31"/>
                <a:gd name="T16" fmla="*/ 5 w 23"/>
                <a:gd name="T17" fmla="*/ 21 h 31"/>
                <a:gd name="T18" fmla="*/ 5 w 23"/>
                <a:gd name="T19" fmla="*/ 8 h 31"/>
                <a:gd name="T20" fmla="*/ 1 w 23"/>
                <a:gd name="T21" fmla="*/ 26 h 31"/>
                <a:gd name="T22" fmla="*/ 1 w 23"/>
                <a:gd name="T23" fmla="*/ 26 h 31"/>
                <a:gd name="T24" fmla="*/ 4 w 23"/>
                <a:gd name="T25" fmla="*/ 29 h 31"/>
                <a:gd name="T26" fmla="*/ 5 w 23"/>
                <a:gd name="T27" fmla="*/ 29 h 31"/>
                <a:gd name="T28" fmla="*/ 18 w 23"/>
                <a:gd name="T29" fmla="*/ 31 h 31"/>
                <a:gd name="T30" fmla="*/ 18 w 23"/>
                <a:gd name="T31" fmla="*/ 30 h 31"/>
                <a:gd name="T32" fmla="*/ 23 w 23"/>
                <a:gd name="T33" fmla="*/ 23 h 31"/>
                <a:gd name="T34" fmla="*/ 23 w 23"/>
                <a:gd name="T35" fmla="*/ 12 h 31"/>
                <a:gd name="T36" fmla="*/ 19 w 23"/>
                <a:gd name="T37" fmla="*/ 4 h 31"/>
                <a:gd name="T38" fmla="*/ 5 w 23"/>
                <a:gd name="T39" fmla="*/ 0 h 31"/>
                <a:gd name="T40" fmla="*/ 4 w 23"/>
                <a:gd name="T41" fmla="*/ 0 h 31"/>
                <a:gd name="T42" fmla="*/ 0 w 23"/>
                <a:gd name="T43" fmla="*/ 8 h 31"/>
                <a:gd name="T44" fmla="*/ 0 w 23"/>
                <a:gd name="T45" fmla="*/ 21 h 31"/>
                <a:gd name="T46" fmla="*/ 1 w 23"/>
                <a:gd name="T4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31">
                  <a:moveTo>
                    <a:pt x="5" y="8"/>
                  </a:moveTo>
                  <a:lnTo>
                    <a:pt x="5" y="8"/>
                  </a:lnTo>
                  <a:cubicBezTo>
                    <a:pt x="5" y="6"/>
                    <a:pt x="5" y="5"/>
                    <a:pt x="5" y="5"/>
                  </a:cubicBezTo>
                  <a:lnTo>
                    <a:pt x="17" y="9"/>
                  </a:lnTo>
                  <a:cubicBezTo>
                    <a:pt x="17" y="9"/>
                    <a:pt x="18" y="10"/>
                    <a:pt x="18" y="12"/>
                  </a:cubicBezTo>
                  <a:lnTo>
                    <a:pt x="18" y="23"/>
                  </a:lnTo>
                  <a:cubicBezTo>
                    <a:pt x="18" y="24"/>
                    <a:pt x="18" y="25"/>
                    <a:pt x="17" y="26"/>
                  </a:cubicBezTo>
                  <a:lnTo>
                    <a:pt x="5" y="24"/>
                  </a:lnTo>
                  <a:cubicBezTo>
                    <a:pt x="5" y="24"/>
                    <a:pt x="5" y="23"/>
                    <a:pt x="5" y="21"/>
                  </a:cubicBezTo>
                  <a:lnTo>
                    <a:pt x="5" y="8"/>
                  </a:lnTo>
                  <a:close/>
                  <a:moveTo>
                    <a:pt x="1" y="26"/>
                  </a:moveTo>
                  <a:lnTo>
                    <a:pt x="1" y="26"/>
                  </a:lnTo>
                  <a:cubicBezTo>
                    <a:pt x="2" y="29"/>
                    <a:pt x="4" y="29"/>
                    <a:pt x="4" y="29"/>
                  </a:cubicBezTo>
                  <a:lnTo>
                    <a:pt x="5" y="29"/>
                  </a:lnTo>
                  <a:lnTo>
                    <a:pt x="18" y="31"/>
                  </a:lnTo>
                  <a:lnTo>
                    <a:pt x="18" y="30"/>
                  </a:lnTo>
                  <a:cubicBezTo>
                    <a:pt x="21" y="30"/>
                    <a:pt x="23" y="27"/>
                    <a:pt x="23" y="23"/>
                  </a:cubicBezTo>
                  <a:lnTo>
                    <a:pt x="23" y="12"/>
                  </a:lnTo>
                  <a:cubicBezTo>
                    <a:pt x="23" y="8"/>
                    <a:pt x="21" y="5"/>
                    <a:pt x="19" y="4"/>
                  </a:cubicBezTo>
                  <a:lnTo>
                    <a:pt x="5" y="0"/>
                  </a:lnTo>
                  <a:lnTo>
                    <a:pt x="4" y="0"/>
                  </a:lnTo>
                  <a:cubicBezTo>
                    <a:pt x="2" y="0"/>
                    <a:pt x="0" y="3"/>
                    <a:pt x="0" y="8"/>
                  </a:cubicBezTo>
                  <a:lnTo>
                    <a:pt x="0" y="21"/>
                  </a:lnTo>
                  <a:cubicBezTo>
                    <a:pt x="0" y="23"/>
                    <a:pt x="0" y="25"/>
                    <a:pt x="1" y="2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49"/>
            <p:cNvSpPr>
              <a:spLocks noEditPoints="1"/>
            </p:cNvSpPr>
            <p:nvPr/>
          </p:nvSpPr>
          <p:spPr bwMode="auto">
            <a:xfrm>
              <a:off x="1654175" y="1047750"/>
              <a:ext cx="19050" cy="25400"/>
            </a:xfrm>
            <a:custGeom>
              <a:avLst/>
              <a:gdLst>
                <a:gd name="T0" fmla="*/ 5 w 22"/>
                <a:gd name="T1" fmla="*/ 7 h 30"/>
                <a:gd name="T2" fmla="*/ 5 w 22"/>
                <a:gd name="T3" fmla="*/ 7 h 30"/>
                <a:gd name="T4" fmla="*/ 6 w 22"/>
                <a:gd name="T5" fmla="*/ 5 h 30"/>
                <a:gd name="T6" fmla="*/ 17 w 22"/>
                <a:gd name="T7" fmla="*/ 8 h 30"/>
                <a:gd name="T8" fmla="*/ 17 w 22"/>
                <a:gd name="T9" fmla="*/ 10 h 30"/>
                <a:gd name="T10" fmla="*/ 17 w 22"/>
                <a:gd name="T11" fmla="*/ 23 h 30"/>
                <a:gd name="T12" fmla="*/ 17 w 22"/>
                <a:gd name="T13" fmla="*/ 25 h 30"/>
                <a:gd name="T14" fmla="*/ 6 w 22"/>
                <a:gd name="T15" fmla="*/ 25 h 30"/>
                <a:gd name="T16" fmla="*/ 5 w 22"/>
                <a:gd name="T17" fmla="*/ 22 h 30"/>
                <a:gd name="T18" fmla="*/ 5 w 22"/>
                <a:gd name="T19" fmla="*/ 7 h 30"/>
                <a:gd name="T20" fmla="*/ 5 w 22"/>
                <a:gd name="T21" fmla="*/ 30 h 30"/>
                <a:gd name="T22" fmla="*/ 5 w 22"/>
                <a:gd name="T23" fmla="*/ 30 h 30"/>
                <a:gd name="T24" fmla="*/ 17 w 22"/>
                <a:gd name="T25" fmla="*/ 30 h 30"/>
                <a:gd name="T26" fmla="*/ 22 w 22"/>
                <a:gd name="T27" fmla="*/ 23 h 30"/>
                <a:gd name="T28" fmla="*/ 22 w 22"/>
                <a:gd name="T29" fmla="*/ 10 h 30"/>
                <a:gd name="T30" fmla="*/ 18 w 22"/>
                <a:gd name="T31" fmla="*/ 3 h 30"/>
                <a:gd name="T32" fmla="*/ 6 w 22"/>
                <a:gd name="T33" fmla="*/ 0 h 30"/>
                <a:gd name="T34" fmla="*/ 5 w 22"/>
                <a:gd name="T35" fmla="*/ 0 h 30"/>
                <a:gd name="T36" fmla="*/ 0 w 22"/>
                <a:gd name="T37" fmla="*/ 7 h 30"/>
                <a:gd name="T38" fmla="*/ 0 w 22"/>
                <a:gd name="T39" fmla="*/ 22 h 30"/>
                <a:gd name="T40" fmla="*/ 5 w 2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0">
                  <a:moveTo>
                    <a:pt x="5" y="7"/>
                  </a:moveTo>
                  <a:lnTo>
                    <a:pt x="5" y="7"/>
                  </a:lnTo>
                  <a:cubicBezTo>
                    <a:pt x="5" y="6"/>
                    <a:pt x="5" y="5"/>
                    <a:pt x="6" y="5"/>
                  </a:cubicBezTo>
                  <a:lnTo>
                    <a:pt x="17" y="8"/>
                  </a:lnTo>
                  <a:cubicBezTo>
                    <a:pt x="17" y="8"/>
                    <a:pt x="17" y="9"/>
                    <a:pt x="17" y="10"/>
                  </a:cubicBezTo>
                  <a:lnTo>
                    <a:pt x="17" y="23"/>
                  </a:lnTo>
                  <a:cubicBezTo>
                    <a:pt x="17" y="24"/>
                    <a:pt x="17" y="24"/>
                    <a:pt x="17" y="25"/>
                  </a:cubicBezTo>
                  <a:lnTo>
                    <a:pt x="6" y="25"/>
                  </a:lnTo>
                  <a:cubicBezTo>
                    <a:pt x="5" y="24"/>
                    <a:pt x="5" y="24"/>
                    <a:pt x="5" y="22"/>
                  </a:cubicBezTo>
                  <a:lnTo>
                    <a:pt x="5" y="7"/>
                  </a:lnTo>
                  <a:close/>
                  <a:moveTo>
                    <a:pt x="5" y="30"/>
                  </a:moveTo>
                  <a:lnTo>
                    <a:pt x="5" y="30"/>
                  </a:lnTo>
                  <a:lnTo>
                    <a:pt x="17" y="30"/>
                  </a:lnTo>
                  <a:cubicBezTo>
                    <a:pt x="20" y="29"/>
                    <a:pt x="22" y="26"/>
                    <a:pt x="22" y="23"/>
                  </a:cubicBezTo>
                  <a:lnTo>
                    <a:pt x="22" y="10"/>
                  </a:lnTo>
                  <a:cubicBezTo>
                    <a:pt x="22" y="6"/>
                    <a:pt x="20" y="3"/>
                    <a:pt x="18" y="3"/>
                  </a:cubicBezTo>
                  <a:lnTo>
                    <a:pt x="6" y="0"/>
                  </a:lnTo>
                  <a:lnTo>
                    <a:pt x="5" y="0"/>
                  </a:lnTo>
                  <a:cubicBezTo>
                    <a:pt x="2" y="0"/>
                    <a:pt x="0" y="3"/>
                    <a:pt x="0" y="7"/>
                  </a:cubicBezTo>
                  <a:lnTo>
                    <a:pt x="0" y="22"/>
                  </a:lnTo>
                  <a:cubicBezTo>
                    <a:pt x="0" y="27"/>
                    <a:pt x="2" y="30"/>
                    <a:pt x="5"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50"/>
            <p:cNvSpPr>
              <a:spLocks noEditPoints="1"/>
            </p:cNvSpPr>
            <p:nvPr/>
          </p:nvSpPr>
          <p:spPr bwMode="auto">
            <a:xfrm>
              <a:off x="1652588" y="1111250"/>
              <a:ext cx="20637" cy="25400"/>
            </a:xfrm>
            <a:custGeom>
              <a:avLst/>
              <a:gdLst>
                <a:gd name="T0" fmla="*/ 5 w 23"/>
                <a:gd name="T1" fmla="*/ 8 h 30"/>
                <a:gd name="T2" fmla="*/ 5 w 23"/>
                <a:gd name="T3" fmla="*/ 8 h 30"/>
                <a:gd name="T4" fmla="*/ 5 w 23"/>
                <a:gd name="T5" fmla="*/ 5 h 30"/>
                <a:gd name="T6" fmla="*/ 17 w 23"/>
                <a:gd name="T7" fmla="*/ 6 h 30"/>
                <a:gd name="T8" fmla="*/ 18 w 23"/>
                <a:gd name="T9" fmla="*/ 8 h 30"/>
                <a:gd name="T10" fmla="*/ 18 w 23"/>
                <a:gd name="T11" fmla="*/ 22 h 30"/>
                <a:gd name="T12" fmla="*/ 17 w 23"/>
                <a:gd name="T13" fmla="*/ 24 h 30"/>
                <a:gd name="T14" fmla="*/ 5 w 23"/>
                <a:gd name="T15" fmla="*/ 25 h 30"/>
                <a:gd name="T16" fmla="*/ 5 w 23"/>
                <a:gd name="T17" fmla="*/ 22 h 30"/>
                <a:gd name="T18" fmla="*/ 5 w 23"/>
                <a:gd name="T19" fmla="*/ 8 h 30"/>
                <a:gd name="T20" fmla="*/ 4 w 23"/>
                <a:gd name="T21" fmla="*/ 30 h 30"/>
                <a:gd name="T22" fmla="*/ 4 w 23"/>
                <a:gd name="T23" fmla="*/ 30 h 30"/>
                <a:gd name="T24" fmla="*/ 18 w 23"/>
                <a:gd name="T25" fmla="*/ 28 h 30"/>
                <a:gd name="T26" fmla="*/ 23 w 23"/>
                <a:gd name="T27" fmla="*/ 22 h 30"/>
                <a:gd name="T28" fmla="*/ 23 w 23"/>
                <a:gd name="T29" fmla="*/ 8 h 30"/>
                <a:gd name="T30" fmla="*/ 18 w 23"/>
                <a:gd name="T31" fmla="*/ 1 h 30"/>
                <a:gd name="T32" fmla="*/ 5 w 23"/>
                <a:gd name="T33" fmla="*/ 0 h 30"/>
                <a:gd name="T34" fmla="*/ 4 w 23"/>
                <a:gd name="T35" fmla="*/ 0 h 30"/>
                <a:gd name="T36" fmla="*/ 0 w 23"/>
                <a:gd name="T37" fmla="*/ 8 h 30"/>
                <a:gd name="T38" fmla="*/ 0 w 23"/>
                <a:gd name="T39" fmla="*/ 22 h 30"/>
                <a:gd name="T40" fmla="*/ 4 w 23"/>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0">
                  <a:moveTo>
                    <a:pt x="5" y="8"/>
                  </a:moveTo>
                  <a:lnTo>
                    <a:pt x="5" y="8"/>
                  </a:lnTo>
                  <a:cubicBezTo>
                    <a:pt x="5" y="7"/>
                    <a:pt x="5" y="6"/>
                    <a:pt x="5" y="5"/>
                  </a:cubicBezTo>
                  <a:lnTo>
                    <a:pt x="17" y="6"/>
                  </a:lnTo>
                  <a:cubicBezTo>
                    <a:pt x="17" y="6"/>
                    <a:pt x="18" y="7"/>
                    <a:pt x="18" y="8"/>
                  </a:cubicBezTo>
                  <a:lnTo>
                    <a:pt x="18" y="22"/>
                  </a:lnTo>
                  <a:cubicBezTo>
                    <a:pt x="18" y="23"/>
                    <a:pt x="18" y="23"/>
                    <a:pt x="17" y="24"/>
                  </a:cubicBezTo>
                  <a:lnTo>
                    <a:pt x="5" y="25"/>
                  </a:lnTo>
                  <a:cubicBezTo>
                    <a:pt x="5" y="24"/>
                    <a:pt x="5" y="24"/>
                    <a:pt x="5" y="22"/>
                  </a:cubicBezTo>
                  <a:lnTo>
                    <a:pt x="5" y="8"/>
                  </a:lnTo>
                  <a:close/>
                  <a:moveTo>
                    <a:pt x="4" y="30"/>
                  </a:moveTo>
                  <a:lnTo>
                    <a:pt x="4" y="30"/>
                  </a:lnTo>
                  <a:lnTo>
                    <a:pt x="18" y="28"/>
                  </a:lnTo>
                  <a:cubicBezTo>
                    <a:pt x="21" y="28"/>
                    <a:pt x="23" y="25"/>
                    <a:pt x="23" y="22"/>
                  </a:cubicBezTo>
                  <a:lnTo>
                    <a:pt x="23" y="8"/>
                  </a:lnTo>
                  <a:cubicBezTo>
                    <a:pt x="23" y="5"/>
                    <a:pt x="21" y="1"/>
                    <a:pt x="18" y="1"/>
                  </a:cubicBezTo>
                  <a:lnTo>
                    <a:pt x="5" y="0"/>
                  </a:lnTo>
                  <a:lnTo>
                    <a:pt x="4" y="0"/>
                  </a:lnTo>
                  <a:cubicBezTo>
                    <a:pt x="2" y="0"/>
                    <a:pt x="0" y="3"/>
                    <a:pt x="0" y="8"/>
                  </a:cubicBezTo>
                  <a:lnTo>
                    <a:pt x="0" y="22"/>
                  </a:lnTo>
                  <a:cubicBezTo>
                    <a:pt x="0" y="27"/>
                    <a:pt x="2" y="30"/>
                    <a:pt x="4"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51"/>
            <p:cNvSpPr>
              <a:spLocks/>
            </p:cNvSpPr>
            <p:nvPr/>
          </p:nvSpPr>
          <p:spPr bwMode="auto">
            <a:xfrm>
              <a:off x="1762125" y="118268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52"/>
            <p:cNvSpPr>
              <a:spLocks/>
            </p:cNvSpPr>
            <p:nvPr/>
          </p:nvSpPr>
          <p:spPr bwMode="auto">
            <a:xfrm>
              <a:off x="1762125" y="121443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7" name="组合 176"/>
          <p:cNvGrpSpPr/>
          <p:nvPr/>
        </p:nvGrpSpPr>
        <p:grpSpPr>
          <a:xfrm>
            <a:off x="8139798" y="4524438"/>
            <a:ext cx="2764366" cy="0"/>
            <a:chOff x="8109916" y="4631578"/>
            <a:chExt cx="2802310" cy="0"/>
          </a:xfrm>
        </p:grpSpPr>
        <p:cxnSp>
          <p:nvCxnSpPr>
            <p:cNvPr id="178" name="直接连接符 177"/>
            <p:cNvCxnSpPr/>
            <p:nvPr/>
          </p:nvCxnSpPr>
          <p:spPr>
            <a:xfrm>
              <a:off x="8109916" y="4631578"/>
              <a:ext cx="2802310" cy="0"/>
            </a:xfrm>
            <a:prstGeom prst="line">
              <a:avLst/>
            </a:prstGeom>
            <a:noFill/>
            <a:ln w="6350" cap="flat" cmpd="sng" algn="ctr">
              <a:solidFill>
                <a:srgbClr val="666666">
                  <a:lumMod val="40000"/>
                  <a:lumOff val="60000"/>
                </a:srgbClr>
              </a:solidFill>
              <a:prstDash val="solid"/>
              <a:miter lim="800000"/>
            </a:ln>
            <a:effectLst/>
          </p:spPr>
        </p:cxnSp>
        <p:cxnSp>
          <p:nvCxnSpPr>
            <p:cNvPr id="179" name="直接连接符 178"/>
            <p:cNvCxnSpPr/>
            <p:nvPr/>
          </p:nvCxnSpPr>
          <p:spPr>
            <a:xfrm>
              <a:off x="9318298" y="4631578"/>
              <a:ext cx="385547" cy="0"/>
            </a:xfrm>
            <a:prstGeom prst="line">
              <a:avLst/>
            </a:prstGeom>
            <a:noFill/>
            <a:ln w="6350" cap="flat" cmpd="sng" algn="ctr">
              <a:solidFill>
                <a:srgbClr val="C00000"/>
              </a:solidFill>
              <a:prstDash val="solid"/>
              <a:miter lim="800000"/>
            </a:ln>
            <a:effectLst/>
          </p:spPr>
        </p:cxnSp>
      </p:grpSp>
      <p:grpSp>
        <p:nvGrpSpPr>
          <p:cNvPr id="180" name="组合 179"/>
          <p:cNvGrpSpPr/>
          <p:nvPr/>
        </p:nvGrpSpPr>
        <p:grpSpPr>
          <a:xfrm>
            <a:off x="4713817" y="4524438"/>
            <a:ext cx="2764366" cy="0"/>
            <a:chOff x="8109916" y="4631578"/>
            <a:chExt cx="2802310" cy="0"/>
          </a:xfrm>
        </p:grpSpPr>
        <p:cxnSp>
          <p:nvCxnSpPr>
            <p:cNvPr id="181" name="直接连接符 180"/>
            <p:cNvCxnSpPr/>
            <p:nvPr/>
          </p:nvCxnSpPr>
          <p:spPr>
            <a:xfrm>
              <a:off x="8109916" y="4631578"/>
              <a:ext cx="2802310" cy="0"/>
            </a:xfrm>
            <a:prstGeom prst="line">
              <a:avLst/>
            </a:prstGeom>
            <a:noFill/>
            <a:ln w="6350" cap="flat" cmpd="sng" algn="ctr">
              <a:solidFill>
                <a:srgbClr val="666666">
                  <a:lumMod val="40000"/>
                  <a:lumOff val="60000"/>
                </a:srgbClr>
              </a:solidFill>
              <a:prstDash val="solid"/>
              <a:miter lim="800000"/>
            </a:ln>
            <a:effectLst/>
          </p:spPr>
        </p:cxnSp>
        <p:cxnSp>
          <p:nvCxnSpPr>
            <p:cNvPr id="182" name="直接连接符 181"/>
            <p:cNvCxnSpPr/>
            <p:nvPr/>
          </p:nvCxnSpPr>
          <p:spPr>
            <a:xfrm>
              <a:off x="9318298" y="4631578"/>
              <a:ext cx="385547" cy="0"/>
            </a:xfrm>
            <a:prstGeom prst="line">
              <a:avLst/>
            </a:prstGeom>
            <a:noFill/>
            <a:ln w="6350" cap="flat" cmpd="sng" algn="ctr">
              <a:solidFill>
                <a:srgbClr val="C00000"/>
              </a:solidFill>
              <a:prstDash val="solid"/>
              <a:miter lim="800000"/>
            </a:ln>
            <a:effectLst/>
          </p:spPr>
        </p:cxnSp>
      </p:grpSp>
      <p:grpSp>
        <p:nvGrpSpPr>
          <p:cNvPr id="183" name="组合 182"/>
          <p:cNvGrpSpPr/>
          <p:nvPr/>
        </p:nvGrpSpPr>
        <p:grpSpPr>
          <a:xfrm>
            <a:off x="1287836" y="4524438"/>
            <a:ext cx="2764366" cy="0"/>
            <a:chOff x="8109916" y="4631578"/>
            <a:chExt cx="2802310" cy="0"/>
          </a:xfrm>
        </p:grpSpPr>
        <p:cxnSp>
          <p:nvCxnSpPr>
            <p:cNvPr id="184" name="直接连接符 183"/>
            <p:cNvCxnSpPr/>
            <p:nvPr/>
          </p:nvCxnSpPr>
          <p:spPr>
            <a:xfrm>
              <a:off x="8109916" y="4631578"/>
              <a:ext cx="2802310" cy="0"/>
            </a:xfrm>
            <a:prstGeom prst="line">
              <a:avLst/>
            </a:prstGeom>
            <a:noFill/>
            <a:ln w="6350" cap="flat" cmpd="sng" algn="ctr">
              <a:solidFill>
                <a:srgbClr val="666666">
                  <a:lumMod val="40000"/>
                  <a:lumOff val="60000"/>
                </a:srgbClr>
              </a:solidFill>
              <a:prstDash val="solid"/>
              <a:miter lim="800000"/>
            </a:ln>
            <a:effectLst/>
          </p:spPr>
        </p:cxnSp>
        <p:cxnSp>
          <p:nvCxnSpPr>
            <p:cNvPr id="185" name="直接连接符 184"/>
            <p:cNvCxnSpPr/>
            <p:nvPr/>
          </p:nvCxnSpPr>
          <p:spPr>
            <a:xfrm>
              <a:off x="9318298" y="4631578"/>
              <a:ext cx="385547" cy="0"/>
            </a:xfrm>
            <a:prstGeom prst="line">
              <a:avLst/>
            </a:prstGeom>
            <a:noFill/>
            <a:ln w="6350" cap="flat" cmpd="sng" algn="ctr">
              <a:solidFill>
                <a:srgbClr val="C00000"/>
              </a:solidFill>
              <a:prstDash val="solid"/>
              <a:miter lim="800000"/>
            </a:ln>
            <a:effectLst/>
          </p:spPr>
        </p:cxnSp>
      </p:grpSp>
      <p:pic>
        <p:nvPicPr>
          <p:cNvPr id="4" name="图片 3"/>
          <p:cNvPicPr>
            <a:picLocks noChangeAspect="1"/>
          </p:cNvPicPr>
          <p:nvPr/>
        </p:nvPicPr>
        <p:blipFill>
          <a:blip r:embed="rId9"/>
          <a:stretch>
            <a:fillRect/>
          </a:stretch>
        </p:blipFill>
        <p:spPr>
          <a:xfrm>
            <a:off x="1343572" y="2319261"/>
            <a:ext cx="2792210" cy="1743607"/>
          </a:xfrm>
          <a:prstGeom prst="rect">
            <a:avLst/>
          </a:prstGeom>
        </p:spPr>
      </p:pic>
      <p:grpSp>
        <p:nvGrpSpPr>
          <p:cNvPr id="94" name="组合 93"/>
          <p:cNvGrpSpPr/>
          <p:nvPr/>
        </p:nvGrpSpPr>
        <p:grpSpPr>
          <a:xfrm>
            <a:off x="7563478" y="99476"/>
            <a:ext cx="4185610" cy="252000"/>
            <a:chOff x="7563478" y="99476"/>
            <a:chExt cx="4185610" cy="252000"/>
          </a:xfrm>
        </p:grpSpPr>
        <p:sp>
          <p:nvSpPr>
            <p:cNvPr id="95" name="燕尾形 94"/>
            <p:cNvSpPr/>
            <p:nvPr/>
          </p:nvSpPr>
          <p:spPr bwMode="gray">
            <a:xfrm>
              <a:off x="911446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6" name="燕尾形 95"/>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五边形 108"/>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21466958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5G + Cloud, Increasingly Complex WAN Transport Services</a:t>
            </a:r>
            <a:endParaRPr lang="en-US" altLang="zh-CN" dirty="0">
              <a:sym typeface="Huawei Sans" panose="020C0503030203020204" pitchFamily="34" charset="0"/>
            </a:endParaRPr>
          </a:p>
        </p:txBody>
      </p:sp>
      <p:sp>
        <p:nvSpPr>
          <p:cNvPr id="6" name="矩形 5"/>
          <p:cNvSpPr/>
          <p:nvPr/>
        </p:nvSpPr>
        <p:spPr bwMode="gray">
          <a:xfrm>
            <a:off x="1568704" y="4999038"/>
            <a:ext cx="9065768" cy="1061829"/>
          </a:xfrm>
          <a:prstGeom prst="rect">
            <a:avLst/>
          </a:prstGeom>
        </p:spPr>
        <p:txBody>
          <a:bodyPr wrap="square">
            <a:spAutoFit/>
          </a:bodyPr>
          <a:lstStyle/>
          <a:p>
            <a:pPr marL="371475" indent="-28575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With the advent of the 5G and cloud era, various innovative services such as VR/AR, live </a:t>
            </a:r>
            <a:r>
              <a:rPr lang="en-US" sz="1400" dirty="0" smtClean="0">
                <a:latin typeface="Huawei Sans" panose="020C0503030203020204" pitchFamily="34" charset="0"/>
              </a:rPr>
              <a:t>streaming, </a:t>
            </a:r>
            <a:r>
              <a:rPr lang="en-US" sz="1400" dirty="0">
                <a:latin typeface="Huawei Sans" panose="020C0503030203020204" pitchFamily="34" charset="0"/>
              </a:rPr>
              <a:t>and </a:t>
            </a:r>
            <a:r>
              <a:rPr lang="en-US" sz="1400" dirty="0" smtClean="0">
                <a:latin typeface="Huawei Sans" panose="020C0503030203020204" pitchFamily="34" charset="0"/>
              </a:rPr>
              <a:t>autonomous driving </a:t>
            </a:r>
            <a:r>
              <a:rPr lang="en-US" sz="1400" dirty="0">
                <a:latin typeface="Huawei Sans" panose="020C0503030203020204" pitchFamily="34" charset="0"/>
              </a:rPr>
              <a:t>are emerging. The traffic on the entire network increases explosively, and the dynamic complexity of services also increases the complexity of the entire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梯形 6"/>
          <p:cNvSpPr/>
          <p:nvPr/>
        </p:nvSpPr>
        <p:spPr bwMode="gray">
          <a:xfrm>
            <a:off x="1790700" y="4301061"/>
            <a:ext cx="8585200" cy="564103"/>
          </a:xfrm>
          <a:prstGeom prst="trapezoid">
            <a:avLst>
              <a:gd name="adj" fmla="val 69465"/>
            </a:avLst>
          </a:prstGeom>
          <a:gradFill flip="none" rotWithShape="1">
            <a:gsLst>
              <a:gs pos="0">
                <a:schemeClr val="bg1">
                  <a:alpha val="0"/>
                </a:schemeClr>
              </a:gs>
              <a:gs pos="56000">
                <a:schemeClr val="bg1">
                  <a:lumMod val="85000"/>
                </a:schemeClr>
              </a:gs>
              <a:gs pos="100000">
                <a:schemeClr val="bg1"/>
              </a:gs>
            </a:gsLst>
            <a:lin ang="5400000" scaled="1"/>
            <a:tileRect/>
          </a:gradFill>
          <a:ln>
            <a:gradFill flip="none" rotWithShape="1">
              <a:gsLst>
                <a:gs pos="0">
                  <a:schemeClr val="accent1">
                    <a:lumMod val="5000"/>
                    <a:lumOff val="95000"/>
                  </a:schemeClr>
                </a:gs>
                <a:gs pos="100000">
                  <a:schemeClr val="bg1"/>
                </a:gs>
                <a:gs pos="8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377"/>
          <p:cNvGrpSpPr>
            <a:grpSpLocks noChangeAspect="1"/>
          </p:cNvGrpSpPr>
          <p:nvPr/>
        </p:nvGrpSpPr>
        <p:grpSpPr bwMode="gray">
          <a:xfrm>
            <a:off x="9115244" y="2012851"/>
            <a:ext cx="894168" cy="905487"/>
            <a:chOff x="4024313" y="2252662"/>
            <a:chExt cx="774700" cy="784225"/>
          </a:xfrm>
          <a:solidFill>
            <a:srgbClr val="C7000B"/>
          </a:solidFill>
        </p:grpSpPr>
        <p:sp>
          <p:nvSpPr>
            <p:cNvPr id="15" name="Freeform 28"/>
            <p:cNvSpPr>
              <a:spLocks/>
            </p:cNvSpPr>
            <p:nvPr/>
          </p:nvSpPr>
          <p:spPr bwMode="gray">
            <a:xfrm>
              <a:off x="4337051" y="2555875"/>
              <a:ext cx="60325" cy="107950"/>
            </a:xfrm>
            <a:custGeom>
              <a:avLst/>
              <a:gdLst>
                <a:gd name="T0" fmla="*/ 0 w 38"/>
                <a:gd name="T1" fmla="*/ 123488450 h 68"/>
                <a:gd name="T2" fmla="*/ 27722513 w 38"/>
                <a:gd name="T3" fmla="*/ 120967500 h 68"/>
                <a:gd name="T4" fmla="*/ 35282188 w 38"/>
                <a:gd name="T5" fmla="*/ 138609388 h 68"/>
                <a:gd name="T6" fmla="*/ 47883763 w 38"/>
                <a:gd name="T7" fmla="*/ 143649700 h 68"/>
                <a:gd name="T8" fmla="*/ 60483750 w 38"/>
                <a:gd name="T9" fmla="*/ 136088438 h 68"/>
                <a:gd name="T10" fmla="*/ 68045013 w 38"/>
                <a:gd name="T11" fmla="*/ 110886875 h 68"/>
                <a:gd name="T12" fmla="*/ 60483750 w 38"/>
                <a:gd name="T13" fmla="*/ 88206263 h 68"/>
                <a:gd name="T14" fmla="*/ 45362813 w 38"/>
                <a:gd name="T15" fmla="*/ 80645000 h 68"/>
                <a:gd name="T16" fmla="*/ 25201563 w 38"/>
                <a:gd name="T17" fmla="*/ 93246575 h 68"/>
                <a:gd name="T18" fmla="*/ 5040313 w 38"/>
                <a:gd name="T19" fmla="*/ 88206263 h 68"/>
                <a:gd name="T20" fmla="*/ 17641888 w 38"/>
                <a:gd name="T21" fmla="*/ 0 h 68"/>
                <a:gd name="T22" fmla="*/ 88206263 w 38"/>
                <a:gd name="T23" fmla="*/ 0 h 68"/>
                <a:gd name="T24" fmla="*/ 88206263 w 38"/>
                <a:gd name="T25" fmla="*/ 30241875 h 68"/>
                <a:gd name="T26" fmla="*/ 37803138 w 38"/>
                <a:gd name="T27" fmla="*/ 30241875 h 68"/>
                <a:gd name="T28" fmla="*/ 32762825 w 38"/>
                <a:gd name="T29" fmla="*/ 60483750 h 68"/>
                <a:gd name="T30" fmla="*/ 52924075 w 38"/>
                <a:gd name="T31" fmla="*/ 55443438 h 68"/>
                <a:gd name="T32" fmla="*/ 80645000 w 38"/>
                <a:gd name="T33" fmla="*/ 68045013 h 68"/>
                <a:gd name="T34" fmla="*/ 95765938 w 38"/>
                <a:gd name="T35" fmla="*/ 110886875 h 68"/>
                <a:gd name="T36" fmla="*/ 83165950 w 38"/>
                <a:gd name="T37" fmla="*/ 151209375 h 68"/>
                <a:gd name="T38" fmla="*/ 47883763 w 38"/>
                <a:gd name="T39" fmla="*/ 171370625 h 68"/>
                <a:gd name="T40" fmla="*/ 15120938 w 38"/>
                <a:gd name="T41" fmla="*/ 158770638 h 68"/>
                <a:gd name="T42" fmla="*/ 0 w 38"/>
                <a:gd name="T43" fmla="*/ 123488450 h 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8" h="68">
                  <a:moveTo>
                    <a:pt x="0" y="49"/>
                  </a:moveTo>
                  <a:cubicBezTo>
                    <a:pt x="11" y="48"/>
                    <a:pt x="11" y="48"/>
                    <a:pt x="11" y="48"/>
                  </a:cubicBezTo>
                  <a:cubicBezTo>
                    <a:pt x="11" y="51"/>
                    <a:pt x="12" y="53"/>
                    <a:pt x="14" y="55"/>
                  </a:cubicBezTo>
                  <a:cubicBezTo>
                    <a:pt x="15" y="57"/>
                    <a:pt x="17" y="57"/>
                    <a:pt x="19" y="57"/>
                  </a:cubicBezTo>
                  <a:cubicBezTo>
                    <a:pt x="21" y="57"/>
                    <a:pt x="23" y="56"/>
                    <a:pt x="24" y="54"/>
                  </a:cubicBezTo>
                  <a:cubicBezTo>
                    <a:pt x="26" y="52"/>
                    <a:pt x="27" y="49"/>
                    <a:pt x="27" y="44"/>
                  </a:cubicBezTo>
                  <a:cubicBezTo>
                    <a:pt x="27" y="40"/>
                    <a:pt x="26" y="37"/>
                    <a:pt x="24" y="35"/>
                  </a:cubicBezTo>
                  <a:cubicBezTo>
                    <a:pt x="23" y="33"/>
                    <a:pt x="21" y="32"/>
                    <a:pt x="18" y="32"/>
                  </a:cubicBezTo>
                  <a:cubicBezTo>
                    <a:pt x="15" y="32"/>
                    <a:pt x="13" y="34"/>
                    <a:pt x="10" y="37"/>
                  </a:cubicBezTo>
                  <a:cubicBezTo>
                    <a:pt x="2" y="35"/>
                    <a:pt x="2" y="35"/>
                    <a:pt x="2" y="35"/>
                  </a:cubicBezTo>
                  <a:cubicBezTo>
                    <a:pt x="7" y="0"/>
                    <a:pt x="7" y="0"/>
                    <a:pt x="7" y="0"/>
                  </a:cubicBezTo>
                  <a:cubicBezTo>
                    <a:pt x="35" y="0"/>
                    <a:pt x="35" y="0"/>
                    <a:pt x="35" y="0"/>
                  </a:cubicBezTo>
                  <a:cubicBezTo>
                    <a:pt x="35" y="12"/>
                    <a:pt x="35" y="12"/>
                    <a:pt x="35" y="12"/>
                  </a:cubicBezTo>
                  <a:cubicBezTo>
                    <a:pt x="15" y="12"/>
                    <a:pt x="15" y="12"/>
                    <a:pt x="15" y="12"/>
                  </a:cubicBezTo>
                  <a:cubicBezTo>
                    <a:pt x="13" y="24"/>
                    <a:pt x="13" y="24"/>
                    <a:pt x="13" y="24"/>
                  </a:cubicBezTo>
                  <a:cubicBezTo>
                    <a:pt x="16" y="22"/>
                    <a:pt x="18" y="22"/>
                    <a:pt x="21" y="22"/>
                  </a:cubicBezTo>
                  <a:cubicBezTo>
                    <a:pt x="25" y="22"/>
                    <a:pt x="29" y="23"/>
                    <a:pt x="32" y="27"/>
                  </a:cubicBezTo>
                  <a:cubicBezTo>
                    <a:pt x="36" y="31"/>
                    <a:pt x="38" y="37"/>
                    <a:pt x="38" y="44"/>
                  </a:cubicBezTo>
                  <a:cubicBezTo>
                    <a:pt x="38" y="50"/>
                    <a:pt x="36" y="55"/>
                    <a:pt x="33" y="60"/>
                  </a:cubicBezTo>
                  <a:cubicBezTo>
                    <a:pt x="29" y="65"/>
                    <a:pt x="25" y="68"/>
                    <a:pt x="19" y="68"/>
                  </a:cubicBezTo>
                  <a:cubicBezTo>
                    <a:pt x="14" y="68"/>
                    <a:pt x="10" y="66"/>
                    <a:pt x="6" y="63"/>
                  </a:cubicBezTo>
                  <a:cubicBezTo>
                    <a:pt x="3" y="60"/>
                    <a:pt x="1" y="55"/>
                    <a:pt x="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29"/>
            <p:cNvSpPr>
              <a:spLocks/>
            </p:cNvSpPr>
            <p:nvPr/>
          </p:nvSpPr>
          <p:spPr bwMode="gray">
            <a:xfrm>
              <a:off x="4406901" y="2552700"/>
              <a:ext cx="79375" cy="111125"/>
            </a:xfrm>
            <a:custGeom>
              <a:avLst/>
              <a:gdLst>
                <a:gd name="T0" fmla="*/ 65401887 w 51"/>
                <a:gd name="T1" fmla="*/ 110886875 h 70"/>
                <a:gd name="T2" fmla="*/ 65401887 w 51"/>
                <a:gd name="T3" fmla="*/ 83165950 h 70"/>
                <a:gd name="T4" fmla="*/ 123537071 w 51"/>
                <a:gd name="T5" fmla="*/ 83165950 h 70"/>
                <a:gd name="T6" fmla="*/ 123537071 w 51"/>
                <a:gd name="T7" fmla="*/ 148690013 h 70"/>
                <a:gd name="T8" fmla="*/ 99313689 w 51"/>
                <a:gd name="T9" fmla="*/ 168851263 h 70"/>
                <a:gd name="T10" fmla="*/ 67823603 w 51"/>
                <a:gd name="T11" fmla="*/ 176410938 h 70"/>
                <a:gd name="T12" fmla="*/ 31490086 w 51"/>
                <a:gd name="T13" fmla="*/ 166330313 h 70"/>
                <a:gd name="T14" fmla="*/ 7266703 w 51"/>
                <a:gd name="T15" fmla="*/ 136088438 h 70"/>
                <a:gd name="T16" fmla="*/ 0 w 51"/>
                <a:gd name="T17" fmla="*/ 88206263 h 70"/>
                <a:gd name="T18" fmla="*/ 7266703 w 51"/>
                <a:gd name="T19" fmla="*/ 40322500 h 70"/>
                <a:gd name="T20" fmla="*/ 31490086 w 51"/>
                <a:gd name="T21" fmla="*/ 10080625 h 70"/>
                <a:gd name="T22" fmla="*/ 65401887 w 51"/>
                <a:gd name="T23" fmla="*/ 0 h 70"/>
                <a:gd name="T24" fmla="*/ 104158676 w 51"/>
                <a:gd name="T25" fmla="*/ 12601575 h 70"/>
                <a:gd name="T26" fmla="*/ 123537071 w 51"/>
                <a:gd name="T27" fmla="*/ 50403125 h 70"/>
                <a:gd name="T28" fmla="*/ 96891973 w 51"/>
                <a:gd name="T29" fmla="*/ 55443438 h 70"/>
                <a:gd name="T30" fmla="*/ 84780282 w 51"/>
                <a:gd name="T31" fmla="*/ 37803138 h 70"/>
                <a:gd name="T32" fmla="*/ 65401887 w 51"/>
                <a:gd name="T33" fmla="*/ 30241875 h 70"/>
                <a:gd name="T34" fmla="*/ 38756789 w 51"/>
                <a:gd name="T35" fmla="*/ 42843450 h 70"/>
                <a:gd name="T36" fmla="*/ 26645098 w 51"/>
                <a:gd name="T37" fmla="*/ 85685313 h 70"/>
                <a:gd name="T38" fmla="*/ 38756789 w 51"/>
                <a:gd name="T39" fmla="*/ 133569075 h 70"/>
                <a:gd name="T40" fmla="*/ 65401887 w 51"/>
                <a:gd name="T41" fmla="*/ 146169063 h 70"/>
                <a:gd name="T42" fmla="*/ 82358566 w 51"/>
                <a:gd name="T43" fmla="*/ 143649700 h 70"/>
                <a:gd name="T44" fmla="*/ 96891973 w 51"/>
                <a:gd name="T45" fmla="*/ 133569075 h 70"/>
                <a:gd name="T46" fmla="*/ 96891973 w 51"/>
                <a:gd name="T47" fmla="*/ 110886875 h 70"/>
                <a:gd name="T48" fmla="*/ 65401887 w 51"/>
                <a:gd name="T49" fmla="*/ 110886875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70">
                  <a:moveTo>
                    <a:pt x="27" y="44"/>
                  </a:moveTo>
                  <a:cubicBezTo>
                    <a:pt x="27" y="33"/>
                    <a:pt x="27" y="33"/>
                    <a:pt x="27" y="33"/>
                  </a:cubicBezTo>
                  <a:cubicBezTo>
                    <a:pt x="51" y="33"/>
                    <a:pt x="51" y="33"/>
                    <a:pt x="51" y="33"/>
                  </a:cubicBezTo>
                  <a:cubicBezTo>
                    <a:pt x="51" y="59"/>
                    <a:pt x="51" y="59"/>
                    <a:pt x="51" y="59"/>
                  </a:cubicBezTo>
                  <a:cubicBezTo>
                    <a:pt x="49" y="62"/>
                    <a:pt x="45" y="65"/>
                    <a:pt x="41" y="67"/>
                  </a:cubicBezTo>
                  <a:cubicBezTo>
                    <a:pt x="37" y="69"/>
                    <a:pt x="32" y="70"/>
                    <a:pt x="28" y="70"/>
                  </a:cubicBezTo>
                  <a:cubicBezTo>
                    <a:pt x="22" y="70"/>
                    <a:pt x="17" y="69"/>
                    <a:pt x="13" y="66"/>
                  </a:cubicBezTo>
                  <a:cubicBezTo>
                    <a:pt x="9" y="63"/>
                    <a:pt x="6" y="59"/>
                    <a:pt x="3" y="54"/>
                  </a:cubicBezTo>
                  <a:cubicBezTo>
                    <a:pt x="1" y="48"/>
                    <a:pt x="0" y="42"/>
                    <a:pt x="0" y="35"/>
                  </a:cubicBezTo>
                  <a:cubicBezTo>
                    <a:pt x="0" y="27"/>
                    <a:pt x="1" y="21"/>
                    <a:pt x="3" y="16"/>
                  </a:cubicBezTo>
                  <a:cubicBezTo>
                    <a:pt x="6" y="11"/>
                    <a:pt x="9" y="7"/>
                    <a:pt x="13" y="4"/>
                  </a:cubicBezTo>
                  <a:cubicBezTo>
                    <a:pt x="17" y="1"/>
                    <a:pt x="22" y="0"/>
                    <a:pt x="27" y="0"/>
                  </a:cubicBezTo>
                  <a:cubicBezTo>
                    <a:pt x="34" y="0"/>
                    <a:pt x="39" y="2"/>
                    <a:pt x="43" y="5"/>
                  </a:cubicBezTo>
                  <a:cubicBezTo>
                    <a:pt x="47" y="9"/>
                    <a:pt x="49" y="13"/>
                    <a:pt x="51" y="20"/>
                  </a:cubicBezTo>
                  <a:cubicBezTo>
                    <a:pt x="40" y="22"/>
                    <a:pt x="40" y="22"/>
                    <a:pt x="40" y="22"/>
                  </a:cubicBezTo>
                  <a:cubicBezTo>
                    <a:pt x="39" y="19"/>
                    <a:pt x="37" y="16"/>
                    <a:pt x="35" y="15"/>
                  </a:cubicBezTo>
                  <a:cubicBezTo>
                    <a:pt x="33" y="13"/>
                    <a:pt x="30" y="12"/>
                    <a:pt x="27" y="12"/>
                  </a:cubicBezTo>
                  <a:cubicBezTo>
                    <a:pt x="22" y="12"/>
                    <a:pt x="18" y="14"/>
                    <a:pt x="16" y="17"/>
                  </a:cubicBezTo>
                  <a:cubicBezTo>
                    <a:pt x="13" y="21"/>
                    <a:pt x="11" y="27"/>
                    <a:pt x="11" y="34"/>
                  </a:cubicBezTo>
                  <a:cubicBezTo>
                    <a:pt x="11" y="42"/>
                    <a:pt x="13" y="49"/>
                    <a:pt x="16" y="53"/>
                  </a:cubicBezTo>
                  <a:cubicBezTo>
                    <a:pt x="19" y="56"/>
                    <a:pt x="22" y="58"/>
                    <a:pt x="27" y="58"/>
                  </a:cubicBezTo>
                  <a:cubicBezTo>
                    <a:pt x="29" y="58"/>
                    <a:pt x="31" y="58"/>
                    <a:pt x="34" y="57"/>
                  </a:cubicBezTo>
                  <a:cubicBezTo>
                    <a:pt x="36" y="56"/>
                    <a:pt x="38" y="54"/>
                    <a:pt x="40" y="53"/>
                  </a:cubicBezTo>
                  <a:cubicBezTo>
                    <a:pt x="40" y="44"/>
                    <a:pt x="40" y="44"/>
                    <a:pt x="40"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70"/>
            <p:cNvSpPr>
              <a:spLocks/>
            </p:cNvSpPr>
            <p:nvPr/>
          </p:nvSpPr>
          <p:spPr bwMode="gray">
            <a:xfrm>
              <a:off x="4024313" y="2252662"/>
              <a:ext cx="774700" cy="768350"/>
            </a:xfrm>
            <a:custGeom>
              <a:avLst/>
              <a:gdLst>
                <a:gd name="T0" fmla="*/ 498798373 w 493"/>
                <a:gd name="T1" fmla="*/ 1207283686 h 489"/>
                <a:gd name="T2" fmla="*/ 0 w 493"/>
                <a:gd name="T3" fmla="*/ 609813783 h 489"/>
                <a:gd name="T4" fmla="*/ 607446513 w 493"/>
                <a:gd name="T5" fmla="*/ 0 h 489"/>
                <a:gd name="T6" fmla="*/ 1217363266 w 493"/>
                <a:gd name="T7" fmla="*/ 609813783 h 489"/>
                <a:gd name="T8" fmla="*/ 718564892 w 493"/>
                <a:gd name="T9" fmla="*/ 1207283686 h 489"/>
                <a:gd name="T10" fmla="*/ 711157315 w 493"/>
                <a:gd name="T11" fmla="*/ 1167782011 h 489"/>
                <a:gd name="T12" fmla="*/ 1177855137 w 493"/>
                <a:gd name="T13" fmla="*/ 609813783 h 489"/>
                <a:gd name="T14" fmla="*/ 607446513 w 493"/>
                <a:gd name="T15" fmla="*/ 39501675 h 489"/>
                <a:gd name="T16" fmla="*/ 39508129 w 493"/>
                <a:gd name="T17" fmla="*/ 609813783 h 489"/>
                <a:gd name="T18" fmla="*/ 506205951 w 493"/>
                <a:gd name="T19" fmla="*/ 1167782011 h 489"/>
                <a:gd name="T20" fmla="*/ 498798373 w 493"/>
                <a:gd name="T21" fmla="*/ 1207283686 h 4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3" h="489">
                  <a:moveTo>
                    <a:pt x="202" y="489"/>
                  </a:moveTo>
                  <a:cubicBezTo>
                    <a:pt x="85" y="468"/>
                    <a:pt x="0" y="366"/>
                    <a:pt x="0" y="247"/>
                  </a:cubicBezTo>
                  <a:cubicBezTo>
                    <a:pt x="0" y="111"/>
                    <a:pt x="111" y="0"/>
                    <a:pt x="246" y="0"/>
                  </a:cubicBezTo>
                  <a:cubicBezTo>
                    <a:pt x="382" y="0"/>
                    <a:pt x="493" y="111"/>
                    <a:pt x="493" y="247"/>
                  </a:cubicBezTo>
                  <a:cubicBezTo>
                    <a:pt x="493" y="366"/>
                    <a:pt x="408" y="468"/>
                    <a:pt x="291" y="489"/>
                  </a:cubicBezTo>
                  <a:cubicBezTo>
                    <a:pt x="288" y="473"/>
                    <a:pt x="288" y="473"/>
                    <a:pt x="288" y="473"/>
                  </a:cubicBezTo>
                  <a:cubicBezTo>
                    <a:pt x="397" y="453"/>
                    <a:pt x="477" y="358"/>
                    <a:pt x="477" y="247"/>
                  </a:cubicBezTo>
                  <a:cubicBezTo>
                    <a:pt x="477" y="120"/>
                    <a:pt x="373" y="16"/>
                    <a:pt x="246" y="16"/>
                  </a:cubicBezTo>
                  <a:cubicBezTo>
                    <a:pt x="119" y="16"/>
                    <a:pt x="16" y="120"/>
                    <a:pt x="16" y="247"/>
                  </a:cubicBezTo>
                  <a:cubicBezTo>
                    <a:pt x="16" y="358"/>
                    <a:pt x="96" y="454"/>
                    <a:pt x="205" y="473"/>
                  </a:cubicBezTo>
                  <a:lnTo>
                    <a:pt x="202"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Oval 71"/>
            <p:cNvSpPr>
              <a:spLocks noChangeArrowheads="1"/>
            </p:cNvSpPr>
            <p:nvPr/>
          </p:nvSpPr>
          <p:spPr bwMode="gray">
            <a:xfrm>
              <a:off x="4313238" y="2973387"/>
              <a:ext cx="65088"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Oval 72"/>
            <p:cNvSpPr>
              <a:spLocks noChangeArrowheads="1"/>
            </p:cNvSpPr>
            <p:nvPr/>
          </p:nvSpPr>
          <p:spPr bwMode="gray">
            <a:xfrm>
              <a:off x="4443413" y="2973387"/>
              <a:ext cx="66675"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79"/>
            <p:cNvSpPr>
              <a:spLocks noEditPoints="1"/>
            </p:cNvSpPr>
            <p:nvPr/>
          </p:nvSpPr>
          <p:spPr bwMode="gray">
            <a:xfrm>
              <a:off x="4213226" y="2373312"/>
              <a:ext cx="398463" cy="441325"/>
            </a:xfrm>
            <a:custGeom>
              <a:avLst/>
              <a:gdLst>
                <a:gd name="T0" fmla="*/ 398679488 w 254"/>
                <a:gd name="T1" fmla="*/ 695599127 h 280"/>
                <a:gd name="T2" fmla="*/ 226410128 w 254"/>
                <a:gd name="T3" fmla="*/ 695599127 h 280"/>
                <a:gd name="T4" fmla="*/ 209183662 w 254"/>
                <a:gd name="T5" fmla="*/ 688147039 h 280"/>
                <a:gd name="T6" fmla="*/ 152581523 w 254"/>
                <a:gd name="T7" fmla="*/ 616102309 h 280"/>
                <a:gd name="T8" fmla="*/ 130432314 w 254"/>
                <a:gd name="T9" fmla="*/ 678209346 h 280"/>
                <a:gd name="T10" fmla="*/ 120588395 w 254"/>
                <a:gd name="T11" fmla="*/ 693115098 h 280"/>
                <a:gd name="T12" fmla="*/ 103361930 w 254"/>
                <a:gd name="T13" fmla="*/ 693115098 h 280"/>
                <a:gd name="T14" fmla="*/ 0 w 254"/>
                <a:gd name="T15" fmla="*/ 536605491 h 280"/>
                <a:gd name="T16" fmla="*/ 86133896 w 254"/>
                <a:gd name="T17" fmla="*/ 387547973 h 280"/>
                <a:gd name="T18" fmla="*/ 305161477 w 254"/>
                <a:gd name="T19" fmla="*/ 2484029 h 280"/>
                <a:gd name="T20" fmla="*/ 319928139 w 254"/>
                <a:gd name="T21" fmla="*/ 2484029 h 280"/>
                <a:gd name="T22" fmla="*/ 538955720 w 254"/>
                <a:gd name="T23" fmla="*/ 387547973 h 280"/>
                <a:gd name="T24" fmla="*/ 625089616 w 254"/>
                <a:gd name="T25" fmla="*/ 536605491 h 280"/>
                <a:gd name="T26" fmla="*/ 521727686 w 254"/>
                <a:gd name="T27" fmla="*/ 693115098 h 280"/>
                <a:gd name="T28" fmla="*/ 504501221 w 254"/>
                <a:gd name="T29" fmla="*/ 693115098 h 280"/>
                <a:gd name="T30" fmla="*/ 494657302 w 254"/>
                <a:gd name="T31" fmla="*/ 678209346 h 280"/>
                <a:gd name="T32" fmla="*/ 472508093 w 254"/>
                <a:gd name="T33" fmla="*/ 616102309 h 280"/>
                <a:gd name="T34" fmla="*/ 413444581 w 254"/>
                <a:gd name="T35" fmla="*/ 688147039 h 280"/>
                <a:gd name="T36" fmla="*/ 398679488 w 254"/>
                <a:gd name="T37" fmla="*/ 695599127 h 280"/>
                <a:gd name="T38" fmla="*/ 233792675 w 254"/>
                <a:gd name="T39" fmla="*/ 655849930 h 280"/>
                <a:gd name="T40" fmla="*/ 388835569 w 254"/>
                <a:gd name="T41" fmla="*/ 655849930 h 280"/>
                <a:gd name="T42" fmla="*/ 455281628 w 254"/>
                <a:gd name="T43" fmla="*/ 573869083 h 280"/>
                <a:gd name="T44" fmla="*/ 479892208 w 254"/>
                <a:gd name="T45" fmla="*/ 571385054 h 280"/>
                <a:gd name="T46" fmla="*/ 526650430 w 254"/>
                <a:gd name="T47" fmla="*/ 643429784 h 280"/>
                <a:gd name="T48" fmla="*/ 585713941 w 254"/>
                <a:gd name="T49" fmla="*/ 536605491 h 280"/>
                <a:gd name="T50" fmla="*/ 509423964 w 254"/>
                <a:gd name="T51" fmla="*/ 414875447 h 280"/>
                <a:gd name="T52" fmla="*/ 499580046 w 254"/>
                <a:gd name="T53" fmla="*/ 397485666 h 280"/>
                <a:gd name="T54" fmla="*/ 312545592 w 254"/>
                <a:gd name="T55" fmla="*/ 42233226 h 280"/>
                <a:gd name="T56" fmla="*/ 125509570 w 254"/>
                <a:gd name="T57" fmla="*/ 397485666 h 280"/>
                <a:gd name="T58" fmla="*/ 115665651 w 254"/>
                <a:gd name="T59" fmla="*/ 414875447 h 280"/>
                <a:gd name="T60" fmla="*/ 39375674 w 254"/>
                <a:gd name="T61" fmla="*/ 536605491 h 280"/>
                <a:gd name="T62" fmla="*/ 98439186 w 254"/>
                <a:gd name="T63" fmla="*/ 643429784 h 280"/>
                <a:gd name="T64" fmla="*/ 145197407 w 254"/>
                <a:gd name="T65" fmla="*/ 571385054 h 280"/>
                <a:gd name="T66" fmla="*/ 169807988 w 254"/>
                <a:gd name="T67" fmla="*/ 573869083 h 280"/>
                <a:gd name="T68" fmla="*/ 233792675 w 254"/>
                <a:gd name="T69" fmla="*/ 655849930 h 2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4" h="280">
                  <a:moveTo>
                    <a:pt x="162" y="280"/>
                  </a:moveTo>
                  <a:cubicBezTo>
                    <a:pt x="92" y="280"/>
                    <a:pt x="92" y="280"/>
                    <a:pt x="92" y="280"/>
                  </a:cubicBezTo>
                  <a:cubicBezTo>
                    <a:pt x="89" y="280"/>
                    <a:pt x="87" y="279"/>
                    <a:pt x="85" y="277"/>
                  </a:cubicBezTo>
                  <a:cubicBezTo>
                    <a:pt x="62" y="248"/>
                    <a:pt x="62" y="248"/>
                    <a:pt x="62" y="248"/>
                  </a:cubicBezTo>
                  <a:cubicBezTo>
                    <a:pt x="56" y="255"/>
                    <a:pt x="54" y="268"/>
                    <a:pt x="53" y="273"/>
                  </a:cubicBezTo>
                  <a:cubicBezTo>
                    <a:pt x="53" y="275"/>
                    <a:pt x="52" y="278"/>
                    <a:pt x="49" y="279"/>
                  </a:cubicBezTo>
                  <a:cubicBezTo>
                    <a:pt x="47" y="280"/>
                    <a:pt x="44" y="280"/>
                    <a:pt x="42" y="279"/>
                  </a:cubicBezTo>
                  <a:cubicBezTo>
                    <a:pt x="40" y="278"/>
                    <a:pt x="0" y="257"/>
                    <a:pt x="0" y="216"/>
                  </a:cubicBezTo>
                  <a:cubicBezTo>
                    <a:pt x="0" y="183"/>
                    <a:pt x="25" y="163"/>
                    <a:pt x="35" y="156"/>
                  </a:cubicBezTo>
                  <a:cubicBezTo>
                    <a:pt x="37" y="42"/>
                    <a:pt x="120" y="3"/>
                    <a:pt x="124" y="1"/>
                  </a:cubicBezTo>
                  <a:cubicBezTo>
                    <a:pt x="126" y="0"/>
                    <a:pt x="128" y="0"/>
                    <a:pt x="130" y="1"/>
                  </a:cubicBezTo>
                  <a:cubicBezTo>
                    <a:pt x="134" y="3"/>
                    <a:pt x="217" y="42"/>
                    <a:pt x="219" y="156"/>
                  </a:cubicBezTo>
                  <a:cubicBezTo>
                    <a:pt x="229" y="163"/>
                    <a:pt x="254" y="183"/>
                    <a:pt x="254" y="216"/>
                  </a:cubicBezTo>
                  <a:cubicBezTo>
                    <a:pt x="254" y="257"/>
                    <a:pt x="214" y="278"/>
                    <a:pt x="212" y="279"/>
                  </a:cubicBezTo>
                  <a:cubicBezTo>
                    <a:pt x="210" y="280"/>
                    <a:pt x="207" y="280"/>
                    <a:pt x="205" y="279"/>
                  </a:cubicBezTo>
                  <a:cubicBezTo>
                    <a:pt x="202" y="278"/>
                    <a:pt x="201" y="275"/>
                    <a:pt x="201" y="273"/>
                  </a:cubicBezTo>
                  <a:cubicBezTo>
                    <a:pt x="200" y="268"/>
                    <a:pt x="198" y="255"/>
                    <a:pt x="192" y="248"/>
                  </a:cubicBezTo>
                  <a:cubicBezTo>
                    <a:pt x="168" y="277"/>
                    <a:pt x="168" y="277"/>
                    <a:pt x="168" y="277"/>
                  </a:cubicBezTo>
                  <a:cubicBezTo>
                    <a:pt x="167" y="279"/>
                    <a:pt x="165" y="280"/>
                    <a:pt x="162" y="280"/>
                  </a:cubicBezTo>
                  <a:close/>
                  <a:moveTo>
                    <a:pt x="95" y="264"/>
                  </a:moveTo>
                  <a:cubicBezTo>
                    <a:pt x="158" y="264"/>
                    <a:pt x="158" y="264"/>
                    <a:pt x="158" y="264"/>
                  </a:cubicBezTo>
                  <a:cubicBezTo>
                    <a:pt x="185" y="231"/>
                    <a:pt x="185" y="231"/>
                    <a:pt x="185" y="231"/>
                  </a:cubicBezTo>
                  <a:cubicBezTo>
                    <a:pt x="187" y="228"/>
                    <a:pt x="192" y="228"/>
                    <a:pt x="195" y="230"/>
                  </a:cubicBezTo>
                  <a:cubicBezTo>
                    <a:pt x="206" y="236"/>
                    <a:pt x="212" y="249"/>
                    <a:pt x="214" y="259"/>
                  </a:cubicBezTo>
                  <a:cubicBezTo>
                    <a:pt x="224" y="251"/>
                    <a:pt x="238" y="236"/>
                    <a:pt x="238" y="216"/>
                  </a:cubicBezTo>
                  <a:cubicBezTo>
                    <a:pt x="238" y="185"/>
                    <a:pt x="207" y="167"/>
                    <a:pt x="207" y="167"/>
                  </a:cubicBezTo>
                  <a:cubicBezTo>
                    <a:pt x="204" y="166"/>
                    <a:pt x="203" y="163"/>
                    <a:pt x="203" y="160"/>
                  </a:cubicBezTo>
                  <a:cubicBezTo>
                    <a:pt x="203" y="66"/>
                    <a:pt x="142" y="26"/>
                    <a:pt x="127" y="17"/>
                  </a:cubicBezTo>
                  <a:cubicBezTo>
                    <a:pt x="112" y="26"/>
                    <a:pt x="51" y="65"/>
                    <a:pt x="51" y="160"/>
                  </a:cubicBezTo>
                  <a:cubicBezTo>
                    <a:pt x="51" y="163"/>
                    <a:pt x="50" y="166"/>
                    <a:pt x="47" y="167"/>
                  </a:cubicBezTo>
                  <a:cubicBezTo>
                    <a:pt x="47" y="167"/>
                    <a:pt x="16" y="185"/>
                    <a:pt x="16" y="216"/>
                  </a:cubicBezTo>
                  <a:cubicBezTo>
                    <a:pt x="16" y="236"/>
                    <a:pt x="30" y="251"/>
                    <a:pt x="40" y="259"/>
                  </a:cubicBezTo>
                  <a:cubicBezTo>
                    <a:pt x="42" y="249"/>
                    <a:pt x="48" y="236"/>
                    <a:pt x="59" y="230"/>
                  </a:cubicBezTo>
                  <a:cubicBezTo>
                    <a:pt x="62" y="228"/>
                    <a:pt x="67" y="228"/>
                    <a:pt x="69" y="231"/>
                  </a:cubicBezTo>
                  <a:lnTo>
                    <a:pt x="95" y="2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ectangle 80"/>
            <p:cNvSpPr>
              <a:spLocks noChangeArrowheads="1"/>
            </p:cNvSpPr>
            <p:nvPr/>
          </p:nvSpPr>
          <p:spPr bwMode="gray">
            <a:xfrm>
              <a:off x="4400551" y="2840037"/>
              <a:ext cx="23813"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Rectangle 81"/>
            <p:cNvSpPr>
              <a:spLocks noChangeArrowheads="1"/>
            </p:cNvSpPr>
            <p:nvPr/>
          </p:nvSpPr>
          <p:spPr bwMode="gray">
            <a:xfrm>
              <a:off x="4357688" y="2840037"/>
              <a:ext cx="254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ectangle 82"/>
            <p:cNvSpPr>
              <a:spLocks noChangeArrowheads="1"/>
            </p:cNvSpPr>
            <p:nvPr/>
          </p:nvSpPr>
          <p:spPr bwMode="gray">
            <a:xfrm>
              <a:off x="4441826" y="2840037"/>
              <a:ext cx="254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 name="组合 316"/>
          <p:cNvGrpSpPr>
            <a:grpSpLocks/>
          </p:cNvGrpSpPr>
          <p:nvPr/>
        </p:nvGrpSpPr>
        <p:grpSpPr bwMode="gray">
          <a:xfrm>
            <a:off x="2633756" y="2158929"/>
            <a:ext cx="981327" cy="613330"/>
            <a:chOff x="4137025" y="1038228"/>
            <a:chExt cx="735013" cy="461963"/>
          </a:xfrm>
          <a:solidFill>
            <a:srgbClr val="C7000B"/>
          </a:solidFill>
        </p:grpSpPr>
        <p:sp>
          <p:nvSpPr>
            <p:cNvPr id="27" name="Freeform 136"/>
            <p:cNvSpPr>
              <a:spLocks noChangeArrowheads="1"/>
            </p:cNvSpPr>
            <p:nvPr/>
          </p:nvSpPr>
          <p:spPr bwMode="gray">
            <a:xfrm>
              <a:off x="4137025" y="1038228"/>
              <a:ext cx="735013"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0 w 1754"/>
                <a:gd name="T35" fmla="*/ 2147483646 h 1065"/>
                <a:gd name="T36" fmla="*/ 2147483646 w 1754"/>
                <a:gd name="T37" fmla="*/ 2147483646 h 1065"/>
                <a:gd name="T38" fmla="*/ 2147483646 w 1754"/>
                <a:gd name="T39" fmla="*/ 0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54" h="1065">
                  <a:moveTo>
                    <a:pt x="1493" y="1065"/>
                  </a:moveTo>
                  <a:lnTo>
                    <a:pt x="1493" y="1065"/>
                  </a:lnTo>
                  <a:lnTo>
                    <a:pt x="1388" y="1065"/>
                  </a:lnTo>
                  <a:lnTo>
                    <a:pt x="1388" y="999"/>
                  </a:lnTo>
                  <a:lnTo>
                    <a:pt x="1493" y="999"/>
                  </a:lnTo>
                  <a:cubicBezTo>
                    <a:pt x="1519" y="999"/>
                    <a:pt x="1541" y="992"/>
                    <a:pt x="1554" y="981"/>
                  </a:cubicBezTo>
                  <a:cubicBezTo>
                    <a:pt x="1639" y="912"/>
                    <a:pt x="1687" y="813"/>
                    <a:pt x="1687" y="710"/>
                  </a:cubicBezTo>
                  <a:cubicBezTo>
                    <a:pt x="1687" y="522"/>
                    <a:pt x="1535" y="368"/>
                    <a:pt x="1347" y="366"/>
                  </a:cubicBezTo>
                  <a:cubicBezTo>
                    <a:pt x="1335" y="366"/>
                    <a:pt x="1324" y="359"/>
                    <a:pt x="1318"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1183" y="999"/>
                  </a:lnTo>
                  <a:lnTo>
                    <a:pt x="1183" y="1065"/>
                  </a:ln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6" y="1033"/>
                  </a:cubicBezTo>
                  <a:cubicBezTo>
                    <a:pt x="1570" y="1054"/>
                    <a:pt x="1535" y="1065"/>
                    <a:pt x="1493" y="106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37"/>
            <p:cNvSpPr>
              <a:spLocks noChangeArrowheads="1"/>
            </p:cNvSpPr>
            <p:nvPr/>
          </p:nvSpPr>
          <p:spPr bwMode="gray">
            <a:xfrm>
              <a:off x="4613275" y="144145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38"/>
            <p:cNvSpPr>
              <a:spLocks noChangeArrowheads="1"/>
            </p:cNvSpPr>
            <p:nvPr/>
          </p:nvSpPr>
          <p:spPr bwMode="gray">
            <a:xfrm>
              <a:off x="4702175" y="144145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39"/>
            <p:cNvSpPr>
              <a:spLocks noEditPoints="1" noChangeArrowheads="1"/>
            </p:cNvSpPr>
            <p:nvPr/>
          </p:nvSpPr>
          <p:spPr bwMode="gray">
            <a:xfrm>
              <a:off x="4411663" y="1219203"/>
              <a:ext cx="95250" cy="95250"/>
            </a:xfrm>
            <a:custGeom>
              <a:avLst/>
              <a:gdLst>
                <a:gd name="T0" fmla="*/ 2147483646 w 227"/>
                <a:gd name="T1" fmla="*/ 2147483646 h 227"/>
                <a:gd name="T2" fmla="*/ 2147483646 w 227"/>
                <a:gd name="T3" fmla="*/ 2147483646 h 227"/>
                <a:gd name="T4" fmla="*/ 2147483646 w 227"/>
                <a:gd name="T5" fmla="*/ 2147483646 h 227"/>
                <a:gd name="T6" fmla="*/ 2147483646 w 227"/>
                <a:gd name="T7" fmla="*/ 2147483646 h 227"/>
                <a:gd name="T8" fmla="*/ 2147483646 w 227"/>
                <a:gd name="T9" fmla="*/ 2147483646 h 227"/>
                <a:gd name="T10" fmla="*/ 2147483646 w 227"/>
                <a:gd name="T11" fmla="*/ 2147483646 h 227"/>
                <a:gd name="T12" fmla="*/ 2147483646 w 227"/>
                <a:gd name="T13" fmla="*/ 2147483646 h 227"/>
                <a:gd name="T14" fmla="*/ 2147483646 w 227"/>
                <a:gd name="T15" fmla="*/ 2147483646 h 227"/>
                <a:gd name="T16" fmla="*/ 0 w 227"/>
                <a:gd name="T17" fmla="*/ 2147483646 h 227"/>
                <a:gd name="T18" fmla="*/ 2147483646 w 227"/>
                <a:gd name="T19" fmla="*/ 0 h 227"/>
                <a:gd name="T20" fmla="*/ 2147483646 w 227"/>
                <a:gd name="T21" fmla="*/ 2147483646 h 227"/>
                <a:gd name="T22" fmla="*/ 2147483646 w 227"/>
                <a:gd name="T23" fmla="*/ 2147483646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7" h="227">
                  <a:moveTo>
                    <a:pt x="113" y="53"/>
                  </a:moveTo>
                  <a:lnTo>
                    <a:pt x="113" y="53"/>
                  </a:lnTo>
                  <a:cubicBezTo>
                    <a:pt x="80" y="53"/>
                    <a:pt x="53" y="80"/>
                    <a:pt x="53" y="114"/>
                  </a:cubicBezTo>
                  <a:cubicBezTo>
                    <a:pt x="53" y="147"/>
                    <a:pt x="80" y="174"/>
                    <a:pt x="113" y="174"/>
                  </a:cubicBezTo>
                  <a:cubicBezTo>
                    <a:pt x="146" y="174"/>
                    <a:pt x="173" y="147"/>
                    <a:pt x="173" y="114"/>
                  </a:cubicBezTo>
                  <a:cubicBezTo>
                    <a:pt x="173" y="80"/>
                    <a:pt x="146" y="53"/>
                    <a:pt x="113" y="53"/>
                  </a:cubicBezTo>
                  <a:close/>
                  <a:moveTo>
                    <a:pt x="113" y="227"/>
                  </a:moveTo>
                  <a:lnTo>
                    <a:pt x="113" y="227"/>
                  </a:lnTo>
                  <a:cubicBezTo>
                    <a:pt x="51" y="227"/>
                    <a:pt x="0" y="176"/>
                    <a:pt x="0" y="114"/>
                  </a:cubicBezTo>
                  <a:cubicBezTo>
                    <a:pt x="0" y="51"/>
                    <a:pt x="51" y="0"/>
                    <a:pt x="113" y="0"/>
                  </a:cubicBezTo>
                  <a:cubicBezTo>
                    <a:pt x="176" y="0"/>
                    <a:pt x="227" y="51"/>
                    <a:pt x="227" y="114"/>
                  </a:cubicBezTo>
                  <a:cubicBezTo>
                    <a:pt x="227" y="176"/>
                    <a:pt x="176" y="227"/>
                    <a:pt x="113" y="22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40"/>
            <p:cNvSpPr>
              <a:spLocks noEditPoints="1" noChangeArrowheads="1"/>
            </p:cNvSpPr>
            <p:nvPr/>
          </p:nvSpPr>
          <p:spPr bwMode="gray">
            <a:xfrm>
              <a:off x="4530725" y="1120778"/>
              <a:ext cx="74613" cy="73025"/>
            </a:xfrm>
            <a:custGeom>
              <a:avLst/>
              <a:gdLst>
                <a:gd name="T0" fmla="*/ 2147483646 w 176"/>
                <a:gd name="T1" fmla="*/ 2147483646 h 176"/>
                <a:gd name="T2" fmla="*/ 2147483646 w 176"/>
                <a:gd name="T3" fmla="*/ 2147483646 h 176"/>
                <a:gd name="T4" fmla="*/ 2147483646 w 176"/>
                <a:gd name="T5" fmla="*/ 2147483646 h 176"/>
                <a:gd name="T6" fmla="*/ 2147483646 w 176"/>
                <a:gd name="T7" fmla="*/ 2147483646 h 176"/>
                <a:gd name="T8" fmla="*/ 2147483646 w 176"/>
                <a:gd name="T9" fmla="*/ 2147483646 h 176"/>
                <a:gd name="T10" fmla="*/ 2147483646 w 176"/>
                <a:gd name="T11" fmla="*/ 2147483646 h 176"/>
                <a:gd name="T12" fmla="*/ 2147483646 w 176"/>
                <a:gd name="T13" fmla="*/ 2147483646 h 176"/>
                <a:gd name="T14" fmla="*/ 2147483646 w 176"/>
                <a:gd name="T15" fmla="*/ 2147483646 h 176"/>
                <a:gd name="T16" fmla="*/ 0 w 176"/>
                <a:gd name="T17" fmla="*/ 2147483646 h 176"/>
                <a:gd name="T18" fmla="*/ 2147483646 w 176"/>
                <a:gd name="T19" fmla="*/ 0 h 176"/>
                <a:gd name="T20" fmla="*/ 2147483646 w 176"/>
                <a:gd name="T21" fmla="*/ 2147483646 h 176"/>
                <a:gd name="T22" fmla="*/ 2147483646 w 176"/>
                <a:gd name="T23" fmla="*/ 2147483646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76">
                  <a:moveTo>
                    <a:pt x="88" y="54"/>
                  </a:moveTo>
                  <a:lnTo>
                    <a:pt x="88" y="54"/>
                  </a:lnTo>
                  <a:cubicBezTo>
                    <a:pt x="69" y="54"/>
                    <a:pt x="53" y="69"/>
                    <a:pt x="53" y="88"/>
                  </a:cubicBezTo>
                  <a:cubicBezTo>
                    <a:pt x="53" y="107"/>
                    <a:pt x="69" y="123"/>
                    <a:pt x="88" y="123"/>
                  </a:cubicBezTo>
                  <a:cubicBezTo>
                    <a:pt x="107" y="123"/>
                    <a:pt x="122" y="107"/>
                    <a:pt x="122" y="88"/>
                  </a:cubicBezTo>
                  <a:cubicBezTo>
                    <a:pt x="122" y="69"/>
                    <a:pt x="107" y="54"/>
                    <a:pt x="88" y="54"/>
                  </a:cubicBezTo>
                  <a:close/>
                  <a:moveTo>
                    <a:pt x="88" y="176"/>
                  </a:moveTo>
                  <a:lnTo>
                    <a:pt x="88" y="176"/>
                  </a:lnTo>
                  <a:cubicBezTo>
                    <a:pt x="39" y="176"/>
                    <a:pt x="0" y="137"/>
                    <a:pt x="0" y="88"/>
                  </a:cubicBezTo>
                  <a:cubicBezTo>
                    <a:pt x="0" y="40"/>
                    <a:pt x="39" y="0"/>
                    <a:pt x="88" y="0"/>
                  </a:cubicBezTo>
                  <a:cubicBezTo>
                    <a:pt x="136" y="0"/>
                    <a:pt x="176" y="40"/>
                    <a:pt x="176" y="88"/>
                  </a:cubicBezTo>
                  <a:cubicBezTo>
                    <a:pt x="176" y="137"/>
                    <a:pt x="136" y="176"/>
                    <a:pt x="88" y="1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41"/>
            <p:cNvSpPr>
              <a:spLocks noEditPoints="1" noChangeArrowheads="1"/>
            </p:cNvSpPr>
            <p:nvPr/>
          </p:nvSpPr>
          <p:spPr bwMode="gray">
            <a:xfrm>
              <a:off x="4457700" y="1355728"/>
              <a:ext cx="73025" cy="74613"/>
            </a:xfrm>
            <a:custGeom>
              <a:avLst/>
              <a:gdLst>
                <a:gd name="T0" fmla="*/ 2147483646 w 176"/>
                <a:gd name="T1" fmla="*/ 2147483646 h 176"/>
                <a:gd name="T2" fmla="*/ 2147483646 w 176"/>
                <a:gd name="T3" fmla="*/ 2147483646 h 176"/>
                <a:gd name="T4" fmla="*/ 2147483646 w 176"/>
                <a:gd name="T5" fmla="*/ 2147483646 h 176"/>
                <a:gd name="T6" fmla="*/ 2147483646 w 176"/>
                <a:gd name="T7" fmla="*/ 2147483646 h 176"/>
                <a:gd name="T8" fmla="*/ 2147483646 w 176"/>
                <a:gd name="T9" fmla="*/ 2147483646 h 176"/>
                <a:gd name="T10" fmla="*/ 2147483646 w 176"/>
                <a:gd name="T11" fmla="*/ 2147483646 h 176"/>
                <a:gd name="T12" fmla="*/ 2147483646 w 176"/>
                <a:gd name="T13" fmla="*/ 2147483646 h 176"/>
                <a:gd name="T14" fmla="*/ 2147483646 w 176"/>
                <a:gd name="T15" fmla="*/ 2147483646 h 176"/>
                <a:gd name="T16" fmla="*/ 0 w 176"/>
                <a:gd name="T17" fmla="*/ 2147483646 h 176"/>
                <a:gd name="T18" fmla="*/ 2147483646 w 176"/>
                <a:gd name="T19" fmla="*/ 0 h 176"/>
                <a:gd name="T20" fmla="*/ 2147483646 w 176"/>
                <a:gd name="T21" fmla="*/ 2147483646 h 176"/>
                <a:gd name="T22" fmla="*/ 2147483646 w 176"/>
                <a:gd name="T23" fmla="*/ 2147483646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76">
                  <a:moveTo>
                    <a:pt x="88" y="53"/>
                  </a:moveTo>
                  <a:lnTo>
                    <a:pt x="88" y="53"/>
                  </a:lnTo>
                  <a:cubicBezTo>
                    <a:pt x="69" y="53"/>
                    <a:pt x="54" y="69"/>
                    <a:pt x="54" y="88"/>
                  </a:cubicBezTo>
                  <a:cubicBezTo>
                    <a:pt x="54" y="107"/>
                    <a:pt x="69" y="123"/>
                    <a:pt x="88" y="123"/>
                  </a:cubicBezTo>
                  <a:cubicBezTo>
                    <a:pt x="108" y="123"/>
                    <a:pt x="123" y="107"/>
                    <a:pt x="123" y="88"/>
                  </a:cubicBezTo>
                  <a:cubicBezTo>
                    <a:pt x="123" y="69"/>
                    <a:pt x="108" y="53"/>
                    <a:pt x="88" y="53"/>
                  </a:cubicBezTo>
                  <a:close/>
                  <a:moveTo>
                    <a:pt x="88" y="176"/>
                  </a:moveTo>
                  <a:lnTo>
                    <a:pt x="88" y="176"/>
                  </a:lnTo>
                  <a:cubicBezTo>
                    <a:pt x="40" y="176"/>
                    <a:pt x="0" y="137"/>
                    <a:pt x="0" y="88"/>
                  </a:cubicBezTo>
                  <a:cubicBezTo>
                    <a:pt x="0" y="40"/>
                    <a:pt x="40" y="0"/>
                    <a:pt x="88" y="0"/>
                  </a:cubicBezTo>
                  <a:cubicBezTo>
                    <a:pt x="137" y="0"/>
                    <a:pt x="176" y="40"/>
                    <a:pt x="176" y="88"/>
                  </a:cubicBezTo>
                  <a:cubicBezTo>
                    <a:pt x="176" y="137"/>
                    <a:pt x="137" y="176"/>
                    <a:pt x="88" y="1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42"/>
            <p:cNvSpPr>
              <a:spLocks noChangeArrowheads="1"/>
            </p:cNvSpPr>
            <p:nvPr/>
          </p:nvSpPr>
          <p:spPr bwMode="gray">
            <a:xfrm>
              <a:off x="4371975" y="1127128"/>
              <a:ext cx="47625" cy="47625"/>
            </a:xfrm>
            <a:custGeom>
              <a:avLst/>
              <a:gdLst>
                <a:gd name="T0" fmla="*/ 2147483646 w 113"/>
                <a:gd name="T1" fmla="*/ 2147483646 h 114"/>
                <a:gd name="T2" fmla="*/ 2147483646 w 113"/>
                <a:gd name="T3" fmla="*/ 2147483646 h 114"/>
                <a:gd name="T4" fmla="*/ 2147483646 w 113"/>
                <a:gd name="T5" fmla="*/ 2147483646 h 114"/>
                <a:gd name="T6" fmla="*/ 0 w 113"/>
                <a:gd name="T7" fmla="*/ 2147483646 h 114"/>
                <a:gd name="T8" fmla="*/ 2147483646 w 113"/>
                <a:gd name="T9" fmla="*/ 0 h 114"/>
                <a:gd name="T10" fmla="*/ 2147483646 w 113"/>
                <a:gd name="T11" fmla="*/ 2147483646 h 1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3" h="114">
                  <a:moveTo>
                    <a:pt x="113" y="57"/>
                  </a:moveTo>
                  <a:lnTo>
                    <a:pt x="113" y="57"/>
                  </a:lnTo>
                  <a:cubicBezTo>
                    <a:pt x="113" y="88"/>
                    <a:pt x="88" y="114"/>
                    <a:pt x="56" y="114"/>
                  </a:cubicBezTo>
                  <a:cubicBezTo>
                    <a:pt x="25" y="114"/>
                    <a:pt x="0" y="88"/>
                    <a:pt x="0" y="57"/>
                  </a:cubicBezTo>
                  <a:cubicBezTo>
                    <a:pt x="0" y="26"/>
                    <a:pt x="25" y="0"/>
                    <a:pt x="56" y="0"/>
                  </a:cubicBezTo>
                  <a:cubicBezTo>
                    <a:pt x="88" y="0"/>
                    <a:pt x="113" y="26"/>
                    <a:pt x="11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3"/>
            <p:cNvSpPr>
              <a:spLocks noChangeArrowheads="1"/>
            </p:cNvSpPr>
            <p:nvPr/>
          </p:nvSpPr>
          <p:spPr bwMode="gray">
            <a:xfrm>
              <a:off x="4344988" y="1301753"/>
              <a:ext cx="47625" cy="47625"/>
            </a:xfrm>
            <a:custGeom>
              <a:avLst/>
              <a:gdLst>
                <a:gd name="T0" fmla="*/ 2147483646 w 113"/>
                <a:gd name="T1" fmla="*/ 2147483646 h 113"/>
                <a:gd name="T2" fmla="*/ 2147483646 w 113"/>
                <a:gd name="T3" fmla="*/ 2147483646 h 113"/>
                <a:gd name="T4" fmla="*/ 2147483646 w 113"/>
                <a:gd name="T5" fmla="*/ 2147483646 h 113"/>
                <a:gd name="T6" fmla="*/ 0 w 113"/>
                <a:gd name="T7" fmla="*/ 2147483646 h 113"/>
                <a:gd name="T8" fmla="*/ 2147483646 w 113"/>
                <a:gd name="T9" fmla="*/ 0 h 113"/>
                <a:gd name="T10" fmla="*/ 2147483646 w 113"/>
                <a:gd name="T11" fmla="*/ 2147483646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3" h="113">
                  <a:moveTo>
                    <a:pt x="113" y="57"/>
                  </a:moveTo>
                  <a:lnTo>
                    <a:pt x="113" y="57"/>
                  </a:lnTo>
                  <a:cubicBezTo>
                    <a:pt x="113" y="88"/>
                    <a:pt x="88" y="113"/>
                    <a:pt x="56" y="113"/>
                  </a:cubicBezTo>
                  <a:cubicBezTo>
                    <a:pt x="25" y="113"/>
                    <a:pt x="0" y="88"/>
                    <a:pt x="0" y="57"/>
                  </a:cubicBezTo>
                  <a:cubicBezTo>
                    <a:pt x="0" y="25"/>
                    <a:pt x="25" y="0"/>
                    <a:pt x="56" y="0"/>
                  </a:cubicBezTo>
                  <a:cubicBezTo>
                    <a:pt x="88" y="0"/>
                    <a:pt x="113" y="25"/>
                    <a:pt x="11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44"/>
            <p:cNvSpPr>
              <a:spLocks noChangeArrowheads="1"/>
            </p:cNvSpPr>
            <p:nvPr/>
          </p:nvSpPr>
          <p:spPr bwMode="gray">
            <a:xfrm>
              <a:off x="4564063" y="1322390"/>
              <a:ext cx="47625" cy="47625"/>
            </a:xfrm>
            <a:custGeom>
              <a:avLst/>
              <a:gdLst>
                <a:gd name="T0" fmla="*/ 2147483646 w 114"/>
                <a:gd name="T1" fmla="*/ 2147483646 h 113"/>
                <a:gd name="T2" fmla="*/ 2147483646 w 114"/>
                <a:gd name="T3" fmla="*/ 2147483646 h 113"/>
                <a:gd name="T4" fmla="*/ 2147483646 w 114"/>
                <a:gd name="T5" fmla="*/ 2147483646 h 113"/>
                <a:gd name="T6" fmla="*/ 0 w 114"/>
                <a:gd name="T7" fmla="*/ 2147483646 h 113"/>
                <a:gd name="T8" fmla="*/ 2147483646 w 114"/>
                <a:gd name="T9" fmla="*/ 0 h 113"/>
                <a:gd name="T10" fmla="*/ 2147483646 w 114"/>
                <a:gd name="T11" fmla="*/ 2147483646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 h="113">
                  <a:moveTo>
                    <a:pt x="114" y="56"/>
                  </a:moveTo>
                  <a:lnTo>
                    <a:pt x="114" y="56"/>
                  </a:lnTo>
                  <a:cubicBezTo>
                    <a:pt x="114" y="88"/>
                    <a:pt x="89" y="113"/>
                    <a:pt x="57" y="113"/>
                  </a:cubicBezTo>
                  <a:cubicBezTo>
                    <a:pt x="26" y="113"/>
                    <a:pt x="0" y="88"/>
                    <a:pt x="0" y="56"/>
                  </a:cubicBezTo>
                  <a:cubicBezTo>
                    <a:pt x="0" y="25"/>
                    <a:pt x="26" y="0"/>
                    <a:pt x="57" y="0"/>
                  </a:cubicBezTo>
                  <a:cubicBezTo>
                    <a:pt x="89" y="0"/>
                    <a:pt x="114" y="25"/>
                    <a:pt x="114" y="5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45"/>
            <p:cNvSpPr>
              <a:spLocks noChangeArrowheads="1"/>
            </p:cNvSpPr>
            <p:nvPr/>
          </p:nvSpPr>
          <p:spPr bwMode="gray">
            <a:xfrm>
              <a:off x="4479925" y="1169990"/>
              <a:ext cx="76200" cy="79375"/>
            </a:xfrm>
            <a:custGeom>
              <a:avLst/>
              <a:gdLst>
                <a:gd name="T0" fmla="*/ 2147483646 w 181"/>
                <a:gd name="T1" fmla="*/ 2147483646 h 189"/>
                <a:gd name="T2" fmla="*/ 2147483646 w 181"/>
                <a:gd name="T3" fmla="*/ 2147483646 h 189"/>
                <a:gd name="T4" fmla="*/ 0 w 181"/>
                <a:gd name="T5" fmla="*/ 2147483646 h 189"/>
                <a:gd name="T6" fmla="*/ 2147483646 w 181"/>
                <a:gd name="T7" fmla="*/ 0 h 189"/>
                <a:gd name="T8" fmla="*/ 2147483646 w 181"/>
                <a:gd name="T9" fmla="*/ 2147483646 h 189"/>
                <a:gd name="T10" fmla="*/ 2147483646 w 181"/>
                <a:gd name="T11" fmla="*/ 214748364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189">
                  <a:moveTo>
                    <a:pt x="29" y="189"/>
                  </a:moveTo>
                  <a:lnTo>
                    <a:pt x="29" y="189"/>
                  </a:lnTo>
                  <a:lnTo>
                    <a:pt x="0" y="162"/>
                  </a:lnTo>
                  <a:lnTo>
                    <a:pt x="152" y="0"/>
                  </a:lnTo>
                  <a:lnTo>
                    <a:pt x="181" y="27"/>
                  </a:lnTo>
                  <a:lnTo>
                    <a:pt x="29" y="18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46"/>
            <p:cNvSpPr>
              <a:spLocks noChangeArrowheads="1"/>
            </p:cNvSpPr>
            <p:nvPr/>
          </p:nvSpPr>
          <p:spPr bwMode="gray">
            <a:xfrm>
              <a:off x="4460875" y="1300165"/>
              <a:ext cx="33338" cy="68263"/>
            </a:xfrm>
            <a:custGeom>
              <a:avLst/>
              <a:gdLst>
                <a:gd name="T0" fmla="*/ 2147483646 w 81"/>
                <a:gd name="T1" fmla="*/ 2147483646 h 163"/>
                <a:gd name="T2" fmla="*/ 2147483646 w 81"/>
                <a:gd name="T3" fmla="*/ 2147483646 h 163"/>
                <a:gd name="T4" fmla="*/ 0 w 81"/>
                <a:gd name="T5" fmla="*/ 2147483646 h 163"/>
                <a:gd name="T6" fmla="*/ 2147483646 w 81"/>
                <a:gd name="T7" fmla="*/ 0 h 163"/>
                <a:gd name="T8" fmla="*/ 2147483646 w 81"/>
                <a:gd name="T9" fmla="*/ 2147483646 h 163"/>
                <a:gd name="T10" fmla="*/ 2147483646 w 81"/>
                <a:gd name="T11" fmla="*/ 2147483646 h 1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163">
                  <a:moveTo>
                    <a:pt x="42" y="163"/>
                  </a:moveTo>
                  <a:lnTo>
                    <a:pt x="42" y="163"/>
                  </a:lnTo>
                  <a:lnTo>
                    <a:pt x="0" y="11"/>
                  </a:lnTo>
                  <a:lnTo>
                    <a:pt x="38" y="0"/>
                  </a:lnTo>
                  <a:lnTo>
                    <a:pt x="81" y="152"/>
                  </a:lnTo>
                  <a:lnTo>
                    <a:pt x="42" y="16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147"/>
            <p:cNvSpPr>
              <a:spLocks noChangeArrowheads="1"/>
            </p:cNvSpPr>
            <p:nvPr/>
          </p:nvSpPr>
          <p:spPr bwMode="gray">
            <a:xfrm>
              <a:off x="4395788" y="1158878"/>
              <a:ext cx="23813" cy="2857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67">
                  <a:moveTo>
                    <a:pt x="35" y="67"/>
                  </a:moveTo>
                  <a:lnTo>
                    <a:pt x="35" y="67"/>
                  </a:lnTo>
                  <a:cubicBezTo>
                    <a:pt x="28" y="67"/>
                    <a:pt x="21" y="63"/>
                    <a:pt x="18" y="56"/>
                  </a:cubicBezTo>
                  <a:lnTo>
                    <a:pt x="5" y="33"/>
                  </a:lnTo>
                  <a:cubicBezTo>
                    <a:pt x="0" y="23"/>
                    <a:pt x="3" y="11"/>
                    <a:pt x="13" y="6"/>
                  </a:cubicBezTo>
                  <a:cubicBezTo>
                    <a:pt x="23" y="0"/>
                    <a:pt x="35" y="4"/>
                    <a:pt x="40" y="14"/>
                  </a:cubicBezTo>
                  <a:lnTo>
                    <a:pt x="53" y="37"/>
                  </a:lnTo>
                  <a:cubicBezTo>
                    <a:pt x="58" y="47"/>
                    <a:pt x="54" y="59"/>
                    <a:pt x="45" y="64"/>
                  </a:cubicBezTo>
                  <a:cubicBezTo>
                    <a:pt x="42" y="66"/>
                    <a:pt x="38" y="67"/>
                    <a:pt x="3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48"/>
            <p:cNvSpPr>
              <a:spLocks noChangeArrowheads="1"/>
            </p:cNvSpPr>
            <p:nvPr/>
          </p:nvSpPr>
          <p:spPr bwMode="gray">
            <a:xfrm>
              <a:off x="4408488" y="1184278"/>
              <a:ext cx="28575" cy="34925"/>
            </a:xfrm>
            <a:custGeom>
              <a:avLst/>
              <a:gdLst>
                <a:gd name="T0" fmla="*/ 2147483646 w 66"/>
                <a:gd name="T1" fmla="*/ 2147483646 h 81"/>
                <a:gd name="T2" fmla="*/ 2147483646 w 66"/>
                <a:gd name="T3" fmla="*/ 2147483646 h 81"/>
                <a:gd name="T4" fmla="*/ 2147483646 w 66"/>
                <a:gd name="T5" fmla="*/ 2147483646 h 81"/>
                <a:gd name="T6" fmla="*/ 2147483646 w 66"/>
                <a:gd name="T7" fmla="*/ 2147483646 h 81"/>
                <a:gd name="T8" fmla="*/ 2147483646 w 66"/>
                <a:gd name="T9" fmla="*/ 2147483646 h 81"/>
                <a:gd name="T10" fmla="*/ 2147483646 w 66"/>
                <a:gd name="T11" fmla="*/ 2147483646 h 81"/>
                <a:gd name="T12" fmla="*/ 2147483646 w 66"/>
                <a:gd name="T13" fmla="*/ 2147483646 h 81"/>
                <a:gd name="T14" fmla="*/ 2147483646 w 66"/>
                <a:gd name="T15" fmla="*/ 2147483646 h 81"/>
                <a:gd name="T16" fmla="*/ 2147483646 w 66"/>
                <a:gd name="T17" fmla="*/ 2147483646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81">
                  <a:moveTo>
                    <a:pt x="43" y="81"/>
                  </a:moveTo>
                  <a:lnTo>
                    <a:pt x="43" y="81"/>
                  </a:lnTo>
                  <a:cubicBezTo>
                    <a:pt x="36" y="81"/>
                    <a:pt x="29" y="77"/>
                    <a:pt x="25" y="70"/>
                  </a:cubicBezTo>
                  <a:lnTo>
                    <a:pt x="5" y="33"/>
                  </a:lnTo>
                  <a:cubicBezTo>
                    <a:pt x="0" y="23"/>
                    <a:pt x="3" y="11"/>
                    <a:pt x="13" y="6"/>
                  </a:cubicBezTo>
                  <a:cubicBezTo>
                    <a:pt x="23" y="0"/>
                    <a:pt x="35" y="4"/>
                    <a:pt x="40" y="14"/>
                  </a:cubicBezTo>
                  <a:lnTo>
                    <a:pt x="61" y="51"/>
                  </a:lnTo>
                  <a:cubicBezTo>
                    <a:pt x="66" y="61"/>
                    <a:pt x="62" y="73"/>
                    <a:pt x="53" y="78"/>
                  </a:cubicBezTo>
                  <a:cubicBezTo>
                    <a:pt x="50" y="80"/>
                    <a:pt x="46" y="81"/>
                    <a:pt x="43" y="8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49"/>
            <p:cNvSpPr>
              <a:spLocks noChangeArrowheads="1"/>
            </p:cNvSpPr>
            <p:nvPr/>
          </p:nvSpPr>
          <p:spPr bwMode="gray">
            <a:xfrm>
              <a:off x="4425950" y="1216028"/>
              <a:ext cx="25400" cy="2857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67">
                  <a:moveTo>
                    <a:pt x="35" y="67"/>
                  </a:moveTo>
                  <a:lnTo>
                    <a:pt x="35" y="67"/>
                  </a:lnTo>
                  <a:cubicBezTo>
                    <a:pt x="28" y="67"/>
                    <a:pt x="21" y="63"/>
                    <a:pt x="18" y="56"/>
                  </a:cubicBezTo>
                  <a:lnTo>
                    <a:pt x="5" y="33"/>
                  </a:lnTo>
                  <a:cubicBezTo>
                    <a:pt x="0" y="23"/>
                    <a:pt x="3" y="11"/>
                    <a:pt x="13" y="6"/>
                  </a:cubicBezTo>
                  <a:cubicBezTo>
                    <a:pt x="23" y="0"/>
                    <a:pt x="35" y="4"/>
                    <a:pt x="40" y="14"/>
                  </a:cubicBezTo>
                  <a:lnTo>
                    <a:pt x="53" y="37"/>
                  </a:lnTo>
                  <a:cubicBezTo>
                    <a:pt x="58" y="47"/>
                    <a:pt x="55" y="59"/>
                    <a:pt x="45" y="64"/>
                  </a:cubicBezTo>
                  <a:cubicBezTo>
                    <a:pt x="42" y="66"/>
                    <a:pt x="39" y="67"/>
                    <a:pt x="3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50"/>
            <p:cNvSpPr>
              <a:spLocks noChangeArrowheads="1"/>
            </p:cNvSpPr>
            <p:nvPr/>
          </p:nvSpPr>
          <p:spPr bwMode="gray">
            <a:xfrm>
              <a:off x="4376738" y="1296990"/>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23" y="57"/>
                  </a:moveTo>
                  <a:lnTo>
                    <a:pt x="23" y="57"/>
                  </a:lnTo>
                  <a:cubicBezTo>
                    <a:pt x="16" y="57"/>
                    <a:pt x="10" y="54"/>
                    <a:pt x="6" y="47"/>
                  </a:cubicBezTo>
                  <a:cubicBezTo>
                    <a:pt x="0" y="38"/>
                    <a:pt x="3" y="26"/>
                    <a:pt x="12" y="20"/>
                  </a:cubicBezTo>
                  <a:lnTo>
                    <a:pt x="35" y="6"/>
                  </a:lnTo>
                  <a:cubicBezTo>
                    <a:pt x="45" y="0"/>
                    <a:pt x="57" y="3"/>
                    <a:pt x="63" y="13"/>
                  </a:cubicBezTo>
                  <a:cubicBezTo>
                    <a:pt x="68" y="22"/>
                    <a:pt x="65" y="34"/>
                    <a:pt x="56" y="40"/>
                  </a:cubicBezTo>
                  <a:lnTo>
                    <a:pt x="33" y="54"/>
                  </a:lnTo>
                  <a:cubicBezTo>
                    <a:pt x="30" y="56"/>
                    <a:pt x="26" y="57"/>
                    <a:pt x="2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51"/>
            <p:cNvSpPr>
              <a:spLocks noChangeArrowheads="1"/>
            </p:cNvSpPr>
            <p:nvPr/>
          </p:nvSpPr>
          <p:spPr bwMode="gray">
            <a:xfrm>
              <a:off x="4408488" y="1276353"/>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23" y="57"/>
                  </a:moveTo>
                  <a:lnTo>
                    <a:pt x="23" y="57"/>
                  </a:lnTo>
                  <a:cubicBezTo>
                    <a:pt x="16" y="57"/>
                    <a:pt x="9" y="54"/>
                    <a:pt x="6" y="48"/>
                  </a:cubicBezTo>
                  <a:cubicBezTo>
                    <a:pt x="0" y="38"/>
                    <a:pt x="3" y="26"/>
                    <a:pt x="12" y="20"/>
                  </a:cubicBezTo>
                  <a:lnTo>
                    <a:pt x="35" y="6"/>
                  </a:lnTo>
                  <a:cubicBezTo>
                    <a:pt x="44" y="0"/>
                    <a:pt x="57" y="3"/>
                    <a:pt x="62" y="13"/>
                  </a:cubicBezTo>
                  <a:cubicBezTo>
                    <a:pt x="68" y="22"/>
                    <a:pt x="65" y="34"/>
                    <a:pt x="56" y="40"/>
                  </a:cubicBezTo>
                  <a:lnTo>
                    <a:pt x="33" y="54"/>
                  </a:lnTo>
                  <a:cubicBezTo>
                    <a:pt x="30" y="56"/>
                    <a:pt x="26" y="57"/>
                    <a:pt x="2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152"/>
            <p:cNvSpPr>
              <a:spLocks noChangeArrowheads="1"/>
            </p:cNvSpPr>
            <p:nvPr/>
          </p:nvSpPr>
          <p:spPr bwMode="gray">
            <a:xfrm>
              <a:off x="4479925" y="1276353"/>
              <a:ext cx="28575" cy="23813"/>
            </a:xfrm>
            <a:custGeom>
              <a:avLst/>
              <a:gdLst>
                <a:gd name="T0" fmla="*/ 2147483646 w 69"/>
                <a:gd name="T1" fmla="*/ 2147483646 h 57"/>
                <a:gd name="T2" fmla="*/ 2147483646 w 69"/>
                <a:gd name="T3" fmla="*/ 2147483646 h 57"/>
                <a:gd name="T4" fmla="*/ 2147483646 w 69"/>
                <a:gd name="T5" fmla="*/ 2147483646 h 57"/>
                <a:gd name="T6" fmla="*/ 2147483646 w 69"/>
                <a:gd name="T7" fmla="*/ 2147483646 h 57"/>
                <a:gd name="T8" fmla="*/ 2147483646 w 69"/>
                <a:gd name="T9" fmla="*/ 2147483646 h 57"/>
                <a:gd name="T10" fmla="*/ 2147483646 w 69"/>
                <a:gd name="T11" fmla="*/ 2147483646 h 57"/>
                <a:gd name="T12" fmla="*/ 2147483646 w 69"/>
                <a:gd name="T13" fmla="*/ 2147483646 h 57"/>
                <a:gd name="T14" fmla="*/ 2147483646 w 69"/>
                <a:gd name="T15" fmla="*/ 2147483646 h 57"/>
                <a:gd name="T16" fmla="*/ 2147483646 w 69"/>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9" h="57">
                  <a:moveTo>
                    <a:pt x="46" y="57"/>
                  </a:moveTo>
                  <a:lnTo>
                    <a:pt x="46" y="57"/>
                  </a:lnTo>
                  <a:cubicBezTo>
                    <a:pt x="43" y="57"/>
                    <a:pt x="39" y="56"/>
                    <a:pt x="36" y="54"/>
                  </a:cubicBezTo>
                  <a:lnTo>
                    <a:pt x="13" y="40"/>
                  </a:lnTo>
                  <a:cubicBezTo>
                    <a:pt x="3" y="35"/>
                    <a:pt x="0" y="23"/>
                    <a:pt x="6" y="13"/>
                  </a:cubicBezTo>
                  <a:cubicBezTo>
                    <a:pt x="11" y="4"/>
                    <a:pt x="24" y="0"/>
                    <a:pt x="33" y="6"/>
                  </a:cubicBezTo>
                  <a:lnTo>
                    <a:pt x="56" y="19"/>
                  </a:lnTo>
                  <a:cubicBezTo>
                    <a:pt x="66" y="25"/>
                    <a:pt x="69" y="37"/>
                    <a:pt x="63" y="47"/>
                  </a:cubicBezTo>
                  <a:cubicBezTo>
                    <a:pt x="60" y="53"/>
                    <a:pt x="53" y="57"/>
                    <a:pt x="46"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53"/>
            <p:cNvSpPr>
              <a:spLocks noChangeArrowheads="1"/>
            </p:cNvSpPr>
            <p:nvPr/>
          </p:nvSpPr>
          <p:spPr bwMode="gray">
            <a:xfrm>
              <a:off x="4510088" y="1295403"/>
              <a:ext cx="41275" cy="30163"/>
            </a:xfrm>
            <a:custGeom>
              <a:avLst/>
              <a:gdLst>
                <a:gd name="T0" fmla="*/ 2147483646 w 95"/>
                <a:gd name="T1" fmla="*/ 2147483646 h 72"/>
                <a:gd name="T2" fmla="*/ 2147483646 w 95"/>
                <a:gd name="T3" fmla="*/ 2147483646 h 72"/>
                <a:gd name="T4" fmla="*/ 2147483646 w 95"/>
                <a:gd name="T5" fmla="*/ 2147483646 h 72"/>
                <a:gd name="T6" fmla="*/ 2147483646 w 95"/>
                <a:gd name="T7" fmla="*/ 2147483646 h 72"/>
                <a:gd name="T8" fmla="*/ 2147483646 w 95"/>
                <a:gd name="T9" fmla="*/ 2147483646 h 72"/>
                <a:gd name="T10" fmla="*/ 2147483646 w 95"/>
                <a:gd name="T11" fmla="*/ 2147483646 h 72"/>
                <a:gd name="T12" fmla="*/ 2147483646 w 95"/>
                <a:gd name="T13" fmla="*/ 2147483646 h 72"/>
                <a:gd name="T14" fmla="*/ 2147483646 w 95"/>
                <a:gd name="T15" fmla="*/ 2147483646 h 72"/>
                <a:gd name="T16" fmla="*/ 2147483646 w 95"/>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5" h="72">
                  <a:moveTo>
                    <a:pt x="73" y="72"/>
                  </a:moveTo>
                  <a:lnTo>
                    <a:pt x="73" y="72"/>
                  </a:lnTo>
                  <a:cubicBezTo>
                    <a:pt x="69" y="72"/>
                    <a:pt x="66" y="71"/>
                    <a:pt x="62" y="69"/>
                  </a:cubicBezTo>
                  <a:lnTo>
                    <a:pt x="13" y="40"/>
                  </a:lnTo>
                  <a:cubicBezTo>
                    <a:pt x="3" y="35"/>
                    <a:pt x="0" y="22"/>
                    <a:pt x="6" y="13"/>
                  </a:cubicBezTo>
                  <a:cubicBezTo>
                    <a:pt x="11" y="3"/>
                    <a:pt x="23" y="0"/>
                    <a:pt x="33" y="6"/>
                  </a:cubicBezTo>
                  <a:lnTo>
                    <a:pt x="83" y="35"/>
                  </a:lnTo>
                  <a:cubicBezTo>
                    <a:pt x="92" y="40"/>
                    <a:pt x="95" y="52"/>
                    <a:pt x="90" y="62"/>
                  </a:cubicBezTo>
                  <a:cubicBezTo>
                    <a:pt x="86" y="68"/>
                    <a:pt x="79" y="72"/>
                    <a:pt x="73" y="7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54"/>
            <p:cNvSpPr>
              <a:spLocks noChangeArrowheads="1"/>
            </p:cNvSpPr>
            <p:nvPr/>
          </p:nvSpPr>
          <p:spPr bwMode="gray">
            <a:xfrm>
              <a:off x="4552950" y="1319215"/>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45" y="57"/>
                  </a:moveTo>
                  <a:lnTo>
                    <a:pt x="45" y="57"/>
                  </a:lnTo>
                  <a:cubicBezTo>
                    <a:pt x="42" y="57"/>
                    <a:pt x="38" y="56"/>
                    <a:pt x="35" y="54"/>
                  </a:cubicBezTo>
                  <a:lnTo>
                    <a:pt x="12" y="40"/>
                  </a:lnTo>
                  <a:cubicBezTo>
                    <a:pt x="3" y="35"/>
                    <a:pt x="0" y="22"/>
                    <a:pt x="5" y="13"/>
                  </a:cubicBezTo>
                  <a:cubicBezTo>
                    <a:pt x="11" y="3"/>
                    <a:pt x="23" y="0"/>
                    <a:pt x="32" y="6"/>
                  </a:cubicBezTo>
                  <a:lnTo>
                    <a:pt x="55" y="19"/>
                  </a:lnTo>
                  <a:cubicBezTo>
                    <a:pt x="65" y="25"/>
                    <a:pt x="68" y="37"/>
                    <a:pt x="63" y="47"/>
                  </a:cubicBezTo>
                  <a:cubicBezTo>
                    <a:pt x="59" y="53"/>
                    <a:pt x="52" y="57"/>
                    <a:pt x="45"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6" name="组合 461"/>
          <p:cNvGrpSpPr>
            <a:grpSpLocks/>
          </p:cNvGrpSpPr>
          <p:nvPr/>
        </p:nvGrpSpPr>
        <p:grpSpPr bwMode="gray">
          <a:xfrm>
            <a:off x="3272254" y="3998029"/>
            <a:ext cx="637840" cy="570211"/>
            <a:chOff x="1462088" y="649288"/>
            <a:chExt cx="625475" cy="558801"/>
          </a:xfrm>
        </p:grpSpPr>
        <p:sp>
          <p:nvSpPr>
            <p:cNvPr id="47" name="Oval 479"/>
            <p:cNvSpPr>
              <a:spLocks noChangeArrowheads="1"/>
            </p:cNvSpPr>
            <p:nvPr/>
          </p:nvSpPr>
          <p:spPr bwMode="gray">
            <a:xfrm>
              <a:off x="1919288" y="1152526"/>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80"/>
            <p:cNvSpPr>
              <a:spLocks noChangeArrowheads="1"/>
            </p:cNvSpPr>
            <p:nvPr/>
          </p:nvSpPr>
          <p:spPr bwMode="gray">
            <a:xfrm>
              <a:off x="2001838" y="1152526"/>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481"/>
            <p:cNvSpPr>
              <a:spLocks/>
            </p:cNvSpPr>
            <p:nvPr/>
          </p:nvSpPr>
          <p:spPr bwMode="gray">
            <a:xfrm>
              <a:off x="1462088" y="649288"/>
              <a:ext cx="625475" cy="542925"/>
            </a:xfrm>
            <a:custGeom>
              <a:avLst/>
              <a:gdLst>
                <a:gd name="T0" fmla="*/ 2147483646 w 464"/>
                <a:gd name="T1" fmla="*/ 2147483646 h 403"/>
                <a:gd name="T2" fmla="*/ 2147483646 w 464"/>
                <a:gd name="T3" fmla="*/ 2147483646 h 403"/>
                <a:gd name="T4" fmla="*/ 2147483646 w 464"/>
                <a:gd name="T5" fmla="*/ 2147483646 h 403"/>
                <a:gd name="T6" fmla="*/ 2147483646 w 464"/>
                <a:gd name="T7" fmla="*/ 2147483646 h 403"/>
                <a:gd name="T8" fmla="*/ 2147483646 w 464"/>
                <a:gd name="T9" fmla="*/ 2147483646 h 403"/>
                <a:gd name="T10" fmla="*/ 2147483646 w 464"/>
                <a:gd name="T11" fmla="*/ 2147483646 h 403"/>
                <a:gd name="T12" fmla="*/ 2147483646 w 464"/>
                <a:gd name="T13" fmla="*/ 2147483646 h 403"/>
                <a:gd name="T14" fmla="*/ 2147483646 w 464"/>
                <a:gd name="T15" fmla="*/ 2147483646 h 403"/>
                <a:gd name="T16" fmla="*/ 2147483646 w 464"/>
                <a:gd name="T17" fmla="*/ 2147483646 h 403"/>
                <a:gd name="T18" fmla="*/ 2147483646 w 464"/>
                <a:gd name="T19" fmla="*/ 2147483646 h 403"/>
                <a:gd name="T20" fmla="*/ 2147483646 w 464"/>
                <a:gd name="T21" fmla="*/ 2147483646 h 403"/>
                <a:gd name="T22" fmla="*/ 2147483646 w 464"/>
                <a:gd name="T23" fmla="*/ 2147483646 h 403"/>
                <a:gd name="T24" fmla="*/ 2147483646 w 464"/>
                <a:gd name="T25" fmla="*/ 2147483646 h 403"/>
                <a:gd name="T26" fmla="*/ 2147483646 w 464"/>
                <a:gd name="T27" fmla="*/ 2147483646 h 403"/>
                <a:gd name="T28" fmla="*/ 2147483646 w 464"/>
                <a:gd name="T29" fmla="*/ 2147483646 h 403"/>
                <a:gd name="T30" fmla="*/ 2147483646 w 464"/>
                <a:gd name="T31" fmla="*/ 2147483646 h 403"/>
                <a:gd name="T32" fmla="*/ 2147483646 w 464"/>
                <a:gd name="T33" fmla="*/ 2147483646 h 403"/>
                <a:gd name="T34" fmla="*/ 2147483646 w 464"/>
                <a:gd name="T35" fmla="*/ 2147483646 h 403"/>
                <a:gd name="T36" fmla="*/ 2147483646 w 464"/>
                <a:gd name="T37" fmla="*/ 2147483646 h 403"/>
                <a:gd name="T38" fmla="*/ 2147483646 w 464"/>
                <a:gd name="T39" fmla="*/ 2147483646 h 403"/>
                <a:gd name="T40" fmla="*/ 0 w 464"/>
                <a:gd name="T41" fmla="*/ 2147483646 h 403"/>
                <a:gd name="T42" fmla="*/ 0 w 464"/>
                <a:gd name="T43" fmla="*/ 2147483646 h 403"/>
                <a:gd name="T44" fmla="*/ 2147483646 w 464"/>
                <a:gd name="T45" fmla="*/ 2147483646 h 403"/>
                <a:gd name="T46" fmla="*/ 2147483646 w 464"/>
                <a:gd name="T47" fmla="*/ 2147483646 h 403"/>
                <a:gd name="T48" fmla="*/ 2147483646 w 464"/>
                <a:gd name="T49" fmla="*/ 2147483646 h 403"/>
                <a:gd name="T50" fmla="*/ 2147483646 w 464"/>
                <a:gd name="T51" fmla="*/ 2147483646 h 403"/>
                <a:gd name="T52" fmla="*/ 2147483646 w 464"/>
                <a:gd name="T53" fmla="*/ 2147483646 h 403"/>
                <a:gd name="T54" fmla="*/ 2147483646 w 464"/>
                <a:gd name="T55" fmla="*/ 2147483646 h 403"/>
                <a:gd name="T56" fmla="*/ 2147483646 w 464"/>
                <a:gd name="T57" fmla="*/ 2147483646 h 403"/>
                <a:gd name="T58" fmla="*/ 2147483646 w 464"/>
                <a:gd name="T59" fmla="*/ 2147483646 h 403"/>
                <a:gd name="T60" fmla="*/ 2147483646 w 464"/>
                <a:gd name="T61" fmla="*/ 2147483646 h 403"/>
                <a:gd name="T62" fmla="*/ 2147483646 w 464"/>
                <a:gd name="T63" fmla="*/ 2147483646 h 403"/>
                <a:gd name="T64" fmla="*/ 2147483646 w 464"/>
                <a:gd name="T65" fmla="*/ 2147483646 h 403"/>
                <a:gd name="T66" fmla="*/ 2147483646 w 464"/>
                <a:gd name="T67" fmla="*/ 2147483646 h 403"/>
                <a:gd name="T68" fmla="*/ 2147483646 w 464"/>
                <a:gd name="T69" fmla="*/ 2147483646 h 403"/>
                <a:gd name="T70" fmla="*/ 2147483646 w 464"/>
                <a:gd name="T71" fmla="*/ 2147483646 h 4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4"/>
                <a:gd name="T109" fmla="*/ 0 h 403"/>
                <a:gd name="T110" fmla="*/ 464 w 464"/>
                <a:gd name="T111" fmla="*/ 403 h 40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4" h="403">
                  <a:moveTo>
                    <a:pt x="455" y="403"/>
                  </a:moveTo>
                  <a:cubicBezTo>
                    <a:pt x="421" y="403"/>
                    <a:pt x="421" y="403"/>
                    <a:pt x="421" y="403"/>
                  </a:cubicBezTo>
                  <a:cubicBezTo>
                    <a:pt x="416" y="403"/>
                    <a:pt x="412" y="399"/>
                    <a:pt x="412" y="394"/>
                  </a:cubicBezTo>
                  <a:cubicBezTo>
                    <a:pt x="412" y="389"/>
                    <a:pt x="416" y="385"/>
                    <a:pt x="421" y="385"/>
                  </a:cubicBezTo>
                  <a:cubicBezTo>
                    <a:pt x="446" y="385"/>
                    <a:pt x="446" y="385"/>
                    <a:pt x="446" y="385"/>
                  </a:cubicBezTo>
                  <a:cubicBezTo>
                    <a:pt x="446" y="19"/>
                    <a:pt x="446" y="19"/>
                    <a:pt x="446" y="19"/>
                  </a:cubicBezTo>
                  <a:cubicBezTo>
                    <a:pt x="326" y="30"/>
                    <a:pt x="326" y="30"/>
                    <a:pt x="326" y="30"/>
                  </a:cubicBezTo>
                  <a:cubicBezTo>
                    <a:pt x="324" y="30"/>
                    <a:pt x="321" y="30"/>
                    <a:pt x="319" y="28"/>
                  </a:cubicBezTo>
                  <a:cubicBezTo>
                    <a:pt x="317" y="26"/>
                    <a:pt x="316" y="24"/>
                    <a:pt x="316" y="21"/>
                  </a:cubicBezTo>
                  <a:cubicBezTo>
                    <a:pt x="316" y="19"/>
                    <a:pt x="316" y="19"/>
                    <a:pt x="316" y="19"/>
                  </a:cubicBezTo>
                  <a:cubicBezTo>
                    <a:pt x="193" y="30"/>
                    <a:pt x="193" y="30"/>
                    <a:pt x="193" y="30"/>
                  </a:cubicBezTo>
                  <a:cubicBezTo>
                    <a:pt x="190" y="30"/>
                    <a:pt x="188" y="30"/>
                    <a:pt x="186" y="28"/>
                  </a:cubicBezTo>
                  <a:cubicBezTo>
                    <a:pt x="184" y="26"/>
                    <a:pt x="183" y="24"/>
                    <a:pt x="183" y="21"/>
                  </a:cubicBezTo>
                  <a:cubicBezTo>
                    <a:pt x="183" y="19"/>
                    <a:pt x="183" y="19"/>
                    <a:pt x="183" y="19"/>
                  </a:cubicBezTo>
                  <a:cubicBezTo>
                    <a:pt x="18" y="34"/>
                    <a:pt x="18" y="34"/>
                    <a:pt x="18" y="34"/>
                  </a:cubicBezTo>
                  <a:cubicBezTo>
                    <a:pt x="18" y="385"/>
                    <a:pt x="18" y="385"/>
                    <a:pt x="18" y="385"/>
                  </a:cubicBezTo>
                  <a:cubicBezTo>
                    <a:pt x="359" y="385"/>
                    <a:pt x="359" y="385"/>
                    <a:pt x="359" y="385"/>
                  </a:cubicBezTo>
                  <a:cubicBezTo>
                    <a:pt x="364" y="385"/>
                    <a:pt x="368" y="389"/>
                    <a:pt x="368" y="394"/>
                  </a:cubicBezTo>
                  <a:cubicBezTo>
                    <a:pt x="368" y="399"/>
                    <a:pt x="364" y="403"/>
                    <a:pt x="359" y="403"/>
                  </a:cubicBezTo>
                  <a:cubicBezTo>
                    <a:pt x="9" y="403"/>
                    <a:pt x="9" y="403"/>
                    <a:pt x="9" y="403"/>
                  </a:cubicBezTo>
                  <a:cubicBezTo>
                    <a:pt x="4" y="403"/>
                    <a:pt x="0" y="399"/>
                    <a:pt x="0" y="394"/>
                  </a:cubicBezTo>
                  <a:cubicBezTo>
                    <a:pt x="0" y="26"/>
                    <a:pt x="0" y="26"/>
                    <a:pt x="0" y="26"/>
                  </a:cubicBezTo>
                  <a:cubicBezTo>
                    <a:pt x="0" y="21"/>
                    <a:pt x="3" y="17"/>
                    <a:pt x="8" y="17"/>
                  </a:cubicBezTo>
                  <a:cubicBezTo>
                    <a:pt x="191" y="1"/>
                    <a:pt x="191" y="1"/>
                    <a:pt x="191" y="1"/>
                  </a:cubicBezTo>
                  <a:cubicBezTo>
                    <a:pt x="194" y="0"/>
                    <a:pt x="196" y="1"/>
                    <a:pt x="198" y="3"/>
                  </a:cubicBezTo>
                  <a:cubicBezTo>
                    <a:pt x="200" y="5"/>
                    <a:pt x="201" y="7"/>
                    <a:pt x="201" y="10"/>
                  </a:cubicBezTo>
                  <a:cubicBezTo>
                    <a:pt x="201" y="11"/>
                    <a:pt x="201" y="11"/>
                    <a:pt x="201" y="11"/>
                  </a:cubicBezTo>
                  <a:cubicBezTo>
                    <a:pt x="325" y="1"/>
                    <a:pt x="325" y="1"/>
                    <a:pt x="325" y="1"/>
                  </a:cubicBezTo>
                  <a:cubicBezTo>
                    <a:pt x="327" y="0"/>
                    <a:pt x="330" y="1"/>
                    <a:pt x="331" y="3"/>
                  </a:cubicBezTo>
                  <a:cubicBezTo>
                    <a:pt x="333" y="5"/>
                    <a:pt x="334" y="7"/>
                    <a:pt x="334" y="10"/>
                  </a:cubicBezTo>
                  <a:cubicBezTo>
                    <a:pt x="334" y="11"/>
                    <a:pt x="334" y="11"/>
                    <a:pt x="334" y="11"/>
                  </a:cubicBezTo>
                  <a:cubicBezTo>
                    <a:pt x="454" y="1"/>
                    <a:pt x="454" y="1"/>
                    <a:pt x="454" y="1"/>
                  </a:cubicBezTo>
                  <a:cubicBezTo>
                    <a:pt x="456" y="0"/>
                    <a:pt x="459" y="1"/>
                    <a:pt x="461" y="3"/>
                  </a:cubicBezTo>
                  <a:cubicBezTo>
                    <a:pt x="462" y="5"/>
                    <a:pt x="464" y="7"/>
                    <a:pt x="464" y="10"/>
                  </a:cubicBezTo>
                  <a:cubicBezTo>
                    <a:pt x="464" y="394"/>
                    <a:pt x="464" y="394"/>
                    <a:pt x="464" y="394"/>
                  </a:cubicBezTo>
                  <a:cubicBezTo>
                    <a:pt x="464" y="399"/>
                    <a:pt x="459" y="403"/>
                    <a:pt x="455" y="40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482"/>
            <p:cNvSpPr>
              <a:spLocks/>
            </p:cNvSpPr>
            <p:nvPr/>
          </p:nvSpPr>
          <p:spPr bwMode="gray">
            <a:xfrm>
              <a:off x="1708151" y="666751"/>
              <a:ext cx="25400" cy="525463"/>
            </a:xfrm>
            <a:custGeom>
              <a:avLst/>
              <a:gdLst>
                <a:gd name="T0" fmla="*/ 2147483646 w 18"/>
                <a:gd name="T1" fmla="*/ 2147483646 h 391"/>
                <a:gd name="T2" fmla="*/ 0 w 18"/>
                <a:gd name="T3" fmla="*/ 2147483646 h 391"/>
                <a:gd name="T4" fmla="*/ 0 w 18"/>
                <a:gd name="T5" fmla="*/ 2147483646 h 391"/>
                <a:gd name="T6" fmla="*/ 2147483646 w 18"/>
                <a:gd name="T7" fmla="*/ 0 h 391"/>
                <a:gd name="T8" fmla="*/ 2147483646 w 18"/>
                <a:gd name="T9" fmla="*/ 2147483646 h 391"/>
                <a:gd name="T10" fmla="*/ 2147483646 w 18"/>
                <a:gd name="T11" fmla="*/ 2147483646 h 391"/>
                <a:gd name="T12" fmla="*/ 2147483646 w 18"/>
                <a:gd name="T13" fmla="*/ 2147483646 h 391"/>
                <a:gd name="T14" fmla="*/ 0 60000 65536"/>
                <a:gd name="T15" fmla="*/ 0 60000 65536"/>
                <a:gd name="T16" fmla="*/ 0 60000 65536"/>
                <a:gd name="T17" fmla="*/ 0 60000 65536"/>
                <a:gd name="T18" fmla="*/ 0 60000 65536"/>
                <a:gd name="T19" fmla="*/ 0 60000 65536"/>
                <a:gd name="T20" fmla="*/ 0 60000 65536"/>
                <a:gd name="T21" fmla="*/ 0 w 18"/>
                <a:gd name="T22" fmla="*/ 0 h 391"/>
                <a:gd name="T23" fmla="*/ 18 w 18"/>
                <a:gd name="T24" fmla="*/ 391 h 3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91">
                  <a:moveTo>
                    <a:pt x="9" y="391"/>
                  </a:moveTo>
                  <a:cubicBezTo>
                    <a:pt x="4" y="391"/>
                    <a:pt x="0" y="387"/>
                    <a:pt x="0" y="382"/>
                  </a:cubicBezTo>
                  <a:cubicBezTo>
                    <a:pt x="0" y="9"/>
                    <a:pt x="0" y="9"/>
                    <a:pt x="0" y="9"/>
                  </a:cubicBezTo>
                  <a:cubicBezTo>
                    <a:pt x="0" y="4"/>
                    <a:pt x="4" y="0"/>
                    <a:pt x="9" y="0"/>
                  </a:cubicBezTo>
                  <a:cubicBezTo>
                    <a:pt x="14" y="0"/>
                    <a:pt x="18" y="4"/>
                    <a:pt x="18" y="9"/>
                  </a:cubicBezTo>
                  <a:cubicBezTo>
                    <a:pt x="18" y="382"/>
                    <a:pt x="18" y="382"/>
                    <a:pt x="18" y="382"/>
                  </a:cubicBezTo>
                  <a:cubicBezTo>
                    <a:pt x="18" y="387"/>
                    <a:pt x="14" y="391"/>
                    <a:pt x="9" y="39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483"/>
            <p:cNvSpPr>
              <a:spLocks/>
            </p:cNvSpPr>
            <p:nvPr/>
          </p:nvSpPr>
          <p:spPr bwMode="gray">
            <a:xfrm>
              <a:off x="1887538" y="666751"/>
              <a:ext cx="23813" cy="525463"/>
            </a:xfrm>
            <a:custGeom>
              <a:avLst/>
              <a:gdLst>
                <a:gd name="T0" fmla="*/ 2147483646 w 18"/>
                <a:gd name="T1" fmla="*/ 2147483646 h 391"/>
                <a:gd name="T2" fmla="*/ 0 w 18"/>
                <a:gd name="T3" fmla="*/ 2147483646 h 391"/>
                <a:gd name="T4" fmla="*/ 0 w 18"/>
                <a:gd name="T5" fmla="*/ 2147483646 h 391"/>
                <a:gd name="T6" fmla="*/ 2147483646 w 18"/>
                <a:gd name="T7" fmla="*/ 0 h 391"/>
                <a:gd name="T8" fmla="*/ 2147483646 w 18"/>
                <a:gd name="T9" fmla="*/ 2147483646 h 391"/>
                <a:gd name="T10" fmla="*/ 2147483646 w 18"/>
                <a:gd name="T11" fmla="*/ 2147483646 h 391"/>
                <a:gd name="T12" fmla="*/ 2147483646 w 18"/>
                <a:gd name="T13" fmla="*/ 2147483646 h 391"/>
                <a:gd name="T14" fmla="*/ 0 60000 65536"/>
                <a:gd name="T15" fmla="*/ 0 60000 65536"/>
                <a:gd name="T16" fmla="*/ 0 60000 65536"/>
                <a:gd name="T17" fmla="*/ 0 60000 65536"/>
                <a:gd name="T18" fmla="*/ 0 60000 65536"/>
                <a:gd name="T19" fmla="*/ 0 60000 65536"/>
                <a:gd name="T20" fmla="*/ 0 60000 65536"/>
                <a:gd name="T21" fmla="*/ 0 w 18"/>
                <a:gd name="T22" fmla="*/ 0 h 391"/>
                <a:gd name="T23" fmla="*/ 18 w 18"/>
                <a:gd name="T24" fmla="*/ 391 h 3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91">
                  <a:moveTo>
                    <a:pt x="9" y="391"/>
                  </a:moveTo>
                  <a:cubicBezTo>
                    <a:pt x="4" y="391"/>
                    <a:pt x="0" y="387"/>
                    <a:pt x="0" y="382"/>
                  </a:cubicBezTo>
                  <a:cubicBezTo>
                    <a:pt x="0" y="9"/>
                    <a:pt x="0" y="9"/>
                    <a:pt x="0" y="9"/>
                  </a:cubicBezTo>
                  <a:cubicBezTo>
                    <a:pt x="0" y="4"/>
                    <a:pt x="4" y="0"/>
                    <a:pt x="9" y="0"/>
                  </a:cubicBezTo>
                  <a:cubicBezTo>
                    <a:pt x="14" y="0"/>
                    <a:pt x="18" y="4"/>
                    <a:pt x="18" y="9"/>
                  </a:cubicBezTo>
                  <a:cubicBezTo>
                    <a:pt x="18" y="382"/>
                    <a:pt x="18" y="382"/>
                    <a:pt x="18" y="382"/>
                  </a:cubicBezTo>
                  <a:cubicBezTo>
                    <a:pt x="18" y="387"/>
                    <a:pt x="14" y="391"/>
                    <a:pt x="9" y="39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484"/>
            <p:cNvSpPr>
              <a:spLocks/>
            </p:cNvSpPr>
            <p:nvPr/>
          </p:nvSpPr>
          <p:spPr bwMode="gray">
            <a:xfrm>
              <a:off x="1520826" y="728663"/>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485"/>
            <p:cNvSpPr>
              <a:spLocks/>
            </p:cNvSpPr>
            <p:nvPr/>
          </p:nvSpPr>
          <p:spPr bwMode="gray">
            <a:xfrm>
              <a:off x="1608138" y="728663"/>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486"/>
            <p:cNvSpPr>
              <a:spLocks/>
            </p:cNvSpPr>
            <p:nvPr/>
          </p:nvSpPr>
          <p:spPr bwMode="gray">
            <a:xfrm>
              <a:off x="1520826" y="7778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487"/>
            <p:cNvSpPr>
              <a:spLocks/>
            </p:cNvSpPr>
            <p:nvPr/>
          </p:nvSpPr>
          <p:spPr bwMode="gray">
            <a:xfrm>
              <a:off x="1608138" y="777876"/>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488"/>
            <p:cNvSpPr>
              <a:spLocks/>
            </p:cNvSpPr>
            <p:nvPr/>
          </p:nvSpPr>
          <p:spPr bwMode="gray">
            <a:xfrm>
              <a:off x="1520826" y="827088"/>
              <a:ext cx="65088"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489"/>
            <p:cNvSpPr>
              <a:spLocks/>
            </p:cNvSpPr>
            <p:nvPr/>
          </p:nvSpPr>
          <p:spPr bwMode="gray">
            <a:xfrm>
              <a:off x="1608138" y="827088"/>
              <a:ext cx="63500"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490"/>
            <p:cNvSpPr>
              <a:spLocks/>
            </p:cNvSpPr>
            <p:nvPr/>
          </p:nvSpPr>
          <p:spPr bwMode="gray">
            <a:xfrm>
              <a:off x="1520826" y="8794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491"/>
            <p:cNvSpPr>
              <a:spLocks/>
            </p:cNvSpPr>
            <p:nvPr/>
          </p:nvSpPr>
          <p:spPr bwMode="gray">
            <a:xfrm>
              <a:off x="1608138" y="879476"/>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492"/>
            <p:cNvSpPr>
              <a:spLocks/>
            </p:cNvSpPr>
            <p:nvPr/>
          </p:nvSpPr>
          <p:spPr bwMode="gray">
            <a:xfrm>
              <a:off x="1520826" y="9286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493"/>
            <p:cNvSpPr>
              <a:spLocks/>
            </p:cNvSpPr>
            <p:nvPr/>
          </p:nvSpPr>
          <p:spPr bwMode="gray">
            <a:xfrm>
              <a:off x="1608138" y="928688"/>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494"/>
            <p:cNvSpPr>
              <a:spLocks/>
            </p:cNvSpPr>
            <p:nvPr/>
          </p:nvSpPr>
          <p:spPr bwMode="gray">
            <a:xfrm>
              <a:off x="1520826" y="9794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495"/>
            <p:cNvSpPr>
              <a:spLocks/>
            </p:cNvSpPr>
            <p:nvPr/>
          </p:nvSpPr>
          <p:spPr bwMode="gray">
            <a:xfrm>
              <a:off x="1608138" y="979488"/>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496"/>
            <p:cNvSpPr>
              <a:spLocks/>
            </p:cNvSpPr>
            <p:nvPr/>
          </p:nvSpPr>
          <p:spPr bwMode="gray">
            <a:xfrm>
              <a:off x="1520826" y="10302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497"/>
            <p:cNvSpPr>
              <a:spLocks/>
            </p:cNvSpPr>
            <p:nvPr/>
          </p:nvSpPr>
          <p:spPr bwMode="gray">
            <a:xfrm>
              <a:off x="1608138" y="1030288"/>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498"/>
            <p:cNvSpPr>
              <a:spLocks/>
            </p:cNvSpPr>
            <p:nvPr/>
          </p:nvSpPr>
          <p:spPr bwMode="gray">
            <a:xfrm>
              <a:off x="1774826" y="728663"/>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499"/>
            <p:cNvSpPr>
              <a:spLocks/>
            </p:cNvSpPr>
            <p:nvPr/>
          </p:nvSpPr>
          <p:spPr bwMode="gray">
            <a:xfrm>
              <a:off x="1774826" y="7778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500"/>
            <p:cNvSpPr>
              <a:spLocks/>
            </p:cNvSpPr>
            <p:nvPr/>
          </p:nvSpPr>
          <p:spPr bwMode="gray">
            <a:xfrm>
              <a:off x="1774826" y="827088"/>
              <a:ext cx="65088"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501"/>
            <p:cNvSpPr>
              <a:spLocks/>
            </p:cNvSpPr>
            <p:nvPr/>
          </p:nvSpPr>
          <p:spPr bwMode="gray">
            <a:xfrm>
              <a:off x="1774826" y="8794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502"/>
            <p:cNvSpPr>
              <a:spLocks/>
            </p:cNvSpPr>
            <p:nvPr/>
          </p:nvSpPr>
          <p:spPr bwMode="gray">
            <a:xfrm>
              <a:off x="1774826" y="9286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503"/>
            <p:cNvSpPr>
              <a:spLocks/>
            </p:cNvSpPr>
            <p:nvPr/>
          </p:nvSpPr>
          <p:spPr bwMode="gray">
            <a:xfrm>
              <a:off x="1774826" y="9794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504"/>
            <p:cNvSpPr>
              <a:spLocks/>
            </p:cNvSpPr>
            <p:nvPr/>
          </p:nvSpPr>
          <p:spPr bwMode="gray">
            <a:xfrm>
              <a:off x="1774826" y="10302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505"/>
            <p:cNvSpPr>
              <a:spLocks/>
            </p:cNvSpPr>
            <p:nvPr/>
          </p:nvSpPr>
          <p:spPr bwMode="gray">
            <a:xfrm>
              <a:off x="1949451" y="728663"/>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506"/>
            <p:cNvSpPr>
              <a:spLocks/>
            </p:cNvSpPr>
            <p:nvPr/>
          </p:nvSpPr>
          <p:spPr bwMode="gray">
            <a:xfrm>
              <a:off x="1949451" y="7778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3"/>
                    <a:pt x="2" y="0"/>
                    <a:pt x="6" y="0"/>
                  </a:cubicBezTo>
                  <a:cubicBezTo>
                    <a:pt x="42" y="0"/>
                    <a:pt x="42" y="0"/>
                    <a:pt x="42" y="0"/>
                  </a:cubicBezTo>
                  <a:cubicBezTo>
                    <a:pt x="45" y="0"/>
                    <a:pt x="48" y="3"/>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507"/>
            <p:cNvSpPr>
              <a:spLocks/>
            </p:cNvSpPr>
            <p:nvPr/>
          </p:nvSpPr>
          <p:spPr bwMode="gray">
            <a:xfrm>
              <a:off x="1949451" y="827088"/>
              <a:ext cx="65088"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10"/>
                    <a:pt x="0" y="6"/>
                  </a:cubicBezTo>
                  <a:cubicBezTo>
                    <a:pt x="0" y="3"/>
                    <a:pt x="2" y="0"/>
                    <a:pt x="6" y="0"/>
                  </a:cubicBezTo>
                  <a:cubicBezTo>
                    <a:pt x="42" y="0"/>
                    <a:pt x="42" y="0"/>
                    <a:pt x="42" y="0"/>
                  </a:cubicBezTo>
                  <a:cubicBezTo>
                    <a:pt x="45" y="0"/>
                    <a:pt x="48" y="3"/>
                    <a:pt x="48" y="6"/>
                  </a:cubicBezTo>
                  <a:cubicBezTo>
                    <a:pt x="48" y="10"/>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508"/>
            <p:cNvSpPr>
              <a:spLocks/>
            </p:cNvSpPr>
            <p:nvPr/>
          </p:nvSpPr>
          <p:spPr bwMode="gray">
            <a:xfrm>
              <a:off x="1949451" y="8794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509"/>
            <p:cNvSpPr>
              <a:spLocks/>
            </p:cNvSpPr>
            <p:nvPr/>
          </p:nvSpPr>
          <p:spPr bwMode="gray">
            <a:xfrm>
              <a:off x="1949451" y="9286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3"/>
                    <a:pt x="2" y="0"/>
                    <a:pt x="6" y="0"/>
                  </a:cubicBezTo>
                  <a:cubicBezTo>
                    <a:pt x="42" y="0"/>
                    <a:pt x="42" y="0"/>
                    <a:pt x="42" y="0"/>
                  </a:cubicBezTo>
                  <a:cubicBezTo>
                    <a:pt x="45" y="0"/>
                    <a:pt x="48" y="3"/>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510"/>
            <p:cNvSpPr>
              <a:spLocks/>
            </p:cNvSpPr>
            <p:nvPr/>
          </p:nvSpPr>
          <p:spPr bwMode="gray">
            <a:xfrm>
              <a:off x="1949451" y="9794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511"/>
            <p:cNvSpPr>
              <a:spLocks/>
            </p:cNvSpPr>
            <p:nvPr/>
          </p:nvSpPr>
          <p:spPr bwMode="gray">
            <a:xfrm>
              <a:off x="1949451" y="10302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3"/>
                    <a:pt x="2" y="0"/>
                    <a:pt x="6" y="0"/>
                  </a:cubicBezTo>
                  <a:cubicBezTo>
                    <a:pt x="42" y="0"/>
                    <a:pt x="42" y="0"/>
                    <a:pt x="42" y="0"/>
                  </a:cubicBezTo>
                  <a:cubicBezTo>
                    <a:pt x="45" y="0"/>
                    <a:pt x="48" y="3"/>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0" name="组合 173"/>
          <p:cNvGrpSpPr>
            <a:grpSpLocks/>
          </p:cNvGrpSpPr>
          <p:nvPr/>
        </p:nvGrpSpPr>
        <p:grpSpPr bwMode="gray">
          <a:xfrm>
            <a:off x="4135171" y="3998029"/>
            <a:ext cx="637840" cy="570211"/>
            <a:chOff x="3003550" y="2268538"/>
            <a:chExt cx="896938" cy="563563"/>
          </a:xfrm>
        </p:grpSpPr>
        <p:sp>
          <p:nvSpPr>
            <p:cNvPr id="81" name="Freeform 100"/>
            <p:cNvSpPr>
              <a:spLocks noEditPoints="1"/>
            </p:cNvSpPr>
            <p:nvPr/>
          </p:nvSpPr>
          <p:spPr bwMode="gray">
            <a:xfrm>
              <a:off x="3406775" y="2309813"/>
              <a:ext cx="93663" cy="111125"/>
            </a:xfrm>
            <a:custGeom>
              <a:avLst/>
              <a:gdLst>
                <a:gd name="T0" fmla="*/ 2147483646 w 220"/>
                <a:gd name="T1" fmla="*/ 2147483646 h 263"/>
                <a:gd name="T2" fmla="*/ 2147483646 w 220"/>
                <a:gd name="T3" fmla="*/ 2147483646 h 263"/>
                <a:gd name="T4" fmla="*/ 2147483646 w 220"/>
                <a:gd name="T5" fmla="*/ 2147483646 h 263"/>
                <a:gd name="T6" fmla="*/ 2147483646 w 220"/>
                <a:gd name="T7" fmla="*/ 2147483646 h 263"/>
                <a:gd name="T8" fmla="*/ 2147483646 w 220"/>
                <a:gd name="T9" fmla="*/ 2147483646 h 263"/>
                <a:gd name="T10" fmla="*/ 2147483646 w 220"/>
                <a:gd name="T11" fmla="*/ 2147483646 h 263"/>
                <a:gd name="T12" fmla="*/ 2147483646 w 220"/>
                <a:gd name="T13" fmla="*/ 2147483646 h 263"/>
                <a:gd name="T14" fmla="*/ 2147483646 w 220"/>
                <a:gd name="T15" fmla="*/ 2147483646 h 263"/>
                <a:gd name="T16" fmla="*/ 2147483646 w 220"/>
                <a:gd name="T17" fmla="*/ 2147483646 h 263"/>
                <a:gd name="T18" fmla="*/ 2147483646 w 220"/>
                <a:gd name="T19" fmla="*/ 2147483646 h 263"/>
                <a:gd name="T20" fmla="*/ 2147483646 w 220"/>
                <a:gd name="T21" fmla="*/ 2147483646 h 263"/>
                <a:gd name="T22" fmla="*/ 2147483646 w 220"/>
                <a:gd name="T23" fmla="*/ 2147483646 h 263"/>
                <a:gd name="T24" fmla="*/ 2147483646 w 220"/>
                <a:gd name="T25" fmla="*/ 2147483646 h 263"/>
                <a:gd name="T26" fmla="*/ 2147483646 w 220"/>
                <a:gd name="T27" fmla="*/ 2147483646 h 263"/>
                <a:gd name="T28" fmla="*/ 2147483646 w 220"/>
                <a:gd name="T29" fmla="*/ 2147483646 h 263"/>
                <a:gd name="T30" fmla="*/ 2147483646 w 220"/>
                <a:gd name="T31" fmla="*/ 2147483646 h 263"/>
                <a:gd name="T32" fmla="*/ 2147483646 w 220"/>
                <a:gd name="T33" fmla="*/ 2147483646 h 263"/>
                <a:gd name="T34" fmla="*/ 2147483646 w 220"/>
                <a:gd name="T35" fmla="*/ 2147483646 h 263"/>
                <a:gd name="T36" fmla="*/ 2147483646 w 220"/>
                <a:gd name="T37" fmla="*/ 2147483646 h 263"/>
                <a:gd name="T38" fmla="*/ 2147483646 w 220"/>
                <a:gd name="T39" fmla="*/ 0 h 263"/>
                <a:gd name="T40" fmla="*/ 2147483646 w 220"/>
                <a:gd name="T41" fmla="*/ 0 h 263"/>
                <a:gd name="T42" fmla="*/ 2147483646 w 220"/>
                <a:gd name="T43" fmla="*/ 0 h 263"/>
                <a:gd name="T44" fmla="*/ 0 w 220"/>
                <a:gd name="T45" fmla="*/ 2147483646 h 263"/>
                <a:gd name="T46" fmla="*/ 2147483646 w 220"/>
                <a:gd name="T47" fmla="*/ 2147483646 h 263"/>
                <a:gd name="T48" fmla="*/ 0 w 220"/>
                <a:gd name="T49" fmla="*/ 2147483646 h 263"/>
                <a:gd name="T50" fmla="*/ 2147483646 w 220"/>
                <a:gd name="T51" fmla="*/ 2147483646 h 263"/>
                <a:gd name="T52" fmla="*/ 2147483646 w 220"/>
                <a:gd name="T53" fmla="*/ 2147483646 h 263"/>
                <a:gd name="T54" fmla="*/ 2147483646 w 220"/>
                <a:gd name="T55" fmla="*/ 2147483646 h 2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20"/>
                <a:gd name="T85" fmla="*/ 0 h 263"/>
                <a:gd name="T86" fmla="*/ 220 w 220"/>
                <a:gd name="T87" fmla="*/ 263 h 2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20" h="263">
                  <a:moveTo>
                    <a:pt x="50" y="166"/>
                  </a:moveTo>
                  <a:lnTo>
                    <a:pt x="50" y="166"/>
                  </a:lnTo>
                  <a:lnTo>
                    <a:pt x="76" y="131"/>
                  </a:lnTo>
                  <a:lnTo>
                    <a:pt x="50" y="96"/>
                  </a:lnTo>
                  <a:lnTo>
                    <a:pt x="93" y="101"/>
                  </a:lnTo>
                  <a:lnTo>
                    <a:pt x="110" y="61"/>
                  </a:lnTo>
                  <a:lnTo>
                    <a:pt x="128" y="101"/>
                  </a:lnTo>
                  <a:lnTo>
                    <a:pt x="171" y="96"/>
                  </a:lnTo>
                  <a:lnTo>
                    <a:pt x="145" y="131"/>
                  </a:lnTo>
                  <a:lnTo>
                    <a:pt x="171" y="166"/>
                  </a:lnTo>
                  <a:lnTo>
                    <a:pt x="128" y="161"/>
                  </a:lnTo>
                  <a:lnTo>
                    <a:pt x="110" y="201"/>
                  </a:lnTo>
                  <a:lnTo>
                    <a:pt x="93" y="161"/>
                  </a:lnTo>
                  <a:lnTo>
                    <a:pt x="50" y="166"/>
                  </a:lnTo>
                  <a:close/>
                  <a:moveTo>
                    <a:pt x="160" y="241"/>
                  </a:moveTo>
                  <a:lnTo>
                    <a:pt x="160" y="241"/>
                  </a:lnTo>
                  <a:cubicBezTo>
                    <a:pt x="200" y="224"/>
                    <a:pt x="220" y="189"/>
                    <a:pt x="220" y="152"/>
                  </a:cubicBezTo>
                  <a:cubicBezTo>
                    <a:pt x="220" y="112"/>
                    <a:pt x="208" y="98"/>
                    <a:pt x="208" y="65"/>
                  </a:cubicBezTo>
                  <a:cubicBezTo>
                    <a:pt x="208" y="42"/>
                    <a:pt x="220" y="22"/>
                    <a:pt x="220" y="22"/>
                  </a:cubicBezTo>
                  <a:lnTo>
                    <a:pt x="199" y="0"/>
                  </a:lnTo>
                  <a:cubicBezTo>
                    <a:pt x="152" y="29"/>
                    <a:pt x="110" y="0"/>
                    <a:pt x="110" y="0"/>
                  </a:cubicBezTo>
                  <a:cubicBezTo>
                    <a:pt x="110" y="0"/>
                    <a:pt x="69" y="29"/>
                    <a:pt x="22" y="0"/>
                  </a:cubicBezTo>
                  <a:lnTo>
                    <a:pt x="0" y="22"/>
                  </a:lnTo>
                  <a:cubicBezTo>
                    <a:pt x="0" y="22"/>
                    <a:pt x="13" y="42"/>
                    <a:pt x="13" y="65"/>
                  </a:cubicBezTo>
                  <a:cubicBezTo>
                    <a:pt x="13" y="98"/>
                    <a:pt x="0" y="112"/>
                    <a:pt x="0" y="152"/>
                  </a:cubicBezTo>
                  <a:cubicBezTo>
                    <a:pt x="0" y="189"/>
                    <a:pt x="21" y="224"/>
                    <a:pt x="60" y="241"/>
                  </a:cubicBezTo>
                  <a:cubicBezTo>
                    <a:pt x="100" y="259"/>
                    <a:pt x="110" y="263"/>
                    <a:pt x="110" y="263"/>
                  </a:cubicBezTo>
                  <a:cubicBezTo>
                    <a:pt x="110" y="263"/>
                    <a:pt x="121" y="259"/>
                    <a:pt x="160" y="24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101"/>
            <p:cNvSpPr>
              <a:spLocks/>
            </p:cNvSpPr>
            <p:nvPr/>
          </p:nvSpPr>
          <p:spPr bwMode="gray">
            <a:xfrm>
              <a:off x="3103563" y="2478088"/>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02"/>
            <p:cNvSpPr>
              <a:spLocks/>
            </p:cNvSpPr>
            <p:nvPr/>
          </p:nvSpPr>
          <p:spPr bwMode="gray">
            <a:xfrm>
              <a:off x="3186113" y="2478088"/>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03"/>
            <p:cNvSpPr>
              <a:spLocks/>
            </p:cNvSpPr>
            <p:nvPr/>
          </p:nvSpPr>
          <p:spPr bwMode="gray">
            <a:xfrm>
              <a:off x="3103563" y="2552700"/>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04"/>
            <p:cNvSpPr>
              <a:spLocks/>
            </p:cNvSpPr>
            <p:nvPr/>
          </p:nvSpPr>
          <p:spPr bwMode="gray">
            <a:xfrm>
              <a:off x="3186113" y="2552700"/>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105"/>
            <p:cNvSpPr>
              <a:spLocks/>
            </p:cNvSpPr>
            <p:nvPr/>
          </p:nvSpPr>
          <p:spPr bwMode="gray">
            <a:xfrm>
              <a:off x="3103563"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06"/>
            <p:cNvSpPr>
              <a:spLocks/>
            </p:cNvSpPr>
            <p:nvPr/>
          </p:nvSpPr>
          <p:spPr bwMode="gray">
            <a:xfrm>
              <a:off x="3186113"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07"/>
            <p:cNvSpPr>
              <a:spLocks/>
            </p:cNvSpPr>
            <p:nvPr/>
          </p:nvSpPr>
          <p:spPr bwMode="gray">
            <a:xfrm>
              <a:off x="3665538" y="2478088"/>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08"/>
            <p:cNvSpPr>
              <a:spLocks/>
            </p:cNvSpPr>
            <p:nvPr/>
          </p:nvSpPr>
          <p:spPr bwMode="gray">
            <a:xfrm>
              <a:off x="3749675" y="2478088"/>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09"/>
            <p:cNvSpPr>
              <a:spLocks/>
            </p:cNvSpPr>
            <p:nvPr/>
          </p:nvSpPr>
          <p:spPr bwMode="gray">
            <a:xfrm>
              <a:off x="3665538" y="2552700"/>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10"/>
            <p:cNvSpPr>
              <a:spLocks/>
            </p:cNvSpPr>
            <p:nvPr/>
          </p:nvSpPr>
          <p:spPr bwMode="gray">
            <a:xfrm>
              <a:off x="3749675" y="2552700"/>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11"/>
            <p:cNvSpPr>
              <a:spLocks/>
            </p:cNvSpPr>
            <p:nvPr/>
          </p:nvSpPr>
          <p:spPr bwMode="gray">
            <a:xfrm>
              <a:off x="3665538"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12"/>
            <p:cNvSpPr>
              <a:spLocks/>
            </p:cNvSpPr>
            <p:nvPr/>
          </p:nvSpPr>
          <p:spPr bwMode="gray">
            <a:xfrm>
              <a:off x="3749675"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13"/>
            <p:cNvSpPr>
              <a:spLocks noEditPoints="1"/>
            </p:cNvSpPr>
            <p:nvPr/>
          </p:nvSpPr>
          <p:spPr bwMode="gray">
            <a:xfrm>
              <a:off x="3003550" y="2268538"/>
              <a:ext cx="896938" cy="563563"/>
            </a:xfrm>
            <a:custGeom>
              <a:avLst/>
              <a:gdLst>
                <a:gd name="T0" fmla="*/ 2147483646 w 2140"/>
                <a:gd name="T1" fmla="*/ 2147483646 h 1342"/>
                <a:gd name="T2" fmla="*/ 2147483646 w 2140"/>
                <a:gd name="T3" fmla="*/ 2147483646 h 1342"/>
                <a:gd name="T4" fmla="*/ 2147483646 w 2140"/>
                <a:gd name="T5" fmla="*/ 2147483646 h 1342"/>
                <a:gd name="T6" fmla="*/ 2147483646 w 2140"/>
                <a:gd name="T7" fmla="*/ 2147483646 h 1342"/>
                <a:gd name="T8" fmla="*/ 2147483646 w 2140"/>
                <a:gd name="T9" fmla="*/ 2147483646 h 1342"/>
                <a:gd name="T10" fmla="*/ 2147483646 w 2140"/>
                <a:gd name="T11" fmla="*/ 2147483646 h 1342"/>
                <a:gd name="T12" fmla="*/ 2147483646 w 2140"/>
                <a:gd name="T13" fmla="*/ 2147483646 h 1342"/>
                <a:gd name="T14" fmla="*/ 2147483646 w 2140"/>
                <a:gd name="T15" fmla="*/ 2147483646 h 1342"/>
                <a:gd name="T16" fmla="*/ 2147483646 w 2140"/>
                <a:gd name="T17" fmla="*/ 2147483646 h 1342"/>
                <a:gd name="T18" fmla="*/ 2147483646 w 2140"/>
                <a:gd name="T19" fmla="*/ 0 h 1342"/>
                <a:gd name="T20" fmla="*/ 2147483646 w 2140"/>
                <a:gd name="T21" fmla="*/ 2147483646 h 1342"/>
                <a:gd name="T22" fmla="*/ 2147483646 w 2140"/>
                <a:gd name="T23" fmla="*/ 2147483646 h 1342"/>
                <a:gd name="T24" fmla="*/ 2147483646 w 2140"/>
                <a:gd name="T25" fmla="*/ 2147483646 h 1342"/>
                <a:gd name="T26" fmla="*/ 2147483646 w 2140"/>
                <a:gd name="T27" fmla="*/ 2147483646 h 1342"/>
                <a:gd name="T28" fmla="*/ 2147483646 w 2140"/>
                <a:gd name="T29" fmla="*/ 2147483646 h 1342"/>
                <a:gd name="T30" fmla="*/ 2147483646 w 2140"/>
                <a:gd name="T31" fmla="*/ 2147483646 h 1342"/>
                <a:gd name="T32" fmla="*/ 0 w 2140"/>
                <a:gd name="T33" fmla="*/ 2147483646 h 1342"/>
                <a:gd name="T34" fmla="*/ 2147483646 w 2140"/>
                <a:gd name="T35" fmla="*/ 2147483646 h 1342"/>
                <a:gd name="T36" fmla="*/ 2147483646 w 2140"/>
                <a:gd name="T37" fmla="*/ 2147483646 h 1342"/>
                <a:gd name="T38" fmla="*/ 2147483646 w 2140"/>
                <a:gd name="T39" fmla="*/ 2147483646 h 1342"/>
                <a:gd name="T40" fmla="*/ 2147483646 w 2140"/>
                <a:gd name="T41" fmla="*/ 2147483646 h 1342"/>
                <a:gd name="T42" fmla="*/ 2147483646 w 2140"/>
                <a:gd name="T43" fmla="*/ 2147483646 h 1342"/>
                <a:gd name="T44" fmla="*/ 2147483646 w 2140"/>
                <a:gd name="T45" fmla="*/ 2147483646 h 1342"/>
                <a:gd name="T46" fmla="*/ 2147483646 w 2140"/>
                <a:gd name="T47" fmla="*/ 2147483646 h 1342"/>
                <a:gd name="T48" fmla="*/ 2147483646 w 2140"/>
                <a:gd name="T49" fmla="*/ 2147483646 h 1342"/>
                <a:gd name="T50" fmla="*/ 2147483646 w 2140"/>
                <a:gd name="T51" fmla="*/ 2147483646 h 1342"/>
                <a:gd name="T52" fmla="*/ 2147483646 w 2140"/>
                <a:gd name="T53" fmla="*/ 2147483646 h 1342"/>
                <a:gd name="T54" fmla="*/ 2147483646 w 2140"/>
                <a:gd name="T55" fmla="*/ 2147483646 h 1342"/>
                <a:gd name="T56" fmla="*/ 2147483646 w 2140"/>
                <a:gd name="T57" fmla="*/ 2147483646 h 1342"/>
                <a:gd name="T58" fmla="*/ 2147483646 w 2140"/>
                <a:gd name="T59" fmla="*/ 2147483646 h 1342"/>
                <a:gd name="T60" fmla="*/ 2147483646 w 2140"/>
                <a:gd name="T61" fmla="*/ 2147483646 h 1342"/>
                <a:gd name="T62" fmla="*/ 2147483646 w 2140"/>
                <a:gd name="T63" fmla="*/ 2147483646 h 1342"/>
                <a:gd name="T64" fmla="*/ 2147483646 w 2140"/>
                <a:gd name="T65" fmla="*/ 2147483646 h 1342"/>
                <a:gd name="T66" fmla="*/ 2147483646 w 2140"/>
                <a:gd name="T67" fmla="*/ 2147483646 h 1342"/>
                <a:gd name="T68" fmla="*/ 2147483646 w 2140"/>
                <a:gd name="T69" fmla="*/ 2147483646 h 1342"/>
                <a:gd name="T70" fmla="*/ 2147483646 w 2140"/>
                <a:gd name="T71" fmla="*/ 2147483646 h 1342"/>
                <a:gd name="T72" fmla="*/ 2147483646 w 2140"/>
                <a:gd name="T73" fmla="*/ 2147483646 h 1342"/>
                <a:gd name="T74" fmla="*/ 2147483646 w 2140"/>
                <a:gd name="T75" fmla="*/ 2147483646 h 1342"/>
                <a:gd name="T76" fmla="*/ 2147483646 w 2140"/>
                <a:gd name="T77" fmla="*/ 2147483646 h 1342"/>
                <a:gd name="T78" fmla="*/ 2147483646 w 2140"/>
                <a:gd name="T79" fmla="*/ 2147483646 h 1342"/>
                <a:gd name="T80" fmla="*/ 2147483646 w 2140"/>
                <a:gd name="T81" fmla="*/ 2147483646 h 1342"/>
                <a:gd name="T82" fmla="*/ 2147483646 w 2140"/>
                <a:gd name="T83" fmla="*/ 2147483646 h 134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0"/>
                <a:gd name="T127" fmla="*/ 0 h 1342"/>
                <a:gd name="T128" fmla="*/ 2140 w 2140"/>
                <a:gd name="T129" fmla="*/ 1342 h 134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0" h="1342">
                  <a:moveTo>
                    <a:pt x="940" y="992"/>
                  </a:moveTo>
                  <a:lnTo>
                    <a:pt x="940" y="992"/>
                  </a:lnTo>
                  <a:lnTo>
                    <a:pt x="1189" y="992"/>
                  </a:lnTo>
                  <a:lnTo>
                    <a:pt x="1189" y="1230"/>
                  </a:lnTo>
                  <a:lnTo>
                    <a:pt x="940" y="1230"/>
                  </a:lnTo>
                  <a:lnTo>
                    <a:pt x="940" y="992"/>
                  </a:lnTo>
                  <a:close/>
                  <a:moveTo>
                    <a:pt x="2107" y="1098"/>
                  </a:moveTo>
                  <a:lnTo>
                    <a:pt x="2107" y="1098"/>
                  </a:lnTo>
                  <a:lnTo>
                    <a:pt x="2032" y="1098"/>
                  </a:lnTo>
                  <a:lnTo>
                    <a:pt x="2032" y="408"/>
                  </a:lnTo>
                  <a:cubicBezTo>
                    <a:pt x="2032" y="389"/>
                    <a:pt x="2017" y="374"/>
                    <a:pt x="1998" y="374"/>
                  </a:cubicBezTo>
                  <a:lnTo>
                    <a:pt x="1480" y="374"/>
                  </a:lnTo>
                  <a:cubicBezTo>
                    <a:pt x="1462" y="374"/>
                    <a:pt x="1447" y="389"/>
                    <a:pt x="1447" y="408"/>
                  </a:cubicBezTo>
                  <a:lnTo>
                    <a:pt x="1447" y="1098"/>
                  </a:lnTo>
                  <a:lnTo>
                    <a:pt x="1410" y="1098"/>
                  </a:lnTo>
                  <a:lnTo>
                    <a:pt x="1410" y="273"/>
                  </a:lnTo>
                  <a:cubicBezTo>
                    <a:pt x="1410" y="255"/>
                    <a:pt x="1395" y="240"/>
                    <a:pt x="1377" y="240"/>
                  </a:cubicBezTo>
                  <a:lnTo>
                    <a:pt x="1311" y="240"/>
                  </a:lnTo>
                  <a:lnTo>
                    <a:pt x="1311" y="33"/>
                  </a:lnTo>
                  <a:cubicBezTo>
                    <a:pt x="1311" y="15"/>
                    <a:pt x="1296" y="0"/>
                    <a:pt x="1277" y="0"/>
                  </a:cubicBezTo>
                  <a:lnTo>
                    <a:pt x="861" y="0"/>
                  </a:lnTo>
                  <a:cubicBezTo>
                    <a:pt x="842" y="0"/>
                    <a:pt x="827" y="15"/>
                    <a:pt x="827" y="33"/>
                  </a:cubicBezTo>
                  <a:lnTo>
                    <a:pt x="827" y="240"/>
                  </a:lnTo>
                  <a:lnTo>
                    <a:pt x="761" y="240"/>
                  </a:lnTo>
                  <a:cubicBezTo>
                    <a:pt x="743" y="240"/>
                    <a:pt x="728" y="255"/>
                    <a:pt x="728" y="273"/>
                  </a:cubicBezTo>
                  <a:lnTo>
                    <a:pt x="728" y="1098"/>
                  </a:lnTo>
                  <a:lnTo>
                    <a:pt x="693" y="1098"/>
                  </a:lnTo>
                  <a:lnTo>
                    <a:pt x="693" y="408"/>
                  </a:lnTo>
                  <a:cubicBezTo>
                    <a:pt x="693" y="389"/>
                    <a:pt x="678" y="374"/>
                    <a:pt x="660" y="374"/>
                  </a:cubicBezTo>
                  <a:lnTo>
                    <a:pt x="142" y="374"/>
                  </a:lnTo>
                  <a:cubicBezTo>
                    <a:pt x="123" y="374"/>
                    <a:pt x="108" y="389"/>
                    <a:pt x="108" y="408"/>
                  </a:cubicBezTo>
                  <a:lnTo>
                    <a:pt x="108" y="1098"/>
                  </a:lnTo>
                  <a:lnTo>
                    <a:pt x="34" y="1098"/>
                  </a:lnTo>
                  <a:cubicBezTo>
                    <a:pt x="15" y="1098"/>
                    <a:pt x="0" y="1113"/>
                    <a:pt x="0" y="1131"/>
                  </a:cubicBezTo>
                  <a:lnTo>
                    <a:pt x="0" y="1272"/>
                  </a:lnTo>
                  <a:cubicBezTo>
                    <a:pt x="0" y="1291"/>
                    <a:pt x="15" y="1306"/>
                    <a:pt x="34" y="1306"/>
                  </a:cubicBezTo>
                  <a:lnTo>
                    <a:pt x="1574" y="1306"/>
                  </a:lnTo>
                  <a:cubicBezTo>
                    <a:pt x="1586" y="1327"/>
                    <a:pt x="1608" y="1342"/>
                    <a:pt x="1634" y="1342"/>
                  </a:cubicBezTo>
                  <a:cubicBezTo>
                    <a:pt x="1673" y="1342"/>
                    <a:pt x="1704" y="1310"/>
                    <a:pt x="1704" y="1272"/>
                  </a:cubicBezTo>
                  <a:cubicBezTo>
                    <a:pt x="1704" y="1234"/>
                    <a:pt x="1673" y="1203"/>
                    <a:pt x="1634" y="1203"/>
                  </a:cubicBezTo>
                  <a:cubicBezTo>
                    <a:pt x="1608" y="1203"/>
                    <a:pt x="1586" y="1217"/>
                    <a:pt x="1574" y="1239"/>
                  </a:cubicBezTo>
                  <a:lnTo>
                    <a:pt x="1255" y="1239"/>
                  </a:lnTo>
                  <a:lnTo>
                    <a:pt x="1255" y="958"/>
                  </a:lnTo>
                  <a:cubicBezTo>
                    <a:pt x="1255" y="940"/>
                    <a:pt x="1240" y="925"/>
                    <a:pt x="1222" y="925"/>
                  </a:cubicBezTo>
                  <a:lnTo>
                    <a:pt x="906" y="925"/>
                  </a:lnTo>
                  <a:cubicBezTo>
                    <a:pt x="888" y="925"/>
                    <a:pt x="873" y="940"/>
                    <a:pt x="873" y="958"/>
                  </a:cubicBezTo>
                  <a:lnTo>
                    <a:pt x="873" y="1239"/>
                  </a:lnTo>
                  <a:lnTo>
                    <a:pt x="67" y="1239"/>
                  </a:lnTo>
                  <a:lnTo>
                    <a:pt x="67" y="1165"/>
                  </a:lnTo>
                  <a:lnTo>
                    <a:pt x="142" y="1165"/>
                  </a:lnTo>
                  <a:cubicBezTo>
                    <a:pt x="160" y="1165"/>
                    <a:pt x="175" y="1150"/>
                    <a:pt x="175" y="1131"/>
                  </a:cubicBezTo>
                  <a:lnTo>
                    <a:pt x="175" y="441"/>
                  </a:lnTo>
                  <a:lnTo>
                    <a:pt x="626" y="441"/>
                  </a:lnTo>
                  <a:lnTo>
                    <a:pt x="626" y="1131"/>
                  </a:lnTo>
                  <a:cubicBezTo>
                    <a:pt x="626" y="1150"/>
                    <a:pt x="641" y="1165"/>
                    <a:pt x="660" y="1165"/>
                  </a:cubicBezTo>
                  <a:lnTo>
                    <a:pt x="761" y="1165"/>
                  </a:lnTo>
                  <a:cubicBezTo>
                    <a:pt x="780" y="1165"/>
                    <a:pt x="794" y="1150"/>
                    <a:pt x="794" y="1131"/>
                  </a:cubicBezTo>
                  <a:lnTo>
                    <a:pt x="794" y="306"/>
                  </a:lnTo>
                  <a:lnTo>
                    <a:pt x="861" y="306"/>
                  </a:lnTo>
                  <a:cubicBezTo>
                    <a:pt x="879" y="306"/>
                    <a:pt x="894" y="291"/>
                    <a:pt x="894" y="273"/>
                  </a:cubicBezTo>
                  <a:lnTo>
                    <a:pt x="894" y="67"/>
                  </a:lnTo>
                  <a:lnTo>
                    <a:pt x="1244" y="67"/>
                  </a:lnTo>
                  <a:lnTo>
                    <a:pt x="1244" y="273"/>
                  </a:lnTo>
                  <a:cubicBezTo>
                    <a:pt x="1244" y="291"/>
                    <a:pt x="1259" y="306"/>
                    <a:pt x="1277" y="306"/>
                  </a:cubicBezTo>
                  <a:lnTo>
                    <a:pt x="1343" y="306"/>
                  </a:lnTo>
                  <a:lnTo>
                    <a:pt x="1343" y="1131"/>
                  </a:lnTo>
                  <a:cubicBezTo>
                    <a:pt x="1343" y="1150"/>
                    <a:pt x="1358" y="1165"/>
                    <a:pt x="1377" y="1165"/>
                  </a:cubicBezTo>
                  <a:lnTo>
                    <a:pt x="1480" y="1165"/>
                  </a:lnTo>
                  <a:cubicBezTo>
                    <a:pt x="1499" y="1165"/>
                    <a:pt x="1514" y="1150"/>
                    <a:pt x="1514" y="1131"/>
                  </a:cubicBezTo>
                  <a:lnTo>
                    <a:pt x="1514" y="441"/>
                  </a:lnTo>
                  <a:lnTo>
                    <a:pt x="1965" y="441"/>
                  </a:lnTo>
                  <a:lnTo>
                    <a:pt x="1965" y="1131"/>
                  </a:lnTo>
                  <a:cubicBezTo>
                    <a:pt x="1965" y="1150"/>
                    <a:pt x="1980" y="1165"/>
                    <a:pt x="1998" y="1165"/>
                  </a:cubicBezTo>
                  <a:lnTo>
                    <a:pt x="2073" y="1165"/>
                  </a:lnTo>
                  <a:lnTo>
                    <a:pt x="2073" y="1239"/>
                  </a:lnTo>
                  <a:lnTo>
                    <a:pt x="1908" y="1239"/>
                  </a:lnTo>
                  <a:cubicBezTo>
                    <a:pt x="1896" y="1217"/>
                    <a:pt x="1874" y="1203"/>
                    <a:pt x="1847" y="1203"/>
                  </a:cubicBezTo>
                  <a:cubicBezTo>
                    <a:pt x="1809" y="1203"/>
                    <a:pt x="1778" y="1234"/>
                    <a:pt x="1778" y="1272"/>
                  </a:cubicBezTo>
                  <a:cubicBezTo>
                    <a:pt x="1778" y="1310"/>
                    <a:pt x="1809" y="1342"/>
                    <a:pt x="1847" y="1342"/>
                  </a:cubicBezTo>
                  <a:cubicBezTo>
                    <a:pt x="1874" y="1342"/>
                    <a:pt x="1896" y="1327"/>
                    <a:pt x="1908" y="1306"/>
                  </a:cubicBezTo>
                  <a:lnTo>
                    <a:pt x="2107" y="1306"/>
                  </a:lnTo>
                  <a:cubicBezTo>
                    <a:pt x="2125" y="1306"/>
                    <a:pt x="2140" y="1291"/>
                    <a:pt x="2140" y="1272"/>
                  </a:cubicBezTo>
                  <a:lnTo>
                    <a:pt x="2140" y="1131"/>
                  </a:lnTo>
                  <a:cubicBezTo>
                    <a:pt x="2140" y="1113"/>
                    <a:pt x="2125" y="1098"/>
                    <a:pt x="2107" y="109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14"/>
            <p:cNvSpPr>
              <a:spLocks/>
            </p:cNvSpPr>
            <p:nvPr/>
          </p:nvSpPr>
          <p:spPr bwMode="gray">
            <a:xfrm>
              <a:off x="3370263" y="2457450"/>
              <a:ext cx="68263" cy="69850"/>
            </a:xfrm>
            <a:custGeom>
              <a:avLst/>
              <a:gdLst>
                <a:gd name="T0" fmla="*/ 2147483646 w 165"/>
                <a:gd name="T1" fmla="*/ 0 h 165"/>
                <a:gd name="T2" fmla="*/ 2147483646 w 165"/>
                <a:gd name="T3" fmla="*/ 0 h 165"/>
                <a:gd name="T4" fmla="*/ 0 w 165"/>
                <a:gd name="T5" fmla="*/ 0 h 165"/>
                <a:gd name="T6" fmla="*/ 0 w 165"/>
                <a:gd name="T7" fmla="*/ 2147483646 h 165"/>
                <a:gd name="T8" fmla="*/ 2147483646 w 165"/>
                <a:gd name="T9" fmla="*/ 2147483646 h 165"/>
                <a:gd name="T10" fmla="*/ 2147483646 w 165"/>
                <a:gd name="T11" fmla="*/ 0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165" y="0"/>
                  </a:moveTo>
                  <a:lnTo>
                    <a:pt x="165" y="0"/>
                  </a:lnTo>
                  <a:lnTo>
                    <a:pt x="0" y="0"/>
                  </a:lnTo>
                  <a:lnTo>
                    <a:pt x="0" y="165"/>
                  </a:lnTo>
                  <a:lnTo>
                    <a:pt x="165" y="165"/>
                  </a:lnTo>
                  <a:lnTo>
                    <a:pt x="16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15"/>
            <p:cNvSpPr>
              <a:spLocks/>
            </p:cNvSpPr>
            <p:nvPr/>
          </p:nvSpPr>
          <p:spPr bwMode="gray">
            <a:xfrm>
              <a:off x="3465513" y="2457450"/>
              <a:ext cx="69850" cy="69850"/>
            </a:xfrm>
            <a:custGeom>
              <a:avLst/>
              <a:gdLst>
                <a:gd name="T0" fmla="*/ 2147483646 w 165"/>
                <a:gd name="T1" fmla="*/ 0 h 165"/>
                <a:gd name="T2" fmla="*/ 2147483646 w 165"/>
                <a:gd name="T3" fmla="*/ 0 h 165"/>
                <a:gd name="T4" fmla="*/ 0 w 165"/>
                <a:gd name="T5" fmla="*/ 0 h 165"/>
                <a:gd name="T6" fmla="*/ 0 w 165"/>
                <a:gd name="T7" fmla="*/ 2147483646 h 165"/>
                <a:gd name="T8" fmla="*/ 2147483646 w 165"/>
                <a:gd name="T9" fmla="*/ 2147483646 h 165"/>
                <a:gd name="T10" fmla="*/ 2147483646 w 165"/>
                <a:gd name="T11" fmla="*/ 0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165" y="0"/>
                  </a:moveTo>
                  <a:lnTo>
                    <a:pt x="165" y="0"/>
                  </a:lnTo>
                  <a:lnTo>
                    <a:pt x="0" y="0"/>
                  </a:lnTo>
                  <a:lnTo>
                    <a:pt x="0" y="165"/>
                  </a:lnTo>
                  <a:lnTo>
                    <a:pt x="165" y="165"/>
                  </a:lnTo>
                  <a:lnTo>
                    <a:pt x="16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16"/>
            <p:cNvSpPr>
              <a:spLocks/>
            </p:cNvSpPr>
            <p:nvPr/>
          </p:nvSpPr>
          <p:spPr bwMode="gray">
            <a:xfrm>
              <a:off x="3370263" y="2547938"/>
              <a:ext cx="68263" cy="68263"/>
            </a:xfrm>
            <a:custGeom>
              <a:avLst/>
              <a:gdLst>
                <a:gd name="T0" fmla="*/ 0 w 165"/>
                <a:gd name="T1" fmla="*/ 2147483646 h 165"/>
                <a:gd name="T2" fmla="*/ 0 w 165"/>
                <a:gd name="T3" fmla="*/ 2147483646 h 165"/>
                <a:gd name="T4" fmla="*/ 2147483646 w 165"/>
                <a:gd name="T5" fmla="*/ 2147483646 h 165"/>
                <a:gd name="T6" fmla="*/ 2147483646 w 165"/>
                <a:gd name="T7" fmla="*/ 0 h 165"/>
                <a:gd name="T8" fmla="*/ 0 w 165"/>
                <a:gd name="T9" fmla="*/ 0 h 165"/>
                <a:gd name="T10" fmla="*/ 0 w 165"/>
                <a:gd name="T11" fmla="*/ 2147483646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0" y="165"/>
                  </a:moveTo>
                  <a:lnTo>
                    <a:pt x="0" y="165"/>
                  </a:lnTo>
                  <a:lnTo>
                    <a:pt x="165" y="165"/>
                  </a:lnTo>
                  <a:lnTo>
                    <a:pt x="165" y="0"/>
                  </a:lnTo>
                  <a:lnTo>
                    <a:pt x="0" y="0"/>
                  </a:lnTo>
                  <a:lnTo>
                    <a:pt x="0" y="165"/>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17"/>
            <p:cNvSpPr>
              <a:spLocks/>
            </p:cNvSpPr>
            <p:nvPr/>
          </p:nvSpPr>
          <p:spPr bwMode="gray">
            <a:xfrm>
              <a:off x="3465513" y="2547938"/>
              <a:ext cx="69850" cy="68263"/>
            </a:xfrm>
            <a:custGeom>
              <a:avLst/>
              <a:gdLst>
                <a:gd name="T0" fmla="*/ 2147483646 w 165"/>
                <a:gd name="T1" fmla="*/ 0 h 165"/>
                <a:gd name="T2" fmla="*/ 2147483646 w 165"/>
                <a:gd name="T3" fmla="*/ 0 h 165"/>
                <a:gd name="T4" fmla="*/ 0 w 165"/>
                <a:gd name="T5" fmla="*/ 0 h 165"/>
                <a:gd name="T6" fmla="*/ 0 w 165"/>
                <a:gd name="T7" fmla="*/ 2147483646 h 165"/>
                <a:gd name="T8" fmla="*/ 2147483646 w 165"/>
                <a:gd name="T9" fmla="*/ 2147483646 h 165"/>
                <a:gd name="T10" fmla="*/ 2147483646 w 165"/>
                <a:gd name="T11" fmla="*/ 0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165" y="0"/>
                  </a:moveTo>
                  <a:lnTo>
                    <a:pt x="165" y="0"/>
                  </a:lnTo>
                  <a:lnTo>
                    <a:pt x="0" y="0"/>
                  </a:lnTo>
                  <a:lnTo>
                    <a:pt x="0" y="165"/>
                  </a:lnTo>
                  <a:lnTo>
                    <a:pt x="165" y="165"/>
                  </a:lnTo>
                  <a:lnTo>
                    <a:pt x="16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298"/>
          <p:cNvGrpSpPr>
            <a:grpSpLocks/>
          </p:cNvGrpSpPr>
          <p:nvPr/>
        </p:nvGrpSpPr>
        <p:grpSpPr bwMode="gray">
          <a:xfrm>
            <a:off x="7519783" y="3998029"/>
            <a:ext cx="637840" cy="570211"/>
            <a:chOff x="3122612" y="3792538"/>
            <a:chExt cx="644525" cy="528638"/>
          </a:xfrm>
        </p:grpSpPr>
        <p:sp>
          <p:nvSpPr>
            <p:cNvPr id="101" name="Freeform 49"/>
            <p:cNvSpPr>
              <a:spLocks noEditPoints="1"/>
            </p:cNvSpPr>
            <p:nvPr/>
          </p:nvSpPr>
          <p:spPr bwMode="gray">
            <a:xfrm>
              <a:off x="3122612" y="3792538"/>
              <a:ext cx="644525" cy="528638"/>
            </a:xfrm>
            <a:custGeom>
              <a:avLst/>
              <a:gdLst>
                <a:gd name="T0" fmla="*/ 2147483646 w 1535"/>
                <a:gd name="T1" fmla="*/ 2147483646 h 1259"/>
                <a:gd name="T2" fmla="*/ 2147483646 w 1535"/>
                <a:gd name="T3" fmla="*/ 2147483646 h 1259"/>
                <a:gd name="T4" fmla="*/ 2147483646 w 1535"/>
                <a:gd name="T5" fmla="*/ 2147483646 h 1259"/>
                <a:gd name="T6" fmla="*/ 2147483646 w 1535"/>
                <a:gd name="T7" fmla="*/ 2147483646 h 1259"/>
                <a:gd name="T8" fmla="*/ 2147483646 w 1535"/>
                <a:gd name="T9" fmla="*/ 2147483646 h 1259"/>
                <a:gd name="T10" fmla="*/ 2147483646 w 1535"/>
                <a:gd name="T11" fmla="*/ 2147483646 h 1259"/>
                <a:gd name="T12" fmla="*/ 2147483646 w 1535"/>
                <a:gd name="T13" fmla="*/ 2147483646 h 1259"/>
                <a:gd name="T14" fmla="*/ 2147483646 w 1535"/>
                <a:gd name="T15" fmla="*/ 2147483646 h 1259"/>
                <a:gd name="T16" fmla="*/ 2147483646 w 1535"/>
                <a:gd name="T17" fmla="*/ 2147483646 h 1259"/>
                <a:gd name="T18" fmla="*/ 2147483646 w 1535"/>
                <a:gd name="T19" fmla="*/ 2147483646 h 1259"/>
                <a:gd name="T20" fmla="*/ 2147483646 w 1535"/>
                <a:gd name="T21" fmla="*/ 2147483646 h 1259"/>
                <a:gd name="T22" fmla="*/ 2147483646 w 1535"/>
                <a:gd name="T23" fmla="*/ 2147483646 h 1259"/>
                <a:gd name="T24" fmla="*/ 2147483646 w 1535"/>
                <a:gd name="T25" fmla="*/ 2147483646 h 1259"/>
                <a:gd name="T26" fmla="*/ 2147483646 w 1535"/>
                <a:gd name="T27" fmla="*/ 2147483646 h 1259"/>
                <a:gd name="T28" fmla="*/ 2147483646 w 1535"/>
                <a:gd name="T29" fmla="*/ 2147483646 h 1259"/>
                <a:gd name="T30" fmla="*/ 2147483646 w 1535"/>
                <a:gd name="T31" fmla="*/ 2147483646 h 1259"/>
                <a:gd name="T32" fmla="*/ 2147483646 w 1535"/>
                <a:gd name="T33" fmla="*/ 0 h 1259"/>
                <a:gd name="T34" fmla="*/ 0 w 1535"/>
                <a:gd name="T35" fmla="*/ 2147483646 h 1259"/>
                <a:gd name="T36" fmla="*/ 2147483646 w 1535"/>
                <a:gd name="T37" fmla="*/ 2147483646 h 1259"/>
                <a:gd name="T38" fmla="*/ 2147483646 w 1535"/>
                <a:gd name="T39" fmla="*/ 2147483646 h 1259"/>
                <a:gd name="T40" fmla="*/ 2147483646 w 1535"/>
                <a:gd name="T41" fmla="*/ 2147483646 h 1259"/>
                <a:gd name="T42" fmla="*/ 2147483646 w 1535"/>
                <a:gd name="T43" fmla="*/ 2147483646 h 1259"/>
                <a:gd name="T44" fmla="*/ 2147483646 w 1535"/>
                <a:gd name="T45" fmla="*/ 2147483646 h 1259"/>
                <a:gd name="T46" fmla="*/ 2147483646 w 1535"/>
                <a:gd name="T47" fmla="*/ 2147483646 h 1259"/>
                <a:gd name="T48" fmla="*/ 2147483646 w 1535"/>
                <a:gd name="T49" fmla="*/ 2147483646 h 1259"/>
                <a:gd name="T50" fmla="*/ 2147483646 w 1535"/>
                <a:gd name="T51" fmla="*/ 2147483646 h 1259"/>
                <a:gd name="T52" fmla="*/ 2147483646 w 1535"/>
                <a:gd name="T53" fmla="*/ 2147483646 h 1259"/>
                <a:gd name="T54" fmla="*/ 2147483646 w 1535"/>
                <a:gd name="T55" fmla="*/ 2147483646 h 1259"/>
                <a:gd name="T56" fmla="*/ 2147483646 w 1535"/>
                <a:gd name="T57" fmla="*/ 2147483646 h 1259"/>
                <a:gd name="T58" fmla="*/ 2147483646 w 1535"/>
                <a:gd name="T59" fmla="*/ 2147483646 h 1259"/>
                <a:gd name="T60" fmla="*/ 2147483646 w 1535"/>
                <a:gd name="T61" fmla="*/ 2147483646 h 1259"/>
                <a:gd name="T62" fmla="*/ 2147483646 w 1535"/>
                <a:gd name="T63" fmla="*/ 2147483646 h 1259"/>
                <a:gd name="T64" fmla="*/ 2147483646 w 1535"/>
                <a:gd name="T65" fmla="*/ 2147483646 h 1259"/>
                <a:gd name="T66" fmla="*/ 2147483646 w 1535"/>
                <a:gd name="T67" fmla="*/ 2147483646 h 1259"/>
                <a:gd name="T68" fmla="*/ 2147483646 w 1535"/>
                <a:gd name="T69" fmla="*/ 2147483646 h 1259"/>
                <a:gd name="T70" fmla="*/ 2147483646 w 1535"/>
                <a:gd name="T71" fmla="*/ 2147483646 h 1259"/>
                <a:gd name="T72" fmla="*/ 2147483646 w 1535"/>
                <a:gd name="T73" fmla="*/ 2147483646 h 1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35"/>
                <a:gd name="T112" fmla="*/ 0 h 1259"/>
                <a:gd name="T113" fmla="*/ 1535 w 1535"/>
                <a:gd name="T114" fmla="*/ 1259 h 1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35" h="1259">
                  <a:moveTo>
                    <a:pt x="1468" y="270"/>
                  </a:moveTo>
                  <a:lnTo>
                    <a:pt x="1468" y="270"/>
                  </a:lnTo>
                  <a:lnTo>
                    <a:pt x="67" y="270"/>
                  </a:lnTo>
                  <a:lnTo>
                    <a:pt x="67" y="67"/>
                  </a:lnTo>
                  <a:lnTo>
                    <a:pt x="1468" y="67"/>
                  </a:lnTo>
                  <a:lnTo>
                    <a:pt x="1468" y="270"/>
                  </a:lnTo>
                  <a:close/>
                  <a:moveTo>
                    <a:pt x="1246" y="430"/>
                  </a:moveTo>
                  <a:lnTo>
                    <a:pt x="1246" y="430"/>
                  </a:lnTo>
                  <a:cubicBezTo>
                    <a:pt x="1188" y="430"/>
                    <a:pt x="1139" y="391"/>
                    <a:pt x="1125" y="337"/>
                  </a:cubicBezTo>
                  <a:lnTo>
                    <a:pt x="1368" y="337"/>
                  </a:lnTo>
                  <a:cubicBezTo>
                    <a:pt x="1353" y="391"/>
                    <a:pt x="1304" y="430"/>
                    <a:pt x="1246" y="430"/>
                  </a:cubicBezTo>
                  <a:close/>
                  <a:moveTo>
                    <a:pt x="927" y="430"/>
                  </a:moveTo>
                  <a:lnTo>
                    <a:pt x="927" y="430"/>
                  </a:lnTo>
                  <a:cubicBezTo>
                    <a:pt x="869" y="430"/>
                    <a:pt x="820" y="391"/>
                    <a:pt x="806" y="337"/>
                  </a:cubicBezTo>
                  <a:lnTo>
                    <a:pt x="1049" y="337"/>
                  </a:lnTo>
                  <a:cubicBezTo>
                    <a:pt x="1034" y="391"/>
                    <a:pt x="985" y="430"/>
                    <a:pt x="927" y="430"/>
                  </a:cubicBezTo>
                  <a:close/>
                  <a:moveTo>
                    <a:pt x="608" y="430"/>
                  </a:moveTo>
                  <a:lnTo>
                    <a:pt x="608" y="430"/>
                  </a:lnTo>
                  <a:cubicBezTo>
                    <a:pt x="550" y="430"/>
                    <a:pt x="501" y="391"/>
                    <a:pt x="487" y="337"/>
                  </a:cubicBezTo>
                  <a:lnTo>
                    <a:pt x="730" y="337"/>
                  </a:lnTo>
                  <a:cubicBezTo>
                    <a:pt x="715" y="391"/>
                    <a:pt x="666" y="430"/>
                    <a:pt x="608" y="430"/>
                  </a:cubicBezTo>
                  <a:close/>
                  <a:moveTo>
                    <a:pt x="289" y="430"/>
                  </a:moveTo>
                  <a:lnTo>
                    <a:pt x="289" y="430"/>
                  </a:lnTo>
                  <a:cubicBezTo>
                    <a:pt x="231" y="430"/>
                    <a:pt x="182" y="391"/>
                    <a:pt x="167" y="337"/>
                  </a:cubicBezTo>
                  <a:lnTo>
                    <a:pt x="411" y="337"/>
                  </a:lnTo>
                  <a:cubicBezTo>
                    <a:pt x="396" y="391"/>
                    <a:pt x="347" y="430"/>
                    <a:pt x="289" y="430"/>
                  </a:cubicBezTo>
                  <a:close/>
                  <a:moveTo>
                    <a:pt x="316" y="794"/>
                  </a:moveTo>
                  <a:lnTo>
                    <a:pt x="316" y="794"/>
                  </a:lnTo>
                  <a:lnTo>
                    <a:pt x="507" y="794"/>
                  </a:lnTo>
                  <a:lnTo>
                    <a:pt x="507" y="1156"/>
                  </a:lnTo>
                  <a:lnTo>
                    <a:pt x="316" y="1156"/>
                  </a:lnTo>
                  <a:lnTo>
                    <a:pt x="316" y="794"/>
                  </a:lnTo>
                  <a:close/>
                  <a:moveTo>
                    <a:pt x="1502" y="0"/>
                  </a:moveTo>
                  <a:lnTo>
                    <a:pt x="1502" y="0"/>
                  </a:lnTo>
                  <a:lnTo>
                    <a:pt x="34" y="0"/>
                  </a:lnTo>
                  <a:cubicBezTo>
                    <a:pt x="15" y="0"/>
                    <a:pt x="0" y="15"/>
                    <a:pt x="0" y="33"/>
                  </a:cubicBezTo>
                  <a:lnTo>
                    <a:pt x="0" y="304"/>
                  </a:lnTo>
                  <a:cubicBezTo>
                    <a:pt x="0" y="322"/>
                    <a:pt x="15" y="337"/>
                    <a:pt x="34" y="337"/>
                  </a:cubicBezTo>
                  <a:lnTo>
                    <a:pt x="96" y="337"/>
                  </a:lnTo>
                  <a:lnTo>
                    <a:pt x="96" y="1189"/>
                  </a:lnTo>
                  <a:cubicBezTo>
                    <a:pt x="96" y="1208"/>
                    <a:pt x="111" y="1223"/>
                    <a:pt x="129" y="1223"/>
                  </a:cubicBezTo>
                  <a:lnTo>
                    <a:pt x="840" y="1223"/>
                  </a:lnTo>
                  <a:cubicBezTo>
                    <a:pt x="852" y="1244"/>
                    <a:pt x="874" y="1259"/>
                    <a:pt x="901" y="1259"/>
                  </a:cubicBezTo>
                  <a:cubicBezTo>
                    <a:pt x="939" y="1259"/>
                    <a:pt x="970" y="1228"/>
                    <a:pt x="970" y="1190"/>
                  </a:cubicBezTo>
                  <a:cubicBezTo>
                    <a:pt x="970" y="1152"/>
                    <a:pt x="939" y="1120"/>
                    <a:pt x="901" y="1120"/>
                  </a:cubicBezTo>
                  <a:cubicBezTo>
                    <a:pt x="875" y="1120"/>
                    <a:pt x="852" y="1135"/>
                    <a:pt x="840" y="1156"/>
                  </a:cubicBezTo>
                  <a:lnTo>
                    <a:pt x="561" y="1156"/>
                  </a:lnTo>
                  <a:lnTo>
                    <a:pt x="561" y="767"/>
                  </a:lnTo>
                  <a:cubicBezTo>
                    <a:pt x="561" y="753"/>
                    <a:pt x="549" y="741"/>
                    <a:pt x="534" y="741"/>
                  </a:cubicBezTo>
                  <a:lnTo>
                    <a:pt x="289" y="741"/>
                  </a:lnTo>
                  <a:cubicBezTo>
                    <a:pt x="274" y="741"/>
                    <a:pt x="262" y="753"/>
                    <a:pt x="262" y="767"/>
                  </a:cubicBezTo>
                  <a:lnTo>
                    <a:pt x="262" y="1156"/>
                  </a:lnTo>
                  <a:lnTo>
                    <a:pt x="163" y="1156"/>
                  </a:lnTo>
                  <a:lnTo>
                    <a:pt x="163" y="449"/>
                  </a:lnTo>
                  <a:cubicBezTo>
                    <a:pt x="197" y="479"/>
                    <a:pt x="241" y="497"/>
                    <a:pt x="289" y="497"/>
                  </a:cubicBezTo>
                  <a:cubicBezTo>
                    <a:pt x="355" y="497"/>
                    <a:pt x="414" y="463"/>
                    <a:pt x="449" y="412"/>
                  </a:cubicBezTo>
                  <a:cubicBezTo>
                    <a:pt x="483" y="463"/>
                    <a:pt x="542" y="497"/>
                    <a:pt x="608" y="497"/>
                  </a:cubicBezTo>
                  <a:cubicBezTo>
                    <a:pt x="674" y="497"/>
                    <a:pt x="733" y="463"/>
                    <a:pt x="768" y="412"/>
                  </a:cubicBezTo>
                  <a:cubicBezTo>
                    <a:pt x="802" y="463"/>
                    <a:pt x="861" y="497"/>
                    <a:pt x="927" y="497"/>
                  </a:cubicBezTo>
                  <a:cubicBezTo>
                    <a:pt x="993" y="497"/>
                    <a:pt x="1052" y="463"/>
                    <a:pt x="1087" y="412"/>
                  </a:cubicBezTo>
                  <a:cubicBezTo>
                    <a:pt x="1121" y="463"/>
                    <a:pt x="1180" y="497"/>
                    <a:pt x="1246" y="497"/>
                  </a:cubicBezTo>
                  <a:cubicBezTo>
                    <a:pt x="1295" y="497"/>
                    <a:pt x="1339" y="479"/>
                    <a:pt x="1372" y="449"/>
                  </a:cubicBezTo>
                  <a:lnTo>
                    <a:pt x="1372" y="1156"/>
                  </a:lnTo>
                  <a:lnTo>
                    <a:pt x="1175" y="1156"/>
                  </a:lnTo>
                  <a:cubicBezTo>
                    <a:pt x="1164" y="1134"/>
                    <a:pt x="1141" y="1120"/>
                    <a:pt x="1114" y="1120"/>
                  </a:cubicBezTo>
                  <a:cubicBezTo>
                    <a:pt x="1076" y="1120"/>
                    <a:pt x="1045" y="1151"/>
                    <a:pt x="1045" y="1189"/>
                  </a:cubicBezTo>
                  <a:cubicBezTo>
                    <a:pt x="1045" y="1227"/>
                    <a:pt x="1076" y="1258"/>
                    <a:pt x="1114" y="1258"/>
                  </a:cubicBezTo>
                  <a:cubicBezTo>
                    <a:pt x="1141" y="1258"/>
                    <a:pt x="1163" y="1244"/>
                    <a:pt x="1175" y="1223"/>
                  </a:cubicBezTo>
                  <a:lnTo>
                    <a:pt x="1406" y="1223"/>
                  </a:lnTo>
                  <a:cubicBezTo>
                    <a:pt x="1424" y="1223"/>
                    <a:pt x="1439" y="1208"/>
                    <a:pt x="1439" y="1189"/>
                  </a:cubicBezTo>
                  <a:lnTo>
                    <a:pt x="1439" y="337"/>
                  </a:lnTo>
                  <a:lnTo>
                    <a:pt x="1502" y="337"/>
                  </a:lnTo>
                  <a:cubicBezTo>
                    <a:pt x="1520" y="337"/>
                    <a:pt x="1535" y="322"/>
                    <a:pt x="1535" y="304"/>
                  </a:cubicBezTo>
                  <a:lnTo>
                    <a:pt x="1535" y="33"/>
                  </a:lnTo>
                  <a:cubicBezTo>
                    <a:pt x="1535" y="15"/>
                    <a:pt x="1520" y="0"/>
                    <a:pt x="1502"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50"/>
            <p:cNvSpPr>
              <a:spLocks/>
            </p:cNvSpPr>
            <p:nvPr/>
          </p:nvSpPr>
          <p:spPr bwMode="gray">
            <a:xfrm>
              <a:off x="3213100" y="3849688"/>
              <a:ext cx="461963" cy="26988"/>
            </a:xfrm>
            <a:custGeom>
              <a:avLst/>
              <a:gdLst>
                <a:gd name="T0" fmla="*/ 2147483646 w 1101"/>
                <a:gd name="T1" fmla="*/ 2147483646 h 67"/>
                <a:gd name="T2" fmla="*/ 2147483646 w 1101"/>
                <a:gd name="T3" fmla="*/ 2147483646 h 67"/>
                <a:gd name="T4" fmla="*/ 2147483646 w 1101"/>
                <a:gd name="T5" fmla="*/ 2147483646 h 67"/>
                <a:gd name="T6" fmla="*/ 2147483646 w 1101"/>
                <a:gd name="T7" fmla="*/ 2147483646 h 67"/>
                <a:gd name="T8" fmla="*/ 2147483646 w 1101"/>
                <a:gd name="T9" fmla="*/ 0 h 67"/>
                <a:gd name="T10" fmla="*/ 2147483646 w 1101"/>
                <a:gd name="T11" fmla="*/ 0 h 67"/>
                <a:gd name="T12" fmla="*/ 0 w 1101"/>
                <a:gd name="T13" fmla="*/ 2147483646 h 67"/>
                <a:gd name="T14" fmla="*/ 2147483646 w 1101"/>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1101"/>
                <a:gd name="T25" fmla="*/ 0 h 67"/>
                <a:gd name="T26" fmla="*/ 1101 w 110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1" h="67">
                  <a:moveTo>
                    <a:pt x="33" y="67"/>
                  </a:moveTo>
                  <a:lnTo>
                    <a:pt x="33" y="67"/>
                  </a:lnTo>
                  <a:lnTo>
                    <a:pt x="1068" y="67"/>
                  </a:lnTo>
                  <a:cubicBezTo>
                    <a:pt x="1087" y="67"/>
                    <a:pt x="1101" y="52"/>
                    <a:pt x="1101" y="34"/>
                  </a:cubicBezTo>
                  <a:cubicBezTo>
                    <a:pt x="1101" y="15"/>
                    <a:pt x="1087" y="0"/>
                    <a:pt x="1068" y="0"/>
                  </a:cubicBezTo>
                  <a:lnTo>
                    <a:pt x="33" y="0"/>
                  </a:lnTo>
                  <a:cubicBezTo>
                    <a:pt x="15" y="0"/>
                    <a:pt x="0" y="15"/>
                    <a:pt x="0" y="34"/>
                  </a:cubicBezTo>
                  <a:cubicBezTo>
                    <a:pt x="0" y="52"/>
                    <a:pt x="15" y="67"/>
                    <a:pt x="33"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51"/>
            <p:cNvSpPr>
              <a:spLocks/>
            </p:cNvSpPr>
            <p:nvPr/>
          </p:nvSpPr>
          <p:spPr bwMode="gray">
            <a:xfrm>
              <a:off x="3267075" y="4187826"/>
              <a:ext cx="23813" cy="23813"/>
            </a:xfrm>
            <a:custGeom>
              <a:avLst/>
              <a:gdLst>
                <a:gd name="T0" fmla="*/ 2147483646 w 56"/>
                <a:gd name="T1" fmla="*/ 0 h 56"/>
                <a:gd name="T2" fmla="*/ 2147483646 w 56"/>
                <a:gd name="T3" fmla="*/ 0 h 56"/>
                <a:gd name="T4" fmla="*/ 0 w 56"/>
                <a:gd name="T5" fmla="*/ 2147483646 h 56"/>
                <a:gd name="T6" fmla="*/ 2147483646 w 56"/>
                <a:gd name="T7" fmla="*/ 2147483646 h 56"/>
                <a:gd name="T8" fmla="*/ 2147483646 w 56"/>
                <a:gd name="T9" fmla="*/ 2147483646 h 56"/>
                <a:gd name="T10" fmla="*/ 2147483646 w 56"/>
                <a:gd name="T11" fmla="*/ 0 h 56"/>
                <a:gd name="T12" fmla="*/ 0 60000 65536"/>
                <a:gd name="T13" fmla="*/ 0 60000 65536"/>
                <a:gd name="T14" fmla="*/ 0 60000 65536"/>
                <a:gd name="T15" fmla="*/ 0 60000 65536"/>
                <a:gd name="T16" fmla="*/ 0 60000 65536"/>
                <a:gd name="T17" fmla="*/ 0 60000 65536"/>
                <a:gd name="T18" fmla="*/ 0 w 56"/>
                <a:gd name="T19" fmla="*/ 0 h 56"/>
                <a:gd name="T20" fmla="*/ 56 w 56"/>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6" h="56">
                  <a:moveTo>
                    <a:pt x="28" y="0"/>
                  </a:moveTo>
                  <a:lnTo>
                    <a:pt x="28" y="0"/>
                  </a:lnTo>
                  <a:cubicBezTo>
                    <a:pt x="13" y="0"/>
                    <a:pt x="0" y="12"/>
                    <a:pt x="0" y="28"/>
                  </a:cubicBezTo>
                  <a:cubicBezTo>
                    <a:pt x="0" y="43"/>
                    <a:pt x="13" y="56"/>
                    <a:pt x="28" y="56"/>
                  </a:cubicBezTo>
                  <a:cubicBezTo>
                    <a:pt x="44" y="56"/>
                    <a:pt x="56" y="43"/>
                    <a:pt x="56" y="28"/>
                  </a:cubicBezTo>
                  <a:cubicBezTo>
                    <a:pt x="56" y="12"/>
                    <a:pt x="44" y="0"/>
                    <a:pt x="2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52"/>
            <p:cNvSpPr>
              <a:spLocks noEditPoints="1"/>
            </p:cNvSpPr>
            <p:nvPr/>
          </p:nvSpPr>
          <p:spPr bwMode="gray">
            <a:xfrm>
              <a:off x="3417888" y="4038601"/>
              <a:ext cx="242888" cy="149225"/>
            </a:xfrm>
            <a:custGeom>
              <a:avLst/>
              <a:gdLst>
                <a:gd name="T0" fmla="*/ 2147483646 w 577"/>
                <a:gd name="T1" fmla="*/ 2147483646 h 355"/>
                <a:gd name="T2" fmla="*/ 2147483646 w 577"/>
                <a:gd name="T3" fmla="*/ 2147483646 h 355"/>
                <a:gd name="T4" fmla="*/ 2147483646 w 577"/>
                <a:gd name="T5" fmla="*/ 2147483646 h 355"/>
                <a:gd name="T6" fmla="*/ 2147483646 w 577"/>
                <a:gd name="T7" fmla="*/ 2147483646 h 355"/>
                <a:gd name="T8" fmla="*/ 2147483646 w 577"/>
                <a:gd name="T9" fmla="*/ 2147483646 h 355"/>
                <a:gd name="T10" fmla="*/ 2147483646 w 577"/>
                <a:gd name="T11" fmla="*/ 2147483646 h 355"/>
                <a:gd name="T12" fmla="*/ 2147483646 w 577"/>
                <a:gd name="T13" fmla="*/ 2147483646 h 355"/>
                <a:gd name="T14" fmla="*/ 2147483646 w 577"/>
                <a:gd name="T15" fmla="*/ 2147483646 h 355"/>
                <a:gd name="T16" fmla="*/ 2147483646 w 577"/>
                <a:gd name="T17" fmla="*/ 2147483646 h 355"/>
                <a:gd name="T18" fmla="*/ 2147483646 w 577"/>
                <a:gd name="T19" fmla="*/ 0 h 355"/>
                <a:gd name="T20" fmla="*/ 2147483646 w 577"/>
                <a:gd name="T21" fmla="*/ 0 h 355"/>
                <a:gd name="T22" fmla="*/ 0 w 577"/>
                <a:gd name="T23" fmla="*/ 2147483646 h 355"/>
                <a:gd name="T24" fmla="*/ 0 w 577"/>
                <a:gd name="T25" fmla="*/ 2147483646 h 355"/>
                <a:gd name="T26" fmla="*/ 2147483646 w 577"/>
                <a:gd name="T27" fmla="*/ 2147483646 h 355"/>
                <a:gd name="T28" fmla="*/ 2147483646 w 577"/>
                <a:gd name="T29" fmla="*/ 2147483646 h 355"/>
                <a:gd name="T30" fmla="*/ 2147483646 w 577"/>
                <a:gd name="T31" fmla="*/ 2147483646 h 3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7"/>
                <a:gd name="T49" fmla="*/ 0 h 355"/>
                <a:gd name="T50" fmla="*/ 577 w 577"/>
                <a:gd name="T51" fmla="*/ 355 h 3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7" h="355">
                  <a:moveTo>
                    <a:pt x="524" y="302"/>
                  </a:moveTo>
                  <a:lnTo>
                    <a:pt x="524" y="302"/>
                  </a:lnTo>
                  <a:lnTo>
                    <a:pt x="54" y="302"/>
                  </a:lnTo>
                  <a:lnTo>
                    <a:pt x="54" y="54"/>
                  </a:lnTo>
                  <a:lnTo>
                    <a:pt x="524" y="54"/>
                  </a:lnTo>
                  <a:lnTo>
                    <a:pt x="524" y="302"/>
                  </a:lnTo>
                  <a:close/>
                  <a:moveTo>
                    <a:pt x="577" y="329"/>
                  </a:moveTo>
                  <a:lnTo>
                    <a:pt x="577" y="329"/>
                  </a:lnTo>
                  <a:lnTo>
                    <a:pt x="577" y="27"/>
                  </a:lnTo>
                  <a:cubicBezTo>
                    <a:pt x="577" y="12"/>
                    <a:pt x="565" y="0"/>
                    <a:pt x="550" y="0"/>
                  </a:cubicBezTo>
                  <a:lnTo>
                    <a:pt x="27" y="0"/>
                  </a:lnTo>
                  <a:cubicBezTo>
                    <a:pt x="12" y="0"/>
                    <a:pt x="0" y="12"/>
                    <a:pt x="0" y="27"/>
                  </a:cubicBezTo>
                  <a:lnTo>
                    <a:pt x="0" y="329"/>
                  </a:lnTo>
                  <a:cubicBezTo>
                    <a:pt x="0" y="343"/>
                    <a:pt x="12" y="355"/>
                    <a:pt x="27" y="355"/>
                  </a:cubicBezTo>
                  <a:lnTo>
                    <a:pt x="550" y="355"/>
                  </a:lnTo>
                  <a:cubicBezTo>
                    <a:pt x="565" y="355"/>
                    <a:pt x="577" y="343"/>
                    <a:pt x="577" y="3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53"/>
            <p:cNvSpPr>
              <a:spLocks/>
            </p:cNvSpPr>
            <p:nvPr/>
          </p:nvSpPr>
          <p:spPr bwMode="gray">
            <a:xfrm>
              <a:off x="3459163" y="408940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54"/>
            <p:cNvSpPr>
              <a:spLocks/>
            </p:cNvSpPr>
            <p:nvPr/>
          </p:nvSpPr>
          <p:spPr bwMode="gray">
            <a:xfrm>
              <a:off x="3459163" y="412115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7" name="组合 297"/>
          <p:cNvGrpSpPr>
            <a:grpSpLocks/>
          </p:cNvGrpSpPr>
          <p:nvPr/>
        </p:nvGrpSpPr>
        <p:grpSpPr bwMode="gray">
          <a:xfrm>
            <a:off x="6656866" y="3998029"/>
            <a:ext cx="637840" cy="570211"/>
            <a:chOff x="2047875" y="3503613"/>
            <a:chExt cx="612775" cy="817563"/>
          </a:xfrm>
        </p:grpSpPr>
        <p:sp>
          <p:nvSpPr>
            <p:cNvPr id="108" name="Freeform 55"/>
            <p:cNvSpPr>
              <a:spLocks/>
            </p:cNvSpPr>
            <p:nvPr/>
          </p:nvSpPr>
          <p:spPr bwMode="gray">
            <a:xfrm>
              <a:off x="2166938" y="3871913"/>
              <a:ext cx="15875" cy="309563"/>
            </a:xfrm>
            <a:custGeom>
              <a:avLst/>
              <a:gdLst>
                <a:gd name="T0" fmla="*/ 2147483646 w 40"/>
                <a:gd name="T1" fmla="*/ 0 h 740"/>
                <a:gd name="T2" fmla="*/ 2147483646 w 40"/>
                <a:gd name="T3" fmla="*/ 0 h 740"/>
                <a:gd name="T4" fmla="*/ 0 w 40"/>
                <a:gd name="T5" fmla="*/ 2147483646 h 740"/>
                <a:gd name="T6" fmla="*/ 0 w 40"/>
                <a:gd name="T7" fmla="*/ 2147483646 h 740"/>
                <a:gd name="T8" fmla="*/ 2147483646 w 40"/>
                <a:gd name="T9" fmla="*/ 2147483646 h 740"/>
                <a:gd name="T10" fmla="*/ 2147483646 w 40"/>
                <a:gd name="T11" fmla="*/ 2147483646 h 740"/>
                <a:gd name="T12" fmla="*/ 2147483646 w 40"/>
                <a:gd name="T13" fmla="*/ 2147483646 h 740"/>
                <a:gd name="T14" fmla="*/ 2147483646 w 40"/>
                <a:gd name="T15" fmla="*/ 0 h 7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740"/>
                <a:gd name="T26" fmla="*/ 40 w 40"/>
                <a:gd name="T27" fmla="*/ 740 h 7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740">
                  <a:moveTo>
                    <a:pt x="20" y="0"/>
                  </a:moveTo>
                  <a:lnTo>
                    <a:pt x="20" y="0"/>
                  </a:lnTo>
                  <a:cubicBezTo>
                    <a:pt x="9" y="0"/>
                    <a:pt x="0" y="9"/>
                    <a:pt x="0" y="20"/>
                  </a:cubicBezTo>
                  <a:lnTo>
                    <a:pt x="0" y="720"/>
                  </a:lnTo>
                  <a:cubicBezTo>
                    <a:pt x="0" y="731"/>
                    <a:pt x="9" y="740"/>
                    <a:pt x="20" y="740"/>
                  </a:cubicBezTo>
                  <a:cubicBezTo>
                    <a:pt x="31" y="740"/>
                    <a:pt x="40" y="731"/>
                    <a:pt x="40" y="720"/>
                  </a:cubicBezTo>
                  <a:lnTo>
                    <a:pt x="40" y="20"/>
                  </a:lnTo>
                  <a:cubicBezTo>
                    <a:pt x="40" y="9"/>
                    <a:pt x="31" y="0"/>
                    <a:pt x="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56"/>
            <p:cNvSpPr>
              <a:spLocks/>
            </p:cNvSpPr>
            <p:nvPr/>
          </p:nvSpPr>
          <p:spPr bwMode="gray">
            <a:xfrm>
              <a:off x="2216150" y="3835401"/>
              <a:ext cx="17463" cy="346075"/>
            </a:xfrm>
            <a:custGeom>
              <a:avLst/>
              <a:gdLst>
                <a:gd name="T0" fmla="*/ 2147483646 w 40"/>
                <a:gd name="T1" fmla="*/ 0 h 827"/>
                <a:gd name="T2" fmla="*/ 2147483646 w 40"/>
                <a:gd name="T3" fmla="*/ 0 h 827"/>
                <a:gd name="T4" fmla="*/ 0 w 40"/>
                <a:gd name="T5" fmla="*/ 2147483646 h 827"/>
                <a:gd name="T6" fmla="*/ 0 w 40"/>
                <a:gd name="T7" fmla="*/ 2147483646 h 827"/>
                <a:gd name="T8" fmla="*/ 2147483646 w 40"/>
                <a:gd name="T9" fmla="*/ 2147483646 h 827"/>
                <a:gd name="T10" fmla="*/ 2147483646 w 40"/>
                <a:gd name="T11" fmla="*/ 2147483646 h 827"/>
                <a:gd name="T12" fmla="*/ 2147483646 w 40"/>
                <a:gd name="T13" fmla="*/ 2147483646 h 827"/>
                <a:gd name="T14" fmla="*/ 2147483646 w 40"/>
                <a:gd name="T15" fmla="*/ 0 h 827"/>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827"/>
                <a:gd name="T26" fmla="*/ 40 w 40"/>
                <a:gd name="T27" fmla="*/ 827 h 8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827">
                  <a:moveTo>
                    <a:pt x="20" y="0"/>
                  </a:moveTo>
                  <a:lnTo>
                    <a:pt x="20" y="0"/>
                  </a:lnTo>
                  <a:cubicBezTo>
                    <a:pt x="9" y="0"/>
                    <a:pt x="0" y="9"/>
                    <a:pt x="0" y="20"/>
                  </a:cubicBezTo>
                  <a:lnTo>
                    <a:pt x="0" y="807"/>
                  </a:lnTo>
                  <a:cubicBezTo>
                    <a:pt x="0" y="818"/>
                    <a:pt x="9" y="827"/>
                    <a:pt x="20" y="827"/>
                  </a:cubicBezTo>
                  <a:cubicBezTo>
                    <a:pt x="31" y="827"/>
                    <a:pt x="40" y="818"/>
                    <a:pt x="40" y="807"/>
                  </a:cubicBezTo>
                  <a:lnTo>
                    <a:pt x="40" y="20"/>
                  </a:lnTo>
                  <a:cubicBezTo>
                    <a:pt x="40" y="9"/>
                    <a:pt x="31" y="0"/>
                    <a:pt x="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57"/>
            <p:cNvSpPr>
              <a:spLocks/>
            </p:cNvSpPr>
            <p:nvPr/>
          </p:nvSpPr>
          <p:spPr bwMode="gray">
            <a:xfrm>
              <a:off x="2525713" y="3962401"/>
              <a:ext cx="15875" cy="219075"/>
            </a:xfrm>
            <a:custGeom>
              <a:avLst/>
              <a:gdLst>
                <a:gd name="T0" fmla="*/ 2147483646 w 40"/>
                <a:gd name="T1" fmla="*/ 2147483646 h 525"/>
                <a:gd name="T2" fmla="*/ 2147483646 w 40"/>
                <a:gd name="T3" fmla="*/ 2147483646 h 525"/>
                <a:gd name="T4" fmla="*/ 2147483646 w 40"/>
                <a:gd name="T5" fmla="*/ 2147483646 h 525"/>
                <a:gd name="T6" fmla="*/ 2147483646 w 40"/>
                <a:gd name="T7" fmla="*/ 2147483646 h 525"/>
                <a:gd name="T8" fmla="*/ 2147483646 w 40"/>
                <a:gd name="T9" fmla="*/ 0 h 525"/>
                <a:gd name="T10" fmla="*/ 0 w 40"/>
                <a:gd name="T11" fmla="*/ 2147483646 h 525"/>
                <a:gd name="T12" fmla="*/ 0 w 40"/>
                <a:gd name="T13" fmla="*/ 2147483646 h 525"/>
                <a:gd name="T14" fmla="*/ 2147483646 w 40"/>
                <a:gd name="T15" fmla="*/ 2147483646 h 52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525"/>
                <a:gd name="T26" fmla="*/ 40 w 40"/>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525">
                  <a:moveTo>
                    <a:pt x="20" y="525"/>
                  </a:moveTo>
                  <a:lnTo>
                    <a:pt x="20" y="525"/>
                  </a:lnTo>
                  <a:cubicBezTo>
                    <a:pt x="31" y="525"/>
                    <a:pt x="40" y="516"/>
                    <a:pt x="40" y="505"/>
                  </a:cubicBezTo>
                  <a:lnTo>
                    <a:pt x="40" y="20"/>
                  </a:lnTo>
                  <a:cubicBezTo>
                    <a:pt x="40" y="9"/>
                    <a:pt x="31" y="0"/>
                    <a:pt x="20" y="0"/>
                  </a:cubicBezTo>
                  <a:cubicBezTo>
                    <a:pt x="9" y="0"/>
                    <a:pt x="0" y="9"/>
                    <a:pt x="0" y="20"/>
                  </a:cubicBezTo>
                  <a:lnTo>
                    <a:pt x="0" y="505"/>
                  </a:lnTo>
                  <a:cubicBezTo>
                    <a:pt x="0" y="516"/>
                    <a:pt x="9" y="525"/>
                    <a:pt x="20" y="5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58"/>
            <p:cNvSpPr>
              <a:spLocks/>
            </p:cNvSpPr>
            <p:nvPr/>
          </p:nvSpPr>
          <p:spPr bwMode="gray">
            <a:xfrm>
              <a:off x="2474913" y="3925888"/>
              <a:ext cx="17463" cy="255588"/>
            </a:xfrm>
            <a:custGeom>
              <a:avLst/>
              <a:gdLst>
                <a:gd name="T0" fmla="*/ 2147483646 w 40"/>
                <a:gd name="T1" fmla="*/ 2147483646 h 612"/>
                <a:gd name="T2" fmla="*/ 2147483646 w 40"/>
                <a:gd name="T3" fmla="*/ 2147483646 h 612"/>
                <a:gd name="T4" fmla="*/ 2147483646 w 40"/>
                <a:gd name="T5" fmla="*/ 2147483646 h 612"/>
                <a:gd name="T6" fmla="*/ 2147483646 w 40"/>
                <a:gd name="T7" fmla="*/ 2147483646 h 612"/>
                <a:gd name="T8" fmla="*/ 2147483646 w 40"/>
                <a:gd name="T9" fmla="*/ 0 h 612"/>
                <a:gd name="T10" fmla="*/ 0 w 40"/>
                <a:gd name="T11" fmla="*/ 2147483646 h 612"/>
                <a:gd name="T12" fmla="*/ 0 w 40"/>
                <a:gd name="T13" fmla="*/ 2147483646 h 612"/>
                <a:gd name="T14" fmla="*/ 2147483646 w 40"/>
                <a:gd name="T15" fmla="*/ 2147483646 h 612"/>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612"/>
                <a:gd name="T26" fmla="*/ 40 w 40"/>
                <a:gd name="T27" fmla="*/ 612 h 6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612">
                  <a:moveTo>
                    <a:pt x="20" y="612"/>
                  </a:moveTo>
                  <a:lnTo>
                    <a:pt x="20" y="612"/>
                  </a:lnTo>
                  <a:cubicBezTo>
                    <a:pt x="31" y="612"/>
                    <a:pt x="40" y="603"/>
                    <a:pt x="40" y="592"/>
                  </a:cubicBezTo>
                  <a:lnTo>
                    <a:pt x="40" y="20"/>
                  </a:lnTo>
                  <a:cubicBezTo>
                    <a:pt x="40" y="9"/>
                    <a:pt x="31" y="0"/>
                    <a:pt x="20" y="0"/>
                  </a:cubicBezTo>
                  <a:cubicBezTo>
                    <a:pt x="8" y="0"/>
                    <a:pt x="0" y="9"/>
                    <a:pt x="0" y="20"/>
                  </a:cubicBezTo>
                  <a:lnTo>
                    <a:pt x="0" y="592"/>
                  </a:lnTo>
                  <a:cubicBezTo>
                    <a:pt x="0" y="603"/>
                    <a:pt x="8" y="612"/>
                    <a:pt x="20" y="61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59"/>
            <p:cNvSpPr>
              <a:spLocks/>
            </p:cNvSpPr>
            <p:nvPr/>
          </p:nvSpPr>
          <p:spPr bwMode="gray">
            <a:xfrm>
              <a:off x="2322513" y="3621088"/>
              <a:ext cx="15875" cy="560388"/>
            </a:xfrm>
            <a:custGeom>
              <a:avLst/>
              <a:gdLst>
                <a:gd name="T0" fmla="*/ 2147483646 w 40"/>
                <a:gd name="T1" fmla="*/ 2147483646 h 1338"/>
                <a:gd name="T2" fmla="*/ 2147483646 w 40"/>
                <a:gd name="T3" fmla="*/ 2147483646 h 1338"/>
                <a:gd name="T4" fmla="*/ 2147483646 w 40"/>
                <a:gd name="T5" fmla="*/ 2147483646 h 1338"/>
                <a:gd name="T6" fmla="*/ 2147483646 w 40"/>
                <a:gd name="T7" fmla="*/ 2147483646 h 1338"/>
                <a:gd name="T8" fmla="*/ 2147483646 w 40"/>
                <a:gd name="T9" fmla="*/ 0 h 1338"/>
                <a:gd name="T10" fmla="*/ 0 w 40"/>
                <a:gd name="T11" fmla="*/ 2147483646 h 1338"/>
                <a:gd name="T12" fmla="*/ 0 w 40"/>
                <a:gd name="T13" fmla="*/ 2147483646 h 1338"/>
                <a:gd name="T14" fmla="*/ 2147483646 w 40"/>
                <a:gd name="T15" fmla="*/ 2147483646 h 133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38"/>
                <a:gd name="T26" fmla="*/ 40 w 40"/>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38">
                  <a:moveTo>
                    <a:pt x="20" y="1338"/>
                  </a:moveTo>
                  <a:lnTo>
                    <a:pt x="20" y="1338"/>
                  </a:lnTo>
                  <a:cubicBezTo>
                    <a:pt x="31" y="1338"/>
                    <a:pt x="40" y="1329"/>
                    <a:pt x="40" y="1318"/>
                  </a:cubicBezTo>
                  <a:lnTo>
                    <a:pt x="40" y="20"/>
                  </a:lnTo>
                  <a:cubicBezTo>
                    <a:pt x="40" y="9"/>
                    <a:pt x="31" y="0"/>
                    <a:pt x="20" y="0"/>
                  </a:cubicBezTo>
                  <a:cubicBezTo>
                    <a:pt x="9" y="0"/>
                    <a:pt x="0" y="9"/>
                    <a:pt x="0" y="20"/>
                  </a:cubicBezTo>
                  <a:lnTo>
                    <a:pt x="0" y="1318"/>
                  </a:lnTo>
                  <a:cubicBezTo>
                    <a:pt x="0" y="1329"/>
                    <a:pt x="9" y="1338"/>
                    <a:pt x="20" y="13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60"/>
            <p:cNvSpPr>
              <a:spLocks/>
            </p:cNvSpPr>
            <p:nvPr/>
          </p:nvSpPr>
          <p:spPr bwMode="gray">
            <a:xfrm>
              <a:off x="2370138" y="3598863"/>
              <a:ext cx="15875" cy="582613"/>
            </a:xfrm>
            <a:custGeom>
              <a:avLst/>
              <a:gdLst>
                <a:gd name="T0" fmla="*/ 2147483646 w 40"/>
                <a:gd name="T1" fmla="*/ 2147483646 h 1388"/>
                <a:gd name="T2" fmla="*/ 2147483646 w 40"/>
                <a:gd name="T3" fmla="*/ 2147483646 h 1388"/>
                <a:gd name="T4" fmla="*/ 2147483646 w 40"/>
                <a:gd name="T5" fmla="*/ 2147483646 h 1388"/>
                <a:gd name="T6" fmla="*/ 2147483646 w 40"/>
                <a:gd name="T7" fmla="*/ 2147483646 h 1388"/>
                <a:gd name="T8" fmla="*/ 2147483646 w 40"/>
                <a:gd name="T9" fmla="*/ 0 h 1388"/>
                <a:gd name="T10" fmla="*/ 0 w 40"/>
                <a:gd name="T11" fmla="*/ 2147483646 h 1388"/>
                <a:gd name="T12" fmla="*/ 0 w 40"/>
                <a:gd name="T13" fmla="*/ 2147483646 h 1388"/>
                <a:gd name="T14" fmla="*/ 2147483646 w 40"/>
                <a:gd name="T15" fmla="*/ 2147483646 h 138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88"/>
                <a:gd name="T26" fmla="*/ 40 w 40"/>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88">
                  <a:moveTo>
                    <a:pt x="20" y="1388"/>
                  </a:moveTo>
                  <a:lnTo>
                    <a:pt x="20" y="1388"/>
                  </a:lnTo>
                  <a:cubicBezTo>
                    <a:pt x="31" y="1388"/>
                    <a:pt x="40" y="1379"/>
                    <a:pt x="40" y="1368"/>
                  </a:cubicBezTo>
                  <a:lnTo>
                    <a:pt x="40" y="20"/>
                  </a:lnTo>
                  <a:cubicBezTo>
                    <a:pt x="40" y="9"/>
                    <a:pt x="31" y="0"/>
                    <a:pt x="20" y="0"/>
                  </a:cubicBezTo>
                  <a:cubicBezTo>
                    <a:pt x="9" y="0"/>
                    <a:pt x="0" y="9"/>
                    <a:pt x="0" y="20"/>
                  </a:cubicBezTo>
                  <a:lnTo>
                    <a:pt x="0" y="1368"/>
                  </a:lnTo>
                  <a:cubicBezTo>
                    <a:pt x="0" y="1379"/>
                    <a:pt x="9" y="1388"/>
                    <a:pt x="20" y="138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61"/>
            <p:cNvSpPr>
              <a:spLocks noEditPoints="1"/>
            </p:cNvSpPr>
            <p:nvPr/>
          </p:nvSpPr>
          <p:spPr bwMode="gray">
            <a:xfrm>
              <a:off x="2047875" y="3503613"/>
              <a:ext cx="612775" cy="817563"/>
            </a:xfrm>
            <a:custGeom>
              <a:avLst/>
              <a:gdLst>
                <a:gd name="T0" fmla="*/ 2147483646 w 1459"/>
                <a:gd name="T1" fmla="*/ 2147483646 h 1946"/>
                <a:gd name="T2" fmla="*/ 2147483646 w 1459"/>
                <a:gd name="T3" fmla="*/ 2147483646 h 1946"/>
                <a:gd name="T4" fmla="*/ 2147483646 w 1459"/>
                <a:gd name="T5" fmla="*/ 2147483646 h 1946"/>
                <a:gd name="T6" fmla="*/ 2147483646 w 1459"/>
                <a:gd name="T7" fmla="*/ 2147483646 h 1946"/>
                <a:gd name="T8" fmla="*/ 2147483646 w 1459"/>
                <a:gd name="T9" fmla="*/ 2147483646 h 1946"/>
                <a:gd name="T10" fmla="*/ 2147483646 w 1459"/>
                <a:gd name="T11" fmla="*/ 2147483646 h 1946"/>
                <a:gd name="T12" fmla="*/ 2147483646 w 1459"/>
                <a:gd name="T13" fmla="*/ 2147483646 h 1946"/>
                <a:gd name="T14" fmla="*/ 2147483646 w 1459"/>
                <a:gd name="T15" fmla="*/ 2147483646 h 1946"/>
                <a:gd name="T16" fmla="*/ 2147483646 w 1459"/>
                <a:gd name="T17" fmla="*/ 2147483646 h 1946"/>
                <a:gd name="T18" fmla="*/ 2147483646 w 1459"/>
                <a:gd name="T19" fmla="*/ 2147483646 h 1946"/>
                <a:gd name="T20" fmla="*/ 2147483646 w 1459"/>
                <a:gd name="T21" fmla="*/ 2147483646 h 1946"/>
                <a:gd name="T22" fmla="*/ 2147483646 w 1459"/>
                <a:gd name="T23" fmla="*/ 2147483646 h 1946"/>
                <a:gd name="T24" fmla="*/ 2147483646 w 1459"/>
                <a:gd name="T25" fmla="*/ 2147483646 h 1946"/>
                <a:gd name="T26" fmla="*/ 2147483646 w 1459"/>
                <a:gd name="T27" fmla="*/ 2147483646 h 1946"/>
                <a:gd name="T28" fmla="*/ 2147483646 w 1459"/>
                <a:gd name="T29" fmla="*/ 2147483646 h 1946"/>
                <a:gd name="T30" fmla="*/ 2147483646 w 1459"/>
                <a:gd name="T31" fmla="*/ 2147483646 h 1946"/>
                <a:gd name="T32" fmla="*/ 2147483646 w 1459"/>
                <a:gd name="T33" fmla="*/ 2147483646 h 1946"/>
                <a:gd name="T34" fmla="*/ 2147483646 w 1459"/>
                <a:gd name="T35" fmla="*/ 2147483646 h 1946"/>
                <a:gd name="T36" fmla="*/ 2147483646 w 1459"/>
                <a:gd name="T37" fmla="*/ 2147483646 h 1946"/>
                <a:gd name="T38" fmla="*/ 2147483646 w 1459"/>
                <a:gd name="T39" fmla="*/ 2147483646 h 1946"/>
                <a:gd name="T40" fmla="*/ 2147483646 w 1459"/>
                <a:gd name="T41" fmla="*/ 2147483646 h 1946"/>
                <a:gd name="T42" fmla="*/ 2147483646 w 1459"/>
                <a:gd name="T43" fmla="*/ 2147483646 h 1946"/>
                <a:gd name="T44" fmla="*/ 2147483646 w 1459"/>
                <a:gd name="T45" fmla="*/ 2147483646 h 1946"/>
                <a:gd name="T46" fmla="*/ 2147483646 w 1459"/>
                <a:gd name="T47" fmla="*/ 2147483646 h 1946"/>
                <a:gd name="T48" fmla="*/ 2147483646 w 1459"/>
                <a:gd name="T49" fmla="*/ 2147483646 h 1946"/>
                <a:gd name="T50" fmla="*/ 2147483646 w 1459"/>
                <a:gd name="T51" fmla="*/ 2147483646 h 1946"/>
                <a:gd name="T52" fmla="*/ 2147483646 w 1459"/>
                <a:gd name="T53" fmla="*/ 2147483646 h 1946"/>
                <a:gd name="T54" fmla="*/ 2147483646 w 1459"/>
                <a:gd name="T55" fmla="*/ 2147483646 h 1946"/>
                <a:gd name="T56" fmla="*/ 2147483646 w 1459"/>
                <a:gd name="T57" fmla="*/ 2147483646 h 1946"/>
                <a:gd name="T58" fmla="*/ 2147483646 w 1459"/>
                <a:gd name="T59" fmla="*/ 2147483646 h 1946"/>
                <a:gd name="T60" fmla="*/ 2147483646 w 1459"/>
                <a:gd name="T61" fmla="*/ 2147483646 h 1946"/>
                <a:gd name="T62" fmla="*/ 2147483646 w 1459"/>
                <a:gd name="T63" fmla="*/ 2147483646 h 1946"/>
                <a:gd name="T64" fmla="*/ 2147483646 w 1459"/>
                <a:gd name="T65" fmla="*/ 2147483646 h 1946"/>
                <a:gd name="T66" fmla="*/ 2147483646 w 1459"/>
                <a:gd name="T67" fmla="*/ 2147483646 h 1946"/>
                <a:gd name="T68" fmla="*/ 2147483646 w 1459"/>
                <a:gd name="T69" fmla="*/ 2147483646 h 1946"/>
                <a:gd name="T70" fmla="*/ 2147483646 w 1459"/>
                <a:gd name="T71" fmla="*/ 2147483646 h 1946"/>
                <a:gd name="T72" fmla="*/ 0 w 1459"/>
                <a:gd name="T73" fmla="*/ 2147483646 h 1946"/>
                <a:gd name="T74" fmla="*/ 0 w 1459"/>
                <a:gd name="T75" fmla="*/ 2147483646 h 1946"/>
                <a:gd name="T76" fmla="*/ 2147483646 w 1459"/>
                <a:gd name="T77" fmla="*/ 2147483646 h 1946"/>
                <a:gd name="T78" fmla="*/ 2147483646 w 1459"/>
                <a:gd name="T79" fmla="*/ 2147483646 h 1946"/>
                <a:gd name="T80" fmla="*/ 2147483646 w 1459"/>
                <a:gd name="T81" fmla="*/ 2147483646 h 1946"/>
                <a:gd name="T82" fmla="*/ 2147483646 w 1459"/>
                <a:gd name="T83" fmla="*/ 2147483646 h 1946"/>
                <a:gd name="T84" fmla="*/ 2147483646 w 1459"/>
                <a:gd name="T85" fmla="*/ 2147483646 h 1946"/>
                <a:gd name="T86" fmla="*/ 2147483646 w 1459"/>
                <a:gd name="T87" fmla="*/ 2147483646 h 1946"/>
                <a:gd name="T88" fmla="*/ 2147483646 w 1459"/>
                <a:gd name="T89" fmla="*/ 2147483646 h 1946"/>
                <a:gd name="T90" fmla="*/ 2147483646 w 1459"/>
                <a:gd name="T91" fmla="*/ 2147483646 h 1946"/>
                <a:gd name="T92" fmla="*/ 2147483646 w 1459"/>
                <a:gd name="T93" fmla="*/ 2147483646 h 1946"/>
                <a:gd name="T94" fmla="*/ 2147483646 w 1459"/>
                <a:gd name="T95" fmla="*/ 2147483646 h 1946"/>
                <a:gd name="T96" fmla="*/ 2147483646 w 1459"/>
                <a:gd name="T97" fmla="*/ 2147483646 h 1946"/>
                <a:gd name="T98" fmla="*/ 2147483646 w 1459"/>
                <a:gd name="T99" fmla="*/ 2147483646 h 1946"/>
                <a:gd name="T100" fmla="*/ 2147483646 w 1459"/>
                <a:gd name="T101" fmla="*/ 2147483646 h 1946"/>
                <a:gd name="T102" fmla="*/ 2147483646 w 1459"/>
                <a:gd name="T103" fmla="*/ 2147483646 h 1946"/>
                <a:gd name="T104" fmla="*/ 2147483646 w 1459"/>
                <a:gd name="T105" fmla="*/ 2147483646 h 1946"/>
                <a:gd name="T106" fmla="*/ 2147483646 w 1459"/>
                <a:gd name="T107" fmla="*/ 2147483646 h 1946"/>
                <a:gd name="T108" fmla="*/ 2147483646 w 1459"/>
                <a:gd name="T109" fmla="*/ 2147483646 h 1946"/>
                <a:gd name="T110" fmla="*/ 2147483646 w 1459"/>
                <a:gd name="T111" fmla="*/ 2147483646 h 1946"/>
                <a:gd name="T112" fmla="*/ 2147483646 w 1459"/>
                <a:gd name="T113" fmla="*/ 2147483646 h 19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59"/>
                <a:gd name="T172" fmla="*/ 0 h 1946"/>
                <a:gd name="T173" fmla="*/ 1459 w 1459"/>
                <a:gd name="T174" fmla="*/ 1946 h 19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59" h="1946">
                  <a:moveTo>
                    <a:pt x="210" y="769"/>
                  </a:moveTo>
                  <a:lnTo>
                    <a:pt x="210" y="769"/>
                  </a:lnTo>
                  <a:lnTo>
                    <a:pt x="512" y="633"/>
                  </a:lnTo>
                  <a:lnTo>
                    <a:pt x="512" y="1697"/>
                  </a:lnTo>
                  <a:lnTo>
                    <a:pt x="210" y="1697"/>
                  </a:lnTo>
                  <a:lnTo>
                    <a:pt x="210" y="769"/>
                  </a:lnTo>
                  <a:close/>
                  <a:moveTo>
                    <a:pt x="578" y="222"/>
                  </a:moveTo>
                  <a:lnTo>
                    <a:pt x="578" y="222"/>
                  </a:lnTo>
                  <a:lnTo>
                    <a:pt x="880" y="86"/>
                  </a:lnTo>
                  <a:lnTo>
                    <a:pt x="880" y="797"/>
                  </a:lnTo>
                  <a:lnTo>
                    <a:pt x="880" y="1697"/>
                  </a:lnTo>
                  <a:lnTo>
                    <a:pt x="578" y="1697"/>
                  </a:lnTo>
                  <a:lnTo>
                    <a:pt x="578" y="581"/>
                  </a:lnTo>
                  <a:lnTo>
                    <a:pt x="578" y="222"/>
                  </a:lnTo>
                  <a:close/>
                  <a:moveTo>
                    <a:pt x="1248" y="984"/>
                  </a:moveTo>
                  <a:lnTo>
                    <a:pt x="1248" y="984"/>
                  </a:lnTo>
                  <a:lnTo>
                    <a:pt x="1248" y="1697"/>
                  </a:lnTo>
                  <a:lnTo>
                    <a:pt x="947" y="1697"/>
                  </a:lnTo>
                  <a:lnTo>
                    <a:pt x="947" y="848"/>
                  </a:lnTo>
                  <a:lnTo>
                    <a:pt x="1248" y="984"/>
                  </a:lnTo>
                  <a:close/>
                  <a:moveTo>
                    <a:pt x="1425" y="1697"/>
                  </a:moveTo>
                  <a:lnTo>
                    <a:pt x="1425" y="1697"/>
                  </a:lnTo>
                  <a:lnTo>
                    <a:pt x="1315" y="1697"/>
                  </a:lnTo>
                  <a:lnTo>
                    <a:pt x="1315" y="962"/>
                  </a:lnTo>
                  <a:cubicBezTo>
                    <a:pt x="1315" y="949"/>
                    <a:pt x="1307" y="937"/>
                    <a:pt x="1295" y="932"/>
                  </a:cubicBezTo>
                  <a:lnTo>
                    <a:pt x="947" y="775"/>
                  </a:lnTo>
                  <a:lnTo>
                    <a:pt x="947" y="35"/>
                  </a:lnTo>
                  <a:cubicBezTo>
                    <a:pt x="947" y="23"/>
                    <a:pt x="941" y="13"/>
                    <a:pt x="931" y="7"/>
                  </a:cubicBezTo>
                  <a:cubicBezTo>
                    <a:pt x="922" y="1"/>
                    <a:pt x="910" y="0"/>
                    <a:pt x="900" y="4"/>
                  </a:cubicBezTo>
                  <a:lnTo>
                    <a:pt x="531" y="170"/>
                  </a:lnTo>
                  <a:cubicBezTo>
                    <a:pt x="519" y="175"/>
                    <a:pt x="512" y="187"/>
                    <a:pt x="512" y="200"/>
                  </a:cubicBezTo>
                  <a:lnTo>
                    <a:pt x="512" y="560"/>
                  </a:lnTo>
                  <a:lnTo>
                    <a:pt x="163" y="717"/>
                  </a:lnTo>
                  <a:cubicBezTo>
                    <a:pt x="151" y="722"/>
                    <a:pt x="143" y="734"/>
                    <a:pt x="143" y="747"/>
                  </a:cubicBezTo>
                  <a:lnTo>
                    <a:pt x="143" y="1697"/>
                  </a:lnTo>
                  <a:lnTo>
                    <a:pt x="33" y="1697"/>
                  </a:lnTo>
                  <a:cubicBezTo>
                    <a:pt x="15" y="1697"/>
                    <a:pt x="0" y="1712"/>
                    <a:pt x="0" y="1730"/>
                  </a:cubicBezTo>
                  <a:lnTo>
                    <a:pt x="0" y="1876"/>
                  </a:lnTo>
                  <a:cubicBezTo>
                    <a:pt x="0" y="1895"/>
                    <a:pt x="15" y="1910"/>
                    <a:pt x="33" y="1910"/>
                  </a:cubicBezTo>
                  <a:lnTo>
                    <a:pt x="817" y="1910"/>
                  </a:lnTo>
                  <a:cubicBezTo>
                    <a:pt x="829" y="1931"/>
                    <a:pt x="851" y="1946"/>
                    <a:pt x="878" y="1946"/>
                  </a:cubicBezTo>
                  <a:cubicBezTo>
                    <a:pt x="916" y="1946"/>
                    <a:pt x="947" y="1915"/>
                    <a:pt x="947" y="1877"/>
                  </a:cubicBezTo>
                  <a:cubicBezTo>
                    <a:pt x="947" y="1839"/>
                    <a:pt x="916" y="1807"/>
                    <a:pt x="878" y="1807"/>
                  </a:cubicBezTo>
                  <a:cubicBezTo>
                    <a:pt x="852" y="1807"/>
                    <a:pt x="829" y="1822"/>
                    <a:pt x="817" y="1843"/>
                  </a:cubicBezTo>
                  <a:lnTo>
                    <a:pt x="66" y="1843"/>
                  </a:lnTo>
                  <a:lnTo>
                    <a:pt x="66" y="1763"/>
                  </a:lnTo>
                  <a:lnTo>
                    <a:pt x="1392" y="1763"/>
                  </a:lnTo>
                  <a:lnTo>
                    <a:pt x="1392" y="1843"/>
                  </a:lnTo>
                  <a:lnTo>
                    <a:pt x="1152" y="1843"/>
                  </a:lnTo>
                  <a:cubicBezTo>
                    <a:pt x="1141" y="1821"/>
                    <a:pt x="1118" y="1807"/>
                    <a:pt x="1092" y="1807"/>
                  </a:cubicBezTo>
                  <a:cubicBezTo>
                    <a:pt x="1053" y="1807"/>
                    <a:pt x="1022" y="1838"/>
                    <a:pt x="1022" y="1876"/>
                  </a:cubicBezTo>
                  <a:cubicBezTo>
                    <a:pt x="1022" y="1914"/>
                    <a:pt x="1053" y="1945"/>
                    <a:pt x="1092" y="1945"/>
                  </a:cubicBezTo>
                  <a:cubicBezTo>
                    <a:pt x="1118" y="1945"/>
                    <a:pt x="1140" y="1931"/>
                    <a:pt x="1152" y="1910"/>
                  </a:cubicBezTo>
                  <a:lnTo>
                    <a:pt x="1425" y="1910"/>
                  </a:lnTo>
                  <a:cubicBezTo>
                    <a:pt x="1444" y="1910"/>
                    <a:pt x="1459" y="1895"/>
                    <a:pt x="1459" y="1876"/>
                  </a:cubicBezTo>
                  <a:lnTo>
                    <a:pt x="1459" y="1730"/>
                  </a:lnTo>
                  <a:cubicBezTo>
                    <a:pt x="1459" y="1712"/>
                    <a:pt x="1444" y="1697"/>
                    <a:pt x="1425" y="169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5" name="组合 296"/>
          <p:cNvGrpSpPr>
            <a:grpSpLocks/>
          </p:cNvGrpSpPr>
          <p:nvPr/>
        </p:nvGrpSpPr>
        <p:grpSpPr bwMode="gray">
          <a:xfrm>
            <a:off x="4998088" y="3998029"/>
            <a:ext cx="637840" cy="570211"/>
            <a:chOff x="779463" y="3648076"/>
            <a:chExt cx="701675" cy="673100"/>
          </a:xfrm>
        </p:grpSpPr>
        <p:sp>
          <p:nvSpPr>
            <p:cNvPr id="116" name="Freeform 67"/>
            <p:cNvSpPr>
              <a:spLocks/>
            </p:cNvSpPr>
            <p:nvPr/>
          </p:nvSpPr>
          <p:spPr bwMode="gray">
            <a:xfrm>
              <a:off x="881063" y="3832226"/>
              <a:ext cx="295275" cy="17463"/>
            </a:xfrm>
            <a:custGeom>
              <a:avLst/>
              <a:gdLst>
                <a:gd name="T0" fmla="*/ 2147483646 w 701"/>
                <a:gd name="T1" fmla="*/ 2147483646 h 40"/>
                <a:gd name="T2" fmla="*/ 2147483646 w 701"/>
                <a:gd name="T3" fmla="*/ 2147483646 h 40"/>
                <a:gd name="T4" fmla="*/ 2147483646 w 701"/>
                <a:gd name="T5" fmla="*/ 2147483646 h 40"/>
                <a:gd name="T6" fmla="*/ 2147483646 w 701"/>
                <a:gd name="T7" fmla="*/ 2147483646 h 40"/>
                <a:gd name="T8" fmla="*/ 2147483646 w 701"/>
                <a:gd name="T9" fmla="*/ 0 h 40"/>
                <a:gd name="T10" fmla="*/ 2147483646 w 701"/>
                <a:gd name="T11" fmla="*/ 0 h 40"/>
                <a:gd name="T12" fmla="*/ 0 w 701"/>
                <a:gd name="T13" fmla="*/ 2147483646 h 40"/>
                <a:gd name="T14" fmla="*/ 2147483646 w 701"/>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20" y="40"/>
                  </a:moveTo>
                  <a:lnTo>
                    <a:pt x="20" y="40"/>
                  </a:lnTo>
                  <a:lnTo>
                    <a:pt x="681" y="40"/>
                  </a:lnTo>
                  <a:cubicBezTo>
                    <a:pt x="692" y="40"/>
                    <a:pt x="701" y="31"/>
                    <a:pt x="701" y="20"/>
                  </a:cubicBezTo>
                  <a:cubicBezTo>
                    <a:pt x="701" y="9"/>
                    <a:pt x="692" y="0"/>
                    <a:pt x="681" y="0"/>
                  </a:cubicBezTo>
                  <a:lnTo>
                    <a:pt x="20" y="0"/>
                  </a:lnTo>
                  <a:cubicBezTo>
                    <a:pt x="9" y="0"/>
                    <a:pt x="0" y="9"/>
                    <a:pt x="0" y="20"/>
                  </a:cubicBezTo>
                  <a:cubicBezTo>
                    <a:pt x="0" y="31"/>
                    <a:pt x="9" y="40"/>
                    <a:pt x="20"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68"/>
            <p:cNvSpPr>
              <a:spLocks/>
            </p:cNvSpPr>
            <p:nvPr/>
          </p:nvSpPr>
          <p:spPr bwMode="gray">
            <a:xfrm>
              <a:off x="881063" y="388620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69"/>
            <p:cNvSpPr>
              <a:spLocks/>
            </p:cNvSpPr>
            <p:nvPr/>
          </p:nvSpPr>
          <p:spPr bwMode="gray">
            <a:xfrm>
              <a:off x="881063" y="394017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70"/>
            <p:cNvSpPr>
              <a:spLocks/>
            </p:cNvSpPr>
            <p:nvPr/>
          </p:nvSpPr>
          <p:spPr bwMode="gray">
            <a:xfrm>
              <a:off x="881063" y="399415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71"/>
            <p:cNvSpPr>
              <a:spLocks/>
            </p:cNvSpPr>
            <p:nvPr/>
          </p:nvSpPr>
          <p:spPr bwMode="gray">
            <a:xfrm>
              <a:off x="881063" y="404812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2"/>
                    <a:pt x="9" y="40"/>
                    <a:pt x="20" y="40"/>
                  </a:cubicBezTo>
                  <a:lnTo>
                    <a:pt x="681" y="40"/>
                  </a:lnTo>
                  <a:cubicBezTo>
                    <a:pt x="692" y="40"/>
                    <a:pt x="701" y="32"/>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72"/>
            <p:cNvSpPr>
              <a:spLocks/>
            </p:cNvSpPr>
            <p:nvPr/>
          </p:nvSpPr>
          <p:spPr bwMode="gray">
            <a:xfrm>
              <a:off x="881063" y="410210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73"/>
            <p:cNvSpPr>
              <a:spLocks/>
            </p:cNvSpPr>
            <p:nvPr/>
          </p:nvSpPr>
          <p:spPr bwMode="gray">
            <a:xfrm>
              <a:off x="881063" y="415607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74"/>
            <p:cNvSpPr>
              <a:spLocks/>
            </p:cNvSpPr>
            <p:nvPr/>
          </p:nvSpPr>
          <p:spPr bwMode="gray">
            <a:xfrm>
              <a:off x="1260475" y="3922713"/>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75"/>
            <p:cNvSpPr>
              <a:spLocks/>
            </p:cNvSpPr>
            <p:nvPr/>
          </p:nvSpPr>
          <p:spPr bwMode="gray">
            <a:xfrm>
              <a:off x="1331913" y="3922713"/>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76"/>
            <p:cNvSpPr>
              <a:spLocks/>
            </p:cNvSpPr>
            <p:nvPr/>
          </p:nvSpPr>
          <p:spPr bwMode="gray">
            <a:xfrm>
              <a:off x="1260475" y="3989388"/>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77"/>
            <p:cNvSpPr>
              <a:spLocks/>
            </p:cNvSpPr>
            <p:nvPr/>
          </p:nvSpPr>
          <p:spPr bwMode="gray">
            <a:xfrm>
              <a:off x="1331913" y="3989388"/>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78"/>
            <p:cNvSpPr>
              <a:spLocks/>
            </p:cNvSpPr>
            <p:nvPr/>
          </p:nvSpPr>
          <p:spPr bwMode="gray">
            <a:xfrm>
              <a:off x="1260475" y="4056063"/>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79"/>
            <p:cNvSpPr>
              <a:spLocks/>
            </p:cNvSpPr>
            <p:nvPr/>
          </p:nvSpPr>
          <p:spPr bwMode="gray">
            <a:xfrm>
              <a:off x="1331913" y="4056063"/>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80"/>
            <p:cNvSpPr>
              <a:spLocks/>
            </p:cNvSpPr>
            <p:nvPr/>
          </p:nvSpPr>
          <p:spPr bwMode="gray">
            <a:xfrm>
              <a:off x="1260475" y="4124326"/>
              <a:ext cx="44450" cy="44450"/>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81"/>
            <p:cNvSpPr>
              <a:spLocks/>
            </p:cNvSpPr>
            <p:nvPr/>
          </p:nvSpPr>
          <p:spPr bwMode="gray">
            <a:xfrm>
              <a:off x="1331913" y="4124326"/>
              <a:ext cx="46038" cy="44450"/>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82"/>
            <p:cNvSpPr>
              <a:spLocks/>
            </p:cNvSpPr>
            <p:nvPr/>
          </p:nvSpPr>
          <p:spPr bwMode="gray">
            <a:xfrm>
              <a:off x="928688" y="3684588"/>
              <a:ext cx="60325" cy="60325"/>
            </a:xfrm>
            <a:custGeom>
              <a:avLst/>
              <a:gdLst>
                <a:gd name="T0" fmla="*/ 2147483646 w 146"/>
                <a:gd name="T1" fmla="*/ 2147483646 h 146"/>
                <a:gd name="T2" fmla="*/ 2147483646 w 146"/>
                <a:gd name="T3" fmla="*/ 2147483646 h 146"/>
                <a:gd name="T4" fmla="*/ 2147483646 w 146"/>
                <a:gd name="T5" fmla="*/ 0 h 146"/>
                <a:gd name="T6" fmla="*/ 0 w 146"/>
                <a:gd name="T7" fmla="*/ 0 h 146"/>
                <a:gd name="T8" fmla="*/ 0 w 146"/>
                <a:gd name="T9" fmla="*/ 2147483646 h 146"/>
                <a:gd name="T10" fmla="*/ 2147483646 w 146"/>
                <a:gd name="T11" fmla="*/ 2147483646 h 146"/>
                <a:gd name="T12" fmla="*/ 2147483646 w 146"/>
                <a:gd name="T13" fmla="*/ 2147483646 h 146"/>
                <a:gd name="T14" fmla="*/ 2147483646 w 146"/>
                <a:gd name="T15" fmla="*/ 2147483646 h 146"/>
                <a:gd name="T16" fmla="*/ 2147483646 w 146"/>
                <a:gd name="T17" fmla="*/ 2147483646 h 146"/>
                <a:gd name="T18" fmla="*/ 2147483646 w 146"/>
                <a:gd name="T19" fmla="*/ 2147483646 h 146"/>
                <a:gd name="T20" fmla="*/ 2147483646 w 146"/>
                <a:gd name="T21" fmla="*/ 2147483646 h 146"/>
                <a:gd name="T22" fmla="*/ 2147483646 w 146"/>
                <a:gd name="T23" fmla="*/ 2147483646 h 146"/>
                <a:gd name="T24" fmla="*/ 2147483646 w 146"/>
                <a:gd name="T25" fmla="*/ 0 h 146"/>
                <a:gd name="T26" fmla="*/ 2147483646 w 146"/>
                <a:gd name="T27" fmla="*/ 0 h 146"/>
                <a:gd name="T28" fmla="*/ 2147483646 w 146"/>
                <a:gd name="T29" fmla="*/ 2147483646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46"/>
                <a:gd name="T47" fmla="*/ 146 w 146"/>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46">
                  <a:moveTo>
                    <a:pt x="74" y="104"/>
                  </a:moveTo>
                  <a:lnTo>
                    <a:pt x="74" y="104"/>
                  </a:lnTo>
                  <a:lnTo>
                    <a:pt x="36" y="0"/>
                  </a:lnTo>
                  <a:lnTo>
                    <a:pt x="0" y="0"/>
                  </a:lnTo>
                  <a:lnTo>
                    <a:pt x="0" y="146"/>
                  </a:lnTo>
                  <a:lnTo>
                    <a:pt x="26" y="146"/>
                  </a:lnTo>
                  <a:lnTo>
                    <a:pt x="26" y="40"/>
                  </a:lnTo>
                  <a:lnTo>
                    <a:pt x="64" y="143"/>
                  </a:lnTo>
                  <a:lnTo>
                    <a:pt x="83" y="143"/>
                  </a:lnTo>
                  <a:lnTo>
                    <a:pt x="121" y="42"/>
                  </a:lnTo>
                  <a:lnTo>
                    <a:pt x="121" y="146"/>
                  </a:lnTo>
                  <a:lnTo>
                    <a:pt x="146" y="146"/>
                  </a:lnTo>
                  <a:lnTo>
                    <a:pt x="146" y="0"/>
                  </a:lnTo>
                  <a:lnTo>
                    <a:pt x="113" y="0"/>
                  </a:lnTo>
                  <a:lnTo>
                    <a:pt x="74" y="10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83"/>
            <p:cNvSpPr>
              <a:spLocks noEditPoints="1"/>
            </p:cNvSpPr>
            <p:nvPr/>
          </p:nvSpPr>
          <p:spPr bwMode="gray">
            <a:xfrm>
              <a:off x="995363" y="3684588"/>
              <a:ext cx="53975" cy="60325"/>
            </a:xfrm>
            <a:custGeom>
              <a:avLst/>
              <a:gdLst>
                <a:gd name="T0" fmla="*/ 2147483646 w 132"/>
                <a:gd name="T1" fmla="*/ 2147483646 h 146"/>
                <a:gd name="T2" fmla="*/ 2147483646 w 132"/>
                <a:gd name="T3" fmla="*/ 2147483646 h 146"/>
                <a:gd name="T4" fmla="*/ 2147483646 w 132"/>
                <a:gd name="T5" fmla="*/ 2147483646 h 146"/>
                <a:gd name="T6" fmla="*/ 2147483646 w 132"/>
                <a:gd name="T7" fmla="*/ 2147483646 h 146"/>
                <a:gd name="T8" fmla="*/ 2147483646 w 132"/>
                <a:gd name="T9" fmla="*/ 2147483646 h 146"/>
                <a:gd name="T10" fmla="*/ 2147483646 w 132"/>
                <a:gd name="T11" fmla="*/ 0 h 146"/>
                <a:gd name="T12" fmla="*/ 2147483646 w 132"/>
                <a:gd name="T13" fmla="*/ 0 h 146"/>
                <a:gd name="T14" fmla="*/ 0 w 132"/>
                <a:gd name="T15" fmla="*/ 2147483646 h 146"/>
                <a:gd name="T16" fmla="*/ 2147483646 w 132"/>
                <a:gd name="T17" fmla="*/ 2147483646 h 146"/>
                <a:gd name="T18" fmla="*/ 2147483646 w 132"/>
                <a:gd name="T19" fmla="*/ 2147483646 h 146"/>
                <a:gd name="T20" fmla="*/ 2147483646 w 132"/>
                <a:gd name="T21" fmla="*/ 2147483646 h 146"/>
                <a:gd name="T22" fmla="*/ 2147483646 w 132"/>
                <a:gd name="T23" fmla="*/ 2147483646 h 146"/>
                <a:gd name="T24" fmla="*/ 2147483646 w 132"/>
                <a:gd name="T25" fmla="*/ 2147483646 h 146"/>
                <a:gd name="T26" fmla="*/ 2147483646 w 132"/>
                <a:gd name="T27" fmla="*/ 0 h 146"/>
                <a:gd name="T28" fmla="*/ 2147483646 w 132"/>
                <a:gd name="T29" fmla="*/ 0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2"/>
                <a:gd name="T46" fmla="*/ 0 h 146"/>
                <a:gd name="T47" fmla="*/ 132 w 132"/>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2" h="146">
                  <a:moveTo>
                    <a:pt x="45" y="94"/>
                  </a:moveTo>
                  <a:lnTo>
                    <a:pt x="45" y="94"/>
                  </a:lnTo>
                  <a:lnTo>
                    <a:pt x="65" y="32"/>
                  </a:lnTo>
                  <a:lnTo>
                    <a:pt x="86" y="94"/>
                  </a:lnTo>
                  <a:lnTo>
                    <a:pt x="45" y="94"/>
                  </a:lnTo>
                  <a:close/>
                  <a:moveTo>
                    <a:pt x="52" y="0"/>
                  </a:moveTo>
                  <a:lnTo>
                    <a:pt x="52" y="0"/>
                  </a:lnTo>
                  <a:lnTo>
                    <a:pt x="0" y="146"/>
                  </a:lnTo>
                  <a:lnTo>
                    <a:pt x="27" y="146"/>
                  </a:lnTo>
                  <a:lnTo>
                    <a:pt x="37" y="118"/>
                  </a:lnTo>
                  <a:lnTo>
                    <a:pt x="94" y="118"/>
                  </a:lnTo>
                  <a:lnTo>
                    <a:pt x="104" y="146"/>
                  </a:lnTo>
                  <a:lnTo>
                    <a:pt x="132" y="146"/>
                  </a:lnTo>
                  <a:lnTo>
                    <a:pt x="80" y="0"/>
                  </a:lnTo>
                  <a:lnTo>
                    <a:pt x="52"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84"/>
            <p:cNvSpPr>
              <a:spLocks/>
            </p:cNvSpPr>
            <p:nvPr/>
          </p:nvSpPr>
          <p:spPr bwMode="gray">
            <a:xfrm>
              <a:off x="1055688" y="3684588"/>
              <a:ext cx="39688" cy="60325"/>
            </a:xfrm>
            <a:custGeom>
              <a:avLst/>
              <a:gdLst>
                <a:gd name="T0" fmla="*/ 2147483646 w 94"/>
                <a:gd name="T1" fmla="*/ 0 h 146"/>
                <a:gd name="T2" fmla="*/ 2147483646 w 94"/>
                <a:gd name="T3" fmla="*/ 0 h 146"/>
                <a:gd name="T4" fmla="*/ 0 w 94"/>
                <a:gd name="T5" fmla="*/ 0 h 146"/>
                <a:gd name="T6" fmla="*/ 0 w 94"/>
                <a:gd name="T7" fmla="*/ 2147483646 h 146"/>
                <a:gd name="T8" fmla="*/ 2147483646 w 94"/>
                <a:gd name="T9" fmla="*/ 2147483646 h 146"/>
                <a:gd name="T10" fmla="*/ 2147483646 w 94"/>
                <a:gd name="T11" fmla="*/ 2147483646 h 146"/>
                <a:gd name="T12" fmla="*/ 2147483646 w 94"/>
                <a:gd name="T13" fmla="*/ 2147483646 h 146"/>
                <a:gd name="T14" fmla="*/ 2147483646 w 94"/>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6" y="0"/>
                  </a:moveTo>
                  <a:lnTo>
                    <a:pt x="26" y="0"/>
                  </a:lnTo>
                  <a:lnTo>
                    <a:pt x="0" y="0"/>
                  </a:lnTo>
                  <a:lnTo>
                    <a:pt x="0" y="146"/>
                  </a:lnTo>
                  <a:lnTo>
                    <a:pt x="94" y="146"/>
                  </a:lnTo>
                  <a:lnTo>
                    <a:pt x="94" y="120"/>
                  </a:lnTo>
                  <a:lnTo>
                    <a:pt x="26" y="120"/>
                  </a:lnTo>
                  <a:lnTo>
                    <a:pt x="26"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85"/>
            <p:cNvSpPr>
              <a:spLocks/>
            </p:cNvSpPr>
            <p:nvPr/>
          </p:nvSpPr>
          <p:spPr bwMode="gray">
            <a:xfrm>
              <a:off x="1098550" y="3684588"/>
              <a:ext cx="39688" cy="60325"/>
            </a:xfrm>
            <a:custGeom>
              <a:avLst/>
              <a:gdLst>
                <a:gd name="T0" fmla="*/ 2147483646 w 94"/>
                <a:gd name="T1" fmla="*/ 2147483646 h 146"/>
                <a:gd name="T2" fmla="*/ 2147483646 w 94"/>
                <a:gd name="T3" fmla="*/ 2147483646 h 146"/>
                <a:gd name="T4" fmla="*/ 2147483646 w 94"/>
                <a:gd name="T5" fmla="*/ 0 h 146"/>
                <a:gd name="T6" fmla="*/ 0 w 94"/>
                <a:gd name="T7" fmla="*/ 0 h 146"/>
                <a:gd name="T8" fmla="*/ 0 w 94"/>
                <a:gd name="T9" fmla="*/ 2147483646 h 146"/>
                <a:gd name="T10" fmla="*/ 2147483646 w 94"/>
                <a:gd name="T11" fmla="*/ 2147483646 h 146"/>
                <a:gd name="T12" fmla="*/ 2147483646 w 94"/>
                <a:gd name="T13" fmla="*/ 2147483646 h 146"/>
                <a:gd name="T14" fmla="*/ 2147483646 w 94"/>
                <a:gd name="T15" fmla="*/ 2147483646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7" y="120"/>
                  </a:moveTo>
                  <a:lnTo>
                    <a:pt x="27" y="120"/>
                  </a:lnTo>
                  <a:lnTo>
                    <a:pt x="27" y="0"/>
                  </a:lnTo>
                  <a:lnTo>
                    <a:pt x="0" y="0"/>
                  </a:lnTo>
                  <a:lnTo>
                    <a:pt x="0" y="146"/>
                  </a:lnTo>
                  <a:lnTo>
                    <a:pt x="94" y="146"/>
                  </a:lnTo>
                  <a:lnTo>
                    <a:pt x="94" y="120"/>
                  </a:lnTo>
                  <a:lnTo>
                    <a:pt x="27" y="12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86"/>
            <p:cNvSpPr>
              <a:spLocks noEditPoints="1"/>
            </p:cNvSpPr>
            <p:nvPr/>
          </p:nvSpPr>
          <p:spPr bwMode="gray">
            <a:xfrm>
              <a:off x="779463" y="3648076"/>
              <a:ext cx="701675" cy="673100"/>
            </a:xfrm>
            <a:custGeom>
              <a:avLst/>
              <a:gdLst>
                <a:gd name="T0" fmla="*/ 2147483646 w 1672"/>
                <a:gd name="T1" fmla="*/ 2147483646 h 1603"/>
                <a:gd name="T2" fmla="*/ 2147483646 w 1672"/>
                <a:gd name="T3" fmla="*/ 2147483646 h 1603"/>
                <a:gd name="T4" fmla="*/ 2147483646 w 1672"/>
                <a:gd name="T5" fmla="*/ 2147483646 h 1603"/>
                <a:gd name="T6" fmla="*/ 2147483646 w 1672"/>
                <a:gd name="T7" fmla="*/ 2147483646 h 1603"/>
                <a:gd name="T8" fmla="*/ 2147483646 w 1672"/>
                <a:gd name="T9" fmla="*/ 2147483646 h 1603"/>
                <a:gd name="T10" fmla="*/ 2147483646 w 1672"/>
                <a:gd name="T11" fmla="*/ 2147483646 h 1603"/>
                <a:gd name="T12" fmla="*/ 2147483646 w 1672"/>
                <a:gd name="T13" fmla="*/ 2147483646 h 1603"/>
                <a:gd name="T14" fmla="*/ 2147483646 w 1672"/>
                <a:gd name="T15" fmla="*/ 2147483646 h 1603"/>
                <a:gd name="T16" fmla="*/ 2147483646 w 1672"/>
                <a:gd name="T17" fmla="*/ 2147483646 h 1603"/>
                <a:gd name="T18" fmla="*/ 2147483646 w 1672"/>
                <a:gd name="T19" fmla="*/ 2147483646 h 1603"/>
                <a:gd name="T20" fmla="*/ 2147483646 w 1672"/>
                <a:gd name="T21" fmla="*/ 2147483646 h 1603"/>
                <a:gd name="T22" fmla="*/ 2147483646 w 1672"/>
                <a:gd name="T23" fmla="*/ 2147483646 h 1603"/>
                <a:gd name="T24" fmla="*/ 2147483646 w 1672"/>
                <a:gd name="T25" fmla="*/ 2147483646 h 1603"/>
                <a:gd name="T26" fmla="*/ 2147483646 w 1672"/>
                <a:gd name="T27" fmla="*/ 2147483646 h 1603"/>
                <a:gd name="T28" fmla="*/ 2147483646 w 1672"/>
                <a:gd name="T29" fmla="*/ 2147483646 h 1603"/>
                <a:gd name="T30" fmla="*/ 2147483646 w 1672"/>
                <a:gd name="T31" fmla="*/ 2147483646 h 1603"/>
                <a:gd name="T32" fmla="*/ 2147483646 w 1672"/>
                <a:gd name="T33" fmla="*/ 2147483646 h 1603"/>
                <a:gd name="T34" fmla="*/ 2147483646 w 1672"/>
                <a:gd name="T35" fmla="*/ 2147483646 h 1603"/>
                <a:gd name="T36" fmla="*/ 2147483646 w 1672"/>
                <a:gd name="T37" fmla="*/ 2147483646 h 1603"/>
                <a:gd name="T38" fmla="*/ 2147483646 w 1672"/>
                <a:gd name="T39" fmla="*/ 2147483646 h 1603"/>
                <a:gd name="T40" fmla="*/ 2147483646 w 1672"/>
                <a:gd name="T41" fmla="*/ 2147483646 h 1603"/>
                <a:gd name="T42" fmla="*/ 2147483646 w 1672"/>
                <a:gd name="T43" fmla="*/ 2147483646 h 1603"/>
                <a:gd name="T44" fmla="*/ 2147483646 w 1672"/>
                <a:gd name="T45" fmla="*/ 2147483646 h 1603"/>
                <a:gd name="T46" fmla="*/ 2147483646 w 1672"/>
                <a:gd name="T47" fmla="*/ 2147483646 h 1603"/>
                <a:gd name="T48" fmla="*/ 2147483646 w 1672"/>
                <a:gd name="T49" fmla="*/ 2147483646 h 1603"/>
                <a:gd name="T50" fmla="*/ 2147483646 w 1672"/>
                <a:gd name="T51" fmla="*/ 2147483646 h 1603"/>
                <a:gd name="T52" fmla="*/ 2147483646 w 1672"/>
                <a:gd name="T53" fmla="*/ 2147483646 h 1603"/>
                <a:gd name="T54" fmla="*/ 2147483646 w 1672"/>
                <a:gd name="T55" fmla="*/ 2147483646 h 1603"/>
                <a:gd name="T56" fmla="*/ 2147483646 w 1672"/>
                <a:gd name="T57" fmla="*/ 0 h 1603"/>
                <a:gd name="T58" fmla="*/ 2147483646 w 1672"/>
                <a:gd name="T59" fmla="*/ 0 h 1603"/>
                <a:gd name="T60" fmla="*/ 2147483646 w 1672"/>
                <a:gd name="T61" fmla="*/ 2147483646 h 1603"/>
                <a:gd name="T62" fmla="*/ 2147483646 w 1672"/>
                <a:gd name="T63" fmla="*/ 2147483646 h 1603"/>
                <a:gd name="T64" fmla="*/ 2147483646 w 1672"/>
                <a:gd name="T65" fmla="*/ 2147483646 h 1603"/>
                <a:gd name="T66" fmla="*/ 2147483646 w 1672"/>
                <a:gd name="T67" fmla="*/ 2147483646 h 1603"/>
                <a:gd name="T68" fmla="*/ 2147483646 w 1672"/>
                <a:gd name="T69" fmla="*/ 2147483646 h 1603"/>
                <a:gd name="T70" fmla="*/ 2147483646 w 1672"/>
                <a:gd name="T71" fmla="*/ 2147483646 h 1603"/>
                <a:gd name="T72" fmla="*/ 0 w 1672"/>
                <a:gd name="T73" fmla="*/ 2147483646 h 1603"/>
                <a:gd name="T74" fmla="*/ 0 w 1672"/>
                <a:gd name="T75" fmla="*/ 2147483646 h 1603"/>
                <a:gd name="T76" fmla="*/ 2147483646 w 1672"/>
                <a:gd name="T77" fmla="*/ 2147483646 h 1603"/>
                <a:gd name="T78" fmla="*/ 2147483646 w 1672"/>
                <a:gd name="T79" fmla="*/ 2147483646 h 1603"/>
                <a:gd name="T80" fmla="*/ 2147483646 w 1672"/>
                <a:gd name="T81" fmla="*/ 2147483646 h 1603"/>
                <a:gd name="T82" fmla="*/ 2147483646 w 1672"/>
                <a:gd name="T83" fmla="*/ 2147483646 h 1603"/>
                <a:gd name="T84" fmla="*/ 2147483646 w 1672"/>
                <a:gd name="T85" fmla="*/ 2147483646 h 1603"/>
                <a:gd name="T86" fmla="*/ 2147483646 w 1672"/>
                <a:gd name="T87" fmla="*/ 2147483646 h 1603"/>
                <a:gd name="T88" fmla="*/ 2147483646 w 1672"/>
                <a:gd name="T89" fmla="*/ 2147483646 h 1603"/>
                <a:gd name="T90" fmla="*/ 2147483646 w 1672"/>
                <a:gd name="T91" fmla="*/ 2147483646 h 1603"/>
                <a:gd name="T92" fmla="*/ 2147483646 w 1672"/>
                <a:gd name="T93" fmla="*/ 2147483646 h 1603"/>
                <a:gd name="T94" fmla="*/ 2147483646 w 1672"/>
                <a:gd name="T95" fmla="*/ 2147483646 h 1603"/>
                <a:gd name="T96" fmla="*/ 2147483646 w 1672"/>
                <a:gd name="T97" fmla="*/ 2147483646 h 1603"/>
                <a:gd name="T98" fmla="*/ 2147483646 w 1672"/>
                <a:gd name="T99" fmla="*/ 2147483646 h 1603"/>
                <a:gd name="T100" fmla="*/ 2147483646 w 1672"/>
                <a:gd name="T101" fmla="*/ 2147483646 h 1603"/>
                <a:gd name="T102" fmla="*/ 2147483646 w 1672"/>
                <a:gd name="T103" fmla="*/ 2147483646 h 1603"/>
                <a:gd name="T104" fmla="*/ 2147483646 w 1672"/>
                <a:gd name="T105" fmla="*/ 2147483646 h 1603"/>
                <a:gd name="T106" fmla="*/ 2147483646 w 1672"/>
                <a:gd name="T107" fmla="*/ 2147483646 h 1603"/>
                <a:gd name="T108" fmla="*/ 2147483646 w 1672"/>
                <a:gd name="T109" fmla="*/ 2147483646 h 1603"/>
                <a:gd name="T110" fmla="*/ 2147483646 w 1672"/>
                <a:gd name="T111" fmla="*/ 2147483646 h 1603"/>
                <a:gd name="T112" fmla="*/ 2147483646 w 1672"/>
                <a:gd name="T113" fmla="*/ 2147483646 h 16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72"/>
                <a:gd name="T172" fmla="*/ 0 h 1603"/>
                <a:gd name="T173" fmla="*/ 1672 w 1672"/>
                <a:gd name="T174" fmla="*/ 1603 h 16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72" h="1603">
                  <a:moveTo>
                    <a:pt x="187" y="320"/>
                  </a:moveTo>
                  <a:lnTo>
                    <a:pt x="187" y="320"/>
                  </a:lnTo>
                  <a:lnTo>
                    <a:pt x="1000" y="320"/>
                  </a:lnTo>
                  <a:lnTo>
                    <a:pt x="1000" y="1369"/>
                  </a:lnTo>
                  <a:lnTo>
                    <a:pt x="187" y="1369"/>
                  </a:lnTo>
                  <a:lnTo>
                    <a:pt x="187" y="320"/>
                  </a:lnTo>
                  <a:close/>
                  <a:moveTo>
                    <a:pt x="283" y="67"/>
                  </a:moveTo>
                  <a:lnTo>
                    <a:pt x="283" y="67"/>
                  </a:lnTo>
                  <a:lnTo>
                    <a:pt x="904" y="67"/>
                  </a:lnTo>
                  <a:lnTo>
                    <a:pt x="904" y="254"/>
                  </a:lnTo>
                  <a:lnTo>
                    <a:pt x="283" y="254"/>
                  </a:lnTo>
                  <a:lnTo>
                    <a:pt x="283" y="67"/>
                  </a:lnTo>
                  <a:close/>
                  <a:moveTo>
                    <a:pt x="1497" y="565"/>
                  </a:moveTo>
                  <a:lnTo>
                    <a:pt x="1497" y="565"/>
                  </a:lnTo>
                  <a:lnTo>
                    <a:pt x="1497" y="1369"/>
                  </a:lnTo>
                  <a:lnTo>
                    <a:pt x="1067" y="1369"/>
                  </a:lnTo>
                  <a:lnTo>
                    <a:pt x="1067" y="467"/>
                  </a:lnTo>
                  <a:lnTo>
                    <a:pt x="1497" y="565"/>
                  </a:lnTo>
                  <a:close/>
                  <a:moveTo>
                    <a:pt x="1639" y="1369"/>
                  </a:moveTo>
                  <a:lnTo>
                    <a:pt x="1639" y="1369"/>
                  </a:lnTo>
                  <a:lnTo>
                    <a:pt x="1563" y="1369"/>
                  </a:lnTo>
                  <a:lnTo>
                    <a:pt x="1563" y="538"/>
                  </a:lnTo>
                  <a:cubicBezTo>
                    <a:pt x="1563" y="523"/>
                    <a:pt x="1553" y="509"/>
                    <a:pt x="1538" y="506"/>
                  </a:cubicBezTo>
                  <a:lnTo>
                    <a:pt x="1067" y="399"/>
                  </a:lnTo>
                  <a:lnTo>
                    <a:pt x="1067" y="287"/>
                  </a:lnTo>
                  <a:cubicBezTo>
                    <a:pt x="1067" y="269"/>
                    <a:pt x="1052" y="254"/>
                    <a:pt x="1034" y="254"/>
                  </a:cubicBezTo>
                  <a:lnTo>
                    <a:pt x="971" y="254"/>
                  </a:lnTo>
                  <a:lnTo>
                    <a:pt x="971" y="33"/>
                  </a:lnTo>
                  <a:cubicBezTo>
                    <a:pt x="971" y="15"/>
                    <a:pt x="956" y="0"/>
                    <a:pt x="938" y="0"/>
                  </a:cubicBezTo>
                  <a:lnTo>
                    <a:pt x="249" y="0"/>
                  </a:lnTo>
                  <a:cubicBezTo>
                    <a:pt x="231" y="0"/>
                    <a:pt x="216" y="15"/>
                    <a:pt x="216" y="33"/>
                  </a:cubicBezTo>
                  <a:lnTo>
                    <a:pt x="216" y="254"/>
                  </a:lnTo>
                  <a:lnTo>
                    <a:pt x="154" y="254"/>
                  </a:lnTo>
                  <a:cubicBezTo>
                    <a:pt x="135" y="254"/>
                    <a:pt x="120" y="269"/>
                    <a:pt x="120" y="287"/>
                  </a:cubicBezTo>
                  <a:lnTo>
                    <a:pt x="120" y="1369"/>
                  </a:lnTo>
                  <a:lnTo>
                    <a:pt x="33" y="1369"/>
                  </a:lnTo>
                  <a:cubicBezTo>
                    <a:pt x="15" y="1369"/>
                    <a:pt x="0" y="1384"/>
                    <a:pt x="0" y="1403"/>
                  </a:cubicBezTo>
                  <a:lnTo>
                    <a:pt x="0" y="1533"/>
                  </a:lnTo>
                  <a:cubicBezTo>
                    <a:pt x="0" y="1552"/>
                    <a:pt x="15" y="1567"/>
                    <a:pt x="33" y="1567"/>
                  </a:cubicBezTo>
                  <a:lnTo>
                    <a:pt x="1037" y="1567"/>
                  </a:lnTo>
                  <a:cubicBezTo>
                    <a:pt x="1049" y="1588"/>
                    <a:pt x="1071" y="1603"/>
                    <a:pt x="1098" y="1603"/>
                  </a:cubicBezTo>
                  <a:cubicBezTo>
                    <a:pt x="1136" y="1603"/>
                    <a:pt x="1167" y="1572"/>
                    <a:pt x="1167" y="1534"/>
                  </a:cubicBezTo>
                  <a:cubicBezTo>
                    <a:pt x="1167" y="1496"/>
                    <a:pt x="1136" y="1464"/>
                    <a:pt x="1098" y="1464"/>
                  </a:cubicBezTo>
                  <a:cubicBezTo>
                    <a:pt x="1072" y="1464"/>
                    <a:pt x="1049" y="1479"/>
                    <a:pt x="1037" y="1500"/>
                  </a:cubicBezTo>
                  <a:lnTo>
                    <a:pt x="66" y="1500"/>
                  </a:lnTo>
                  <a:lnTo>
                    <a:pt x="66" y="1436"/>
                  </a:lnTo>
                  <a:lnTo>
                    <a:pt x="1606" y="1436"/>
                  </a:lnTo>
                  <a:lnTo>
                    <a:pt x="1606" y="1500"/>
                  </a:lnTo>
                  <a:lnTo>
                    <a:pt x="1372" y="1500"/>
                  </a:lnTo>
                  <a:cubicBezTo>
                    <a:pt x="1361" y="1478"/>
                    <a:pt x="1338" y="1464"/>
                    <a:pt x="1312" y="1464"/>
                  </a:cubicBezTo>
                  <a:cubicBezTo>
                    <a:pt x="1273" y="1464"/>
                    <a:pt x="1242" y="1495"/>
                    <a:pt x="1242" y="1533"/>
                  </a:cubicBezTo>
                  <a:cubicBezTo>
                    <a:pt x="1242" y="1571"/>
                    <a:pt x="1273" y="1602"/>
                    <a:pt x="1312" y="1602"/>
                  </a:cubicBezTo>
                  <a:cubicBezTo>
                    <a:pt x="1338" y="1602"/>
                    <a:pt x="1360" y="1588"/>
                    <a:pt x="1372" y="1567"/>
                  </a:cubicBezTo>
                  <a:lnTo>
                    <a:pt x="1639" y="1567"/>
                  </a:lnTo>
                  <a:cubicBezTo>
                    <a:pt x="1657" y="1567"/>
                    <a:pt x="1672" y="1552"/>
                    <a:pt x="1672" y="1533"/>
                  </a:cubicBezTo>
                  <a:lnTo>
                    <a:pt x="1672" y="1403"/>
                  </a:lnTo>
                  <a:cubicBezTo>
                    <a:pt x="1672" y="1384"/>
                    <a:pt x="1657" y="1369"/>
                    <a:pt x="1639" y="13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6" name="Freeform 91"/>
          <p:cNvSpPr>
            <a:spLocks noEditPoints="1"/>
          </p:cNvSpPr>
          <p:nvPr/>
        </p:nvSpPr>
        <p:spPr bwMode="gray">
          <a:xfrm>
            <a:off x="8382699" y="3998029"/>
            <a:ext cx="637840" cy="570211"/>
          </a:xfrm>
          <a:custGeom>
            <a:avLst/>
            <a:gdLst>
              <a:gd name="T0" fmla="*/ 2147483646 w 2015"/>
              <a:gd name="T1" fmla="*/ 2147483646 h 1297"/>
              <a:gd name="T2" fmla="*/ 2147483646 w 2015"/>
              <a:gd name="T3" fmla="*/ 2147483646 h 1297"/>
              <a:gd name="T4" fmla="*/ 2147483646 w 2015"/>
              <a:gd name="T5" fmla="*/ 2147483646 h 1297"/>
              <a:gd name="T6" fmla="*/ 2147483646 w 2015"/>
              <a:gd name="T7" fmla="*/ 2147483646 h 1297"/>
              <a:gd name="T8" fmla="*/ 2147483646 w 2015"/>
              <a:gd name="T9" fmla="*/ 2147483646 h 1297"/>
              <a:gd name="T10" fmla="*/ 2147483646 w 2015"/>
              <a:gd name="T11" fmla="*/ 2147483646 h 1297"/>
              <a:gd name="T12" fmla="*/ 2147483646 w 2015"/>
              <a:gd name="T13" fmla="*/ 2147483646 h 1297"/>
              <a:gd name="T14" fmla="*/ 2147483646 w 2015"/>
              <a:gd name="T15" fmla="*/ 2147483646 h 1297"/>
              <a:gd name="T16" fmla="*/ 2147483646 w 2015"/>
              <a:gd name="T17" fmla="*/ 2147483646 h 1297"/>
              <a:gd name="T18" fmla="*/ 2147483646 w 2015"/>
              <a:gd name="T19" fmla="*/ 2147483646 h 1297"/>
              <a:gd name="T20" fmla="*/ 2147483646 w 2015"/>
              <a:gd name="T21" fmla="*/ 2147483646 h 1297"/>
              <a:gd name="T22" fmla="*/ 2147483646 w 2015"/>
              <a:gd name="T23" fmla="*/ 2147483646 h 1297"/>
              <a:gd name="T24" fmla="*/ 2147483646 w 2015"/>
              <a:gd name="T25" fmla="*/ 2147483646 h 1297"/>
              <a:gd name="T26" fmla="*/ 2147483646 w 2015"/>
              <a:gd name="T27" fmla="*/ 2147483646 h 1297"/>
              <a:gd name="T28" fmla="*/ 2147483646 w 2015"/>
              <a:gd name="T29" fmla="*/ 2147483646 h 1297"/>
              <a:gd name="T30" fmla="*/ 2147483646 w 2015"/>
              <a:gd name="T31" fmla="*/ 2147483646 h 1297"/>
              <a:gd name="T32" fmla="*/ 2147483646 w 2015"/>
              <a:gd name="T33" fmla="*/ 2147483646 h 1297"/>
              <a:gd name="T34" fmla="*/ 2147483646 w 2015"/>
              <a:gd name="T35" fmla="*/ 2147483646 h 1297"/>
              <a:gd name="T36" fmla="*/ 2147483646 w 2015"/>
              <a:gd name="T37" fmla="*/ 2147483646 h 1297"/>
              <a:gd name="T38" fmla="*/ 2147483646 w 2015"/>
              <a:gd name="T39" fmla="*/ 2147483646 h 1297"/>
              <a:gd name="T40" fmla="*/ 2147483646 w 2015"/>
              <a:gd name="T41" fmla="*/ 2147483646 h 1297"/>
              <a:gd name="T42" fmla="*/ 2147483646 w 2015"/>
              <a:gd name="T43" fmla="*/ 2147483646 h 1297"/>
              <a:gd name="T44" fmla="*/ 2147483646 w 2015"/>
              <a:gd name="T45" fmla="*/ 2147483646 h 1297"/>
              <a:gd name="T46" fmla="*/ 2147483646 w 2015"/>
              <a:gd name="T47" fmla="*/ 2147483646 h 1297"/>
              <a:gd name="T48" fmla="*/ 2147483646 w 2015"/>
              <a:gd name="T49" fmla="*/ 2147483646 h 1297"/>
              <a:gd name="T50" fmla="*/ 2147483646 w 2015"/>
              <a:gd name="T51" fmla="*/ 2147483646 h 1297"/>
              <a:gd name="T52" fmla="*/ 2147483646 w 2015"/>
              <a:gd name="T53" fmla="*/ 2147483646 h 1297"/>
              <a:gd name="T54" fmla="*/ 2147483646 w 2015"/>
              <a:gd name="T55" fmla="*/ 2147483646 h 1297"/>
              <a:gd name="T56" fmla="*/ 2147483646 w 2015"/>
              <a:gd name="T57" fmla="*/ 2147483646 h 1297"/>
              <a:gd name="T58" fmla="*/ 2147483646 w 2015"/>
              <a:gd name="T59" fmla="*/ 2147483646 h 1297"/>
              <a:gd name="T60" fmla="*/ 2147483646 w 2015"/>
              <a:gd name="T61" fmla="*/ 2147483646 h 1297"/>
              <a:gd name="T62" fmla="*/ 2147483646 w 2015"/>
              <a:gd name="T63" fmla="*/ 2147483646 h 1297"/>
              <a:gd name="T64" fmla="*/ 2147483646 w 2015"/>
              <a:gd name="T65" fmla="*/ 2147483646 h 1297"/>
              <a:gd name="T66" fmla="*/ 2147483646 w 2015"/>
              <a:gd name="T67" fmla="*/ 2147483646 h 1297"/>
              <a:gd name="T68" fmla="*/ 2147483646 w 2015"/>
              <a:gd name="T69" fmla="*/ 2147483646 h 1297"/>
              <a:gd name="T70" fmla="*/ 2147483646 w 2015"/>
              <a:gd name="T71" fmla="*/ 2147483646 h 1297"/>
              <a:gd name="T72" fmla="*/ 2147483646 w 2015"/>
              <a:gd name="T73" fmla="*/ 2147483646 h 1297"/>
              <a:gd name="T74" fmla="*/ 2147483646 w 2015"/>
              <a:gd name="T75" fmla="*/ 2147483646 h 1297"/>
              <a:gd name="T76" fmla="*/ 2147483646 w 2015"/>
              <a:gd name="T77" fmla="*/ 2147483646 h 1297"/>
              <a:gd name="T78" fmla="*/ 2147483646 w 2015"/>
              <a:gd name="T79" fmla="*/ 2147483646 h 1297"/>
              <a:gd name="T80" fmla="*/ 2147483646 w 2015"/>
              <a:gd name="T81" fmla="*/ 2147483646 h 1297"/>
              <a:gd name="T82" fmla="*/ 2147483646 w 2015"/>
              <a:gd name="T83" fmla="*/ 2147483646 h 1297"/>
              <a:gd name="T84" fmla="*/ 2147483646 w 2015"/>
              <a:gd name="T85" fmla="*/ 2147483646 h 1297"/>
              <a:gd name="T86" fmla="*/ 2147483646 w 2015"/>
              <a:gd name="T87" fmla="*/ 2147483646 h 1297"/>
              <a:gd name="T88" fmla="*/ 2147483646 w 2015"/>
              <a:gd name="T89" fmla="*/ 2147483646 h 1297"/>
              <a:gd name="T90" fmla="*/ 2147483646 w 2015"/>
              <a:gd name="T91" fmla="*/ 2147483646 h 1297"/>
              <a:gd name="T92" fmla="*/ 2147483646 w 2015"/>
              <a:gd name="T93" fmla="*/ 2147483646 h 1297"/>
              <a:gd name="T94" fmla="*/ 0 w 2015"/>
              <a:gd name="T95" fmla="*/ 2147483646 h 1297"/>
              <a:gd name="T96" fmla="*/ 2147483646 w 2015"/>
              <a:gd name="T97" fmla="*/ 2147483646 h 1297"/>
              <a:gd name="T98" fmla="*/ 2147483646 w 2015"/>
              <a:gd name="T99" fmla="*/ 2147483646 h 1297"/>
              <a:gd name="T100" fmla="*/ 2147483646 w 2015"/>
              <a:gd name="T101" fmla="*/ 2147483646 h 1297"/>
              <a:gd name="T102" fmla="*/ 2147483646 w 2015"/>
              <a:gd name="T103" fmla="*/ 2147483646 h 1297"/>
              <a:gd name="T104" fmla="*/ 2147483646 w 2015"/>
              <a:gd name="T105" fmla="*/ 2147483646 h 1297"/>
              <a:gd name="T106" fmla="*/ 2147483646 w 2015"/>
              <a:gd name="T107" fmla="*/ 2147483646 h 12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15"/>
              <a:gd name="T163" fmla="*/ 0 h 1297"/>
              <a:gd name="T164" fmla="*/ 2015 w 2015"/>
              <a:gd name="T165" fmla="*/ 1297 h 12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15" h="1297">
                <a:moveTo>
                  <a:pt x="185" y="571"/>
                </a:moveTo>
                <a:lnTo>
                  <a:pt x="185" y="571"/>
                </a:lnTo>
                <a:lnTo>
                  <a:pt x="238" y="571"/>
                </a:lnTo>
                <a:lnTo>
                  <a:pt x="238" y="1054"/>
                </a:lnTo>
                <a:lnTo>
                  <a:pt x="185" y="1054"/>
                </a:lnTo>
                <a:lnTo>
                  <a:pt x="185" y="571"/>
                </a:lnTo>
                <a:close/>
                <a:moveTo>
                  <a:pt x="114" y="407"/>
                </a:moveTo>
                <a:lnTo>
                  <a:pt x="114" y="407"/>
                </a:lnTo>
                <a:lnTo>
                  <a:pt x="1143" y="407"/>
                </a:lnTo>
                <a:lnTo>
                  <a:pt x="1143" y="466"/>
                </a:lnTo>
                <a:cubicBezTo>
                  <a:pt x="1143" y="487"/>
                  <a:pt x="1126" y="504"/>
                  <a:pt x="1105" y="504"/>
                </a:cubicBezTo>
                <a:lnTo>
                  <a:pt x="152" y="504"/>
                </a:lnTo>
                <a:cubicBezTo>
                  <a:pt x="131" y="504"/>
                  <a:pt x="114" y="487"/>
                  <a:pt x="114" y="466"/>
                </a:cubicBezTo>
                <a:lnTo>
                  <a:pt x="114" y="407"/>
                </a:lnTo>
                <a:close/>
                <a:moveTo>
                  <a:pt x="189" y="226"/>
                </a:moveTo>
                <a:lnTo>
                  <a:pt x="189" y="226"/>
                </a:lnTo>
                <a:lnTo>
                  <a:pt x="1068" y="226"/>
                </a:lnTo>
                <a:lnTo>
                  <a:pt x="1124" y="340"/>
                </a:lnTo>
                <a:lnTo>
                  <a:pt x="134" y="340"/>
                </a:lnTo>
                <a:lnTo>
                  <a:pt x="189" y="226"/>
                </a:lnTo>
                <a:close/>
                <a:moveTo>
                  <a:pt x="201" y="67"/>
                </a:moveTo>
                <a:lnTo>
                  <a:pt x="201" y="67"/>
                </a:lnTo>
                <a:lnTo>
                  <a:pt x="1056" y="67"/>
                </a:lnTo>
                <a:lnTo>
                  <a:pt x="1056" y="159"/>
                </a:lnTo>
                <a:lnTo>
                  <a:pt x="201" y="159"/>
                </a:lnTo>
                <a:lnTo>
                  <a:pt x="201" y="67"/>
                </a:lnTo>
                <a:close/>
                <a:moveTo>
                  <a:pt x="603" y="571"/>
                </a:moveTo>
                <a:lnTo>
                  <a:pt x="603" y="571"/>
                </a:lnTo>
                <a:lnTo>
                  <a:pt x="955" y="571"/>
                </a:lnTo>
                <a:lnTo>
                  <a:pt x="955" y="796"/>
                </a:lnTo>
                <a:lnTo>
                  <a:pt x="603" y="796"/>
                </a:lnTo>
                <a:lnTo>
                  <a:pt x="603" y="571"/>
                </a:lnTo>
                <a:close/>
                <a:moveTo>
                  <a:pt x="518" y="571"/>
                </a:moveTo>
                <a:lnTo>
                  <a:pt x="518" y="571"/>
                </a:lnTo>
                <a:lnTo>
                  <a:pt x="563" y="571"/>
                </a:lnTo>
                <a:lnTo>
                  <a:pt x="563" y="816"/>
                </a:lnTo>
                <a:cubicBezTo>
                  <a:pt x="563" y="827"/>
                  <a:pt x="572" y="836"/>
                  <a:pt x="583" y="836"/>
                </a:cubicBezTo>
                <a:lnTo>
                  <a:pt x="975" y="836"/>
                </a:lnTo>
                <a:cubicBezTo>
                  <a:pt x="986" y="836"/>
                  <a:pt x="995" y="827"/>
                  <a:pt x="995" y="816"/>
                </a:cubicBezTo>
                <a:lnTo>
                  <a:pt x="995" y="571"/>
                </a:lnTo>
                <a:lnTo>
                  <a:pt x="1056" y="571"/>
                </a:lnTo>
                <a:lnTo>
                  <a:pt x="1056" y="1054"/>
                </a:lnTo>
                <a:lnTo>
                  <a:pt x="518" y="1054"/>
                </a:lnTo>
                <a:lnTo>
                  <a:pt x="518" y="571"/>
                </a:lnTo>
                <a:close/>
                <a:moveTo>
                  <a:pt x="478" y="1054"/>
                </a:moveTo>
                <a:lnTo>
                  <a:pt x="478" y="1054"/>
                </a:lnTo>
                <a:lnTo>
                  <a:pt x="278" y="1054"/>
                </a:lnTo>
                <a:lnTo>
                  <a:pt x="278" y="571"/>
                </a:lnTo>
                <a:lnTo>
                  <a:pt x="478" y="571"/>
                </a:lnTo>
                <a:lnTo>
                  <a:pt x="478" y="1054"/>
                </a:lnTo>
                <a:close/>
                <a:moveTo>
                  <a:pt x="1309" y="968"/>
                </a:moveTo>
                <a:lnTo>
                  <a:pt x="1309" y="968"/>
                </a:lnTo>
                <a:lnTo>
                  <a:pt x="1649" y="968"/>
                </a:lnTo>
                <a:lnTo>
                  <a:pt x="1649" y="1054"/>
                </a:lnTo>
                <a:lnTo>
                  <a:pt x="1309" y="1054"/>
                </a:lnTo>
                <a:lnTo>
                  <a:pt x="1309" y="968"/>
                </a:lnTo>
                <a:close/>
                <a:moveTo>
                  <a:pt x="1404" y="840"/>
                </a:moveTo>
                <a:lnTo>
                  <a:pt x="1404" y="840"/>
                </a:lnTo>
                <a:lnTo>
                  <a:pt x="1554" y="840"/>
                </a:lnTo>
                <a:lnTo>
                  <a:pt x="1554" y="902"/>
                </a:lnTo>
                <a:lnTo>
                  <a:pt x="1404" y="902"/>
                </a:lnTo>
                <a:lnTo>
                  <a:pt x="1404" y="840"/>
                </a:lnTo>
                <a:close/>
                <a:moveTo>
                  <a:pt x="1262" y="726"/>
                </a:moveTo>
                <a:lnTo>
                  <a:pt x="1262" y="726"/>
                </a:lnTo>
                <a:lnTo>
                  <a:pt x="1695" y="726"/>
                </a:lnTo>
                <a:lnTo>
                  <a:pt x="1695" y="773"/>
                </a:lnTo>
                <a:lnTo>
                  <a:pt x="1262" y="773"/>
                </a:lnTo>
                <a:lnTo>
                  <a:pt x="1262" y="726"/>
                </a:lnTo>
                <a:close/>
                <a:moveTo>
                  <a:pt x="1523" y="365"/>
                </a:moveTo>
                <a:lnTo>
                  <a:pt x="1523" y="365"/>
                </a:lnTo>
                <a:cubicBezTo>
                  <a:pt x="1523" y="392"/>
                  <a:pt x="1501" y="413"/>
                  <a:pt x="1474" y="413"/>
                </a:cubicBezTo>
                <a:cubicBezTo>
                  <a:pt x="1447" y="413"/>
                  <a:pt x="1426" y="392"/>
                  <a:pt x="1426" y="365"/>
                </a:cubicBezTo>
                <a:cubicBezTo>
                  <a:pt x="1426" y="338"/>
                  <a:pt x="1447" y="316"/>
                  <a:pt x="1474" y="316"/>
                </a:cubicBezTo>
                <a:cubicBezTo>
                  <a:pt x="1501" y="316"/>
                  <a:pt x="1523" y="338"/>
                  <a:pt x="1523" y="365"/>
                </a:cubicBezTo>
                <a:close/>
                <a:moveTo>
                  <a:pt x="1982" y="1054"/>
                </a:moveTo>
                <a:lnTo>
                  <a:pt x="1982" y="1054"/>
                </a:lnTo>
                <a:lnTo>
                  <a:pt x="1897" y="1054"/>
                </a:lnTo>
                <a:lnTo>
                  <a:pt x="1897" y="440"/>
                </a:lnTo>
                <a:lnTo>
                  <a:pt x="1956" y="440"/>
                </a:lnTo>
                <a:cubicBezTo>
                  <a:pt x="1971" y="440"/>
                  <a:pt x="1983" y="428"/>
                  <a:pt x="1983" y="413"/>
                </a:cubicBezTo>
                <a:cubicBezTo>
                  <a:pt x="1983" y="398"/>
                  <a:pt x="1971" y="386"/>
                  <a:pt x="1956" y="386"/>
                </a:cubicBezTo>
                <a:lnTo>
                  <a:pt x="1897" y="386"/>
                </a:lnTo>
                <a:lnTo>
                  <a:pt x="1897" y="260"/>
                </a:lnTo>
                <a:cubicBezTo>
                  <a:pt x="1897" y="134"/>
                  <a:pt x="1795" y="31"/>
                  <a:pt x="1669" y="31"/>
                </a:cubicBezTo>
                <a:cubicBezTo>
                  <a:pt x="1545" y="31"/>
                  <a:pt x="1444" y="131"/>
                  <a:pt x="1441" y="255"/>
                </a:cubicBezTo>
                <a:cubicBezTo>
                  <a:pt x="1394" y="269"/>
                  <a:pt x="1359" y="313"/>
                  <a:pt x="1359" y="365"/>
                </a:cubicBezTo>
                <a:cubicBezTo>
                  <a:pt x="1359" y="428"/>
                  <a:pt x="1411" y="480"/>
                  <a:pt x="1474" y="480"/>
                </a:cubicBezTo>
                <a:cubicBezTo>
                  <a:pt x="1538" y="480"/>
                  <a:pt x="1589" y="428"/>
                  <a:pt x="1589" y="365"/>
                </a:cubicBezTo>
                <a:cubicBezTo>
                  <a:pt x="1589" y="313"/>
                  <a:pt x="1555" y="269"/>
                  <a:pt x="1508" y="255"/>
                </a:cubicBezTo>
                <a:cubicBezTo>
                  <a:pt x="1510" y="168"/>
                  <a:pt x="1581" y="98"/>
                  <a:pt x="1669" y="98"/>
                </a:cubicBezTo>
                <a:cubicBezTo>
                  <a:pt x="1758" y="98"/>
                  <a:pt x="1830" y="170"/>
                  <a:pt x="1830" y="260"/>
                </a:cubicBezTo>
                <a:lnTo>
                  <a:pt x="1830" y="386"/>
                </a:lnTo>
                <a:lnTo>
                  <a:pt x="1771" y="386"/>
                </a:lnTo>
                <a:cubicBezTo>
                  <a:pt x="1757" y="386"/>
                  <a:pt x="1745" y="398"/>
                  <a:pt x="1745" y="413"/>
                </a:cubicBezTo>
                <a:cubicBezTo>
                  <a:pt x="1745" y="428"/>
                  <a:pt x="1757" y="440"/>
                  <a:pt x="1771" y="440"/>
                </a:cubicBezTo>
                <a:lnTo>
                  <a:pt x="1830" y="440"/>
                </a:lnTo>
                <a:lnTo>
                  <a:pt x="1830" y="1054"/>
                </a:lnTo>
                <a:lnTo>
                  <a:pt x="1716" y="1054"/>
                </a:lnTo>
                <a:lnTo>
                  <a:pt x="1716" y="968"/>
                </a:lnTo>
                <a:lnTo>
                  <a:pt x="1765" y="968"/>
                </a:lnTo>
                <a:cubicBezTo>
                  <a:pt x="1783" y="968"/>
                  <a:pt x="1798" y="953"/>
                  <a:pt x="1798" y="935"/>
                </a:cubicBezTo>
                <a:cubicBezTo>
                  <a:pt x="1798" y="917"/>
                  <a:pt x="1783" y="902"/>
                  <a:pt x="1765" y="902"/>
                </a:cubicBezTo>
                <a:lnTo>
                  <a:pt x="1620" y="902"/>
                </a:lnTo>
                <a:lnTo>
                  <a:pt x="1620" y="840"/>
                </a:lnTo>
                <a:lnTo>
                  <a:pt x="1729" y="840"/>
                </a:lnTo>
                <a:cubicBezTo>
                  <a:pt x="1747" y="840"/>
                  <a:pt x="1762" y="825"/>
                  <a:pt x="1762" y="807"/>
                </a:cubicBezTo>
                <a:lnTo>
                  <a:pt x="1762" y="693"/>
                </a:lnTo>
                <a:cubicBezTo>
                  <a:pt x="1762" y="675"/>
                  <a:pt x="1747" y="660"/>
                  <a:pt x="1729" y="660"/>
                </a:cubicBezTo>
                <a:lnTo>
                  <a:pt x="1229" y="660"/>
                </a:lnTo>
                <a:cubicBezTo>
                  <a:pt x="1211" y="660"/>
                  <a:pt x="1196" y="675"/>
                  <a:pt x="1196" y="693"/>
                </a:cubicBezTo>
                <a:lnTo>
                  <a:pt x="1196" y="807"/>
                </a:lnTo>
                <a:cubicBezTo>
                  <a:pt x="1196" y="825"/>
                  <a:pt x="1211" y="840"/>
                  <a:pt x="1229" y="840"/>
                </a:cubicBezTo>
                <a:lnTo>
                  <a:pt x="1338" y="840"/>
                </a:lnTo>
                <a:lnTo>
                  <a:pt x="1338" y="902"/>
                </a:lnTo>
                <a:lnTo>
                  <a:pt x="1202" y="902"/>
                </a:lnTo>
                <a:cubicBezTo>
                  <a:pt x="1183" y="902"/>
                  <a:pt x="1168" y="917"/>
                  <a:pt x="1168" y="935"/>
                </a:cubicBezTo>
                <a:cubicBezTo>
                  <a:pt x="1168" y="953"/>
                  <a:pt x="1183" y="968"/>
                  <a:pt x="1202" y="968"/>
                </a:cubicBezTo>
                <a:lnTo>
                  <a:pt x="1242" y="968"/>
                </a:lnTo>
                <a:lnTo>
                  <a:pt x="1242" y="1054"/>
                </a:lnTo>
                <a:lnTo>
                  <a:pt x="1122" y="1054"/>
                </a:lnTo>
                <a:lnTo>
                  <a:pt x="1122" y="569"/>
                </a:lnTo>
                <a:cubicBezTo>
                  <a:pt x="1172" y="561"/>
                  <a:pt x="1210" y="518"/>
                  <a:pt x="1210" y="466"/>
                </a:cubicBezTo>
                <a:lnTo>
                  <a:pt x="1210" y="374"/>
                </a:lnTo>
                <a:cubicBezTo>
                  <a:pt x="1210" y="371"/>
                  <a:pt x="1210" y="370"/>
                  <a:pt x="1209" y="368"/>
                </a:cubicBezTo>
                <a:cubicBezTo>
                  <a:pt x="1209" y="367"/>
                  <a:pt x="1209" y="367"/>
                  <a:pt x="1209" y="367"/>
                </a:cubicBezTo>
                <a:cubicBezTo>
                  <a:pt x="1209" y="364"/>
                  <a:pt x="1208" y="362"/>
                  <a:pt x="1207" y="360"/>
                </a:cubicBezTo>
                <a:cubicBezTo>
                  <a:pt x="1207" y="359"/>
                  <a:pt x="1207" y="359"/>
                  <a:pt x="1207" y="359"/>
                </a:cubicBezTo>
                <a:lnTo>
                  <a:pt x="1122" y="185"/>
                </a:lnTo>
                <a:lnTo>
                  <a:pt x="1122" y="33"/>
                </a:lnTo>
                <a:cubicBezTo>
                  <a:pt x="1122" y="15"/>
                  <a:pt x="1108" y="0"/>
                  <a:pt x="1089" y="0"/>
                </a:cubicBezTo>
                <a:lnTo>
                  <a:pt x="168" y="0"/>
                </a:lnTo>
                <a:cubicBezTo>
                  <a:pt x="150" y="0"/>
                  <a:pt x="135" y="15"/>
                  <a:pt x="135" y="33"/>
                </a:cubicBezTo>
                <a:lnTo>
                  <a:pt x="135" y="185"/>
                </a:lnTo>
                <a:lnTo>
                  <a:pt x="51" y="359"/>
                </a:lnTo>
                <a:cubicBezTo>
                  <a:pt x="51" y="359"/>
                  <a:pt x="51" y="359"/>
                  <a:pt x="50" y="360"/>
                </a:cubicBezTo>
                <a:cubicBezTo>
                  <a:pt x="49" y="362"/>
                  <a:pt x="48" y="364"/>
                  <a:pt x="48" y="367"/>
                </a:cubicBezTo>
                <a:cubicBezTo>
                  <a:pt x="48" y="367"/>
                  <a:pt x="48" y="367"/>
                  <a:pt x="48" y="368"/>
                </a:cubicBezTo>
                <a:cubicBezTo>
                  <a:pt x="48" y="370"/>
                  <a:pt x="47" y="371"/>
                  <a:pt x="47" y="374"/>
                </a:cubicBezTo>
                <a:lnTo>
                  <a:pt x="47" y="466"/>
                </a:lnTo>
                <a:cubicBezTo>
                  <a:pt x="47" y="512"/>
                  <a:pt x="77" y="551"/>
                  <a:pt x="119" y="565"/>
                </a:cubicBezTo>
                <a:lnTo>
                  <a:pt x="119" y="1054"/>
                </a:lnTo>
                <a:lnTo>
                  <a:pt x="33" y="1054"/>
                </a:lnTo>
                <a:cubicBezTo>
                  <a:pt x="14" y="1054"/>
                  <a:pt x="0" y="1068"/>
                  <a:pt x="0" y="1087"/>
                </a:cubicBezTo>
                <a:lnTo>
                  <a:pt x="0" y="1227"/>
                </a:lnTo>
                <a:cubicBezTo>
                  <a:pt x="0" y="1246"/>
                  <a:pt x="14" y="1261"/>
                  <a:pt x="33" y="1261"/>
                </a:cubicBezTo>
                <a:lnTo>
                  <a:pt x="1419" y="1261"/>
                </a:lnTo>
                <a:cubicBezTo>
                  <a:pt x="1431" y="1282"/>
                  <a:pt x="1454" y="1297"/>
                  <a:pt x="1480" y="1297"/>
                </a:cubicBezTo>
                <a:cubicBezTo>
                  <a:pt x="1519" y="1297"/>
                  <a:pt x="1549" y="1266"/>
                  <a:pt x="1549" y="1228"/>
                </a:cubicBezTo>
                <a:cubicBezTo>
                  <a:pt x="1549" y="1190"/>
                  <a:pt x="1519" y="1158"/>
                  <a:pt x="1480" y="1158"/>
                </a:cubicBezTo>
                <a:cubicBezTo>
                  <a:pt x="1454" y="1158"/>
                  <a:pt x="1432" y="1173"/>
                  <a:pt x="1420" y="1194"/>
                </a:cubicBezTo>
                <a:lnTo>
                  <a:pt x="66" y="1194"/>
                </a:lnTo>
                <a:lnTo>
                  <a:pt x="66" y="1120"/>
                </a:lnTo>
                <a:lnTo>
                  <a:pt x="1948" y="1120"/>
                </a:lnTo>
                <a:lnTo>
                  <a:pt x="1948" y="1194"/>
                </a:lnTo>
                <a:lnTo>
                  <a:pt x="1755" y="1194"/>
                </a:lnTo>
                <a:cubicBezTo>
                  <a:pt x="1743" y="1172"/>
                  <a:pt x="1720" y="1158"/>
                  <a:pt x="1694" y="1158"/>
                </a:cubicBezTo>
                <a:cubicBezTo>
                  <a:pt x="1656" y="1158"/>
                  <a:pt x="1624" y="1189"/>
                  <a:pt x="1624" y="1227"/>
                </a:cubicBezTo>
                <a:cubicBezTo>
                  <a:pt x="1624" y="1265"/>
                  <a:pt x="1656" y="1296"/>
                  <a:pt x="1694" y="1296"/>
                </a:cubicBezTo>
                <a:cubicBezTo>
                  <a:pt x="1720" y="1296"/>
                  <a:pt x="1742" y="1282"/>
                  <a:pt x="1754" y="1261"/>
                </a:cubicBezTo>
                <a:lnTo>
                  <a:pt x="1982" y="1261"/>
                </a:lnTo>
                <a:cubicBezTo>
                  <a:pt x="2000" y="1261"/>
                  <a:pt x="2015" y="1246"/>
                  <a:pt x="2015" y="1227"/>
                </a:cubicBezTo>
                <a:lnTo>
                  <a:pt x="2015" y="1087"/>
                </a:lnTo>
                <a:cubicBezTo>
                  <a:pt x="2015" y="1068"/>
                  <a:pt x="2000" y="1054"/>
                  <a:pt x="1982" y="105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21773" tIns="60886" rIns="121773" bIns="60886"/>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4476930" y="4569951"/>
            <a:ext cx="3212739"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Enterprise campus, DC, and branch</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平行四边形 139"/>
          <p:cNvSpPr/>
          <p:nvPr/>
        </p:nvSpPr>
        <p:spPr bwMode="gray">
          <a:xfrm>
            <a:off x="4133070" y="2831802"/>
            <a:ext cx="4058922" cy="703371"/>
          </a:xfrm>
          <a:prstGeom prst="parallelogram">
            <a:avLst>
              <a:gd name="adj" fmla="val 97882"/>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40"/>
          <p:cNvPicPr>
            <a:picLocks noChangeAspect="1"/>
          </p:cNvPicPr>
          <p:nvPr/>
        </p:nvPicPr>
        <p:blipFill>
          <a:blip r:embed="rId3"/>
          <a:stretch>
            <a:fillRect/>
          </a:stretch>
        </p:blipFill>
        <p:spPr bwMode="gray">
          <a:xfrm>
            <a:off x="5862658" y="3133450"/>
            <a:ext cx="291282" cy="335715"/>
          </a:xfrm>
          <a:prstGeom prst="rect">
            <a:avLst/>
          </a:prstGeom>
        </p:spPr>
      </p:pic>
      <p:pic>
        <p:nvPicPr>
          <p:cNvPr id="142" name="图片 141"/>
          <p:cNvPicPr>
            <a:picLocks noChangeAspect="1"/>
          </p:cNvPicPr>
          <p:nvPr/>
        </p:nvPicPr>
        <p:blipFill>
          <a:blip r:embed="rId3"/>
          <a:stretch>
            <a:fillRect/>
          </a:stretch>
        </p:blipFill>
        <p:spPr bwMode="gray">
          <a:xfrm>
            <a:off x="7235882" y="3133450"/>
            <a:ext cx="291282" cy="335715"/>
          </a:xfrm>
          <a:prstGeom prst="rect">
            <a:avLst/>
          </a:prstGeom>
        </p:spPr>
      </p:pic>
      <p:pic>
        <p:nvPicPr>
          <p:cNvPr id="143" name="图片 142"/>
          <p:cNvPicPr>
            <a:picLocks noChangeAspect="1"/>
          </p:cNvPicPr>
          <p:nvPr/>
        </p:nvPicPr>
        <p:blipFill>
          <a:blip r:embed="rId3"/>
          <a:stretch>
            <a:fillRect/>
          </a:stretch>
        </p:blipFill>
        <p:spPr bwMode="gray">
          <a:xfrm>
            <a:off x="4489435" y="3133450"/>
            <a:ext cx="291282" cy="335715"/>
          </a:xfrm>
          <a:prstGeom prst="rect">
            <a:avLst/>
          </a:prstGeom>
        </p:spPr>
      </p:pic>
      <p:pic>
        <p:nvPicPr>
          <p:cNvPr id="144" name="图片 143"/>
          <p:cNvPicPr>
            <a:picLocks noChangeAspect="1"/>
          </p:cNvPicPr>
          <p:nvPr/>
        </p:nvPicPr>
        <p:blipFill>
          <a:blip r:embed="rId3"/>
          <a:stretch>
            <a:fillRect/>
          </a:stretch>
        </p:blipFill>
        <p:spPr bwMode="gray">
          <a:xfrm>
            <a:off x="5373779" y="2880363"/>
            <a:ext cx="291282" cy="335715"/>
          </a:xfrm>
          <a:prstGeom prst="rect">
            <a:avLst/>
          </a:prstGeom>
        </p:spPr>
      </p:pic>
      <p:pic>
        <p:nvPicPr>
          <p:cNvPr id="145" name="图片 144"/>
          <p:cNvPicPr>
            <a:picLocks noChangeAspect="1"/>
          </p:cNvPicPr>
          <p:nvPr/>
        </p:nvPicPr>
        <p:blipFill>
          <a:blip r:embed="rId3"/>
          <a:stretch>
            <a:fillRect/>
          </a:stretch>
        </p:blipFill>
        <p:spPr bwMode="gray">
          <a:xfrm>
            <a:off x="6607107" y="2880363"/>
            <a:ext cx="291282" cy="335715"/>
          </a:xfrm>
          <a:prstGeom prst="rect">
            <a:avLst/>
          </a:prstGeom>
        </p:spPr>
      </p:pic>
      <p:cxnSp>
        <p:nvCxnSpPr>
          <p:cNvPr id="147" name="直接连接符 146"/>
          <p:cNvCxnSpPr>
            <a:stCxn id="144" idx="1"/>
            <a:endCxn id="143" idx="3"/>
          </p:cNvCxnSpPr>
          <p:nvPr/>
        </p:nvCxnSpPr>
        <p:spPr bwMode="gray">
          <a:xfrm flipH="1">
            <a:off x="4780717" y="3048221"/>
            <a:ext cx="593062"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44" idx="3"/>
            <a:endCxn id="141" idx="0"/>
          </p:cNvCxnSpPr>
          <p:nvPr/>
        </p:nvCxnSpPr>
        <p:spPr bwMode="gray">
          <a:xfrm>
            <a:off x="5665061" y="3048221"/>
            <a:ext cx="34323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44" idx="3"/>
            <a:endCxn id="145" idx="1"/>
          </p:cNvCxnSpPr>
          <p:nvPr/>
        </p:nvCxnSpPr>
        <p:spPr bwMode="gray">
          <a:xfrm>
            <a:off x="5665061" y="3048221"/>
            <a:ext cx="94204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3" idx="3"/>
            <a:endCxn id="141" idx="1"/>
          </p:cNvCxnSpPr>
          <p:nvPr/>
        </p:nvCxnSpPr>
        <p:spPr bwMode="gray">
          <a:xfrm>
            <a:off x="4780717" y="3301308"/>
            <a:ext cx="10819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41" idx="3"/>
            <a:endCxn id="142" idx="1"/>
          </p:cNvCxnSpPr>
          <p:nvPr/>
        </p:nvCxnSpPr>
        <p:spPr bwMode="gray">
          <a:xfrm>
            <a:off x="6153940" y="3301308"/>
            <a:ext cx="108194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41" idx="0"/>
            <a:endCxn id="145" idx="1"/>
          </p:cNvCxnSpPr>
          <p:nvPr/>
        </p:nvCxnSpPr>
        <p:spPr bwMode="gray">
          <a:xfrm flipV="1">
            <a:off x="6008299" y="3048221"/>
            <a:ext cx="59880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142" idx="1"/>
            <a:endCxn id="145" idx="3"/>
          </p:cNvCxnSpPr>
          <p:nvPr/>
        </p:nvCxnSpPr>
        <p:spPr bwMode="gray">
          <a:xfrm flipH="1" flipV="1">
            <a:off x="6898389" y="3048221"/>
            <a:ext cx="337493"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4" name="文本框 173"/>
          <p:cNvSpPr txBox="1"/>
          <p:nvPr/>
        </p:nvSpPr>
        <p:spPr bwMode="gray">
          <a:xfrm>
            <a:off x="7292498" y="2848613"/>
            <a:ext cx="638316"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WAN</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75" name="Straight Connector 294"/>
          <p:cNvCxnSpPr/>
          <p:nvPr/>
        </p:nvCxnSpPr>
        <p:spPr bwMode="gray">
          <a:xfrm>
            <a:off x="2562531" y="3894920"/>
            <a:ext cx="720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7" name="下箭头 63"/>
          <p:cNvSpPr/>
          <p:nvPr/>
        </p:nvSpPr>
        <p:spPr bwMode="gray">
          <a:xfrm rot="10800000" flipV="1">
            <a:off x="5681119" y="4071953"/>
            <a:ext cx="829759" cy="12858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solidFill>
            <a:schemeClr val="bg1">
              <a:lumMod val="95000"/>
            </a:schemeClr>
          </a:solidFill>
          <a:ln w="19050"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下箭头 63"/>
          <p:cNvSpPr/>
          <p:nvPr/>
        </p:nvSpPr>
        <p:spPr bwMode="gray">
          <a:xfrm flipV="1">
            <a:off x="5681120" y="3579367"/>
            <a:ext cx="829759" cy="14320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solidFill>
            <a:schemeClr val="bg1">
              <a:lumMod val="95000"/>
            </a:schemeClr>
          </a:solidFill>
          <a:ln w="19050"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椭圆 178"/>
          <p:cNvSpPr/>
          <p:nvPr/>
        </p:nvSpPr>
        <p:spPr bwMode="gray">
          <a:xfrm>
            <a:off x="5426103" y="3751338"/>
            <a:ext cx="1340538" cy="287164"/>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3B3D33"/>
                </a:solidFill>
                <a:latin typeface="Huawei Sans" panose="020C0503030203020204" pitchFamily="34" charset="0"/>
              </a:rPr>
              <a:t>MANs at all levels</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4" name="组合 183"/>
          <p:cNvGrpSpPr/>
          <p:nvPr/>
        </p:nvGrpSpPr>
        <p:grpSpPr bwMode="gray">
          <a:xfrm>
            <a:off x="3300605" y="2490810"/>
            <a:ext cx="6374253" cy="289030"/>
            <a:chOff x="498712" y="2336923"/>
            <a:chExt cx="3527788" cy="289030"/>
          </a:xfrm>
        </p:grpSpPr>
        <p:sp>
          <p:nvSpPr>
            <p:cNvPr id="181" name="梯形 180"/>
            <p:cNvSpPr/>
            <p:nvPr/>
          </p:nvSpPr>
          <p:spPr bwMode="gray">
            <a:xfrm rot="10800000">
              <a:off x="498712" y="2336923"/>
              <a:ext cx="3527788" cy="289030"/>
            </a:xfrm>
            <a:prstGeom prst="trapezoid">
              <a:avLst>
                <a:gd name="adj" fmla="val 525917"/>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梯形 181"/>
            <p:cNvSpPr/>
            <p:nvPr/>
          </p:nvSpPr>
          <p:spPr bwMode="gray">
            <a:xfrm rot="10800000">
              <a:off x="969765" y="2336923"/>
              <a:ext cx="2585682" cy="289030"/>
            </a:xfrm>
            <a:prstGeom prst="trapezoid">
              <a:avLst>
                <a:gd name="adj" fmla="val 411625"/>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梯形 182"/>
            <p:cNvSpPr/>
            <p:nvPr/>
          </p:nvSpPr>
          <p:spPr bwMode="gray">
            <a:xfrm rot="10800000">
              <a:off x="1442414" y="2378869"/>
              <a:ext cx="1640384" cy="205137"/>
            </a:xfrm>
            <a:prstGeom prst="trapezoid">
              <a:avLst>
                <a:gd name="adj" fmla="val 507183"/>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0" name="组合 189"/>
          <p:cNvGrpSpPr/>
          <p:nvPr/>
        </p:nvGrpSpPr>
        <p:grpSpPr bwMode="gray">
          <a:xfrm>
            <a:off x="4806662" y="1966417"/>
            <a:ext cx="493193" cy="510143"/>
            <a:chOff x="35070" y="11838"/>
            <a:chExt cx="1193" cy="1234"/>
          </a:xfrm>
          <a:solidFill>
            <a:srgbClr val="595757"/>
          </a:solidFill>
        </p:grpSpPr>
        <p:sp>
          <p:nvSpPr>
            <p:cNvPr id="191" name="任意多边形 190"/>
            <p:cNvSpPr/>
            <p:nvPr/>
          </p:nvSpPr>
          <p:spPr bwMode="gray">
            <a:xfrm>
              <a:off x="35270" y="12470"/>
              <a:ext cx="118" cy="193"/>
            </a:xfrm>
            <a:custGeom>
              <a:avLst/>
              <a:gdLst/>
              <a:ahLst/>
              <a:cxnLst/>
              <a:rect l="0" t="0" r="0" b="0"/>
              <a:pathLst>
                <a:path w="208" h="340">
                  <a:moveTo>
                    <a:pt x="207" y="227"/>
                  </a:moveTo>
                  <a:cubicBezTo>
                    <a:pt x="207" y="245"/>
                    <a:pt x="204" y="261"/>
                    <a:pt x="198" y="275"/>
                  </a:cubicBezTo>
                  <a:cubicBezTo>
                    <a:pt x="192" y="289"/>
                    <a:pt x="184" y="301"/>
                    <a:pt x="173" y="310"/>
                  </a:cubicBezTo>
                  <a:cubicBezTo>
                    <a:pt x="162" y="319"/>
                    <a:pt x="149" y="327"/>
                    <a:pt x="134" y="331"/>
                  </a:cubicBezTo>
                  <a:cubicBezTo>
                    <a:pt x="119" y="336"/>
                    <a:pt x="102" y="339"/>
                    <a:pt x="83" y="339"/>
                  </a:cubicBezTo>
                  <a:cubicBezTo>
                    <a:pt x="73" y="339"/>
                    <a:pt x="64" y="338"/>
                    <a:pt x="55" y="337"/>
                  </a:cubicBezTo>
                  <a:cubicBezTo>
                    <a:pt x="45" y="335"/>
                    <a:pt x="37" y="333"/>
                    <a:pt x="30" y="331"/>
                  </a:cubicBezTo>
                  <a:cubicBezTo>
                    <a:pt x="23" y="329"/>
                    <a:pt x="18" y="327"/>
                    <a:pt x="13" y="325"/>
                  </a:cubicBezTo>
                  <a:cubicBezTo>
                    <a:pt x="9" y="323"/>
                    <a:pt x="5" y="321"/>
                    <a:pt x="4" y="320"/>
                  </a:cubicBezTo>
                  <a:cubicBezTo>
                    <a:pt x="3" y="319"/>
                    <a:pt x="3" y="318"/>
                    <a:pt x="2" y="316"/>
                  </a:cubicBezTo>
                  <a:cubicBezTo>
                    <a:pt x="1" y="316"/>
                    <a:pt x="1" y="315"/>
                    <a:pt x="1" y="313"/>
                  </a:cubicBezTo>
                  <a:cubicBezTo>
                    <a:pt x="1" y="311"/>
                    <a:pt x="0" y="309"/>
                    <a:pt x="0" y="307"/>
                  </a:cubicBezTo>
                  <a:cubicBezTo>
                    <a:pt x="0" y="305"/>
                    <a:pt x="0" y="303"/>
                    <a:pt x="0" y="299"/>
                  </a:cubicBezTo>
                  <a:cubicBezTo>
                    <a:pt x="0" y="296"/>
                    <a:pt x="0" y="293"/>
                    <a:pt x="0" y="291"/>
                  </a:cubicBezTo>
                  <a:cubicBezTo>
                    <a:pt x="0" y="289"/>
                    <a:pt x="1" y="287"/>
                    <a:pt x="1" y="286"/>
                  </a:cubicBezTo>
                  <a:cubicBezTo>
                    <a:pt x="2" y="284"/>
                    <a:pt x="3" y="283"/>
                    <a:pt x="3" y="283"/>
                  </a:cubicBezTo>
                  <a:cubicBezTo>
                    <a:pt x="4" y="282"/>
                    <a:pt x="5" y="282"/>
                    <a:pt x="6" y="282"/>
                  </a:cubicBezTo>
                  <a:cubicBezTo>
                    <a:pt x="8" y="282"/>
                    <a:pt x="11" y="283"/>
                    <a:pt x="15" y="286"/>
                  </a:cubicBezTo>
                  <a:cubicBezTo>
                    <a:pt x="18" y="288"/>
                    <a:pt x="23" y="290"/>
                    <a:pt x="29" y="292"/>
                  </a:cubicBezTo>
                  <a:cubicBezTo>
                    <a:pt x="34" y="295"/>
                    <a:pt x="43" y="297"/>
                    <a:pt x="51" y="300"/>
                  </a:cubicBezTo>
                  <a:cubicBezTo>
                    <a:pt x="60" y="302"/>
                    <a:pt x="70" y="303"/>
                    <a:pt x="82" y="303"/>
                  </a:cubicBezTo>
                  <a:cubicBezTo>
                    <a:pt x="94" y="303"/>
                    <a:pt x="105" y="302"/>
                    <a:pt x="114" y="300"/>
                  </a:cubicBezTo>
                  <a:cubicBezTo>
                    <a:pt x="123" y="297"/>
                    <a:pt x="132" y="292"/>
                    <a:pt x="139" y="287"/>
                  </a:cubicBezTo>
                  <a:cubicBezTo>
                    <a:pt x="146" y="281"/>
                    <a:pt x="151" y="273"/>
                    <a:pt x="155" y="264"/>
                  </a:cubicBezTo>
                  <a:cubicBezTo>
                    <a:pt x="159" y="254"/>
                    <a:pt x="161" y="245"/>
                    <a:pt x="161" y="232"/>
                  </a:cubicBezTo>
                  <a:cubicBezTo>
                    <a:pt x="161" y="222"/>
                    <a:pt x="159" y="211"/>
                    <a:pt x="156" y="204"/>
                  </a:cubicBezTo>
                  <a:cubicBezTo>
                    <a:pt x="152" y="196"/>
                    <a:pt x="148" y="189"/>
                    <a:pt x="140" y="183"/>
                  </a:cubicBezTo>
                  <a:cubicBezTo>
                    <a:pt x="134" y="178"/>
                    <a:pt x="124" y="173"/>
                    <a:pt x="114" y="171"/>
                  </a:cubicBezTo>
                  <a:cubicBezTo>
                    <a:pt x="104" y="168"/>
                    <a:pt x="91" y="168"/>
                    <a:pt x="76" y="168"/>
                  </a:cubicBezTo>
                  <a:cubicBezTo>
                    <a:pt x="66" y="168"/>
                    <a:pt x="56" y="168"/>
                    <a:pt x="49" y="170"/>
                  </a:cubicBezTo>
                  <a:cubicBezTo>
                    <a:pt x="42" y="170"/>
                    <a:pt x="34" y="171"/>
                    <a:pt x="29" y="171"/>
                  </a:cubicBezTo>
                  <a:cubicBezTo>
                    <a:pt x="24" y="171"/>
                    <a:pt x="20" y="170"/>
                    <a:pt x="18" y="168"/>
                  </a:cubicBezTo>
                  <a:cubicBezTo>
                    <a:pt x="16" y="166"/>
                    <a:pt x="16" y="161"/>
                    <a:pt x="16" y="155"/>
                  </a:cubicBezTo>
                  <a:lnTo>
                    <a:pt x="16" y="17"/>
                  </a:lnTo>
                  <a:cubicBezTo>
                    <a:pt x="16" y="11"/>
                    <a:pt x="16" y="7"/>
                    <a:pt x="19" y="4"/>
                  </a:cubicBezTo>
                  <a:cubicBezTo>
                    <a:pt x="22" y="1"/>
                    <a:pt x="26" y="0"/>
                    <a:pt x="30" y="0"/>
                  </a:cubicBezTo>
                  <a:lnTo>
                    <a:pt x="176" y="0"/>
                  </a:lnTo>
                  <a:cubicBezTo>
                    <a:pt x="177" y="0"/>
                    <a:pt x="179" y="0"/>
                    <a:pt x="180" y="1"/>
                  </a:cubicBezTo>
                  <a:cubicBezTo>
                    <a:pt x="181" y="2"/>
                    <a:pt x="183" y="3"/>
                    <a:pt x="183" y="5"/>
                  </a:cubicBezTo>
                  <a:cubicBezTo>
                    <a:pt x="184" y="7"/>
                    <a:pt x="185" y="9"/>
                    <a:pt x="185" y="11"/>
                  </a:cubicBezTo>
                  <a:cubicBezTo>
                    <a:pt x="185" y="13"/>
                    <a:pt x="186" y="16"/>
                    <a:pt x="186" y="19"/>
                  </a:cubicBezTo>
                  <a:cubicBezTo>
                    <a:pt x="186" y="25"/>
                    <a:pt x="185" y="30"/>
                    <a:pt x="183" y="34"/>
                  </a:cubicBezTo>
                  <a:cubicBezTo>
                    <a:pt x="181" y="38"/>
                    <a:pt x="179" y="39"/>
                    <a:pt x="176" y="39"/>
                  </a:cubicBezTo>
                  <a:lnTo>
                    <a:pt x="58" y="39"/>
                  </a:lnTo>
                  <a:lnTo>
                    <a:pt x="58" y="133"/>
                  </a:lnTo>
                  <a:cubicBezTo>
                    <a:pt x="64" y="132"/>
                    <a:pt x="69" y="132"/>
                    <a:pt x="76" y="131"/>
                  </a:cubicBezTo>
                  <a:cubicBezTo>
                    <a:pt x="82" y="131"/>
                    <a:pt x="89" y="131"/>
                    <a:pt x="96" y="131"/>
                  </a:cubicBezTo>
                  <a:cubicBezTo>
                    <a:pt x="115" y="131"/>
                    <a:pt x="131" y="133"/>
                    <a:pt x="144" y="138"/>
                  </a:cubicBezTo>
                  <a:cubicBezTo>
                    <a:pt x="158" y="143"/>
                    <a:pt x="169" y="149"/>
                    <a:pt x="178" y="157"/>
                  </a:cubicBezTo>
                  <a:cubicBezTo>
                    <a:pt x="188" y="166"/>
                    <a:pt x="194" y="176"/>
                    <a:pt x="199" y="188"/>
                  </a:cubicBezTo>
                  <a:cubicBezTo>
                    <a:pt x="204" y="199"/>
                    <a:pt x="207" y="213"/>
                    <a:pt x="207" y="227"/>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35415" y="12468"/>
              <a:ext cx="155" cy="195"/>
            </a:xfrm>
            <a:custGeom>
              <a:avLst/>
              <a:gdLst/>
              <a:ahLst/>
              <a:cxnLst/>
              <a:rect l="0" t="0" r="0" b="0"/>
              <a:pathLst>
                <a:path w="272" h="344">
                  <a:moveTo>
                    <a:pt x="271" y="49"/>
                  </a:moveTo>
                  <a:cubicBezTo>
                    <a:pt x="271" y="52"/>
                    <a:pt x="271" y="55"/>
                    <a:pt x="270" y="57"/>
                  </a:cubicBezTo>
                  <a:cubicBezTo>
                    <a:pt x="270" y="60"/>
                    <a:pt x="269" y="62"/>
                    <a:pt x="268" y="64"/>
                  </a:cubicBezTo>
                  <a:cubicBezTo>
                    <a:pt x="267" y="66"/>
                    <a:pt x="266" y="67"/>
                    <a:pt x="265" y="67"/>
                  </a:cubicBezTo>
                  <a:cubicBezTo>
                    <a:pt x="264" y="68"/>
                    <a:pt x="264" y="68"/>
                    <a:pt x="262" y="68"/>
                  </a:cubicBezTo>
                  <a:cubicBezTo>
                    <a:pt x="261" y="68"/>
                    <a:pt x="256" y="67"/>
                    <a:pt x="251" y="64"/>
                  </a:cubicBezTo>
                  <a:cubicBezTo>
                    <a:pt x="247" y="60"/>
                    <a:pt x="240" y="57"/>
                    <a:pt x="232" y="53"/>
                  </a:cubicBezTo>
                  <a:cubicBezTo>
                    <a:pt x="223" y="49"/>
                    <a:pt x="214" y="45"/>
                    <a:pt x="203" y="41"/>
                  </a:cubicBezTo>
                  <a:cubicBezTo>
                    <a:pt x="192" y="38"/>
                    <a:pt x="179" y="37"/>
                    <a:pt x="163" y="37"/>
                  </a:cubicBezTo>
                  <a:cubicBezTo>
                    <a:pt x="144" y="37"/>
                    <a:pt x="129" y="41"/>
                    <a:pt x="114" y="47"/>
                  </a:cubicBezTo>
                  <a:cubicBezTo>
                    <a:pt x="99" y="54"/>
                    <a:pt x="87" y="63"/>
                    <a:pt x="77" y="75"/>
                  </a:cubicBezTo>
                  <a:cubicBezTo>
                    <a:pt x="67" y="87"/>
                    <a:pt x="60" y="101"/>
                    <a:pt x="54" y="118"/>
                  </a:cubicBezTo>
                  <a:cubicBezTo>
                    <a:pt x="49" y="134"/>
                    <a:pt x="46" y="152"/>
                    <a:pt x="46" y="171"/>
                  </a:cubicBezTo>
                  <a:cubicBezTo>
                    <a:pt x="46" y="192"/>
                    <a:pt x="49" y="211"/>
                    <a:pt x="54" y="227"/>
                  </a:cubicBezTo>
                  <a:cubicBezTo>
                    <a:pt x="60" y="244"/>
                    <a:pt x="68" y="258"/>
                    <a:pt x="78" y="269"/>
                  </a:cubicBezTo>
                  <a:cubicBezTo>
                    <a:pt x="89" y="280"/>
                    <a:pt x="101" y="289"/>
                    <a:pt x="116" y="295"/>
                  </a:cubicBezTo>
                  <a:cubicBezTo>
                    <a:pt x="130" y="301"/>
                    <a:pt x="145" y="304"/>
                    <a:pt x="163" y="304"/>
                  </a:cubicBezTo>
                  <a:cubicBezTo>
                    <a:pt x="173" y="304"/>
                    <a:pt x="183" y="303"/>
                    <a:pt x="194" y="300"/>
                  </a:cubicBezTo>
                  <a:cubicBezTo>
                    <a:pt x="204" y="297"/>
                    <a:pt x="214" y="293"/>
                    <a:pt x="222" y="289"/>
                  </a:cubicBezTo>
                  <a:lnTo>
                    <a:pt x="222" y="191"/>
                  </a:lnTo>
                  <a:lnTo>
                    <a:pt x="146" y="191"/>
                  </a:lnTo>
                  <a:cubicBezTo>
                    <a:pt x="143" y="191"/>
                    <a:pt x="142" y="188"/>
                    <a:pt x="140" y="186"/>
                  </a:cubicBezTo>
                  <a:cubicBezTo>
                    <a:pt x="138" y="183"/>
                    <a:pt x="138" y="179"/>
                    <a:pt x="138" y="173"/>
                  </a:cubicBezTo>
                  <a:cubicBezTo>
                    <a:pt x="138" y="170"/>
                    <a:pt x="138" y="166"/>
                    <a:pt x="139" y="164"/>
                  </a:cubicBezTo>
                  <a:cubicBezTo>
                    <a:pt x="139" y="162"/>
                    <a:pt x="140" y="160"/>
                    <a:pt x="141" y="159"/>
                  </a:cubicBezTo>
                  <a:cubicBezTo>
                    <a:pt x="142" y="157"/>
                    <a:pt x="143" y="156"/>
                    <a:pt x="143" y="156"/>
                  </a:cubicBezTo>
                  <a:cubicBezTo>
                    <a:pt x="144" y="155"/>
                    <a:pt x="145" y="155"/>
                    <a:pt x="147" y="155"/>
                  </a:cubicBezTo>
                  <a:lnTo>
                    <a:pt x="252" y="155"/>
                  </a:lnTo>
                  <a:cubicBezTo>
                    <a:pt x="254" y="155"/>
                    <a:pt x="256" y="155"/>
                    <a:pt x="258" y="156"/>
                  </a:cubicBezTo>
                  <a:cubicBezTo>
                    <a:pt x="260" y="157"/>
                    <a:pt x="262" y="158"/>
                    <a:pt x="263" y="159"/>
                  </a:cubicBezTo>
                  <a:cubicBezTo>
                    <a:pt x="265" y="160"/>
                    <a:pt x="266" y="162"/>
                    <a:pt x="267" y="164"/>
                  </a:cubicBezTo>
                  <a:cubicBezTo>
                    <a:pt x="268" y="167"/>
                    <a:pt x="268" y="170"/>
                    <a:pt x="268" y="173"/>
                  </a:cubicBezTo>
                  <a:lnTo>
                    <a:pt x="268" y="300"/>
                  </a:lnTo>
                  <a:cubicBezTo>
                    <a:pt x="268" y="305"/>
                    <a:pt x="267" y="308"/>
                    <a:pt x="266" y="312"/>
                  </a:cubicBezTo>
                  <a:cubicBezTo>
                    <a:pt x="264" y="316"/>
                    <a:pt x="262" y="319"/>
                    <a:pt x="257" y="320"/>
                  </a:cubicBezTo>
                  <a:cubicBezTo>
                    <a:pt x="252" y="323"/>
                    <a:pt x="246" y="326"/>
                    <a:pt x="237" y="329"/>
                  </a:cubicBezTo>
                  <a:cubicBezTo>
                    <a:pt x="230" y="332"/>
                    <a:pt x="222" y="334"/>
                    <a:pt x="213" y="336"/>
                  </a:cubicBezTo>
                  <a:cubicBezTo>
                    <a:pt x="205" y="338"/>
                    <a:pt x="196" y="340"/>
                    <a:pt x="188" y="341"/>
                  </a:cubicBezTo>
                  <a:cubicBezTo>
                    <a:pt x="180" y="342"/>
                    <a:pt x="171" y="343"/>
                    <a:pt x="163" y="343"/>
                  </a:cubicBezTo>
                  <a:cubicBezTo>
                    <a:pt x="137" y="343"/>
                    <a:pt x="115" y="339"/>
                    <a:pt x="94" y="331"/>
                  </a:cubicBezTo>
                  <a:cubicBezTo>
                    <a:pt x="74" y="322"/>
                    <a:pt x="57" y="311"/>
                    <a:pt x="43" y="296"/>
                  </a:cubicBezTo>
                  <a:cubicBezTo>
                    <a:pt x="29" y="281"/>
                    <a:pt x="19" y="264"/>
                    <a:pt x="11" y="243"/>
                  </a:cubicBezTo>
                  <a:cubicBezTo>
                    <a:pt x="4" y="223"/>
                    <a:pt x="0" y="200"/>
                    <a:pt x="0" y="174"/>
                  </a:cubicBezTo>
                  <a:cubicBezTo>
                    <a:pt x="0" y="147"/>
                    <a:pt x="4" y="124"/>
                    <a:pt x="12" y="102"/>
                  </a:cubicBezTo>
                  <a:cubicBezTo>
                    <a:pt x="21" y="80"/>
                    <a:pt x="31" y="62"/>
                    <a:pt x="46" y="47"/>
                  </a:cubicBezTo>
                  <a:cubicBezTo>
                    <a:pt x="60" y="32"/>
                    <a:pt x="77" y="20"/>
                    <a:pt x="98" y="12"/>
                  </a:cubicBezTo>
                  <a:cubicBezTo>
                    <a:pt x="118" y="3"/>
                    <a:pt x="141" y="0"/>
                    <a:pt x="165" y="0"/>
                  </a:cubicBezTo>
                  <a:cubicBezTo>
                    <a:pt x="178" y="0"/>
                    <a:pt x="189" y="1"/>
                    <a:pt x="200" y="3"/>
                  </a:cubicBezTo>
                  <a:cubicBezTo>
                    <a:pt x="211" y="5"/>
                    <a:pt x="221" y="8"/>
                    <a:pt x="230" y="12"/>
                  </a:cubicBezTo>
                  <a:cubicBezTo>
                    <a:pt x="238" y="14"/>
                    <a:pt x="246" y="18"/>
                    <a:pt x="251" y="22"/>
                  </a:cubicBezTo>
                  <a:cubicBezTo>
                    <a:pt x="257" y="26"/>
                    <a:pt x="262" y="28"/>
                    <a:pt x="263" y="30"/>
                  </a:cubicBezTo>
                  <a:cubicBezTo>
                    <a:pt x="265" y="32"/>
                    <a:pt x="267" y="35"/>
                    <a:pt x="268" y="38"/>
                  </a:cubicBezTo>
                  <a:cubicBezTo>
                    <a:pt x="271" y="40"/>
                    <a:pt x="271" y="43"/>
                    <a:pt x="271" y="49"/>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35250" y="12738"/>
              <a:ext cx="335" cy="202"/>
            </a:xfrm>
            <a:custGeom>
              <a:avLst/>
              <a:gdLst/>
              <a:ahLst/>
              <a:cxnLst/>
              <a:rect l="0" t="0" r="0" b="0"/>
              <a:pathLst>
                <a:path w="591" h="356">
                  <a:moveTo>
                    <a:pt x="0" y="0"/>
                  </a:moveTo>
                  <a:lnTo>
                    <a:pt x="0" y="355"/>
                  </a:lnTo>
                  <a:lnTo>
                    <a:pt x="590" y="355"/>
                  </a:lnTo>
                  <a:lnTo>
                    <a:pt x="590" y="0"/>
                  </a:lnTo>
                  <a:lnTo>
                    <a:pt x="0" y="0"/>
                  </a:lnTo>
                  <a:close/>
                  <a:moveTo>
                    <a:pt x="510" y="312"/>
                  </a:moveTo>
                  <a:lnTo>
                    <a:pt x="80" y="312"/>
                  </a:lnTo>
                  <a:lnTo>
                    <a:pt x="80" y="80"/>
                  </a:lnTo>
                  <a:lnTo>
                    <a:pt x="510" y="80"/>
                  </a:lnTo>
                  <a:lnTo>
                    <a:pt x="510" y="312"/>
                  </a:ln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任意多边形 193"/>
            <p:cNvSpPr/>
            <p:nvPr/>
          </p:nvSpPr>
          <p:spPr bwMode="gray">
            <a:xfrm>
              <a:off x="35070" y="12893"/>
              <a:ext cx="700" cy="150"/>
            </a:xfrm>
            <a:custGeom>
              <a:avLst/>
              <a:gdLst/>
              <a:ahLst/>
              <a:cxnLst/>
              <a:rect l="0" t="0" r="0" b="0"/>
              <a:pathLst>
                <a:path w="1234" h="264">
                  <a:moveTo>
                    <a:pt x="0" y="0"/>
                  </a:moveTo>
                  <a:lnTo>
                    <a:pt x="0" y="263"/>
                  </a:lnTo>
                  <a:lnTo>
                    <a:pt x="511" y="263"/>
                  </a:lnTo>
                  <a:cubicBezTo>
                    <a:pt x="502" y="238"/>
                    <a:pt x="502" y="209"/>
                    <a:pt x="508" y="183"/>
                  </a:cubicBezTo>
                  <a:lnTo>
                    <a:pt x="79" y="183"/>
                  </a:lnTo>
                  <a:lnTo>
                    <a:pt x="79" y="80"/>
                  </a:lnTo>
                  <a:lnTo>
                    <a:pt x="1153" y="80"/>
                  </a:lnTo>
                  <a:lnTo>
                    <a:pt x="1153" y="183"/>
                  </a:lnTo>
                  <a:lnTo>
                    <a:pt x="739" y="183"/>
                  </a:lnTo>
                  <a:cubicBezTo>
                    <a:pt x="745" y="209"/>
                    <a:pt x="744" y="238"/>
                    <a:pt x="736" y="263"/>
                  </a:cubicBezTo>
                  <a:lnTo>
                    <a:pt x="1233" y="263"/>
                  </a:lnTo>
                  <a:lnTo>
                    <a:pt x="1233" y="0"/>
                  </a:lnTo>
                  <a:lnTo>
                    <a:pt x="0" y="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bwMode="gray">
            <a:xfrm>
              <a:off x="35185" y="12353"/>
              <a:ext cx="463" cy="427"/>
            </a:xfrm>
            <a:custGeom>
              <a:avLst/>
              <a:gdLst/>
              <a:ahLst/>
              <a:cxnLst/>
              <a:rect l="0" t="0" r="0" b="0"/>
              <a:pathLst>
                <a:path w="815" h="752">
                  <a:moveTo>
                    <a:pt x="0" y="676"/>
                  </a:moveTo>
                  <a:cubicBezTo>
                    <a:pt x="1" y="696"/>
                    <a:pt x="9" y="715"/>
                    <a:pt x="24" y="729"/>
                  </a:cubicBezTo>
                  <a:cubicBezTo>
                    <a:pt x="39" y="743"/>
                    <a:pt x="58" y="750"/>
                    <a:pt x="79" y="749"/>
                  </a:cubicBezTo>
                  <a:lnTo>
                    <a:pt x="737" y="749"/>
                  </a:lnTo>
                  <a:cubicBezTo>
                    <a:pt x="777" y="751"/>
                    <a:pt x="813" y="719"/>
                    <a:pt x="814" y="678"/>
                  </a:cubicBezTo>
                  <a:lnTo>
                    <a:pt x="814" y="638"/>
                  </a:lnTo>
                  <a:lnTo>
                    <a:pt x="734" y="638"/>
                  </a:lnTo>
                  <a:lnTo>
                    <a:pt x="734" y="668"/>
                  </a:lnTo>
                  <a:lnTo>
                    <a:pt x="77" y="668"/>
                  </a:lnTo>
                  <a:lnTo>
                    <a:pt x="77" y="81"/>
                  </a:lnTo>
                  <a:lnTo>
                    <a:pt x="734" y="81"/>
                  </a:lnTo>
                  <a:lnTo>
                    <a:pt x="734" y="619"/>
                  </a:lnTo>
                  <a:lnTo>
                    <a:pt x="814" y="619"/>
                  </a:lnTo>
                  <a:lnTo>
                    <a:pt x="814" y="74"/>
                  </a:lnTo>
                  <a:cubicBezTo>
                    <a:pt x="814" y="55"/>
                    <a:pt x="805" y="35"/>
                    <a:pt x="790" y="21"/>
                  </a:cubicBezTo>
                  <a:cubicBezTo>
                    <a:pt x="775" y="7"/>
                    <a:pt x="756" y="0"/>
                    <a:pt x="735" y="1"/>
                  </a:cubicBezTo>
                  <a:lnTo>
                    <a:pt x="77" y="1"/>
                  </a:lnTo>
                  <a:cubicBezTo>
                    <a:pt x="76" y="1"/>
                    <a:pt x="76" y="1"/>
                    <a:pt x="75" y="1"/>
                  </a:cubicBezTo>
                  <a:cubicBezTo>
                    <a:pt x="35" y="1"/>
                    <a:pt x="2" y="33"/>
                    <a:pt x="0" y="73"/>
                  </a:cubicBezTo>
                  <a:lnTo>
                    <a:pt x="0" y="676"/>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任意多边形 195"/>
            <p:cNvSpPr/>
            <p:nvPr/>
          </p:nvSpPr>
          <p:spPr bwMode="gray">
            <a:xfrm>
              <a:off x="35603" y="12328"/>
              <a:ext cx="100" cy="132"/>
            </a:xfrm>
            <a:custGeom>
              <a:avLst/>
              <a:gdLst/>
              <a:ahLst/>
              <a:cxnLst/>
              <a:rect l="0" t="0" r="0" b="0"/>
              <a:pathLst>
                <a:path w="176" h="232">
                  <a:moveTo>
                    <a:pt x="123" y="135"/>
                  </a:moveTo>
                  <a:lnTo>
                    <a:pt x="71" y="231"/>
                  </a:lnTo>
                  <a:lnTo>
                    <a:pt x="0" y="192"/>
                  </a:lnTo>
                  <a:lnTo>
                    <a:pt x="105" y="0"/>
                  </a:lnTo>
                  <a:lnTo>
                    <a:pt x="175" y="39"/>
                  </a:lnTo>
                  <a:lnTo>
                    <a:pt x="123" y="135"/>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任意多边形 196"/>
            <p:cNvSpPr/>
            <p:nvPr/>
          </p:nvSpPr>
          <p:spPr bwMode="gray">
            <a:xfrm>
              <a:off x="35875" y="11858"/>
              <a:ext cx="388" cy="357"/>
            </a:xfrm>
            <a:custGeom>
              <a:avLst/>
              <a:gdLst/>
              <a:ahLst/>
              <a:cxnLst/>
              <a:rect l="0" t="0" r="0" b="0"/>
              <a:pathLst>
                <a:path w="683" h="630">
                  <a:moveTo>
                    <a:pt x="662" y="207"/>
                  </a:moveTo>
                  <a:cubicBezTo>
                    <a:pt x="645" y="171"/>
                    <a:pt x="614" y="143"/>
                    <a:pt x="576" y="130"/>
                  </a:cubicBezTo>
                  <a:lnTo>
                    <a:pt x="232" y="6"/>
                  </a:lnTo>
                  <a:cubicBezTo>
                    <a:pt x="222" y="3"/>
                    <a:pt x="212" y="0"/>
                    <a:pt x="202" y="0"/>
                  </a:cubicBezTo>
                  <a:cubicBezTo>
                    <a:pt x="192" y="0"/>
                    <a:pt x="181" y="2"/>
                    <a:pt x="172" y="5"/>
                  </a:cubicBezTo>
                  <a:cubicBezTo>
                    <a:pt x="154" y="14"/>
                    <a:pt x="138" y="30"/>
                    <a:pt x="131" y="49"/>
                  </a:cubicBezTo>
                  <a:lnTo>
                    <a:pt x="8" y="393"/>
                  </a:lnTo>
                  <a:cubicBezTo>
                    <a:pt x="0" y="413"/>
                    <a:pt x="0" y="434"/>
                    <a:pt x="8" y="453"/>
                  </a:cubicBezTo>
                  <a:cubicBezTo>
                    <a:pt x="17" y="471"/>
                    <a:pt x="33" y="487"/>
                    <a:pt x="52" y="494"/>
                  </a:cubicBezTo>
                  <a:lnTo>
                    <a:pt x="396" y="616"/>
                  </a:lnTo>
                  <a:cubicBezTo>
                    <a:pt x="433" y="629"/>
                    <a:pt x="476" y="628"/>
                    <a:pt x="512" y="610"/>
                  </a:cubicBezTo>
                  <a:cubicBezTo>
                    <a:pt x="548" y="592"/>
                    <a:pt x="576" y="561"/>
                    <a:pt x="589" y="523"/>
                  </a:cubicBezTo>
                  <a:lnTo>
                    <a:pt x="615" y="452"/>
                  </a:lnTo>
                  <a:lnTo>
                    <a:pt x="331" y="353"/>
                  </a:lnTo>
                  <a:lnTo>
                    <a:pt x="353" y="290"/>
                  </a:lnTo>
                  <a:lnTo>
                    <a:pt x="644" y="393"/>
                  </a:lnTo>
                  <a:lnTo>
                    <a:pt x="670" y="322"/>
                  </a:lnTo>
                  <a:cubicBezTo>
                    <a:pt x="682" y="284"/>
                    <a:pt x="679" y="243"/>
                    <a:pt x="662" y="207"/>
                  </a:cubicBezTo>
                  <a:close/>
                  <a:moveTo>
                    <a:pt x="592" y="276"/>
                  </a:moveTo>
                  <a:lnTo>
                    <a:pt x="591" y="287"/>
                  </a:lnTo>
                  <a:lnTo>
                    <a:pt x="300" y="186"/>
                  </a:lnTo>
                  <a:lnTo>
                    <a:pt x="224" y="398"/>
                  </a:lnTo>
                  <a:lnTo>
                    <a:pt x="512" y="501"/>
                  </a:lnTo>
                  <a:lnTo>
                    <a:pt x="506" y="510"/>
                  </a:lnTo>
                  <a:cubicBezTo>
                    <a:pt x="493" y="532"/>
                    <a:pt x="470" y="544"/>
                    <a:pt x="446" y="544"/>
                  </a:cubicBezTo>
                  <a:cubicBezTo>
                    <a:pt x="437" y="544"/>
                    <a:pt x="430" y="543"/>
                    <a:pt x="422" y="540"/>
                  </a:cubicBezTo>
                  <a:lnTo>
                    <a:pt x="80" y="417"/>
                  </a:lnTo>
                  <a:lnTo>
                    <a:pt x="204" y="76"/>
                  </a:lnTo>
                  <a:lnTo>
                    <a:pt x="547" y="199"/>
                  </a:lnTo>
                  <a:cubicBezTo>
                    <a:pt x="578" y="212"/>
                    <a:pt x="597" y="244"/>
                    <a:pt x="592" y="276"/>
                  </a:cubicBez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任意多边形 197"/>
            <p:cNvSpPr/>
            <p:nvPr/>
          </p:nvSpPr>
          <p:spPr bwMode="gray">
            <a:xfrm>
              <a:off x="35623" y="11990"/>
              <a:ext cx="300" cy="45"/>
            </a:xfrm>
            <a:custGeom>
              <a:avLst/>
              <a:gdLst/>
              <a:ahLst/>
              <a:cxnLst/>
              <a:rect l="0" t="0" r="0" b="0"/>
              <a:pathLst>
                <a:path w="530" h="81">
                  <a:moveTo>
                    <a:pt x="264" y="80"/>
                  </a:moveTo>
                  <a:lnTo>
                    <a:pt x="0" y="80"/>
                  </a:lnTo>
                  <a:lnTo>
                    <a:pt x="0" y="0"/>
                  </a:lnTo>
                  <a:lnTo>
                    <a:pt x="529" y="0"/>
                  </a:lnTo>
                  <a:lnTo>
                    <a:pt x="529" y="80"/>
                  </a:lnTo>
                  <a:lnTo>
                    <a:pt x="264" y="8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bwMode="gray">
            <a:xfrm>
              <a:off x="35560" y="11880"/>
              <a:ext cx="398" cy="45"/>
            </a:xfrm>
            <a:custGeom>
              <a:avLst/>
              <a:gdLst/>
              <a:ahLst/>
              <a:cxnLst/>
              <a:rect l="0" t="0" r="0" b="0"/>
              <a:pathLst>
                <a:path w="700" h="81">
                  <a:moveTo>
                    <a:pt x="349" y="80"/>
                  </a:moveTo>
                  <a:lnTo>
                    <a:pt x="0" y="80"/>
                  </a:lnTo>
                  <a:lnTo>
                    <a:pt x="0" y="0"/>
                  </a:lnTo>
                  <a:lnTo>
                    <a:pt x="699" y="0"/>
                  </a:lnTo>
                  <a:lnTo>
                    <a:pt x="699" y="80"/>
                  </a:lnTo>
                  <a:lnTo>
                    <a:pt x="349" y="8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任意多边形 199"/>
            <p:cNvSpPr/>
            <p:nvPr/>
          </p:nvSpPr>
          <p:spPr bwMode="gray">
            <a:xfrm>
              <a:off x="35413" y="12143"/>
              <a:ext cx="167" cy="245"/>
            </a:xfrm>
            <a:custGeom>
              <a:avLst/>
              <a:gdLst/>
              <a:ahLst/>
              <a:cxnLst/>
              <a:rect l="0" t="0" r="0" b="0"/>
              <a:pathLst>
                <a:path w="296" h="432">
                  <a:moveTo>
                    <a:pt x="226" y="0"/>
                  </a:moveTo>
                  <a:lnTo>
                    <a:pt x="0" y="391"/>
                  </a:lnTo>
                  <a:lnTo>
                    <a:pt x="69" y="431"/>
                  </a:lnTo>
                  <a:lnTo>
                    <a:pt x="295" y="40"/>
                  </a:lnTo>
                  <a:lnTo>
                    <a:pt x="226" y="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任意多边形 200"/>
            <p:cNvSpPr/>
            <p:nvPr/>
          </p:nvSpPr>
          <p:spPr bwMode="gray">
            <a:xfrm>
              <a:off x="35403" y="11838"/>
              <a:ext cx="427" cy="547"/>
            </a:xfrm>
            <a:custGeom>
              <a:avLst/>
              <a:gdLst/>
              <a:ahLst/>
              <a:cxnLst/>
              <a:rect l="0" t="0" r="0" b="0"/>
              <a:pathLst>
                <a:path w="752" h="967">
                  <a:moveTo>
                    <a:pt x="5" y="137"/>
                  </a:moveTo>
                  <a:cubicBezTo>
                    <a:pt x="0" y="160"/>
                    <a:pt x="4" y="185"/>
                    <a:pt x="17" y="204"/>
                  </a:cubicBezTo>
                  <a:lnTo>
                    <a:pt x="482" y="922"/>
                  </a:lnTo>
                  <a:cubicBezTo>
                    <a:pt x="495" y="941"/>
                    <a:pt x="515" y="956"/>
                    <a:pt x="538" y="961"/>
                  </a:cubicBezTo>
                  <a:cubicBezTo>
                    <a:pt x="561" y="966"/>
                    <a:pt x="585" y="962"/>
                    <a:pt x="605" y="949"/>
                  </a:cubicBezTo>
                  <a:lnTo>
                    <a:pt x="707" y="883"/>
                  </a:lnTo>
                  <a:cubicBezTo>
                    <a:pt x="727" y="870"/>
                    <a:pt x="740" y="850"/>
                    <a:pt x="746" y="826"/>
                  </a:cubicBezTo>
                  <a:cubicBezTo>
                    <a:pt x="751" y="803"/>
                    <a:pt x="746" y="779"/>
                    <a:pt x="734" y="759"/>
                  </a:cubicBezTo>
                  <a:lnTo>
                    <a:pt x="269" y="40"/>
                  </a:lnTo>
                  <a:cubicBezTo>
                    <a:pt x="256" y="21"/>
                    <a:pt x="235" y="7"/>
                    <a:pt x="212" y="1"/>
                  </a:cubicBezTo>
                  <a:cubicBezTo>
                    <a:pt x="206" y="0"/>
                    <a:pt x="200" y="0"/>
                    <a:pt x="194" y="0"/>
                  </a:cubicBezTo>
                  <a:cubicBezTo>
                    <a:pt x="176" y="0"/>
                    <a:pt x="159" y="4"/>
                    <a:pt x="144" y="14"/>
                  </a:cubicBezTo>
                  <a:lnTo>
                    <a:pt x="43" y="80"/>
                  </a:lnTo>
                  <a:cubicBezTo>
                    <a:pt x="24" y="93"/>
                    <a:pt x="10" y="114"/>
                    <a:pt x="5" y="137"/>
                  </a:cubicBezTo>
                  <a:close/>
                  <a:moveTo>
                    <a:pt x="197" y="77"/>
                  </a:moveTo>
                  <a:lnTo>
                    <a:pt x="672" y="811"/>
                  </a:lnTo>
                  <a:lnTo>
                    <a:pt x="553" y="888"/>
                  </a:lnTo>
                  <a:lnTo>
                    <a:pt x="78" y="153"/>
                  </a:lnTo>
                  <a:lnTo>
                    <a:pt x="197" y="77"/>
                  </a:ln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任意多边形 201"/>
            <p:cNvSpPr/>
            <p:nvPr/>
          </p:nvSpPr>
          <p:spPr bwMode="gray">
            <a:xfrm>
              <a:off x="35680" y="12230"/>
              <a:ext cx="83" cy="83"/>
            </a:xfrm>
            <a:custGeom>
              <a:avLst/>
              <a:gdLst/>
              <a:ahLst/>
              <a:cxnLst/>
              <a:rect l="0" t="0" r="0" b="0"/>
              <a:pathLst>
                <a:path w="147" h="144">
                  <a:moveTo>
                    <a:pt x="137" y="90"/>
                  </a:moveTo>
                  <a:cubicBezTo>
                    <a:pt x="129" y="117"/>
                    <a:pt x="107" y="137"/>
                    <a:pt x="80" y="140"/>
                  </a:cubicBezTo>
                  <a:cubicBezTo>
                    <a:pt x="53" y="143"/>
                    <a:pt x="26" y="130"/>
                    <a:pt x="13" y="105"/>
                  </a:cubicBezTo>
                  <a:cubicBezTo>
                    <a:pt x="0" y="81"/>
                    <a:pt x="3" y="51"/>
                    <a:pt x="20" y="30"/>
                  </a:cubicBezTo>
                  <a:cubicBezTo>
                    <a:pt x="38" y="9"/>
                    <a:pt x="65" y="0"/>
                    <a:pt x="92" y="8"/>
                  </a:cubicBezTo>
                  <a:cubicBezTo>
                    <a:pt x="126" y="20"/>
                    <a:pt x="146" y="56"/>
                    <a:pt x="137" y="90"/>
                  </a:cubicBezTo>
                  <a:close/>
                  <a:moveTo>
                    <a:pt x="42" y="65"/>
                  </a:moveTo>
                  <a:cubicBezTo>
                    <a:pt x="38" y="77"/>
                    <a:pt x="43" y="90"/>
                    <a:pt x="53" y="98"/>
                  </a:cubicBezTo>
                  <a:cubicBezTo>
                    <a:pt x="63" y="105"/>
                    <a:pt x="76" y="106"/>
                    <a:pt x="87" y="101"/>
                  </a:cubicBezTo>
                  <a:cubicBezTo>
                    <a:pt x="99" y="94"/>
                    <a:pt x="104" y="82"/>
                    <a:pt x="103" y="70"/>
                  </a:cubicBezTo>
                  <a:cubicBezTo>
                    <a:pt x="101" y="58"/>
                    <a:pt x="93" y="48"/>
                    <a:pt x="81" y="44"/>
                  </a:cubicBezTo>
                  <a:cubicBezTo>
                    <a:pt x="63" y="39"/>
                    <a:pt x="47" y="49"/>
                    <a:pt x="42" y="65"/>
                  </a:cubicBez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任意多边形 202"/>
            <p:cNvSpPr/>
            <p:nvPr/>
          </p:nvSpPr>
          <p:spPr bwMode="gray">
            <a:xfrm>
              <a:off x="35465" y="11900"/>
              <a:ext cx="83" cy="85"/>
            </a:xfrm>
            <a:custGeom>
              <a:avLst/>
              <a:gdLst/>
              <a:ahLst/>
              <a:cxnLst/>
              <a:rect l="0" t="0" r="0" b="0"/>
              <a:pathLst>
                <a:path w="145" h="150">
                  <a:moveTo>
                    <a:pt x="139" y="91"/>
                  </a:moveTo>
                  <a:cubicBezTo>
                    <a:pt x="130" y="127"/>
                    <a:pt x="93" y="149"/>
                    <a:pt x="57" y="140"/>
                  </a:cubicBezTo>
                  <a:cubicBezTo>
                    <a:pt x="21" y="130"/>
                    <a:pt x="0" y="94"/>
                    <a:pt x="9" y="58"/>
                  </a:cubicBezTo>
                  <a:cubicBezTo>
                    <a:pt x="18" y="21"/>
                    <a:pt x="55" y="0"/>
                    <a:pt x="90" y="8"/>
                  </a:cubicBezTo>
                  <a:cubicBezTo>
                    <a:pt x="108" y="13"/>
                    <a:pt x="122" y="24"/>
                    <a:pt x="132" y="39"/>
                  </a:cubicBezTo>
                  <a:cubicBezTo>
                    <a:pt x="141" y="56"/>
                    <a:pt x="144" y="74"/>
                    <a:pt x="139" y="91"/>
                  </a:cubicBezTo>
                  <a:close/>
                  <a:moveTo>
                    <a:pt x="44" y="66"/>
                  </a:moveTo>
                  <a:cubicBezTo>
                    <a:pt x="41" y="78"/>
                    <a:pt x="45" y="91"/>
                    <a:pt x="55" y="99"/>
                  </a:cubicBezTo>
                  <a:cubicBezTo>
                    <a:pt x="66" y="106"/>
                    <a:pt x="79" y="107"/>
                    <a:pt x="90" y="101"/>
                  </a:cubicBezTo>
                  <a:cubicBezTo>
                    <a:pt x="101" y="95"/>
                    <a:pt x="107" y="83"/>
                    <a:pt x="105" y="71"/>
                  </a:cubicBezTo>
                  <a:cubicBezTo>
                    <a:pt x="103" y="59"/>
                    <a:pt x="95" y="48"/>
                    <a:pt x="82" y="45"/>
                  </a:cubicBezTo>
                  <a:cubicBezTo>
                    <a:pt x="74" y="43"/>
                    <a:pt x="66" y="44"/>
                    <a:pt x="58" y="47"/>
                  </a:cubicBezTo>
                  <a:cubicBezTo>
                    <a:pt x="51" y="51"/>
                    <a:pt x="45" y="59"/>
                    <a:pt x="44" y="66"/>
                  </a:cubicBez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p:nvPr/>
          </p:nvSpPr>
          <p:spPr bwMode="gray">
            <a:xfrm>
              <a:off x="35275" y="12968"/>
              <a:ext cx="105" cy="105"/>
            </a:xfrm>
            <a:custGeom>
              <a:avLst/>
              <a:gdLst/>
              <a:ahLst/>
              <a:cxnLst/>
              <a:rect l="0" t="0" r="0" b="0"/>
              <a:pathLst>
                <a:path w="185" h="185">
                  <a:moveTo>
                    <a:pt x="184" y="92"/>
                  </a:moveTo>
                  <a:cubicBezTo>
                    <a:pt x="184" y="109"/>
                    <a:pt x="181" y="123"/>
                    <a:pt x="172" y="138"/>
                  </a:cubicBezTo>
                  <a:cubicBezTo>
                    <a:pt x="164" y="152"/>
                    <a:pt x="153" y="163"/>
                    <a:pt x="138" y="172"/>
                  </a:cubicBezTo>
                  <a:cubicBezTo>
                    <a:pt x="123" y="180"/>
                    <a:pt x="109" y="184"/>
                    <a:pt x="92" y="184"/>
                  </a:cubicBezTo>
                  <a:cubicBezTo>
                    <a:pt x="75" y="184"/>
                    <a:pt x="61" y="180"/>
                    <a:pt x="46" y="172"/>
                  </a:cubicBezTo>
                  <a:cubicBezTo>
                    <a:pt x="31" y="163"/>
                    <a:pt x="21" y="152"/>
                    <a:pt x="12" y="138"/>
                  </a:cubicBezTo>
                  <a:cubicBezTo>
                    <a:pt x="4" y="123"/>
                    <a:pt x="0" y="109"/>
                    <a:pt x="0" y="92"/>
                  </a:cubicBezTo>
                  <a:cubicBezTo>
                    <a:pt x="0" y="75"/>
                    <a:pt x="4" y="60"/>
                    <a:pt x="12" y="46"/>
                  </a:cubicBezTo>
                  <a:cubicBezTo>
                    <a:pt x="21" y="31"/>
                    <a:pt x="31" y="20"/>
                    <a:pt x="46" y="12"/>
                  </a:cubicBezTo>
                  <a:cubicBezTo>
                    <a:pt x="61" y="3"/>
                    <a:pt x="75" y="0"/>
                    <a:pt x="92" y="0"/>
                  </a:cubicBezTo>
                  <a:cubicBezTo>
                    <a:pt x="109" y="0"/>
                    <a:pt x="123" y="3"/>
                    <a:pt x="138" y="12"/>
                  </a:cubicBezTo>
                  <a:cubicBezTo>
                    <a:pt x="153" y="20"/>
                    <a:pt x="164" y="31"/>
                    <a:pt x="172" y="46"/>
                  </a:cubicBezTo>
                  <a:cubicBezTo>
                    <a:pt x="181" y="60"/>
                    <a:pt x="184" y="75"/>
                    <a:pt x="184" y="92"/>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任意多边形 204"/>
            <p:cNvSpPr/>
            <p:nvPr/>
          </p:nvSpPr>
          <p:spPr bwMode="gray">
            <a:xfrm>
              <a:off x="35460" y="12968"/>
              <a:ext cx="105" cy="105"/>
            </a:xfrm>
            <a:custGeom>
              <a:avLst/>
              <a:gdLst/>
              <a:ahLst/>
              <a:cxnLst/>
              <a:rect l="0" t="0" r="0" b="0"/>
              <a:pathLst>
                <a:path w="186" h="185">
                  <a:moveTo>
                    <a:pt x="185" y="92"/>
                  </a:moveTo>
                  <a:cubicBezTo>
                    <a:pt x="185" y="109"/>
                    <a:pt x="181" y="123"/>
                    <a:pt x="172" y="138"/>
                  </a:cubicBezTo>
                  <a:cubicBezTo>
                    <a:pt x="164" y="152"/>
                    <a:pt x="154" y="163"/>
                    <a:pt x="139" y="172"/>
                  </a:cubicBezTo>
                  <a:cubicBezTo>
                    <a:pt x="125" y="180"/>
                    <a:pt x="109" y="184"/>
                    <a:pt x="92" y="184"/>
                  </a:cubicBezTo>
                  <a:cubicBezTo>
                    <a:pt x="76" y="184"/>
                    <a:pt x="61" y="180"/>
                    <a:pt x="46" y="172"/>
                  </a:cubicBezTo>
                  <a:cubicBezTo>
                    <a:pt x="32" y="163"/>
                    <a:pt x="22" y="152"/>
                    <a:pt x="13" y="138"/>
                  </a:cubicBezTo>
                  <a:cubicBezTo>
                    <a:pt x="5" y="123"/>
                    <a:pt x="0" y="109"/>
                    <a:pt x="0" y="92"/>
                  </a:cubicBezTo>
                  <a:cubicBezTo>
                    <a:pt x="0" y="75"/>
                    <a:pt x="5" y="60"/>
                    <a:pt x="13" y="46"/>
                  </a:cubicBezTo>
                  <a:cubicBezTo>
                    <a:pt x="22" y="31"/>
                    <a:pt x="32" y="20"/>
                    <a:pt x="46" y="12"/>
                  </a:cubicBezTo>
                  <a:cubicBezTo>
                    <a:pt x="61" y="3"/>
                    <a:pt x="76" y="0"/>
                    <a:pt x="92" y="0"/>
                  </a:cubicBezTo>
                  <a:cubicBezTo>
                    <a:pt x="109" y="0"/>
                    <a:pt x="125" y="3"/>
                    <a:pt x="139" y="12"/>
                  </a:cubicBezTo>
                  <a:cubicBezTo>
                    <a:pt x="154" y="20"/>
                    <a:pt x="164" y="31"/>
                    <a:pt x="172" y="46"/>
                  </a:cubicBezTo>
                  <a:cubicBezTo>
                    <a:pt x="181" y="60"/>
                    <a:pt x="185" y="75"/>
                    <a:pt x="185" y="92"/>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8" name="文本框 227"/>
          <p:cNvSpPr txBox="1"/>
          <p:nvPr/>
        </p:nvSpPr>
        <p:spPr bwMode="gray">
          <a:xfrm>
            <a:off x="5468091" y="2137147"/>
            <a:ext cx="407484" cy="307777"/>
          </a:xfrm>
          <a:prstGeom prst="rect">
            <a:avLst/>
          </a:prstGeom>
          <a:noFill/>
        </p:spPr>
        <p:txBody>
          <a:bodyPr wrap="none" rtlCol="0">
            <a:spAutoFit/>
          </a:bodyPr>
          <a:lstStyle/>
          <a:p>
            <a:pPr algn="ctr" fontAlgn="ctr"/>
            <a:r>
              <a:rPr lang="en-US" sz="1400" b="1" dirty="0" smtClean="0">
                <a:solidFill>
                  <a:srgbClr val="595757"/>
                </a:solidFill>
                <a:latin typeface="Huawei Sans" panose="020C0503030203020204" pitchFamily="34" charset="0"/>
              </a:rPr>
              <a:t>4K</a:t>
            </a:r>
            <a:endParaRPr lang="en-US" altLang="zh-CN" sz="1400" b="1" dirty="0">
              <a:solidFill>
                <a:srgbClr val="595757"/>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29" name="组合 228"/>
          <p:cNvGrpSpPr/>
          <p:nvPr/>
        </p:nvGrpSpPr>
        <p:grpSpPr bwMode="gray">
          <a:xfrm>
            <a:off x="6619810" y="1267567"/>
            <a:ext cx="456528" cy="445079"/>
            <a:chOff x="633" y="16228"/>
            <a:chExt cx="1276" cy="1244"/>
          </a:xfrm>
        </p:grpSpPr>
        <p:sp>
          <p:nvSpPr>
            <p:cNvPr id="230" name="任意多边形 229"/>
            <p:cNvSpPr/>
            <p:nvPr/>
          </p:nvSpPr>
          <p:spPr bwMode="gray">
            <a:xfrm>
              <a:off x="1358" y="16478"/>
              <a:ext cx="87" cy="142"/>
            </a:xfrm>
            <a:custGeom>
              <a:avLst/>
              <a:gdLst/>
              <a:ahLst/>
              <a:cxnLst/>
              <a:rect l="0" t="0" r="0" b="0"/>
              <a:pathLst>
                <a:path w="155" h="252">
                  <a:moveTo>
                    <a:pt x="154" y="167"/>
                  </a:moveTo>
                  <a:cubicBezTo>
                    <a:pt x="154" y="180"/>
                    <a:pt x="151" y="193"/>
                    <a:pt x="147" y="203"/>
                  </a:cubicBezTo>
                  <a:cubicBezTo>
                    <a:pt x="142" y="214"/>
                    <a:pt x="136" y="222"/>
                    <a:pt x="129" y="229"/>
                  </a:cubicBezTo>
                  <a:cubicBezTo>
                    <a:pt x="120" y="236"/>
                    <a:pt x="111" y="242"/>
                    <a:pt x="100" y="245"/>
                  </a:cubicBezTo>
                  <a:cubicBezTo>
                    <a:pt x="89" y="249"/>
                    <a:pt x="77" y="251"/>
                    <a:pt x="63" y="251"/>
                  </a:cubicBezTo>
                  <a:cubicBezTo>
                    <a:pt x="55" y="251"/>
                    <a:pt x="48" y="250"/>
                    <a:pt x="41" y="249"/>
                  </a:cubicBezTo>
                  <a:cubicBezTo>
                    <a:pt x="35" y="248"/>
                    <a:pt x="28" y="246"/>
                    <a:pt x="23" y="245"/>
                  </a:cubicBezTo>
                  <a:cubicBezTo>
                    <a:pt x="17" y="244"/>
                    <a:pt x="13" y="243"/>
                    <a:pt x="10" y="241"/>
                  </a:cubicBezTo>
                  <a:cubicBezTo>
                    <a:pt x="6" y="239"/>
                    <a:pt x="4" y="238"/>
                    <a:pt x="3" y="237"/>
                  </a:cubicBezTo>
                  <a:cubicBezTo>
                    <a:pt x="2" y="236"/>
                    <a:pt x="1" y="235"/>
                    <a:pt x="1" y="234"/>
                  </a:cubicBezTo>
                  <a:cubicBezTo>
                    <a:pt x="1" y="233"/>
                    <a:pt x="0" y="232"/>
                    <a:pt x="0" y="231"/>
                  </a:cubicBezTo>
                  <a:cubicBezTo>
                    <a:pt x="0" y="231"/>
                    <a:pt x="0" y="229"/>
                    <a:pt x="0" y="228"/>
                  </a:cubicBezTo>
                  <a:cubicBezTo>
                    <a:pt x="0" y="226"/>
                    <a:pt x="0" y="224"/>
                    <a:pt x="0" y="222"/>
                  </a:cubicBezTo>
                  <a:cubicBezTo>
                    <a:pt x="0" y="220"/>
                    <a:pt x="0" y="218"/>
                    <a:pt x="0" y="217"/>
                  </a:cubicBezTo>
                  <a:cubicBezTo>
                    <a:pt x="0" y="215"/>
                    <a:pt x="0" y="214"/>
                    <a:pt x="0" y="212"/>
                  </a:cubicBezTo>
                  <a:cubicBezTo>
                    <a:pt x="1" y="211"/>
                    <a:pt x="1" y="210"/>
                    <a:pt x="2" y="209"/>
                  </a:cubicBezTo>
                  <a:cubicBezTo>
                    <a:pt x="3" y="208"/>
                    <a:pt x="4" y="208"/>
                    <a:pt x="5" y="208"/>
                  </a:cubicBezTo>
                  <a:cubicBezTo>
                    <a:pt x="6" y="208"/>
                    <a:pt x="8" y="209"/>
                    <a:pt x="11" y="211"/>
                  </a:cubicBezTo>
                  <a:cubicBezTo>
                    <a:pt x="13" y="213"/>
                    <a:pt x="17" y="215"/>
                    <a:pt x="22" y="217"/>
                  </a:cubicBezTo>
                  <a:cubicBezTo>
                    <a:pt x="26" y="218"/>
                    <a:pt x="32" y="220"/>
                    <a:pt x="39" y="222"/>
                  </a:cubicBezTo>
                  <a:cubicBezTo>
                    <a:pt x="45" y="224"/>
                    <a:pt x="53" y="225"/>
                    <a:pt x="62" y="225"/>
                  </a:cubicBezTo>
                  <a:cubicBezTo>
                    <a:pt x="70" y="225"/>
                    <a:pt x="79" y="224"/>
                    <a:pt x="85" y="222"/>
                  </a:cubicBezTo>
                  <a:cubicBezTo>
                    <a:pt x="93" y="220"/>
                    <a:pt x="98" y="217"/>
                    <a:pt x="104" y="213"/>
                  </a:cubicBezTo>
                  <a:cubicBezTo>
                    <a:pt x="109" y="208"/>
                    <a:pt x="113" y="203"/>
                    <a:pt x="116" y="196"/>
                  </a:cubicBezTo>
                  <a:cubicBezTo>
                    <a:pt x="119" y="190"/>
                    <a:pt x="120" y="181"/>
                    <a:pt x="120" y="172"/>
                  </a:cubicBezTo>
                  <a:cubicBezTo>
                    <a:pt x="120" y="164"/>
                    <a:pt x="119" y="157"/>
                    <a:pt x="117" y="151"/>
                  </a:cubicBezTo>
                  <a:cubicBezTo>
                    <a:pt x="114" y="144"/>
                    <a:pt x="110" y="139"/>
                    <a:pt x="106" y="136"/>
                  </a:cubicBezTo>
                  <a:cubicBezTo>
                    <a:pt x="100" y="132"/>
                    <a:pt x="94" y="128"/>
                    <a:pt x="86" y="126"/>
                  </a:cubicBezTo>
                  <a:cubicBezTo>
                    <a:pt x="78" y="125"/>
                    <a:pt x="68" y="124"/>
                    <a:pt x="58" y="124"/>
                  </a:cubicBezTo>
                  <a:cubicBezTo>
                    <a:pt x="51" y="124"/>
                    <a:pt x="44" y="125"/>
                    <a:pt x="39" y="125"/>
                  </a:cubicBezTo>
                  <a:cubicBezTo>
                    <a:pt x="33" y="126"/>
                    <a:pt x="27" y="125"/>
                    <a:pt x="23" y="125"/>
                  </a:cubicBezTo>
                  <a:cubicBezTo>
                    <a:pt x="19" y="125"/>
                    <a:pt x="16" y="125"/>
                    <a:pt x="15" y="123"/>
                  </a:cubicBezTo>
                  <a:cubicBezTo>
                    <a:pt x="13" y="121"/>
                    <a:pt x="13" y="118"/>
                    <a:pt x="13" y="113"/>
                  </a:cubicBezTo>
                  <a:lnTo>
                    <a:pt x="13" y="12"/>
                  </a:lnTo>
                  <a:cubicBezTo>
                    <a:pt x="13" y="7"/>
                    <a:pt x="14" y="5"/>
                    <a:pt x="16" y="3"/>
                  </a:cubicBezTo>
                  <a:cubicBezTo>
                    <a:pt x="18" y="1"/>
                    <a:pt x="21" y="0"/>
                    <a:pt x="25" y="0"/>
                  </a:cubicBezTo>
                  <a:lnTo>
                    <a:pt x="133" y="0"/>
                  </a:lnTo>
                  <a:cubicBezTo>
                    <a:pt x="134" y="0"/>
                    <a:pt x="135" y="0"/>
                    <a:pt x="136" y="1"/>
                  </a:cubicBezTo>
                  <a:cubicBezTo>
                    <a:pt x="137" y="2"/>
                    <a:pt x="138" y="3"/>
                    <a:pt x="139" y="4"/>
                  </a:cubicBezTo>
                  <a:cubicBezTo>
                    <a:pt x="140" y="5"/>
                    <a:pt x="140" y="6"/>
                    <a:pt x="141" y="8"/>
                  </a:cubicBezTo>
                  <a:cubicBezTo>
                    <a:pt x="141" y="10"/>
                    <a:pt x="142" y="12"/>
                    <a:pt x="142" y="15"/>
                  </a:cubicBezTo>
                  <a:cubicBezTo>
                    <a:pt x="142" y="19"/>
                    <a:pt x="141" y="23"/>
                    <a:pt x="140" y="26"/>
                  </a:cubicBezTo>
                  <a:cubicBezTo>
                    <a:pt x="139" y="29"/>
                    <a:pt x="137" y="30"/>
                    <a:pt x="134" y="30"/>
                  </a:cubicBezTo>
                  <a:lnTo>
                    <a:pt x="46" y="30"/>
                  </a:lnTo>
                  <a:lnTo>
                    <a:pt x="46" y="99"/>
                  </a:lnTo>
                  <a:cubicBezTo>
                    <a:pt x="51" y="99"/>
                    <a:pt x="54" y="99"/>
                    <a:pt x="59" y="99"/>
                  </a:cubicBezTo>
                  <a:cubicBezTo>
                    <a:pt x="64" y="99"/>
                    <a:pt x="68" y="99"/>
                    <a:pt x="75" y="99"/>
                  </a:cubicBezTo>
                  <a:cubicBezTo>
                    <a:pt x="89" y="99"/>
                    <a:pt x="100" y="100"/>
                    <a:pt x="110" y="104"/>
                  </a:cubicBezTo>
                  <a:cubicBezTo>
                    <a:pt x="120" y="108"/>
                    <a:pt x="129" y="112"/>
                    <a:pt x="135" y="119"/>
                  </a:cubicBezTo>
                  <a:cubicBezTo>
                    <a:pt x="142" y="125"/>
                    <a:pt x="147" y="133"/>
                    <a:pt x="151" y="141"/>
                  </a:cubicBezTo>
                  <a:cubicBezTo>
                    <a:pt x="152" y="147"/>
                    <a:pt x="154" y="156"/>
                    <a:pt x="154" y="1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任意多边形 230"/>
            <p:cNvSpPr/>
            <p:nvPr/>
          </p:nvSpPr>
          <p:spPr bwMode="gray">
            <a:xfrm>
              <a:off x="1468" y="16475"/>
              <a:ext cx="115" cy="148"/>
            </a:xfrm>
            <a:custGeom>
              <a:avLst/>
              <a:gdLst/>
              <a:ahLst/>
              <a:cxnLst/>
              <a:rect l="0" t="0" r="0" b="0"/>
              <a:pathLst>
                <a:path w="202" h="258">
                  <a:moveTo>
                    <a:pt x="200" y="39"/>
                  </a:moveTo>
                  <a:cubicBezTo>
                    <a:pt x="200" y="41"/>
                    <a:pt x="200" y="43"/>
                    <a:pt x="200" y="45"/>
                  </a:cubicBezTo>
                  <a:cubicBezTo>
                    <a:pt x="200" y="47"/>
                    <a:pt x="199" y="49"/>
                    <a:pt x="199" y="50"/>
                  </a:cubicBezTo>
                  <a:cubicBezTo>
                    <a:pt x="198" y="51"/>
                    <a:pt x="198" y="52"/>
                    <a:pt x="197" y="53"/>
                  </a:cubicBezTo>
                  <a:cubicBezTo>
                    <a:pt x="196" y="53"/>
                    <a:pt x="195" y="53"/>
                    <a:pt x="194" y="53"/>
                  </a:cubicBezTo>
                  <a:cubicBezTo>
                    <a:pt x="192" y="53"/>
                    <a:pt x="190" y="53"/>
                    <a:pt x="187" y="50"/>
                  </a:cubicBezTo>
                  <a:cubicBezTo>
                    <a:pt x="183" y="47"/>
                    <a:pt x="178" y="44"/>
                    <a:pt x="173" y="41"/>
                  </a:cubicBezTo>
                  <a:cubicBezTo>
                    <a:pt x="167" y="39"/>
                    <a:pt x="160" y="36"/>
                    <a:pt x="151" y="33"/>
                  </a:cubicBezTo>
                  <a:cubicBezTo>
                    <a:pt x="143" y="30"/>
                    <a:pt x="133" y="29"/>
                    <a:pt x="122" y="29"/>
                  </a:cubicBezTo>
                  <a:cubicBezTo>
                    <a:pt x="108" y="29"/>
                    <a:pt x="96" y="32"/>
                    <a:pt x="85" y="37"/>
                  </a:cubicBezTo>
                  <a:cubicBezTo>
                    <a:pt x="74" y="41"/>
                    <a:pt x="66" y="49"/>
                    <a:pt x="58" y="57"/>
                  </a:cubicBezTo>
                  <a:cubicBezTo>
                    <a:pt x="51" y="66"/>
                    <a:pt x="45" y="77"/>
                    <a:pt x="41" y="89"/>
                  </a:cubicBezTo>
                  <a:cubicBezTo>
                    <a:pt x="37" y="101"/>
                    <a:pt x="35" y="114"/>
                    <a:pt x="35" y="129"/>
                  </a:cubicBezTo>
                  <a:cubicBezTo>
                    <a:pt x="35" y="145"/>
                    <a:pt x="37" y="159"/>
                    <a:pt x="42" y="172"/>
                  </a:cubicBezTo>
                  <a:cubicBezTo>
                    <a:pt x="46" y="184"/>
                    <a:pt x="52" y="194"/>
                    <a:pt x="60" y="203"/>
                  </a:cubicBezTo>
                  <a:cubicBezTo>
                    <a:pt x="68" y="212"/>
                    <a:pt x="77" y="219"/>
                    <a:pt x="88" y="223"/>
                  </a:cubicBezTo>
                  <a:cubicBezTo>
                    <a:pt x="99" y="228"/>
                    <a:pt x="110" y="229"/>
                    <a:pt x="123" y="229"/>
                  </a:cubicBezTo>
                  <a:cubicBezTo>
                    <a:pt x="131" y="229"/>
                    <a:pt x="139" y="228"/>
                    <a:pt x="147" y="226"/>
                  </a:cubicBezTo>
                  <a:cubicBezTo>
                    <a:pt x="154" y="225"/>
                    <a:pt x="162" y="222"/>
                    <a:pt x="168" y="218"/>
                  </a:cubicBezTo>
                  <a:lnTo>
                    <a:pt x="168" y="145"/>
                  </a:lnTo>
                  <a:lnTo>
                    <a:pt x="111" y="145"/>
                  </a:lnTo>
                  <a:cubicBezTo>
                    <a:pt x="110" y="145"/>
                    <a:pt x="108" y="145"/>
                    <a:pt x="107" y="142"/>
                  </a:cubicBezTo>
                  <a:cubicBezTo>
                    <a:pt x="106" y="140"/>
                    <a:pt x="105" y="136"/>
                    <a:pt x="105" y="132"/>
                  </a:cubicBezTo>
                  <a:cubicBezTo>
                    <a:pt x="105" y="129"/>
                    <a:pt x="105" y="127"/>
                    <a:pt x="105" y="125"/>
                  </a:cubicBezTo>
                  <a:cubicBezTo>
                    <a:pt x="105" y="123"/>
                    <a:pt x="106" y="122"/>
                    <a:pt x="106" y="120"/>
                  </a:cubicBezTo>
                  <a:cubicBezTo>
                    <a:pt x="107" y="119"/>
                    <a:pt x="107" y="119"/>
                    <a:pt x="108" y="118"/>
                  </a:cubicBezTo>
                  <a:cubicBezTo>
                    <a:pt x="109" y="117"/>
                    <a:pt x="110" y="117"/>
                    <a:pt x="110" y="117"/>
                  </a:cubicBezTo>
                  <a:lnTo>
                    <a:pt x="189" y="117"/>
                  </a:lnTo>
                  <a:cubicBezTo>
                    <a:pt x="189" y="117"/>
                    <a:pt x="191" y="117"/>
                    <a:pt x="192" y="118"/>
                  </a:cubicBezTo>
                  <a:cubicBezTo>
                    <a:pt x="194" y="119"/>
                    <a:pt x="195" y="119"/>
                    <a:pt x="196" y="119"/>
                  </a:cubicBezTo>
                  <a:cubicBezTo>
                    <a:pt x="197" y="120"/>
                    <a:pt x="198" y="122"/>
                    <a:pt x="199" y="124"/>
                  </a:cubicBezTo>
                  <a:cubicBezTo>
                    <a:pt x="200" y="126"/>
                    <a:pt x="200" y="128"/>
                    <a:pt x="200" y="131"/>
                  </a:cubicBezTo>
                  <a:lnTo>
                    <a:pt x="200" y="225"/>
                  </a:lnTo>
                  <a:cubicBezTo>
                    <a:pt x="200" y="229"/>
                    <a:pt x="199" y="232"/>
                    <a:pt x="198" y="234"/>
                  </a:cubicBezTo>
                  <a:cubicBezTo>
                    <a:pt x="197" y="237"/>
                    <a:pt x="194" y="238"/>
                    <a:pt x="190" y="240"/>
                  </a:cubicBezTo>
                  <a:cubicBezTo>
                    <a:pt x="187" y="242"/>
                    <a:pt x="182" y="244"/>
                    <a:pt x="176" y="247"/>
                  </a:cubicBezTo>
                  <a:cubicBezTo>
                    <a:pt x="171" y="249"/>
                    <a:pt x="164" y="251"/>
                    <a:pt x="159" y="252"/>
                  </a:cubicBezTo>
                  <a:cubicBezTo>
                    <a:pt x="152" y="254"/>
                    <a:pt x="147" y="255"/>
                    <a:pt x="140" y="256"/>
                  </a:cubicBezTo>
                  <a:cubicBezTo>
                    <a:pt x="134" y="257"/>
                    <a:pt x="127" y="257"/>
                    <a:pt x="122" y="257"/>
                  </a:cubicBezTo>
                  <a:cubicBezTo>
                    <a:pt x="102" y="257"/>
                    <a:pt x="85" y="254"/>
                    <a:pt x="70" y="248"/>
                  </a:cubicBezTo>
                  <a:cubicBezTo>
                    <a:pt x="56" y="242"/>
                    <a:pt x="42" y="233"/>
                    <a:pt x="32" y="222"/>
                  </a:cubicBezTo>
                  <a:cubicBezTo>
                    <a:pt x="21" y="211"/>
                    <a:pt x="13" y="198"/>
                    <a:pt x="8" y="182"/>
                  </a:cubicBezTo>
                  <a:cubicBezTo>
                    <a:pt x="2" y="166"/>
                    <a:pt x="0" y="150"/>
                    <a:pt x="0" y="130"/>
                  </a:cubicBezTo>
                  <a:cubicBezTo>
                    <a:pt x="0" y="111"/>
                    <a:pt x="3" y="92"/>
                    <a:pt x="9" y="76"/>
                  </a:cubicBezTo>
                  <a:cubicBezTo>
                    <a:pt x="15" y="60"/>
                    <a:pt x="23" y="46"/>
                    <a:pt x="34" y="35"/>
                  </a:cubicBezTo>
                  <a:cubicBezTo>
                    <a:pt x="45" y="24"/>
                    <a:pt x="57" y="14"/>
                    <a:pt x="73" y="9"/>
                  </a:cubicBezTo>
                  <a:cubicBezTo>
                    <a:pt x="88" y="2"/>
                    <a:pt x="105" y="0"/>
                    <a:pt x="123" y="0"/>
                  </a:cubicBezTo>
                  <a:cubicBezTo>
                    <a:pt x="133" y="0"/>
                    <a:pt x="142" y="0"/>
                    <a:pt x="149" y="2"/>
                  </a:cubicBezTo>
                  <a:cubicBezTo>
                    <a:pt x="158" y="4"/>
                    <a:pt x="165" y="6"/>
                    <a:pt x="172" y="8"/>
                  </a:cubicBezTo>
                  <a:cubicBezTo>
                    <a:pt x="178" y="10"/>
                    <a:pt x="184" y="13"/>
                    <a:pt x="188" y="15"/>
                  </a:cubicBezTo>
                  <a:cubicBezTo>
                    <a:pt x="192" y="18"/>
                    <a:pt x="195" y="20"/>
                    <a:pt x="197" y="22"/>
                  </a:cubicBezTo>
                  <a:cubicBezTo>
                    <a:pt x="199" y="24"/>
                    <a:pt x="200" y="26"/>
                    <a:pt x="201" y="27"/>
                  </a:cubicBezTo>
                  <a:cubicBezTo>
                    <a:pt x="200" y="31"/>
                    <a:pt x="200" y="35"/>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任意多边形 231"/>
            <p:cNvSpPr/>
            <p:nvPr/>
          </p:nvSpPr>
          <p:spPr bwMode="gray">
            <a:xfrm>
              <a:off x="703" y="16315"/>
              <a:ext cx="232" cy="365"/>
            </a:xfrm>
            <a:custGeom>
              <a:avLst/>
              <a:gdLst/>
              <a:ahLst/>
              <a:cxnLst/>
              <a:rect l="0" t="0" r="0" b="0"/>
              <a:pathLst>
                <a:path w="411" h="642">
                  <a:moveTo>
                    <a:pt x="353" y="0"/>
                  </a:moveTo>
                  <a:lnTo>
                    <a:pt x="353" y="260"/>
                  </a:lnTo>
                  <a:cubicBezTo>
                    <a:pt x="351" y="275"/>
                    <a:pt x="342" y="288"/>
                    <a:pt x="328" y="294"/>
                  </a:cubicBezTo>
                  <a:lnTo>
                    <a:pt x="328" y="189"/>
                  </a:lnTo>
                  <a:cubicBezTo>
                    <a:pt x="328" y="165"/>
                    <a:pt x="316" y="142"/>
                    <a:pt x="295" y="129"/>
                  </a:cubicBezTo>
                  <a:cubicBezTo>
                    <a:pt x="268" y="117"/>
                    <a:pt x="238" y="118"/>
                    <a:pt x="211" y="131"/>
                  </a:cubicBezTo>
                  <a:lnTo>
                    <a:pt x="207" y="134"/>
                  </a:lnTo>
                  <a:cubicBezTo>
                    <a:pt x="35" y="255"/>
                    <a:pt x="0" y="480"/>
                    <a:pt x="1" y="549"/>
                  </a:cubicBezTo>
                  <a:cubicBezTo>
                    <a:pt x="0" y="576"/>
                    <a:pt x="9" y="602"/>
                    <a:pt x="27" y="622"/>
                  </a:cubicBezTo>
                  <a:cubicBezTo>
                    <a:pt x="43" y="635"/>
                    <a:pt x="63" y="641"/>
                    <a:pt x="83" y="640"/>
                  </a:cubicBezTo>
                  <a:cubicBezTo>
                    <a:pt x="87" y="640"/>
                    <a:pt x="91" y="640"/>
                    <a:pt x="95" y="639"/>
                  </a:cubicBezTo>
                  <a:cubicBezTo>
                    <a:pt x="146" y="636"/>
                    <a:pt x="254" y="613"/>
                    <a:pt x="256" y="613"/>
                  </a:cubicBezTo>
                  <a:cubicBezTo>
                    <a:pt x="299" y="608"/>
                    <a:pt x="330" y="571"/>
                    <a:pt x="328" y="528"/>
                  </a:cubicBezTo>
                  <a:lnTo>
                    <a:pt x="329" y="353"/>
                  </a:lnTo>
                  <a:cubicBezTo>
                    <a:pt x="361" y="344"/>
                    <a:pt x="410" y="315"/>
                    <a:pt x="410" y="260"/>
                  </a:cubicBezTo>
                  <a:lnTo>
                    <a:pt x="410" y="0"/>
                  </a:lnTo>
                  <a:lnTo>
                    <a:pt x="353" y="0"/>
                  </a:lnTo>
                  <a:close/>
                  <a:moveTo>
                    <a:pt x="272" y="293"/>
                  </a:moveTo>
                  <a:cubicBezTo>
                    <a:pt x="239" y="307"/>
                    <a:pt x="205" y="316"/>
                    <a:pt x="170" y="322"/>
                  </a:cubicBezTo>
                  <a:lnTo>
                    <a:pt x="180" y="376"/>
                  </a:lnTo>
                  <a:cubicBezTo>
                    <a:pt x="211" y="371"/>
                    <a:pt x="241" y="362"/>
                    <a:pt x="272" y="352"/>
                  </a:cubicBezTo>
                  <a:lnTo>
                    <a:pt x="272" y="374"/>
                  </a:lnTo>
                  <a:cubicBezTo>
                    <a:pt x="228" y="400"/>
                    <a:pt x="180" y="416"/>
                    <a:pt x="131" y="424"/>
                  </a:cubicBezTo>
                  <a:lnTo>
                    <a:pt x="140" y="479"/>
                  </a:lnTo>
                  <a:cubicBezTo>
                    <a:pt x="186" y="471"/>
                    <a:pt x="230" y="457"/>
                    <a:pt x="272" y="439"/>
                  </a:cubicBezTo>
                  <a:lnTo>
                    <a:pt x="272" y="529"/>
                  </a:lnTo>
                  <a:cubicBezTo>
                    <a:pt x="273" y="536"/>
                    <a:pt x="270" y="543"/>
                    <a:pt x="265" y="548"/>
                  </a:cubicBezTo>
                  <a:cubicBezTo>
                    <a:pt x="260" y="554"/>
                    <a:pt x="254" y="558"/>
                    <a:pt x="247" y="558"/>
                  </a:cubicBezTo>
                  <a:cubicBezTo>
                    <a:pt x="246" y="558"/>
                    <a:pt x="138" y="580"/>
                    <a:pt x="91" y="584"/>
                  </a:cubicBezTo>
                  <a:cubicBezTo>
                    <a:pt x="81" y="586"/>
                    <a:pt x="72" y="584"/>
                    <a:pt x="65" y="580"/>
                  </a:cubicBezTo>
                  <a:cubicBezTo>
                    <a:pt x="58" y="571"/>
                    <a:pt x="55" y="559"/>
                    <a:pt x="57" y="547"/>
                  </a:cubicBezTo>
                  <a:cubicBezTo>
                    <a:pt x="55" y="485"/>
                    <a:pt x="86" y="287"/>
                    <a:pt x="237" y="179"/>
                  </a:cubicBezTo>
                  <a:lnTo>
                    <a:pt x="237" y="179"/>
                  </a:lnTo>
                  <a:cubicBezTo>
                    <a:pt x="246" y="175"/>
                    <a:pt x="257" y="174"/>
                    <a:pt x="268" y="175"/>
                  </a:cubicBezTo>
                  <a:cubicBezTo>
                    <a:pt x="272" y="179"/>
                    <a:pt x="274" y="185"/>
                    <a:pt x="274" y="190"/>
                  </a:cubicBezTo>
                  <a:lnTo>
                    <a:pt x="272" y="293"/>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任意多边形 232"/>
            <p:cNvSpPr/>
            <p:nvPr/>
          </p:nvSpPr>
          <p:spPr bwMode="gray">
            <a:xfrm>
              <a:off x="950" y="16315"/>
              <a:ext cx="228" cy="365"/>
            </a:xfrm>
            <a:custGeom>
              <a:avLst/>
              <a:gdLst/>
              <a:ahLst/>
              <a:cxnLst/>
              <a:rect l="0" t="0" r="0" b="0"/>
              <a:pathLst>
                <a:path w="400" h="642">
                  <a:moveTo>
                    <a:pt x="190" y="133"/>
                  </a:moveTo>
                  <a:lnTo>
                    <a:pt x="187" y="130"/>
                  </a:lnTo>
                  <a:cubicBezTo>
                    <a:pt x="160" y="117"/>
                    <a:pt x="129" y="116"/>
                    <a:pt x="102" y="128"/>
                  </a:cubicBezTo>
                  <a:cubicBezTo>
                    <a:pt x="81" y="142"/>
                    <a:pt x="68" y="165"/>
                    <a:pt x="69" y="190"/>
                  </a:cubicBezTo>
                  <a:lnTo>
                    <a:pt x="69" y="284"/>
                  </a:lnTo>
                  <a:cubicBezTo>
                    <a:pt x="61" y="279"/>
                    <a:pt x="55" y="270"/>
                    <a:pt x="55" y="260"/>
                  </a:cubicBezTo>
                  <a:lnTo>
                    <a:pt x="55" y="0"/>
                  </a:lnTo>
                  <a:lnTo>
                    <a:pt x="0" y="0"/>
                  </a:lnTo>
                  <a:lnTo>
                    <a:pt x="0" y="260"/>
                  </a:lnTo>
                  <a:cubicBezTo>
                    <a:pt x="2" y="301"/>
                    <a:pt x="30" y="335"/>
                    <a:pt x="69" y="346"/>
                  </a:cubicBezTo>
                  <a:lnTo>
                    <a:pt x="69" y="346"/>
                  </a:lnTo>
                  <a:lnTo>
                    <a:pt x="70" y="527"/>
                  </a:lnTo>
                  <a:cubicBezTo>
                    <a:pt x="68" y="569"/>
                    <a:pt x="97" y="607"/>
                    <a:pt x="139" y="612"/>
                  </a:cubicBezTo>
                  <a:cubicBezTo>
                    <a:pt x="144" y="613"/>
                    <a:pt x="252" y="636"/>
                    <a:pt x="303" y="639"/>
                  </a:cubicBezTo>
                  <a:cubicBezTo>
                    <a:pt x="307" y="639"/>
                    <a:pt x="311" y="640"/>
                    <a:pt x="315" y="640"/>
                  </a:cubicBezTo>
                  <a:cubicBezTo>
                    <a:pt x="335" y="641"/>
                    <a:pt x="355" y="635"/>
                    <a:pt x="371" y="622"/>
                  </a:cubicBezTo>
                  <a:cubicBezTo>
                    <a:pt x="389" y="602"/>
                    <a:pt x="399" y="576"/>
                    <a:pt x="397" y="549"/>
                  </a:cubicBezTo>
                  <a:cubicBezTo>
                    <a:pt x="397" y="479"/>
                    <a:pt x="362" y="254"/>
                    <a:pt x="190" y="133"/>
                  </a:cubicBezTo>
                  <a:close/>
                  <a:moveTo>
                    <a:pt x="333" y="579"/>
                  </a:moveTo>
                  <a:cubicBezTo>
                    <a:pt x="324" y="584"/>
                    <a:pt x="315" y="585"/>
                    <a:pt x="307" y="583"/>
                  </a:cubicBezTo>
                  <a:cubicBezTo>
                    <a:pt x="259" y="579"/>
                    <a:pt x="151" y="557"/>
                    <a:pt x="147" y="556"/>
                  </a:cubicBezTo>
                  <a:cubicBezTo>
                    <a:pt x="140" y="555"/>
                    <a:pt x="134" y="552"/>
                    <a:pt x="130" y="546"/>
                  </a:cubicBezTo>
                  <a:cubicBezTo>
                    <a:pt x="125" y="541"/>
                    <a:pt x="123" y="532"/>
                    <a:pt x="125" y="526"/>
                  </a:cubicBezTo>
                  <a:lnTo>
                    <a:pt x="125" y="443"/>
                  </a:lnTo>
                  <a:cubicBezTo>
                    <a:pt x="163" y="459"/>
                    <a:pt x="203" y="470"/>
                    <a:pt x="244" y="477"/>
                  </a:cubicBezTo>
                  <a:lnTo>
                    <a:pt x="254" y="422"/>
                  </a:lnTo>
                  <a:cubicBezTo>
                    <a:pt x="209" y="414"/>
                    <a:pt x="166" y="401"/>
                    <a:pt x="126" y="382"/>
                  </a:cubicBezTo>
                  <a:lnTo>
                    <a:pt x="126" y="353"/>
                  </a:lnTo>
                  <a:cubicBezTo>
                    <a:pt x="151" y="362"/>
                    <a:pt x="177" y="369"/>
                    <a:pt x="204" y="374"/>
                  </a:cubicBezTo>
                  <a:lnTo>
                    <a:pt x="215" y="320"/>
                  </a:lnTo>
                  <a:cubicBezTo>
                    <a:pt x="185" y="315"/>
                    <a:pt x="155" y="306"/>
                    <a:pt x="126" y="294"/>
                  </a:cubicBezTo>
                  <a:lnTo>
                    <a:pt x="126" y="190"/>
                  </a:lnTo>
                  <a:cubicBezTo>
                    <a:pt x="126" y="185"/>
                    <a:pt x="128" y="178"/>
                    <a:pt x="132" y="174"/>
                  </a:cubicBezTo>
                  <a:cubicBezTo>
                    <a:pt x="134" y="173"/>
                    <a:pt x="136" y="172"/>
                    <a:pt x="139" y="172"/>
                  </a:cubicBezTo>
                  <a:cubicBezTo>
                    <a:pt x="147" y="172"/>
                    <a:pt x="155" y="174"/>
                    <a:pt x="162" y="176"/>
                  </a:cubicBezTo>
                  <a:cubicBezTo>
                    <a:pt x="313" y="284"/>
                    <a:pt x="344" y="482"/>
                    <a:pt x="342" y="544"/>
                  </a:cubicBezTo>
                  <a:cubicBezTo>
                    <a:pt x="342" y="558"/>
                    <a:pt x="339" y="570"/>
                    <a:pt x="333" y="579"/>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任意多边形 233"/>
            <p:cNvSpPr/>
            <p:nvPr/>
          </p:nvSpPr>
          <p:spPr bwMode="gray">
            <a:xfrm>
              <a:off x="720" y="16815"/>
              <a:ext cx="200" cy="33"/>
            </a:xfrm>
            <a:custGeom>
              <a:avLst/>
              <a:gdLst/>
              <a:ahLst/>
              <a:cxnLst/>
              <a:rect l="0" t="0" r="0" b="0"/>
              <a:pathLst>
                <a:path w="353" h="56">
                  <a:moveTo>
                    <a:pt x="176" y="55"/>
                  </a:moveTo>
                  <a:lnTo>
                    <a:pt x="0" y="55"/>
                  </a:lnTo>
                  <a:lnTo>
                    <a:pt x="0" y="0"/>
                  </a:lnTo>
                  <a:lnTo>
                    <a:pt x="352" y="0"/>
                  </a:lnTo>
                  <a:lnTo>
                    <a:pt x="352" y="55"/>
                  </a:lnTo>
                  <a:lnTo>
                    <a:pt x="176" y="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任意多边形 234"/>
            <p:cNvSpPr/>
            <p:nvPr/>
          </p:nvSpPr>
          <p:spPr bwMode="gray">
            <a:xfrm>
              <a:off x="953" y="16815"/>
              <a:ext cx="200" cy="33"/>
            </a:xfrm>
            <a:custGeom>
              <a:avLst/>
              <a:gdLst/>
              <a:ahLst/>
              <a:cxnLst/>
              <a:rect l="0" t="0" r="0" b="0"/>
              <a:pathLst>
                <a:path w="353" h="56">
                  <a:moveTo>
                    <a:pt x="176" y="55"/>
                  </a:moveTo>
                  <a:lnTo>
                    <a:pt x="0" y="55"/>
                  </a:lnTo>
                  <a:lnTo>
                    <a:pt x="0" y="0"/>
                  </a:lnTo>
                  <a:lnTo>
                    <a:pt x="352" y="0"/>
                  </a:lnTo>
                  <a:lnTo>
                    <a:pt x="352" y="55"/>
                  </a:lnTo>
                  <a:lnTo>
                    <a:pt x="176" y="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任意多边形 235"/>
            <p:cNvSpPr/>
            <p:nvPr/>
          </p:nvSpPr>
          <p:spPr bwMode="gray">
            <a:xfrm>
              <a:off x="1405" y="16940"/>
              <a:ext cx="365" cy="360"/>
            </a:xfrm>
            <a:custGeom>
              <a:avLst/>
              <a:gdLst/>
              <a:ahLst/>
              <a:cxnLst/>
              <a:rect l="0" t="0" r="0" b="0"/>
              <a:pathLst>
                <a:path w="646" h="635">
                  <a:moveTo>
                    <a:pt x="640" y="333"/>
                  </a:moveTo>
                  <a:cubicBezTo>
                    <a:pt x="634" y="285"/>
                    <a:pt x="594" y="249"/>
                    <a:pt x="545" y="249"/>
                  </a:cubicBezTo>
                  <a:cubicBezTo>
                    <a:pt x="497" y="249"/>
                    <a:pt x="456" y="285"/>
                    <a:pt x="450" y="333"/>
                  </a:cubicBezTo>
                  <a:cubicBezTo>
                    <a:pt x="446" y="379"/>
                    <a:pt x="474" y="422"/>
                    <a:pt x="517" y="435"/>
                  </a:cubicBezTo>
                  <a:lnTo>
                    <a:pt x="517" y="448"/>
                  </a:lnTo>
                  <a:cubicBezTo>
                    <a:pt x="517" y="519"/>
                    <a:pt x="459" y="579"/>
                    <a:pt x="386" y="579"/>
                  </a:cubicBezTo>
                  <a:lnTo>
                    <a:pt x="341" y="579"/>
                  </a:lnTo>
                  <a:cubicBezTo>
                    <a:pt x="269" y="579"/>
                    <a:pt x="209" y="520"/>
                    <a:pt x="209" y="448"/>
                  </a:cubicBezTo>
                  <a:lnTo>
                    <a:pt x="209" y="430"/>
                  </a:lnTo>
                  <a:cubicBezTo>
                    <a:pt x="295" y="425"/>
                    <a:pt x="363" y="355"/>
                    <a:pt x="363" y="267"/>
                  </a:cubicBezTo>
                  <a:lnTo>
                    <a:pt x="363" y="27"/>
                  </a:lnTo>
                  <a:cubicBezTo>
                    <a:pt x="363" y="13"/>
                    <a:pt x="351" y="0"/>
                    <a:pt x="336" y="0"/>
                  </a:cubicBezTo>
                  <a:lnTo>
                    <a:pt x="290" y="0"/>
                  </a:lnTo>
                  <a:cubicBezTo>
                    <a:pt x="275" y="0"/>
                    <a:pt x="263" y="13"/>
                    <a:pt x="263" y="27"/>
                  </a:cubicBezTo>
                  <a:cubicBezTo>
                    <a:pt x="263" y="42"/>
                    <a:pt x="275" y="54"/>
                    <a:pt x="290" y="54"/>
                  </a:cubicBezTo>
                  <a:lnTo>
                    <a:pt x="308" y="54"/>
                  </a:lnTo>
                  <a:lnTo>
                    <a:pt x="308" y="266"/>
                  </a:lnTo>
                  <a:cubicBezTo>
                    <a:pt x="308" y="326"/>
                    <a:pt x="260" y="374"/>
                    <a:pt x="200" y="374"/>
                  </a:cubicBezTo>
                  <a:lnTo>
                    <a:pt x="164" y="374"/>
                  </a:lnTo>
                  <a:cubicBezTo>
                    <a:pt x="104" y="374"/>
                    <a:pt x="56" y="326"/>
                    <a:pt x="56" y="266"/>
                  </a:cubicBezTo>
                  <a:lnTo>
                    <a:pt x="56" y="55"/>
                  </a:lnTo>
                  <a:lnTo>
                    <a:pt x="74" y="55"/>
                  </a:lnTo>
                  <a:cubicBezTo>
                    <a:pt x="89" y="55"/>
                    <a:pt x="101" y="43"/>
                    <a:pt x="101" y="28"/>
                  </a:cubicBezTo>
                  <a:cubicBezTo>
                    <a:pt x="101" y="14"/>
                    <a:pt x="89" y="1"/>
                    <a:pt x="74" y="1"/>
                  </a:cubicBezTo>
                  <a:lnTo>
                    <a:pt x="28" y="1"/>
                  </a:lnTo>
                  <a:cubicBezTo>
                    <a:pt x="21" y="1"/>
                    <a:pt x="14" y="4"/>
                    <a:pt x="9" y="10"/>
                  </a:cubicBezTo>
                  <a:cubicBezTo>
                    <a:pt x="4" y="14"/>
                    <a:pt x="0" y="22"/>
                    <a:pt x="0" y="29"/>
                  </a:cubicBezTo>
                  <a:lnTo>
                    <a:pt x="0" y="268"/>
                  </a:lnTo>
                  <a:cubicBezTo>
                    <a:pt x="0" y="355"/>
                    <a:pt x="68" y="425"/>
                    <a:pt x="154" y="431"/>
                  </a:cubicBezTo>
                  <a:lnTo>
                    <a:pt x="154" y="449"/>
                  </a:lnTo>
                  <a:cubicBezTo>
                    <a:pt x="154" y="551"/>
                    <a:pt x="236" y="634"/>
                    <a:pt x="339" y="634"/>
                  </a:cubicBezTo>
                  <a:lnTo>
                    <a:pt x="384" y="634"/>
                  </a:lnTo>
                  <a:cubicBezTo>
                    <a:pt x="487" y="634"/>
                    <a:pt x="569" y="551"/>
                    <a:pt x="569" y="449"/>
                  </a:cubicBezTo>
                  <a:lnTo>
                    <a:pt x="569" y="436"/>
                  </a:lnTo>
                  <a:cubicBezTo>
                    <a:pt x="616" y="422"/>
                    <a:pt x="645" y="379"/>
                    <a:pt x="640" y="333"/>
                  </a:cubicBezTo>
                  <a:close/>
                  <a:moveTo>
                    <a:pt x="586" y="344"/>
                  </a:moveTo>
                  <a:cubicBezTo>
                    <a:pt x="586" y="366"/>
                    <a:pt x="567" y="384"/>
                    <a:pt x="546" y="384"/>
                  </a:cubicBezTo>
                  <a:cubicBezTo>
                    <a:pt x="524" y="384"/>
                    <a:pt x="506" y="365"/>
                    <a:pt x="506" y="344"/>
                  </a:cubicBezTo>
                  <a:cubicBezTo>
                    <a:pt x="506" y="321"/>
                    <a:pt x="524" y="304"/>
                    <a:pt x="546" y="304"/>
                  </a:cubicBezTo>
                  <a:cubicBezTo>
                    <a:pt x="567" y="303"/>
                    <a:pt x="586" y="321"/>
                    <a:pt x="586" y="344"/>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任意多边形 236"/>
            <p:cNvSpPr/>
            <p:nvPr/>
          </p:nvSpPr>
          <p:spPr bwMode="gray">
            <a:xfrm>
              <a:off x="635" y="16228"/>
              <a:ext cx="608" cy="695"/>
            </a:xfrm>
            <a:custGeom>
              <a:avLst/>
              <a:gdLst/>
              <a:ahLst/>
              <a:cxnLst/>
              <a:rect l="0" t="0" r="0" b="0"/>
              <a:pathLst>
                <a:path w="1072" h="1224">
                  <a:moveTo>
                    <a:pt x="1071" y="1223"/>
                  </a:moveTo>
                  <a:lnTo>
                    <a:pt x="0" y="1223"/>
                  </a:lnTo>
                  <a:lnTo>
                    <a:pt x="0" y="0"/>
                  </a:lnTo>
                  <a:lnTo>
                    <a:pt x="1071" y="0"/>
                  </a:lnTo>
                  <a:lnTo>
                    <a:pt x="1071" y="1223"/>
                  </a:lnTo>
                  <a:close/>
                  <a:moveTo>
                    <a:pt x="73" y="1149"/>
                  </a:moveTo>
                  <a:lnTo>
                    <a:pt x="997" y="1149"/>
                  </a:lnTo>
                  <a:lnTo>
                    <a:pt x="997" y="74"/>
                  </a:lnTo>
                  <a:lnTo>
                    <a:pt x="73" y="74"/>
                  </a:lnTo>
                  <a:lnTo>
                    <a:pt x="73" y="1149"/>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任意多边形 237"/>
            <p:cNvSpPr/>
            <p:nvPr/>
          </p:nvSpPr>
          <p:spPr bwMode="gray">
            <a:xfrm>
              <a:off x="1283" y="16785"/>
              <a:ext cx="607" cy="653"/>
            </a:xfrm>
            <a:custGeom>
              <a:avLst/>
              <a:gdLst/>
              <a:ahLst/>
              <a:cxnLst/>
              <a:rect l="0" t="0" r="0" b="0"/>
              <a:pathLst>
                <a:path w="1073" h="1153">
                  <a:moveTo>
                    <a:pt x="924" y="1152"/>
                  </a:moveTo>
                  <a:lnTo>
                    <a:pt x="731" y="1152"/>
                  </a:lnTo>
                  <a:lnTo>
                    <a:pt x="731" y="1079"/>
                  </a:lnTo>
                  <a:lnTo>
                    <a:pt x="924" y="1079"/>
                  </a:lnTo>
                  <a:cubicBezTo>
                    <a:pt x="965" y="1079"/>
                    <a:pt x="998" y="1045"/>
                    <a:pt x="998" y="1004"/>
                  </a:cubicBezTo>
                  <a:lnTo>
                    <a:pt x="998" y="148"/>
                  </a:lnTo>
                  <a:cubicBezTo>
                    <a:pt x="998" y="107"/>
                    <a:pt x="965" y="74"/>
                    <a:pt x="924" y="74"/>
                  </a:cubicBezTo>
                  <a:lnTo>
                    <a:pt x="148" y="74"/>
                  </a:lnTo>
                  <a:cubicBezTo>
                    <a:pt x="107" y="74"/>
                    <a:pt x="74" y="107"/>
                    <a:pt x="74" y="148"/>
                  </a:cubicBezTo>
                  <a:lnTo>
                    <a:pt x="74" y="1004"/>
                  </a:lnTo>
                  <a:cubicBezTo>
                    <a:pt x="74" y="1045"/>
                    <a:pt x="107" y="1079"/>
                    <a:pt x="148" y="1079"/>
                  </a:cubicBezTo>
                  <a:lnTo>
                    <a:pt x="437" y="1079"/>
                  </a:lnTo>
                  <a:lnTo>
                    <a:pt x="437" y="1152"/>
                  </a:lnTo>
                  <a:lnTo>
                    <a:pt x="148" y="1152"/>
                  </a:lnTo>
                  <a:cubicBezTo>
                    <a:pt x="66" y="1152"/>
                    <a:pt x="0" y="1086"/>
                    <a:pt x="0" y="1004"/>
                  </a:cubicBezTo>
                  <a:lnTo>
                    <a:pt x="0" y="148"/>
                  </a:lnTo>
                  <a:cubicBezTo>
                    <a:pt x="0" y="66"/>
                    <a:pt x="66" y="0"/>
                    <a:pt x="148" y="0"/>
                  </a:cubicBezTo>
                  <a:lnTo>
                    <a:pt x="924" y="0"/>
                  </a:lnTo>
                  <a:cubicBezTo>
                    <a:pt x="1006" y="0"/>
                    <a:pt x="1072" y="66"/>
                    <a:pt x="1072" y="148"/>
                  </a:cubicBezTo>
                  <a:lnTo>
                    <a:pt x="1072" y="1004"/>
                  </a:lnTo>
                  <a:cubicBezTo>
                    <a:pt x="1072" y="1085"/>
                    <a:pt x="1006" y="1152"/>
                    <a:pt x="924" y="115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任意多边形 238"/>
            <p:cNvSpPr/>
            <p:nvPr/>
          </p:nvSpPr>
          <p:spPr bwMode="gray">
            <a:xfrm>
              <a:off x="670" y="16740"/>
              <a:ext cx="548" cy="43"/>
            </a:xfrm>
            <a:custGeom>
              <a:avLst/>
              <a:gdLst/>
              <a:ahLst/>
              <a:cxnLst/>
              <a:rect l="0" t="0" r="0" b="0"/>
              <a:pathLst>
                <a:path w="966" h="75">
                  <a:moveTo>
                    <a:pt x="483" y="74"/>
                  </a:moveTo>
                  <a:lnTo>
                    <a:pt x="0" y="74"/>
                  </a:lnTo>
                  <a:lnTo>
                    <a:pt x="0" y="0"/>
                  </a:lnTo>
                  <a:lnTo>
                    <a:pt x="965" y="0"/>
                  </a:lnTo>
                  <a:lnTo>
                    <a:pt x="965" y="74"/>
                  </a:lnTo>
                  <a:lnTo>
                    <a:pt x="483" y="74"/>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任意多边形 239"/>
            <p:cNvSpPr/>
            <p:nvPr/>
          </p:nvSpPr>
          <p:spPr bwMode="gray">
            <a:xfrm>
              <a:off x="1453" y="17363"/>
              <a:ext cx="107" cy="107"/>
            </a:xfrm>
            <a:custGeom>
              <a:avLst/>
              <a:gdLst/>
              <a:ahLst/>
              <a:cxnLst/>
              <a:rect l="0" t="0" r="0" b="0"/>
              <a:pathLst>
                <a:path w="190" h="191">
                  <a:moveTo>
                    <a:pt x="189" y="95"/>
                  </a:moveTo>
                  <a:cubicBezTo>
                    <a:pt x="189" y="112"/>
                    <a:pt x="185" y="127"/>
                    <a:pt x="177" y="142"/>
                  </a:cubicBezTo>
                  <a:cubicBezTo>
                    <a:pt x="168" y="157"/>
                    <a:pt x="157" y="168"/>
                    <a:pt x="142" y="177"/>
                  </a:cubicBezTo>
                  <a:cubicBezTo>
                    <a:pt x="127" y="186"/>
                    <a:pt x="112" y="190"/>
                    <a:pt x="95" y="190"/>
                  </a:cubicBezTo>
                  <a:cubicBezTo>
                    <a:pt x="77" y="190"/>
                    <a:pt x="62" y="186"/>
                    <a:pt x="47" y="177"/>
                  </a:cubicBezTo>
                  <a:cubicBezTo>
                    <a:pt x="32" y="168"/>
                    <a:pt x="20" y="157"/>
                    <a:pt x="12" y="142"/>
                  </a:cubicBezTo>
                  <a:cubicBezTo>
                    <a:pt x="3" y="127"/>
                    <a:pt x="0" y="113"/>
                    <a:pt x="0" y="95"/>
                  </a:cubicBezTo>
                  <a:cubicBezTo>
                    <a:pt x="0" y="78"/>
                    <a:pt x="3" y="64"/>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4"/>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任意多边形 240"/>
            <p:cNvSpPr/>
            <p:nvPr/>
          </p:nvSpPr>
          <p:spPr bwMode="gray">
            <a:xfrm>
              <a:off x="1675" y="17363"/>
              <a:ext cx="108"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3"/>
                    <a:pt x="0" y="95"/>
                  </a:cubicBezTo>
                  <a:cubicBezTo>
                    <a:pt x="0" y="78"/>
                    <a:pt x="4" y="64"/>
                    <a:pt x="13" y="48"/>
                  </a:cubicBezTo>
                  <a:cubicBezTo>
                    <a:pt x="22" y="33"/>
                    <a:pt x="32" y="22"/>
                    <a:pt x="48" y="13"/>
                  </a:cubicBezTo>
                  <a:cubicBezTo>
                    <a:pt x="63" y="4"/>
                    <a:pt x="78" y="0"/>
                    <a:pt x="95" y="0"/>
                  </a:cubicBezTo>
                  <a:cubicBezTo>
                    <a:pt x="112" y="0"/>
                    <a:pt x="126" y="4"/>
                    <a:pt x="142" y="13"/>
                  </a:cubicBezTo>
                  <a:cubicBezTo>
                    <a:pt x="157" y="22"/>
                    <a:pt x="168" y="33"/>
                    <a:pt x="177" y="48"/>
                  </a:cubicBezTo>
                  <a:cubicBezTo>
                    <a:pt x="186" y="64"/>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任意多边形 241"/>
            <p:cNvSpPr/>
            <p:nvPr/>
          </p:nvSpPr>
          <p:spPr bwMode="gray">
            <a:xfrm>
              <a:off x="1345" y="16250"/>
              <a:ext cx="538" cy="495"/>
            </a:xfrm>
            <a:custGeom>
              <a:avLst/>
              <a:gdLst/>
              <a:ahLst/>
              <a:cxnLst/>
              <a:rect l="0" t="0" r="0" b="0"/>
              <a:pathLst>
                <a:path w="949" h="871">
                  <a:moveTo>
                    <a:pt x="948" y="870"/>
                  </a:moveTo>
                  <a:lnTo>
                    <a:pt x="875" y="870"/>
                  </a:lnTo>
                  <a:cubicBezTo>
                    <a:pt x="875" y="431"/>
                    <a:pt x="518" y="75"/>
                    <a:pt x="80" y="75"/>
                  </a:cubicBezTo>
                  <a:lnTo>
                    <a:pt x="0" y="75"/>
                  </a:lnTo>
                  <a:lnTo>
                    <a:pt x="0" y="1"/>
                  </a:lnTo>
                  <a:lnTo>
                    <a:pt x="80" y="1"/>
                  </a:lnTo>
                  <a:cubicBezTo>
                    <a:pt x="559" y="0"/>
                    <a:pt x="948" y="391"/>
                    <a:pt x="948" y="87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任意多边形 242"/>
            <p:cNvSpPr/>
            <p:nvPr/>
          </p:nvSpPr>
          <p:spPr bwMode="gray">
            <a:xfrm>
              <a:off x="663" y="17000"/>
              <a:ext cx="537" cy="473"/>
            </a:xfrm>
            <a:custGeom>
              <a:avLst/>
              <a:gdLst/>
              <a:ahLst/>
              <a:cxnLst/>
              <a:rect l="0" t="0" r="0" b="0"/>
              <a:pathLst>
                <a:path w="950" h="834">
                  <a:moveTo>
                    <a:pt x="949" y="833"/>
                  </a:moveTo>
                  <a:lnTo>
                    <a:pt x="832" y="833"/>
                  </a:lnTo>
                  <a:cubicBezTo>
                    <a:pt x="374" y="833"/>
                    <a:pt x="0" y="460"/>
                    <a:pt x="0" y="0"/>
                  </a:cubicBezTo>
                  <a:lnTo>
                    <a:pt x="73" y="0"/>
                  </a:lnTo>
                  <a:cubicBezTo>
                    <a:pt x="73" y="419"/>
                    <a:pt x="414" y="759"/>
                    <a:pt x="832" y="759"/>
                  </a:cubicBezTo>
                  <a:lnTo>
                    <a:pt x="949" y="759"/>
                  </a:lnTo>
                  <a:lnTo>
                    <a:pt x="949" y="83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任意多边形 243"/>
            <p:cNvSpPr/>
            <p:nvPr/>
          </p:nvSpPr>
          <p:spPr bwMode="gray">
            <a:xfrm>
              <a:off x="1815" y="16665"/>
              <a:ext cx="95" cy="95"/>
            </a:xfrm>
            <a:custGeom>
              <a:avLst/>
              <a:gdLst/>
              <a:ahLst/>
              <a:cxnLst/>
              <a:rect l="0" t="0" r="0" b="0"/>
              <a:pathLst>
                <a:path w="166" h="166">
                  <a:moveTo>
                    <a:pt x="165" y="83"/>
                  </a:moveTo>
                  <a:cubicBezTo>
                    <a:pt x="165" y="98"/>
                    <a:pt x="162" y="111"/>
                    <a:pt x="154" y="124"/>
                  </a:cubicBezTo>
                  <a:cubicBezTo>
                    <a:pt x="146" y="137"/>
                    <a:pt x="137" y="147"/>
                    <a:pt x="124" y="154"/>
                  </a:cubicBezTo>
                  <a:cubicBezTo>
                    <a:pt x="110" y="162"/>
                    <a:pt x="97" y="165"/>
                    <a:pt x="82" y="165"/>
                  </a:cubicBezTo>
                  <a:cubicBezTo>
                    <a:pt x="66" y="165"/>
                    <a:pt x="54" y="162"/>
                    <a:pt x="41" y="154"/>
                  </a:cubicBezTo>
                  <a:cubicBezTo>
                    <a:pt x="28" y="147"/>
                    <a:pt x="18" y="137"/>
                    <a:pt x="11" y="124"/>
                  </a:cubicBezTo>
                  <a:cubicBezTo>
                    <a:pt x="3" y="111"/>
                    <a:pt x="0" y="99"/>
                    <a:pt x="0" y="83"/>
                  </a:cubicBezTo>
                  <a:cubicBezTo>
                    <a:pt x="0" y="68"/>
                    <a:pt x="3" y="54"/>
                    <a:pt x="11" y="41"/>
                  </a:cubicBezTo>
                  <a:cubicBezTo>
                    <a:pt x="18" y="28"/>
                    <a:pt x="28" y="19"/>
                    <a:pt x="41" y="11"/>
                  </a:cubicBezTo>
                  <a:cubicBezTo>
                    <a:pt x="54" y="3"/>
                    <a:pt x="67" y="0"/>
                    <a:pt x="82" y="0"/>
                  </a:cubicBezTo>
                  <a:cubicBezTo>
                    <a:pt x="98" y="0"/>
                    <a:pt x="110" y="3"/>
                    <a:pt x="124" y="11"/>
                  </a:cubicBezTo>
                  <a:cubicBezTo>
                    <a:pt x="137" y="19"/>
                    <a:pt x="146" y="28"/>
                    <a:pt x="154" y="41"/>
                  </a:cubicBezTo>
                  <a:cubicBezTo>
                    <a:pt x="162" y="54"/>
                    <a:pt x="165" y="67"/>
                    <a:pt x="165" y="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任意多边形 244"/>
            <p:cNvSpPr/>
            <p:nvPr/>
          </p:nvSpPr>
          <p:spPr bwMode="gray">
            <a:xfrm>
              <a:off x="633" y="16953"/>
              <a:ext cx="95" cy="95"/>
            </a:xfrm>
            <a:custGeom>
              <a:avLst/>
              <a:gdLst/>
              <a:ahLst/>
              <a:cxnLst/>
              <a:rect l="0" t="0" r="0" b="0"/>
              <a:pathLst>
                <a:path w="166" h="166">
                  <a:moveTo>
                    <a:pt x="165" y="82"/>
                  </a:moveTo>
                  <a:cubicBezTo>
                    <a:pt x="165" y="98"/>
                    <a:pt x="161" y="111"/>
                    <a:pt x="154" y="124"/>
                  </a:cubicBezTo>
                  <a:cubicBezTo>
                    <a:pt x="146" y="137"/>
                    <a:pt x="137" y="146"/>
                    <a:pt x="124" y="154"/>
                  </a:cubicBezTo>
                  <a:cubicBezTo>
                    <a:pt x="111" y="162"/>
                    <a:pt x="98" y="165"/>
                    <a:pt x="83" y="165"/>
                  </a:cubicBezTo>
                  <a:cubicBezTo>
                    <a:pt x="67" y="165"/>
                    <a:pt x="54" y="162"/>
                    <a:pt x="41" y="154"/>
                  </a:cubicBezTo>
                  <a:cubicBezTo>
                    <a:pt x="28" y="146"/>
                    <a:pt x="19" y="137"/>
                    <a:pt x="11" y="124"/>
                  </a:cubicBezTo>
                  <a:cubicBezTo>
                    <a:pt x="3" y="111"/>
                    <a:pt x="0" y="98"/>
                    <a:pt x="0" y="82"/>
                  </a:cubicBezTo>
                  <a:cubicBezTo>
                    <a:pt x="0" y="67"/>
                    <a:pt x="3" y="54"/>
                    <a:pt x="11" y="41"/>
                  </a:cubicBezTo>
                  <a:cubicBezTo>
                    <a:pt x="19" y="28"/>
                    <a:pt x="28" y="19"/>
                    <a:pt x="41" y="11"/>
                  </a:cubicBezTo>
                  <a:cubicBezTo>
                    <a:pt x="54" y="4"/>
                    <a:pt x="67" y="0"/>
                    <a:pt x="83" y="0"/>
                  </a:cubicBezTo>
                  <a:cubicBezTo>
                    <a:pt x="98" y="0"/>
                    <a:pt x="111" y="4"/>
                    <a:pt x="124" y="11"/>
                  </a:cubicBezTo>
                  <a:cubicBezTo>
                    <a:pt x="137" y="19"/>
                    <a:pt x="146" y="28"/>
                    <a:pt x="154" y="41"/>
                  </a:cubicBezTo>
                  <a:cubicBezTo>
                    <a:pt x="161" y="54"/>
                    <a:pt x="165" y="67"/>
                    <a:pt x="165" y="8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6" name="组合 245"/>
          <p:cNvGrpSpPr/>
          <p:nvPr/>
        </p:nvGrpSpPr>
        <p:grpSpPr bwMode="gray">
          <a:xfrm>
            <a:off x="4166390" y="1678302"/>
            <a:ext cx="447941" cy="447941"/>
            <a:chOff x="3770" y="16220"/>
            <a:chExt cx="1252" cy="1252"/>
          </a:xfrm>
        </p:grpSpPr>
        <p:sp>
          <p:nvSpPr>
            <p:cNvPr id="247" name="任意多边形 246"/>
            <p:cNvSpPr/>
            <p:nvPr/>
          </p:nvSpPr>
          <p:spPr bwMode="gray">
            <a:xfrm>
              <a:off x="4465" y="16498"/>
              <a:ext cx="88" cy="142"/>
            </a:xfrm>
            <a:custGeom>
              <a:avLst/>
              <a:gdLst/>
              <a:ahLst/>
              <a:cxnLst/>
              <a:rect l="0" t="0" r="0" b="0"/>
              <a:pathLst>
                <a:path w="156" h="252">
                  <a:moveTo>
                    <a:pt x="155" y="168"/>
                  </a:moveTo>
                  <a:cubicBezTo>
                    <a:pt x="155" y="181"/>
                    <a:pt x="153" y="193"/>
                    <a:pt x="148" y="203"/>
                  </a:cubicBezTo>
                  <a:cubicBezTo>
                    <a:pt x="143" y="213"/>
                    <a:pt x="137" y="223"/>
                    <a:pt x="129" y="229"/>
                  </a:cubicBezTo>
                  <a:cubicBezTo>
                    <a:pt x="121" y="237"/>
                    <a:pt x="112" y="242"/>
                    <a:pt x="101" y="246"/>
                  </a:cubicBezTo>
                  <a:cubicBezTo>
                    <a:pt x="89" y="250"/>
                    <a:pt x="77" y="251"/>
                    <a:pt x="63" y="251"/>
                  </a:cubicBezTo>
                  <a:cubicBezTo>
                    <a:pt x="56" y="251"/>
                    <a:pt x="49" y="250"/>
                    <a:pt x="42" y="250"/>
                  </a:cubicBezTo>
                  <a:cubicBezTo>
                    <a:pt x="36" y="249"/>
                    <a:pt x="29" y="247"/>
                    <a:pt x="23" y="246"/>
                  </a:cubicBezTo>
                  <a:cubicBezTo>
                    <a:pt x="18" y="244"/>
                    <a:pt x="13" y="243"/>
                    <a:pt x="10" y="241"/>
                  </a:cubicBezTo>
                  <a:cubicBezTo>
                    <a:pt x="6" y="239"/>
                    <a:pt x="5" y="238"/>
                    <a:pt x="4" y="237"/>
                  </a:cubicBezTo>
                  <a:cubicBezTo>
                    <a:pt x="3" y="237"/>
                    <a:pt x="2" y="236"/>
                    <a:pt x="2" y="235"/>
                  </a:cubicBezTo>
                  <a:cubicBezTo>
                    <a:pt x="2" y="234"/>
                    <a:pt x="1" y="233"/>
                    <a:pt x="1" y="232"/>
                  </a:cubicBezTo>
                  <a:cubicBezTo>
                    <a:pt x="1" y="231"/>
                    <a:pt x="0" y="229"/>
                    <a:pt x="0" y="228"/>
                  </a:cubicBezTo>
                  <a:cubicBezTo>
                    <a:pt x="0" y="226"/>
                    <a:pt x="0" y="224"/>
                    <a:pt x="0" y="223"/>
                  </a:cubicBezTo>
                  <a:cubicBezTo>
                    <a:pt x="0" y="221"/>
                    <a:pt x="0" y="219"/>
                    <a:pt x="0" y="217"/>
                  </a:cubicBezTo>
                  <a:cubicBezTo>
                    <a:pt x="0" y="215"/>
                    <a:pt x="1" y="214"/>
                    <a:pt x="1" y="212"/>
                  </a:cubicBezTo>
                  <a:cubicBezTo>
                    <a:pt x="2" y="211"/>
                    <a:pt x="2" y="211"/>
                    <a:pt x="3" y="210"/>
                  </a:cubicBezTo>
                  <a:cubicBezTo>
                    <a:pt x="4" y="210"/>
                    <a:pt x="5" y="209"/>
                    <a:pt x="6" y="209"/>
                  </a:cubicBezTo>
                  <a:cubicBezTo>
                    <a:pt x="7" y="209"/>
                    <a:pt x="9" y="210"/>
                    <a:pt x="11" y="211"/>
                  </a:cubicBezTo>
                  <a:cubicBezTo>
                    <a:pt x="14" y="213"/>
                    <a:pt x="18" y="215"/>
                    <a:pt x="23" y="217"/>
                  </a:cubicBezTo>
                  <a:cubicBezTo>
                    <a:pt x="27" y="219"/>
                    <a:pt x="33" y="221"/>
                    <a:pt x="39" y="223"/>
                  </a:cubicBezTo>
                  <a:cubicBezTo>
                    <a:pt x="46" y="224"/>
                    <a:pt x="54" y="225"/>
                    <a:pt x="63" y="225"/>
                  </a:cubicBezTo>
                  <a:cubicBezTo>
                    <a:pt x="71" y="225"/>
                    <a:pt x="79" y="224"/>
                    <a:pt x="86" y="223"/>
                  </a:cubicBezTo>
                  <a:cubicBezTo>
                    <a:pt x="93" y="221"/>
                    <a:pt x="99" y="217"/>
                    <a:pt x="104" y="213"/>
                  </a:cubicBezTo>
                  <a:cubicBezTo>
                    <a:pt x="110" y="209"/>
                    <a:pt x="113" y="204"/>
                    <a:pt x="116" y="197"/>
                  </a:cubicBezTo>
                  <a:cubicBezTo>
                    <a:pt x="118" y="191"/>
                    <a:pt x="121" y="182"/>
                    <a:pt x="121" y="172"/>
                  </a:cubicBezTo>
                  <a:cubicBezTo>
                    <a:pt x="121" y="164"/>
                    <a:pt x="119" y="158"/>
                    <a:pt x="117" y="151"/>
                  </a:cubicBezTo>
                  <a:cubicBezTo>
                    <a:pt x="114" y="145"/>
                    <a:pt x="111" y="140"/>
                    <a:pt x="106" y="136"/>
                  </a:cubicBezTo>
                  <a:cubicBezTo>
                    <a:pt x="101" y="132"/>
                    <a:pt x="95" y="129"/>
                    <a:pt x="87" y="127"/>
                  </a:cubicBezTo>
                  <a:cubicBezTo>
                    <a:pt x="78" y="125"/>
                    <a:pt x="69" y="124"/>
                    <a:pt x="59" y="124"/>
                  </a:cubicBezTo>
                  <a:cubicBezTo>
                    <a:pt x="51" y="124"/>
                    <a:pt x="44" y="124"/>
                    <a:pt x="39" y="125"/>
                  </a:cubicBezTo>
                  <a:cubicBezTo>
                    <a:pt x="33" y="126"/>
                    <a:pt x="28" y="126"/>
                    <a:pt x="23" y="126"/>
                  </a:cubicBezTo>
                  <a:cubicBezTo>
                    <a:pt x="20" y="126"/>
                    <a:pt x="17" y="125"/>
                    <a:pt x="16" y="123"/>
                  </a:cubicBezTo>
                  <a:cubicBezTo>
                    <a:pt x="14" y="121"/>
                    <a:pt x="14" y="118"/>
                    <a:pt x="14" y="114"/>
                  </a:cubicBezTo>
                  <a:lnTo>
                    <a:pt x="14" y="12"/>
                  </a:lnTo>
                  <a:cubicBezTo>
                    <a:pt x="14" y="8"/>
                    <a:pt x="15" y="5"/>
                    <a:pt x="17" y="3"/>
                  </a:cubicBezTo>
                  <a:cubicBezTo>
                    <a:pt x="19" y="1"/>
                    <a:pt x="22" y="0"/>
                    <a:pt x="25" y="0"/>
                  </a:cubicBezTo>
                  <a:lnTo>
                    <a:pt x="134" y="0"/>
                  </a:lnTo>
                  <a:cubicBezTo>
                    <a:pt x="135" y="0"/>
                    <a:pt x="136" y="0"/>
                    <a:pt x="137" y="1"/>
                  </a:cubicBezTo>
                  <a:cubicBezTo>
                    <a:pt x="138" y="2"/>
                    <a:pt x="139" y="3"/>
                    <a:pt x="140" y="4"/>
                  </a:cubicBezTo>
                  <a:cubicBezTo>
                    <a:pt x="141" y="5"/>
                    <a:pt x="141" y="7"/>
                    <a:pt x="142" y="9"/>
                  </a:cubicBezTo>
                  <a:cubicBezTo>
                    <a:pt x="142" y="11"/>
                    <a:pt x="143" y="12"/>
                    <a:pt x="143" y="15"/>
                  </a:cubicBezTo>
                  <a:cubicBezTo>
                    <a:pt x="143" y="20"/>
                    <a:pt x="142" y="24"/>
                    <a:pt x="141" y="26"/>
                  </a:cubicBezTo>
                  <a:cubicBezTo>
                    <a:pt x="140" y="29"/>
                    <a:pt x="138" y="30"/>
                    <a:pt x="135" y="30"/>
                  </a:cubicBezTo>
                  <a:lnTo>
                    <a:pt x="44" y="30"/>
                  </a:lnTo>
                  <a:lnTo>
                    <a:pt x="44" y="100"/>
                  </a:lnTo>
                  <a:cubicBezTo>
                    <a:pt x="49" y="99"/>
                    <a:pt x="52" y="99"/>
                    <a:pt x="57" y="99"/>
                  </a:cubicBezTo>
                  <a:cubicBezTo>
                    <a:pt x="62" y="99"/>
                    <a:pt x="66" y="99"/>
                    <a:pt x="73" y="99"/>
                  </a:cubicBezTo>
                  <a:cubicBezTo>
                    <a:pt x="87" y="99"/>
                    <a:pt x="98" y="101"/>
                    <a:pt x="108" y="104"/>
                  </a:cubicBezTo>
                  <a:cubicBezTo>
                    <a:pt x="118" y="108"/>
                    <a:pt x="127" y="113"/>
                    <a:pt x="133" y="119"/>
                  </a:cubicBezTo>
                  <a:cubicBezTo>
                    <a:pt x="140" y="126"/>
                    <a:pt x="145" y="133"/>
                    <a:pt x="149" y="142"/>
                  </a:cubicBezTo>
                  <a:cubicBezTo>
                    <a:pt x="153" y="147"/>
                    <a:pt x="155" y="157"/>
                    <a:pt x="155" y="168"/>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任意多边形 247"/>
            <p:cNvSpPr/>
            <p:nvPr/>
          </p:nvSpPr>
          <p:spPr bwMode="gray">
            <a:xfrm>
              <a:off x="4573" y="16493"/>
              <a:ext cx="115" cy="147"/>
            </a:xfrm>
            <a:custGeom>
              <a:avLst/>
              <a:gdLst/>
              <a:ahLst/>
              <a:cxnLst/>
              <a:rect l="0" t="0" r="0" b="0"/>
              <a:pathLst>
                <a:path w="203" h="258">
                  <a:moveTo>
                    <a:pt x="202" y="39"/>
                  </a:moveTo>
                  <a:cubicBezTo>
                    <a:pt x="202" y="42"/>
                    <a:pt x="202" y="44"/>
                    <a:pt x="202" y="45"/>
                  </a:cubicBezTo>
                  <a:cubicBezTo>
                    <a:pt x="202" y="47"/>
                    <a:pt x="201" y="49"/>
                    <a:pt x="201" y="50"/>
                  </a:cubicBezTo>
                  <a:cubicBezTo>
                    <a:pt x="201" y="51"/>
                    <a:pt x="201" y="52"/>
                    <a:pt x="200" y="53"/>
                  </a:cubicBezTo>
                  <a:cubicBezTo>
                    <a:pt x="199" y="54"/>
                    <a:pt x="198" y="54"/>
                    <a:pt x="197" y="54"/>
                  </a:cubicBezTo>
                  <a:cubicBezTo>
                    <a:pt x="195" y="54"/>
                    <a:pt x="193" y="53"/>
                    <a:pt x="189" y="50"/>
                  </a:cubicBezTo>
                  <a:cubicBezTo>
                    <a:pt x="186" y="47"/>
                    <a:pt x="181" y="44"/>
                    <a:pt x="175" y="42"/>
                  </a:cubicBezTo>
                  <a:cubicBezTo>
                    <a:pt x="170" y="39"/>
                    <a:pt x="162" y="36"/>
                    <a:pt x="154" y="33"/>
                  </a:cubicBezTo>
                  <a:cubicBezTo>
                    <a:pt x="146" y="31"/>
                    <a:pt x="135" y="30"/>
                    <a:pt x="124" y="30"/>
                  </a:cubicBezTo>
                  <a:cubicBezTo>
                    <a:pt x="110" y="30"/>
                    <a:pt x="98" y="32"/>
                    <a:pt x="88" y="37"/>
                  </a:cubicBezTo>
                  <a:cubicBezTo>
                    <a:pt x="77" y="42"/>
                    <a:pt x="69" y="49"/>
                    <a:pt x="61" y="57"/>
                  </a:cubicBezTo>
                  <a:cubicBezTo>
                    <a:pt x="54" y="67"/>
                    <a:pt x="48" y="77"/>
                    <a:pt x="43" y="89"/>
                  </a:cubicBezTo>
                  <a:cubicBezTo>
                    <a:pt x="40" y="101"/>
                    <a:pt x="38" y="114"/>
                    <a:pt x="38" y="129"/>
                  </a:cubicBezTo>
                  <a:cubicBezTo>
                    <a:pt x="38" y="145"/>
                    <a:pt x="40" y="159"/>
                    <a:pt x="44" y="172"/>
                  </a:cubicBezTo>
                  <a:cubicBezTo>
                    <a:pt x="49" y="184"/>
                    <a:pt x="55" y="194"/>
                    <a:pt x="63" y="203"/>
                  </a:cubicBezTo>
                  <a:cubicBezTo>
                    <a:pt x="70" y="212"/>
                    <a:pt x="80" y="218"/>
                    <a:pt x="91" y="223"/>
                  </a:cubicBezTo>
                  <a:cubicBezTo>
                    <a:pt x="102" y="228"/>
                    <a:pt x="113" y="230"/>
                    <a:pt x="126" y="230"/>
                  </a:cubicBezTo>
                  <a:cubicBezTo>
                    <a:pt x="134" y="230"/>
                    <a:pt x="141" y="229"/>
                    <a:pt x="149" y="227"/>
                  </a:cubicBezTo>
                  <a:cubicBezTo>
                    <a:pt x="156" y="225"/>
                    <a:pt x="164" y="222"/>
                    <a:pt x="171" y="218"/>
                  </a:cubicBezTo>
                  <a:lnTo>
                    <a:pt x="171" y="146"/>
                  </a:lnTo>
                  <a:lnTo>
                    <a:pt x="111" y="146"/>
                  </a:lnTo>
                  <a:cubicBezTo>
                    <a:pt x="109" y="146"/>
                    <a:pt x="108" y="145"/>
                    <a:pt x="107" y="142"/>
                  </a:cubicBezTo>
                  <a:cubicBezTo>
                    <a:pt x="106" y="140"/>
                    <a:pt x="105" y="137"/>
                    <a:pt x="105" y="132"/>
                  </a:cubicBezTo>
                  <a:cubicBezTo>
                    <a:pt x="105" y="129"/>
                    <a:pt x="105" y="127"/>
                    <a:pt x="105" y="125"/>
                  </a:cubicBezTo>
                  <a:cubicBezTo>
                    <a:pt x="105" y="124"/>
                    <a:pt x="106" y="123"/>
                    <a:pt x="106" y="121"/>
                  </a:cubicBezTo>
                  <a:cubicBezTo>
                    <a:pt x="107" y="120"/>
                    <a:pt x="107" y="119"/>
                    <a:pt x="108" y="118"/>
                  </a:cubicBezTo>
                  <a:cubicBezTo>
                    <a:pt x="109" y="117"/>
                    <a:pt x="109" y="117"/>
                    <a:pt x="110" y="117"/>
                  </a:cubicBezTo>
                  <a:lnTo>
                    <a:pt x="188" y="117"/>
                  </a:lnTo>
                  <a:cubicBezTo>
                    <a:pt x="189" y="117"/>
                    <a:pt x="191" y="117"/>
                    <a:pt x="192" y="118"/>
                  </a:cubicBezTo>
                  <a:cubicBezTo>
                    <a:pt x="194" y="119"/>
                    <a:pt x="195" y="119"/>
                    <a:pt x="196" y="120"/>
                  </a:cubicBezTo>
                  <a:cubicBezTo>
                    <a:pt x="197" y="121"/>
                    <a:pt x="198" y="123"/>
                    <a:pt x="199" y="124"/>
                  </a:cubicBezTo>
                  <a:cubicBezTo>
                    <a:pt x="200" y="126"/>
                    <a:pt x="200" y="128"/>
                    <a:pt x="200" y="131"/>
                  </a:cubicBezTo>
                  <a:lnTo>
                    <a:pt x="200" y="226"/>
                  </a:lnTo>
                  <a:cubicBezTo>
                    <a:pt x="200" y="230"/>
                    <a:pt x="199" y="232"/>
                    <a:pt x="198" y="234"/>
                  </a:cubicBezTo>
                  <a:cubicBezTo>
                    <a:pt x="197" y="237"/>
                    <a:pt x="193" y="239"/>
                    <a:pt x="190" y="241"/>
                  </a:cubicBezTo>
                  <a:cubicBezTo>
                    <a:pt x="186" y="243"/>
                    <a:pt x="182" y="244"/>
                    <a:pt x="176" y="247"/>
                  </a:cubicBezTo>
                  <a:cubicBezTo>
                    <a:pt x="171" y="249"/>
                    <a:pt x="164" y="251"/>
                    <a:pt x="159" y="253"/>
                  </a:cubicBezTo>
                  <a:cubicBezTo>
                    <a:pt x="152" y="255"/>
                    <a:pt x="147" y="256"/>
                    <a:pt x="140" y="256"/>
                  </a:cubicBezTo>
                  <a:cubicBezTo>
                    <a:pt x="134" y="257"/>
                    <a:pt x="127" y="257"/>
                    <a:pt x="122" y="257"/>
                  </a:cubicBezTo>
                  <a:cubicBezTo>
                    <a:pt x="102" y="257"/>
                    <a:pt x="85" y="255"/>
                    <a:pt x="70" y="248"/>
                  </a:cubicBezTo>
                  <a:cubicBezTo>
                    <a:pt x="56" y="243"/>
                    <a:pt x="42" y="233"/>
                    <a:pt x="32" y="222"/>
                  </a:cubicBezTo>
                  <a:cubicBezTo>
                    <a:pt x="22" y="211"/>
                    <a:pt x="13" y="198"/>
                    <a:pt x="8" y="182"/>
                  </a:cubicBezTo>
                  <a:cubicBezTo>
                    <a:pt x="2" y="166"/>
                    <a:pt x="0" y="150"/>
                    <a:pt x="0" y="130"/>
                  </a:cubicBezTo>
                  <a:cubicBezTo>
                    <a:pt x="0" y="110"/>
                    <a:pt x="3" y="92"/>
                    <a:pt x="9" y="76"/>
                  </a:cubicBezTo>
                  <a:cubicBezTo>
                    <a:pt x="15" y="60"/>
                    <a:pt x="23" y="46"/>
                    <a:pt x="34" y="35"/>
                  </a:cubicBezTo>
                  <a:cubicBezTo>
                    <a:pt x="45" y="24"/>
                    <a:pt x="57" y="15"/>
                    <a:pt x="73" y="9"/>
                  </a:cubicBezTo>
                  <a:cubicBezTo>
                    <a:pt x="88" y="3"/>
                    <a:pt x="105" y="0"/>
                    <a:pt x="123" y="0"/>
                  </a:cubicBezTo>
                  <a:cubicBezTo>
                    <a:pt x="133" y="0"/>
                    <a:pt x="142" y="1"/>
                    <a:pt x="149" y="3"/>
                  </a:cubicBezTo>
                  <a:cubicBezTo>
                    <a:pt x="158" y="4"/>
                    <a:pt x="165" y="6"/>
                    <a:pt x="172" y="8"/>
                  </a:cubicBezTo>
                  <a:cubicBezTo>
                    <a:pt x="178" y="10"/>
                    <a:pt x="184" y="13"/>
                    <a:pt x="188" y="16"/>
                  </a:cubicBezTo>
                  <a:cubicBezTo>
                    <a:pt x="192" y="18"/>
                    <a:pt x="195" y="20"/>
                    <a:pt x="197" y="22"/>
                  </a:cubicBezTo>
                  <a:cubicBezTo>
                    <a:pt x="199" y="24"/>
                    <a:pt x="200" y="26"/>
                    <a:pt x="201" y="28"/>
                  </a:cubicBezTo>
                  <a:cubicBezTo>
                    <a:pt x="201" y="31"/>
                    <a:pt x="202" y="34"/>
                    <a:pt x="202"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任意多边形 248"/>
            <p:cNvSpPr/>
            <p:nvPr/>
          </p:nvSpPr>
          <p:spPr bwMode="gray">
            <a:xfrm>
              <a:off x="3923" y="16370"/>
              <a:ext cx="295" cy="125"/>
            </a:xfrm>
            <a:custGeom>
              <a:avLst/>
              <a:gdLst/>
              <a:ahLst/>
              <a:cxnLst/>
              <a:rect l="0" t="0" r="0" b="0"/>
              <a:pathLst>
                <a:path w="522" h="219">
                  <a:moveTo>
                    <a:pt x="261" y="0"/>
                  </a:moveTo>
                  <a:cubicBezTo>
                    <a:pt x="130" y="0"/>
                    <a:pt x="23" y="94"/>
                    <a:pt x="0" y="218"/>
                  </a:cubicBezTo>
                  <a:lnTo>
                    <a:pt x="75" y="218"/>
                  </a:lnTo>
                  <a:cubicBezTo>
                    <a:pt x="96" y="135"/>
                    <a:pt x="171" y="74"/>
                    <a:pt x="261" y="74"/>
                  </a:cubicBezTo>
                  <a:cubicBezTo>
                    <a:pt x="350" y="74"/>
                    <a:pt x="425" y="135"/>
                    <a:pt x="447" y="218"/>
                  </a:cubicBezTo>
                  <a:lnTo>
                    <a:pt x="521" y="218"/>
                  </a:lnTo>
                  <a:cubicBezTo>
                    <a:pt x="499" y="94"/>
                    <a:pt x="391" y="0"/>
                    <a:pt x="261" y="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任意多边形 249"/>
            <p:cNvSpPr/>
            <p:nvPr/>
          </p:nvSpPr>
          <p:spPr bwMode="gray">
            <a:xfrm>
              <a:off x="3770" y="16220"/>
              <a:ext cx="600" cy="453"/>
            </a:xfrm>
            <a:custGeom>
              <a:avLst/>
              <a:gdLst/>
              <a:ahLst/>
              <a:cxnLst/>
              <a:rect l="0" t="0" r="0" b="0"/>
              <a:pathLst>
                <a:path w="1057" h="796">
                  <a:moveTo>
                    <a:pt x="76" y="483"/>
                  </a:moveTo>
                  <a:cubicBezTo>
                    <a:pt x="100" y="254"/>
                    <a:pt x="293" y="76"/>
                    <a:pt x="528" y="76"/>
                  </a:cubicBezTo>
                  <a:cubicBezTo>
                    <a:pt x="762" y="76"/>
                    <a:pt x="955" y="255"/>
                    <a:pt x="980" y="483"/>
                  </a:cubicBezTo>
                  <a:lnTo>
                    <a:pt x="1056" y="483"/>
                  </a:lnTo>
                  <a:cubicBezTo>
                    <a:pt x="1032" y="213"/>
                    <a:pt x="804" y="0"/>
                    <a:pt x="528" y="0"/>
                  </a:cubicBezTo>
                  <a:cubicBezTo>
                    <a:pt x="251" y="0"/>
                    <a:pt x="24" y="212"/>
                    <a:pt x="0" y="483"/>
                  </a:cubicBezTo>
                  <a:lnTo>
                    <a:pt x="76" y="483"/>
                  </a:lnTo>
                  <a:close/>
                  <a:moveTo>
                    <a:pt x="528" y="795"/>
                  </a:moveTo>
                  <a:cubicBezTo>
                    <a:pt x="658" y="795"/>
                    <a:pt x="767" y="701"/>
                    <a:pt x="789" y="577"/>
                  </a:cubicBezTo>
                  <a:lnTo>
                    <a:pt x="715" y="577"/>
                  </a:lnTo>
                  <a:cubicBezTo>
                    <a:pt x="694" y="660"/>
                    <a:pt x="618" y="722"/>
                    <a:pt x="529" y="722"/>
                  </a:cubicBezTo>
                  <a:cubicBezTo>
                    <a:pt x="438" y="722"/>
                    <a:pt x="363" y="659"/>
                    <a:pt x="343" y="577"/>
                  </a:cubicBezTo>
                  <a:lnTo>
                    <a:pt x="268" y="577"/>
                  </a:lnTo>
                  <a:cubicBezTo>
                    <a:pt x="289" y="701"/>
                    <a:pt x="397" y="795"/>
                    <a:pt x="528" y="795"/>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任意多边形 250"/>
            <p:cNvSpPr/>
            <p:nvPr/>
          </p:nvSpPr>
          <p:spPr bwMode="gray">
            <a:xfrm>
              <a:off x="3770" y="16548"/>
              <a:ext cx="600" cy="402"/>
            </a:xfrm>
            <a:custGeom>
              <a:avLst/>
              <a:gdLst/>
              <a:ahLst/>
              <a:cxnLst/>
              <a:rect l="0" t="0" r="0" b="0"/>
              <a:pathLst>
                <a:path w="1058" h="711">
                  <a:moveTo>
                    <a:pt x="1057" y="0"/>
                  </a:moveTo>
                  <a:lnTo>
                    <a:pt x="981" y="0"/>
                  </a:lnTo>
                  <a:cubicBezTo>
                    <a:pt x="957" y="228"/>
                    <a:pt x="764" y="407"/>
                    <a:pt x="529" y="407"/>
                  </a:cubicBezTo>
                  <a:cubicBezTo>
                    <a:pt x="293" y="407"/>
                    <a:pt x="100" y="228"/>
                    <a:pt x="77" y="0"/>
                  </a:cubicBezTo>
                  <a:lnTo>
                    <a:pt x="0" y="0"/>
                  </a:lnTo>
                  <a:cubicBezTo>
                    <a:pt x="18" y="202"/>
                    <a:pt x="150" y="373"/>
                    <a:pt x="331" y="445"/>
                  </a:cubicBezTo>
                  <a:lnTo>
                    <a:pt x="194" y="652"/>
                  </a:lnTo>
                  <a:cubicBezTo>
                    <a:pt x="186" y="664"/>
                    <a:pt x="185" y="678"/>
                    <a:pt x="192" y="691"/>
                  </a:cubicBezTo>
                  <a:cubicBezTo>
                    <a:pt x="199" y="703"/>
                    <a:pt x="212" y="710"/>
                    <a:pt x="225" y="710"/>
                  </a:cubicBezTo>
                  <a:lnTo>
                    <a:pt x="832" y="710"/>
                  </a:lnTo>
                  <a:cubicBezTo>
                    <a:pt x="846" y="710"/>
                    <a:pt x="858" y="704"/>
                    <a:pt x="865" y="691"/>
                  </a:cubicBezTo>
                  <a:cubicBezTo>
                    <a:pt x="871" y="679"/>
                    <a:pt x="871" y="664"/>
                    <a:pt x="863" y="652"/>
                  </a:cubicBezTo>
                  <a:lnTo>
                    <a:pt x="726" y="445"/>
                  </a:lnTo>
                  <a:cubicBezTo>
                    <a:pt x="906" y="373"/>
                    <a:pt x="1039" y="202"/>
                    <a:pt x="1057" y="0"/>
                  </a:cubicBezTo>
                  <a:close/>
                  <a:moveTo>
                    <a:pt x="761" y="635"/>
                  </a:moveTo>
                  <a:lnTo>
                    <a:pt x="297" y="635"/>
                  </a:lnTo>
                  <a:lnTo>
                    <a:pt x="408" y="469"/>
                  </a:lnTo>
                  <a:cubicBezTo>
                    <a:pt x="447" y="479"/>
                    <a:pt x="488" y="483"/>
                    <a:pt x="530" y="483"/>
                  </a:cubicBezTo>
                  <a:cubicBezTo>
                    <a:pt x="571" y="483"/>
                    <a:pt x="612" y="479"/>
                    <a:pt x="651" y="469"/>
                  </a:cubicBezTo>
                  <a:lnTo>
                    <a:pt x="761" y="635"/>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任意多边形 251"/>
            <p:cNvSpPr/>
            <p:nvPr/>
          </p:nvSpPr>
          <p:spPr bwMode="gray">
            <a:xfrm>
              <a:off x="4530" y="16898"/>
              <a:ext cx="180" cy="167"/>
            </a:xfrm>
            <a:custGeom>
              <a:avLst/>
              <a:gdLst/>
              <a:ahLst/>
              <a:cxnLst/>
              <a:rect l="0" t="0" r="0" b="0"/>
              <a:pathLst>
                <a:path w="316" h="297">
                  <a:moveTo>
                    <a:pt x="36" y="183"/>
                  </a:moveTo>
                  <a:lnTo>
                    <a:pt x="118" y="183"/>
                  </a:lnTo>
                  <a:lnTo>
                    <a:pt x="118" y="260"/>
                  </a:lnTo>
                  <a:cubicBezTo>
                    <a:pt x="118" y="279"/>
                    <a:pt x="134" y="296"/>
                    <a:pt x="153" y="296"/>
                  </a:cubicBezTo>
                  <a:cubicBezTo>
                    <a:pt x="172" y="296"/>
                    <a:pt x="188" y="279"/>
                    <a:pt x="188" y="260"/>
                  </a:cubicBezTo>
                  <a:lnTo>
                    <a:pt x="188" y="183"/>
                  </a:lnTo>
                  <a:lnTo>
                    <a:pt x="279" y="183"/>
                  </a:lnTo>
                  <a:cubicBezTo>
                    <a:pt x="298" y="183"/>
                    <a:pt x="315" y="167"/>
                    <a:pt x="315" y="148"/>
                  </a:cubicBezTo>
                  <a:cubicBezTo>
                    <a:pt x="315" y="130"/>
                    <a:pt x="298" y="113"/>
                    <a:pt x="279" y="113"/>
                  </a:cubicBezTo>
                  <a:lnTo>
                    <a:pt x="188" y="113"/>
                  </a:lnTo>
                  <a:lnTo>
                    <a:pt x="188" y="35"/>
                  </a:lnTo>
                  <a:cubicBezTo>
                    <a:pt x="188" y="17"/>
                    <a:pt x="172" y="0"/>
                    <a:pt x="153" y="0"/>
                  </a:cubicBezTo>
                  <a:cubicBezTo>
                    <a:pt x="134" y="0"/>
                    <a:pt x="118" y="17"/>
                    <a:pt x="118" y="35"/>
                  </a:cubicBezTo>
                  <a:lnTo>
                    <a:pt x="118" y="113"/>
                  </a:lnTo>
                  <a:lnTo>
                    <a:pt x="36" y="113"/>
                  </a:lnTo>
                  <a:cubicBezTo>
                    <a:pt x="17" y="113"/>
                    <a:pt x="0" y="129"/>
                    <a:pt x="0" y="148"/>
                  </a:cubicBezTo>
                  <a:cubicBezTo>
                    <a:pt x="0" y="167"/>
                    <a:pt x="17" y="183"/>
                    <a:pt x="36" y="1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任意多边形 252"/>
            <p:cNvSpPr/>
            <p:nvPr/>
          </p:nvSpPr>
          <p:spPr bwMode="gray">
            <a:xfrm>
              <a:off x="4370" y="16808"/>
              <a:ext cx="653" cy="627"/>
            </a:xfrm>
            <a:custGeom>
              <a:avLst/>
              <a:gdLst/>
              <a:ahLst/>
              <a:cxnLst/>
              <a:rect l="0" t="0" r="0" b="0"/>
              <a:pathLst>
                <a:path w="1149" h="1108">
                  <a:moveTo>
                    <a:pt x="1134" y="249"/>
                  </a:moveTo>
                  <a:lnTo>
                    <a:pt x="1132" y="245"/>
                  </a:lnTo>
                  <a:cubicBezTo>
                    <a:pt x="1099" y="193"/>
                    <a:pt x="973" y="141"/>
                    <a:pt x="851" y="111"/>
                  </a:cubicBezTo>
                  <a:lnTo>
                    <a:pt x="848" y="111"/>
                  </a:lnTo>
                  <a:cubicBezTo>
                    <a:pt x="801" y="73"/>
                    <a:pt x="734" y="45"/>
                    <a:pt x="654" y="26"/>
                  </a:cubicBezTo>
                  <a:cubicBezTo>
                    <a:pt x="581" y="9"/>
                    <a:pt x="492" y="0"/>
                    <a:pt x="459" y="3"/>
                  </a:cubicBezTo>
                  <a:cubicBezTo>
                    <a:pt x="429" y="0"/>
                    <a:pt x="342" y="7"/>
                    <a:pt x="270" y="26"/>
                  </a:cubicBezTo>
                  <a:cubicBezTo>
                    <a:pt x="157" y="49"/>
                    <a:pt x="71" y="92"/>
                    <a:pt x="21" y="157"/>
                  </a:cubicBezTo>
                  <a:cubicBezTo>
                    <a:pt x="7" y="179"/>
                    <a:pt x="0" y="190"/>
                    <a:pt x="0" y="208"/>
                  </a:cubicBezTo>
                  <a:lnTo>
                    <a:pt x="0" y="719"/>
                  </a:lnTo>
                  <a:cubicBezTo>
                    <a:pt x="3" y="737"/>
                    <a:pt x="7" y="763"/>
                    <a:pt x="17" y="794"/>
                  </a:cubicBezTo>
                  <a:cubicBezTo>
                    <a:pt x="31" y="841"/>
                    <a:pt x="49" y="888"/>
                    <a:pt x="77" y="930"/>
                  </a:cubicBezTo>
                  <a:cubicBezTo>
                    <a:pt x="127" y="1009"/>
                    <a:pt x="196" y="1069"/>
                    <a:pt x="284" y="1107"/>
                  </a:cubicBezTo>
                  <a:lnTo>
                    <a:pt x="284" y="1031"/>
                  </a:lnTo>
                  <a:cubicBezTo>
                    <a:pt x="221" y="1000"/>
                    <a:pt x="172" y="953"/>
                    <a:pt x="136" y="895"/>
                  </a:cubicBezTo>
                  <a:cubicBezTo>
                    <a:pt x="112" y="857"/>
                    <a:pt x="94" y="817"/>
                    <a:pt x="82" y="776"/>
                  </a:cubicBezTo>
                  <a:cubicBezTo>
                    <a:pt x="77" y="762"/>
                    <a:pt x="74" y="745"/>
                    <a:pt x="72" y="734"/>
                  </a:cubicBezTo>
                  <a:cubicBezTo>
                    <a:pt x="70" y="724"/>
                    <a:pt x="70" y="717"/>
                    <a:pt x="70" y="710"/>
                  </a:cubicBezTo>
                  <a:lnTo>
                    <a:pt x="70" y="675"/>
                  </a:lnTo>
                  <a:cubicBezTo>
                    <a:pt x="72" y="675"/>
                    <a:pt x="74" y="672"/>
                    <a:pt x="77" y="672"/>
                  </a:cubicBezTo>
                  <a:cubicBezTo>
                    <a:pt x="100" y="663"/>
                    <a:pt x="128" y="654"/>
                    <a:pt x="159" y="644"/>
                  </a:cubicBezTo>
                  <a:cubicBezTo>
                    <a:pt x="365" y="584"/>
                    <a:pt x="599" y="584"/>
                    <a:pt x="840" y="677"/>
                  </a:cubicBezTo>
                  <a:lnTo>
                    <a:pt x="840" y="712"/>
                  </a:lnTo>
                  <a:cubicBezTo>
                    <a:pt x="840" y="717"/>
                    <a:pt x="838" y="724"/>
                    <a:pt x="838" y="734"/>
                  </a:cubicBezTo>
                  <a:cubicBezTo>
                    <a:pt x="835" y="748"/>
                    <a:pt x="830" y="762"/>
                    <a:pt x="828" y="776"/>
                  </a:cubicBezTo>
                  <a:cubicBezTo>
                    <a:pt x="816" y="816"/>
                    <a:pt x="800" y="857"/>
                    <a:pt x="774" y="895"/>
                  </a:cubicBezTo>
                  <a:cubicBezTo>
                    <a:pt x="747" y="936"/>
                    <a:pt x="715" y="973"/>
                    <a:pt x="675" y="1001"/>
                  </a:cubicBezTo>
                  <a:cubicBezTo>
                    <a:pt x="676" y="1006"/>
                    <a:pt x="676" y="1012"/>
                    <a:pt x="676" y="1017"/>
                  </a:cubicBezTo>
                  <a:lnTo>
                    <a:pt x="676" y="1082"/>
                  </a:lnTo>
                  <a:lnTo>
                    <a:pt x="763" y="1082"/>
                  </a:lnTo>
                  <a:cubicBezTo>
                    <a:pt x="911" y="1068"/>
                    <a:pt x="1013" y="1002"/>
                    <a:pt x="1079" y="897"/>
                  </a:cubicBezTo>
                  <a:cubicBezTo>
                    <a:pt x="1103" y="860"/>
                    <a:pt x="1119" y="820"/>
                    <a:pt x="1131" y="780"/>
                  </a:cubicBezTo>
                  <a:cubicBezTo>
                    <a:pt x="1138" y="754"/>
                    <a:pt x="1143" y="731"/>
                    <a:pt x="1145" y="714"/>
                  </a:cubicBezTo>
                  <a:lnTo>
                    <a:pt x="1145" y="288"/>
                  </a:lnTo>
                  <a:cubicBezTo>
                    <a:pt x="1148" y="274"/>
                    <a:pt x="1144" y="263"/>
                    <a:pt x="1134" y="249"/>
                  </a:cubicBezTo>
                  <a:close/>
                  <a:moveTo>
                    <a:pt x="141" y="577"/>
                  </a:moveTo>
                  <a:cubicBezTo>
                    <a:pt x="115" y="584"/>
                    <a:pt x="92" y="593"/>
                    <a:pt x="71" y="600"/>
                  </a:cubicBezTo>
                  <a:lnTo>
                    <a:pt x="71" y="208"/>
                  </a:lnTo>
                  <a:cubicBezTo>
                    <a:pt x="71" y="208"/>
                    <a:pt x="73" y="206"/>
                    <a:pt x="78" y="199"/>
                  </a:cubicBezTo>
                  <a:cubicBezTo>
                    <a:pt x="115" y="150"/>
                    <a:pt x="188" y="114"/>
                    <a:pt x="282" y="91"/>
                  </a:cubicBezTo>
                  <a:cubicBezTo>
                    <a:pt x="319" y="82"/>
                    <a:pt x="357" y="77"/>
                    <a:pt x="391" y="73"/>
                  </a:cubicBezTo>
                  <a:cubicBezTo>
                    <a:pt x="419" y="70"/>
                    <a:pt x="442" y="70"/>
                    <a:pt x="450" y="70"/>
                  </a:cubicBezTo>
                  <a:lnTo>
                    <a:pt x="464" y="70"/>
                  </a:lnTo>
                  <a:cubicBezTo>
                    <a:pt x="471" y="70"/>
                    <a:pt x="495" y="70"/>
                    <a:pt x="522" y="73"/>
                  </a:cubicBezTo>
                  <a:cubicBezTo>
                    <a:pt x="560" y="77"/>
                    <a:pt x="598" y="82"/>
                    <a:pt x="635" y="91"/>
                  </a:cubicBezTo>
                  <a:cubicBezTo>
                    <a:pt x="731" y="113"/>
                    <a:pt x="803" y="150"/>
                    <a:pt x="834" y="196"/>
                  </a:cubicBezTo>
                  <a:cubicBezTo>
                    <a:pt x="834" y="199"/>
                    <a:pt x="837" y="199"/>
                    <a:pt x="839" y="204"/>
                  </a:cubicBezTo>
                  <a:lnTo>
                    <a:pt x="843" y="211"/>
                  </a:lnTo>
                  <a:lnTo>
                    <a:pt x="843" y="603"/>
                  </a:lnTo>
                  <a:cubicBezTo>
                    <a:pt x="593" y="511"/>
                    <a:pt x="354" y="516"/>
                    <a:pt x="141" y="577"/>
                  </a:cubicBezTo>
                  <a:close/>
                  <a:moveTo>
                    <a:pt x="1076" y="712"/>
                  </a:moveTo>
                  <a:cubicBezTo>
                    <a:pt x="1076" y="724"/>
                    <a:pt x="1073" y="743"/>
                    <a:pt x="1066" y="766"/>
                  </a:cubicBezTo>
                  <a:cubicBezTo>
                    <a:pt x="1057" y="799"/>
                    <a:pt x="1043" y="834"/>
                    <a:pt x="1022" y="865"/>
                  </a:cubicBezTo>
                  <a:cubicBezTo>
                    <a:pt x="971" y="947"/>
                    <a:pt x="888" y="1001"/>
                    <a:pt x="769" y="1014"/>
                  </a:cubicBezTo>
                  <a:cubicBezTo>
                    <a:pt x="792" y="991"/>
                    <a:pt x="815" y="963"/>
                    <a:pt x="835" y="933"/>
                  </a:cubicBezTo>
                  <a:cubicBezTo>
                    <a:pt x="863" y="888"/>
                    <a:pt x="881" y="843"/>
                    <a:pt x="895" y="797"/>
                  </a:cubicBezTo>
                  <a:cubicBezTo>
                    <a:pt x="905" y="766"/>
                    <a:pt x="909" y="741"/>
                    <a:pt x="912" y="720"/>
                  </a:cubicBezTo>
                  <a:lnTo>
                    <a:pt x="912" y="551"/>
                  </a:lnTo>
                  <a:cubicBezTo>
                    <a:pt x="957" y="556"/>
                    <a:pt x="997" y="565"/>
                    <a:pt x="1034" y="582"/>
                  </a:cubicBezTo>
                  <a:cubicBezTo>
                    <a:pt x="1051" y="590"/>
                    <a:pt x="1065" y="596"/>
                    <a:pt x="1076" y="603"/>
                  </a:cubicBezTo>
                  <a:lnTo>
                    <a:pt x="1076" y="712"/>
                  </a:lnTo>
                  <a:close/>
                  <a:moveTo>
                    <a:pt x="1078" y="525"/>
                  </a:moveTo>
                  <a:cubicBezTo>
                    <a:pt x="1073" y="523"/>
                    <a:pt x="1068" y="521"/>
                    <a:pt x="1061" y="518"/>
                  </a:cubicBezTo>
                  <a:cubicBezTo>
                    <a:pt x="1016" y="499"/>
                    <a:pt x="965" y="487"/>
                    <a:pt x="911" y="483"/>
                  </a:cubicBezTo>
                  <a:lnTo>
                    <a:pt x="911" y="199"/>
                  </a:lnTo>
                  <a:cubicBezTo>
                    <a:pt x="988" y="227"/>
                    <a:pt x="1056" y="259"/>
                    <a:pt x="1070" y="281"/>
                  </a:cubicBezTo>
                  <a:cubicBezTo>
                    <a:pt x="1070" y="281"/>
                    <a:pt x="1073" y="284"/>
                    <a:pt x="1073" y="285"/>
                  </a:cubicBezTo>
                  <a:lnTo>
                    <a:pt x="1076" y="288"/>
                  </a:lnTo>
                  <a:cubicBezTo>
                    <a:pt x="1079" y="293"/>
                    <a:pt x="1079" y="293"/>
                    <a:pt x="1079" y="291"/>
                  </a:cubicBezTo>
                  <a:lnTo>
                    <a:pt x="1079" y="525"/>
                  </a:lnTo>
                  <a:lnTo>
                    <a:pt x="1078" y="525"/>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任意多边形 253"/>
            <p:cNvSpPr/>
            <p:nvPr/>
          </p:nvSpPr>
          <p:spPr bwMode="gray">
            <a:xfrm>
              <a:off x="4443" y="16228"/>
              <a:ext cx="537" cy="492"/>
            </a:xfrm>
            <a:custGeom>
              <a:avLst/>
              <a:gdLst/>
              <a:ahLst/>
              <a:cxnLst/>
              <a:rect l="0" t="0" r="0" b="0"/>
              <a:pathLst>
                <a:path w="950" h="870">
                  <a:moveTo>
                    <a:pt x="949" y="869"/>
                  </a:moveTo>
                  <a:lnTo>
                    <a:pt x="875" y="869"/>
                  </a:lnTo>
                  <a:cubicBezTo>
                    <a:pt x="875" y="430"/>
                    <a:pt x="518" y="74"/>
                    <a:pt x="80" y="74"/>
                  </a:cubicBezTo>
                  <a:lnTo>
                    <a:pt x="0" y="74"/>
                  </a:lnTo>
                  <a:lnTo>
                    <a:pt x="0" y="0"/>
                  </a:lnTo>
                  <a:lnTo>
                    <a:pt x="80" y="0"/>
                  </a:lnTo>
                  <a:cubicBezTo>
                    <a:pt x="559" y="0"/>
                    <a:pt x="949" y="390"/>
                    <a:pt x="949" y="86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任意多边形 254"/>
            <p:cNvSpPr/>
            <p:nvPr/>
          </p:nvSpPr>
          <p:spPr bwMode="gray">
            <a:xfrm>
              <a:off x="3800" y="17000"/>
              <a:ext cx="538" cy="473"/>
            </a:xfrm>
            <a:custGeom>
              <a:avLst/>
              <a:gdLst/>
              <a:ahLst/>
              <a:cxnLst/>
              <a:rect l="0" t="0" r="0" b="0"/>
              <a:pathLst>
                <a:path w="950" h="834">
                  <a:moveTo>
                    <a:pt x="949" y="833"/>
                  </a:moveTo>
                  <a:lnTo>
                    <a:pt x="832" y="833"/>
                  </a:lnTo>
                  <a:cubicBezTo>
                    <a:pt x="373" y="833"/>
                    <a:pt x="0" y="460"/>
                    <a:pt x="0" y="0"/>
                  </a:cubicBezTo>
                  <a:lnTo>
                    <a:pt x="73" y="0"/>
                  </a:lnTo>
                  <a:cubicBezTo>
                    <a:pt x="73" y="419"/>
                    <a:pt x="413" y="759"/>
                    <a:pt x="832" y="759"/>
                  </a:cubicBezTo>
                  <a:lnTo>
                    <a:pt x="949" y="759"/>
                  </a:lnTo>
                  <a:lnTo>
                    <a:pt x="949" y="83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任意多边形 255"/>
            <p:cNvSpPr/>
            <p:nvPr/>
          </p:nvSpPr>
          <p:spPr bwMode="gray">
            <a:xfrm>
              <a:off x="4913" y="16693"/>
              <a:ext cx="95" cy="95"/>
            </a:xfrm>
            <a:custGeom>
              <a:avLst/>
              <a:gdLst/>
              <a:ahLst/>
              <a:cxnLst/>
              <a:rect l="0" t="0" r="0" b="0"/>
              <a:pathLst>
                <a:path w="166" h="167">
                  <a:moveTo>
                    <a:pt x="165" y="83"/>
                  </a:moveTo>
                  <a:cubicBezTo>
                    <a:pt x="165" y="98"/>
                    <a:pt x="162" y="112"/>
                    <a:pt x="154" y="125"/>
                  </a:cubicBezTo>
                  <a:cubicBezTo>
                    <a:pt x="146" y="139"/>
                    <a:pt x="137" y="148"/>
                    <a:pt x="124" y="155"/>
                  </a:cubicBezTo>
                  <a:cubicBezTo>
                    <a:pt x="111" y="163"/>
                    <a:pt x="97" y="166"/>
                    <a:pt x="82" y="166"/>
                  </a:cubicBezTo>
                  <a:cubicBezTo>
                    <a:pt x="66" y="166"/>
                    <a:pt x="54" y="163"/>
                    <a:pt x="41" y="155"/>
                  </a:cubicBezTo>
                  <a:cubicBezTo>
                    <a:pt x="28" y="148"/>
                    <a:pt x="18" y="139"/>
                    <a:pt x="11" y="125"/>
                  </a:cubicBezTo>
                  <a:cubicBezTo>
                    <a:pt x="3" y="112"/>
                    <a:pt x="0" y="98"/>
                    <a:pt x="0" y="83"/>
                  </a:cubicBezTo>
                  <a:cubicBezTo>
                    <a:pt x="0" y="68"/>
                    <a:pt x="3" y="55"/>
                    <a:pt x="11" y="42"/>
                  </a:cubicBezTo>
                  <a:cubicBezTo>
                    <a:pt x="18" y="29"/>
                    <a:pt x="28" y="19"/>
                    <a:pt x="41" y="11"/>
                  </a:cubicBezTo>
                  <a:cubicBezTo>
                    <a:pt x="54" y="4"/>
                    <a:pt x="67" y="0"/>
                    <a:pt x="82" y="0"/>
                  </a:cubicBezTo>
                  <a:cubicBezTo>
                    <a:pt x="98" y="0"/>
                    <a:pt x="111" y="4"/>
                    <a:pt x="124" y="11"/>
                  </a:cubicBezTo>
                  <a:cubicBezTo>
                    <a:pt x="137" y="19"/>
                    <a:pt x="146" y="29"/>
                    <a:pt x="154" y="42"/>
                  </a:cubicBezTo>
                  <a:cubicBezTo>
                    <a:pt x="162" y="55"/>
                    <a:pt x="165" y="68"/>
                    <a:pt x="165" y="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任意多边形 256"/>
            <p:cNvSpPr/>
            <p:nvPr/>
          </p:nvSpPr>
          <p:spPr bwMode="gray">
            <a:xfrm>
              <a:off x="3775" y="16953"/>
              <a:ext cx="95" cy="95"/>
            </a:xfrm>
            <a:custGeom>
              <a:avLst/>
              <a:gdLst/>
              <a:ahLst/>
              <a:cxnLst/>
              <a:rect l="0" t="0" r="0" b="0"/>
              <a:pathLst>
                <a:path w="166" h="166">
                  <a:moveTo>
                    <a:pt x="165" y="82"/>
                  </a:moveTo>
                  <a:cubicBezTo>
                    <a:pt x="165" y="98"/>
                    <a:pt x="161" y="111"/>
                    <a:pt x="154" y="124"/>
                  </a:cubicBezTo>
                  <a:cubicBezTo>
                    <a:pt x="146" y="137"/>
                    <a:pt x="137" y="146"/>
                    <a:pt x="124" y="154"/>
                  </a:cubicBezTo>
                  <a:cubicBezTo>
                    <a:pt x="111" y="162"/>
                    <a:pt x="98" y="165"/>
                    <a:pt x="83" y="165"/>
                  </a:cubicBezTo>
                  <a:cubicBezTo>
                    <a:pt x="67" y="165"/>
                    <a:pt x="54" y="162"/>
                    <a:pt x="41" y="154"/>
                  </a:cubicBezTo>
                  <a:cubicBezTo>
                    <a:pt x="27" y="146"/>
                    <a:pt x="19" y="137"/>
                    <a:pt x="11" y="124"/>
                  </a:cubicBezTo>
                  <a:cubicBezTo>
                    <a:pt x="3" y="111"/>
                    <a:pt x="0" y="98"/>
                    <a:pt x="0" y="82"/>
                  </a:cubicBezTo>
                  <a:cubicBezTo>
                    <a:pt x="0" y="67"/>
                    <a:pt x="3" y="54"/>
                    <a:pt x="11" y="41"/>
                  </a:cubicBezTo>
                  <a:cubicBezTo>
                    <a:pt x="19" y="28"/>
                    <a:pt x="27" y="19"/>
                    <a:pt x="41" y="11"/>
                  </a:cubicBezTo>
                  <a:cubicBezTo>
                    <a:pt x="54" y="4"/>
                    <a:pt x="67" y="0"/>
                    <a:pt x="83" y="0"/>
                  </a:cubicBezTo>
                  <a:cubicBezTo>
                    <a:pt x="98" y="0"/>
                    <a:pt x="111" y="4"/>
                    <a:pt x="124" y="11"/>
                  </a:cubicBezTo>
                  <a:cubicBezTo>
                    <a:pt x="137" y="19"/>
                    <a:pt x="146" y="28"/>
                    <a:pt x="154" y="41"/>
                  </a:cubicBezTo>
                  <a:cubicBezTo>
                    <a:pt x="161" y="54"/>
                    <a:pt x="165" y="67"/>
                    <a:pt x="165" y="8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任意多边形 257"/>
            <p:cNvSpPr/>
            <p:nvPr/>
          </p:nvSpPr>
          <p:spPr bwMode="gray">
            <a:xfrm>
              <a:off x="4468" y="17363"/>
              <a:ext cx="107" cy="107"/>
            </a:xfrm>
            <a:custGeom>
              <a:avLst/>
              <a:gdLst/>
              <a:ahLst/>
              <a:cxnLst/>
              <a:rect l="0" t="0" r="0" b="0"/>
              <a:pathLst>
                <a:path w="190" h="191">
                  <a:moveTo>
                    <a:pt x="189" y="95"/>
                  </a:moveTo>
                  <a:cubicBezTo>
                    <a:pt x="189" y="112"/>
                    <a:pt x="185" y="127"/>
                    <a:pt x="177" y="142"/>
                  </a:cubicBezTo>
                  <a:cubicBezTo>
                    <a:pt x="168" y="157"/>
                    <a:pt x="157" y="168"/>
                    <a:pt x="142" y="177"/>
                  </a:cubicBezTo>
                  <a:cubicBezTo>
                    <a:pt x="127" y="186"/>
                    <a:pt x="112" y="190"/>
                    <a:pt x="95" y="190"/>
                  </a:cubicBezTo>
                  <a:cubicBezTo>
                    <a:pt x="77" y="190"/>
                    <a:pt x="62" y="186"/>
                    <a:pt x="47" y="177"/>
                  </a:cubicBezTo>
                  <a:cubicBezTo>
                    <a:pt x="32" y="168"/>
                    <a:pt x="20" y="157"/>
                    <a:pt x="12" y="142"/>
                  </a:cubicBezTo>
                  <a:cubicBezTo>
                    <a:pt x="3" y="127"/>
                    <a:pt x="0" y="113"/>
                    <a:pt x="0" y="95"/>
                  </a:cubicBezTo>
                  <a:cubicBezTo>
                    <a:pt x="0" y="78"/>
                    <a:pt x="3" y="64"/>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4"/>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任意多边形 258"/>
            <p:cNvSpPr/>
            <p:nvPr/>
          </p:nvSpPr>
          <p:spPr bwMode="gray">
            <a:xfrm>
              <a:off x="4690" y="17363"/>
              <a:ext cx="108"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3"/>
                    <a:pt x="0" y="95"/>
                  </a:cubicBezTo>
                  <a:cubicBezTo>
                    <a:pt x="0" y="78"/>
                    <a:pt x="4" y="64"/>
                    <a:pt x="13" y="48"/>
                  </a:cubicBezTo>
                  <a:cubicBezTo>
                    <a:pt x="22" y="33"/>
                    <a:pt x="32" y="22"/>
                    <a:pt x="48" y="13"/>
                  </a:cubicBezTo>
                  <a:cubicBezTo>
                    <a:pt x="63" y="4"/>
                    <a:pt x="78" y="0"/>
                    <a:pt x="95" y="0"/>
                  </a:cubicBezTo>
                  <a:cubicBezTo>
                    <a:pt x="112" y="0"/>
                    <a:pt x="126" y="4"/>
                    <a:pt x="142" y="13"/>
                  </a:cubicBezTo>
                  <a:cubicBezTo>
                    <a:pt x="157" y="22"/>
                    <a:pt x="168" y="33"/>
                    <a:pt x="177" y="48"/>
                  </a:cubicBezTo>
                  <a:cubicBezTo>
                    <a:pt x="186" y="64"/>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0" name="组合 259"/>
          <p:cNvGrpSpPr/>
          <p:nvPr/>
        </p:nvGrpSpPr>
        <p:grpSpPr bwMode="gray">
          <a:xfrm>
            <a:off x="5065260" y="1348531"/>
            <a:ext cx="446153" cy="449015"/>
            <a:chOff x="6893" y="16228"/>
            <a:chExt cx="1247" cy="1255"/>
          </a:xfrm>
        </p:grpSpPr>
        <p:sp>
          <p:nvSpPr>
            <p:cNvPr id="261" name="任意多边形 260"/>
            <p:cNvSpPr/>
            <p:nvPr/>
          </p:nvSpPr>
          <p:spPr bwMode="gray">
            <a:xfrm>
              <a:off x="7650" y="16495"/>
              <a:ext cx="88" cy="143"/>
            </a:xfrm>
            <a:custGeom>
              <a:avLst/>
              <a:gdLst/>
              <a:ahLst/>
              <a:cxnLst/>
              <a:rect l="0" t="0" r="0" b="0"/>
              <a:pathLst>
                <a:path w="156" h="253">
                  <a:moveTo>
                    <a:pt x="155" y="168"/>
                  </a:moveTo>
                  <a:cubicBezTo>
                    <a:pt x="155" y="181"/>
                    <a:pt x="152" y="193"/>
                    <a:pt x="148" y="203"/>
                  </a:cubicBezTo>
                  <a:cubicBezTo>
                    <a:pt x="143" y="213"/>
                    <a:pt x="137" y="223"/>
                    <a:pt x="130" y="229"/>
                  </a:cubicBezTo>
                  <a:cubicBezTo>
                    <a:pt x="121" y="237"/>
                    <a:pt x="112" y="242"/>
                    <a:pt x="101" y="246"/>
                  </a:cubicBezTo>
                  <a:cubicBezTo>
                    <a:pt x="90" y="250"/>
                    <a:pt x="78" y="252"/>
                    <a:pt x="64" y="252"/>
                  </a:cubicBezTo>
                  <a:cubicBezTo>
                    <a:pt x="56" y="252"/>
                    <a:pt x="49" y="251"/>
                    <a:pt x="42" y="250"/>
                  </a:cubicBezTo>
                  <a:cubicBezTo>
                    <a:pt x="36" y="249"/>
                    <a:pt x="29" y="247"/>
                    <a:pt x="24" y="246"/>
                  </a:cubicBezTo>
                  <a:cubicBezTo>
                    <a:pt x="18" y="244"/>
                    <a:pt x="14" y="243"/>
                    <a:pt x="11" y="241"/>
                  </a:cubicBezTo>
                  <a:cubicBezTo>
                    <a:pt x="7" y="239"/>
                    <a:pt x="5" y="239"/>
                    <a:pt x="4" y="238"/>
                  </a:cubicBezTo>
                  <a:cubicBezTo>
                    <a:pt x="3" y="237"/>
                    <a:pt x="2" y="236"/>
                    <a:pt x="2" y="235"/>
                  </a:cubicBezTo>
                  <a:cubicBezTo>
                    <a:pt x="2" y="234"/>
                    <a:pt x="1" y="233"/>
                    <a:pt x="1" y="232"/>
                  </a:cubicBezTo>
                  <a:cubicBezTo>
                    <a:pt x="1" y="231"/>
                    <a:pt x="0" y="229"/>
                    <a:pt x="0" y="228"/>
                  </a:cubicBezTo>
                  <a:cubicBezTo>
                    <a:pt x="0" y="226"/>
                    <a:pt x="0" y="225"/>
                    <a:pt x="0" y="223"/>
                  </a:cubicBezTo>
                  <a:cubicBezTo>
                    <a:pt x="0" y="221"/>
                    <a:pt x="0" y="219"/>
                    <a:pt x="0" y="217"/>
                  </a:cubicBezTo>
                  <a:cubicBezTo>
                    <a:pt x="0" y="215"/>
                    <a:pt x="1" y="214"/>
                    <a:pt x="1" y="212"/>
                  </a:cubicBezTo>
                  <a:cubicBezTo>
                    <a:pt x="2" y="212"/>
                    <a:pt x="2" y="211"/>
                    <a:pt x="3" y="210"/>
                  </a:cubicBezTo>
                  <a:cubicBezTo>
                    <a:pt x="4" y="209"/>
                    <a:pt x="5" y="209"/>
                    <a:pt x="6" y="209"/>
                  </a:cubicBezTo>
                  <a:cubicBezTo>
                    <a:pt x="7" y="209"/>
                    <a:pt x="9" y="211"/>
                    <a:pt x="12" y="212"/>
                  </a:cubicBezTo>
                  <a:cubicBezTo>
                    <a:pt x="14" y="214"/>
                    <a:pt x="18" y="215"/>
                    <a:pt x="23" y="217"/>
                  </a:cubicBezTo>
                  <a:cubicBezTo>
                    <a:pt x="27" y="219"/>
                    <a:pt x="33" y="221"/>
                    <a:pt x="39" y="223"/>
                  </a:cubicBezTo>
                  <a:cubicBezTo>
                    <a:pt x="46" y="225"/>
                    <a:pt x="54" y="226"/>
                    <a:pt x="63" y="226"/>
                  </a:cubicBezTo>
                  <a:cubicBezTo>
                    <a:pt x="71" y="226"/>
                    <a:pt x="79" y="225"/>
                    <a:pt x="86" y="223"/>
                  </a:cubicBezTo>
                  <a:cubicBezTo>
                    <a:pt x="93" y="221"/>
                    <a:pt x="99" y="217"/>
                    <a:pt x="105" y="213"/>
                  </a:cubicBezTo>
                  <a:cubicBezTo>
                    <a:pt x="110" y="209"/>
                    <a:pt x="114" y="204"/>
                    <a:pt x="117" y="197"/>
                  </a:cubicBezTo>
                  <a:cubicBezTo>
                    <a:pt x="119" y="191"/>
                    <a:pt x="121" y="182"/>
                    <a:pt x="121" y="173"/>
                  </a:cubicBezTo>
                  <a:cubicBezTo>
                    <a:pt x="121" y="164"/>
                    <a:pt x="120" y="158"/>
                    <a:pt x="118" y="151"/>
                  </a:cubicBezTo>
                  <a:cubicBezTo>
                    <a:pt x="115" y="145"/>
                    <a:pt x="111" y="140"/>
                    <a:pt x="106" y="136"/>
                  </a:cubicBezTo>
                  <a:cubicBezTo>
                    <a:pt x="101" y="133"/>
                    <a:pt x="95" y="129"/>
                    <a:pt x="87" y="127"/>
                  </a:cubicBezTo>
                  <a:cubicBezTo>
                    <a:pt x="79" y="125"/>
                    <a:pt x="69" y="124"/>
                    <a:pt x="59" y="124"/>
                  </a:cubicBezTo>
                  <a:cubicBezTo>
                    <a:pt x="52" y="124"/>
                    <a:pt x="44" y="124"/>
                    <a:pt x="39" y="125"/>
                  </a:cubicBezTo>
                  <a:cubicBezTo>
                    <a:pt x="33" y="126"/>
                    <a:pt x="28" y="126"/>
                    <a:pt x="24" y="126"/>
                  </a:cubicBezTo>
                  <a:cubicBezTo>
                    <a:pt x="20" y="126"/>
                    <a:pt x="17" y="125"/>
                    <a:pt x="16" y="123"/>
                  </a:cubicBezTo>
                  <a:cubicBezTo>
                    <a:pt x="14" y="121"/>
                    <a:pt x="14" y="119"/>
                    <a:pt x="14" y="114"/>
                  </a:cubicBezTo>
                  <a:lnTo>
                    <a:pt x="14" y="13"/>
                  </a:lnTo>
                  <a:cubicBezTo>
                    <a:pt x="14" y="8"/>
                    <a:pt x="15" y="5"/>
                    <a:pt x="17" y="3"/>
                  </a:cubicBezTo>
                  <a:cubicBezTo>
                    <a:pt x="19" y="1"/>
                    <a:pt x="22" y="0"/>
                    <a:pt x="26" y="0"/>
                  </a:cubicBezTo>
                  <a:lnTo>
                    <a:pt x="134" y="0"/>
                  </a:lnTo>
                  <a:cubicBezTo>
                    <a:pt x="135" y="0"/>
                    <a:pt x="136" y="0"/>
                    <a:pt x="137" y="1"/>
                  </a:cubicBezTo>
                  <a:cubicBezTo>
                    <a:pt x="138" y="2"/>
                    <a:pt x="139" y="3"/>
                    <a:pt x="140" y="4"/>
                  </a:cubicBezTo>
                  <a:cubicBezTo>
                    <a:pt x="141" y="5"/>
                    <a:pt x="141" y="7"/>
                    <a:pt x="142" y="9"/>
                  </a:cubicBezTo>
                  <a:cubicBezTo>
                    <a:pt x="142" y="11"/>
                    <a:pt x="143" y="13"/>
                    <a:pt x="143" y="15"/>
                  </a:cubicBezTo>
                  <a:cubicBezTo>
                    <a:pt x="143" y="20"/>
                    <a:pt x="142" y="24"/>
                    <a:pt x="141" y="27"/>
                  </a:cubicBezTo>
                  <a:cubicBezTo>
                    <a:pt x="140" y="29"/>
                    <a:pt x="138" y="30"/>
                    <a:pt x="135" y="30"/>
                  </a:cubicBezTo>
                  <a:lnTo>
                    <a:pt x="47" y="30"/>
                  </a:lnTo>
                  <a:lnTo>
                    <a:pt x="47" y="100"/>
                  </a:lnTo>
                  <a:cubicBezTo>
                    <a:pt x="52" y="99"/>
                    <a:pt x="55" y="99"/>
                    <a:pt x="60" y="99"/>
                  </a:cubicBezTo>
                  <a:cubicBezTo>
                    <a:pt x="65" y="99"/>
                    <a:pt x="69" y="99"/>
                    <a:pt x="76" y="99"/>
                  </a:cubicBezTo>
                  <a:cubicBezTo>
                    <a:pt x="90" y="99"/>
                    <a:pt x="101" y="101"/>
                    <a:pt x="111" y="105"/>
                  </a:cubicBezTo>
                  <a:cubicBezTo>
                    <a:pt x="121" y="108"/>
                    <a:pt x="130" y="113"/>
                    <a:pt x="136" y="120"/>
                  </a:cubicBezTo>
                  <a:cubicBezTo>
                    <a:pt x="143" y="126"/>
                    <a:pt x="148" y="133"/>
                    <a:pt x="152" y="142"/>
                  </a:cubicBezTo>
                  <a:cubicBezTo>
                    <a:pt x="154" y="147"/>
                    <a:pt x="155" y="158"/>
                    <a:pt x="155" y="168"/>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任意多边形 261"/>
            <p:cNvSpPr/>
            <p:nvPr/>
          </p:nvSpPr>
          <p:spPr bwMode="gray">
            <a:xfrm>
              <a:off x="7763" y="16493"/>
              <a:ext cx="115" cy="147"/>
            </a:xfrm>
            <a:custGeom>
              <a:avLst/>
              <a:gdLst/>
              <a:ahLst/>
              <a:cxnLst/>
              <a:rect l="0" t="0" r="0" b="0"/>
              <a:pathLst>
                <a:path w="202" h="259">
                  <a:moveTo>
                    <a:pt x="200" y="39"/>
                  </a:moveTo>
                  <a:cubicBezTo>
                    <a:pt x="200" y="42"/>
                    <a:pt x="200" y="45"/>
                    <a:pt x="200" y="46"/>
                  </a:cubicBezTo>
                  <a:cubicBezTo>
                    <a:pt x="200" y="48"/>
                    <a:pt x="199" y="49"/>
                    <a:pt x="199" y="50"/>
                  </a:cubicBezTo>
                  <a:cubicBezTo>
                    <a:pt x="198" y="51"/>
                    <a:pt x="198" y="52"/>
                    <a:pt x="197" y="53"/>
                  </a:cubicBezTo>
                  <a:cubicBezTo>
                    <a:pt x="196" y="54"/>
                    <a:pt x="195" y="54"/>
                    <a:pt x="194" y="54"/>
                  </a:cubicBezTo>
                  <a:cubicBezTo>
                    <a:pt x="192" y="54"/>
                    <a:pt x="190" y="53"/>
                    <a:pt x="187" y="50"/>
                  </a:cubicBezTo>
                  <a:cubicBezTo>
                    <a:pt x="183" y="47"/>
                    <a:pt x="178" y="45"/>
                    <a:pt x="173" y="42"/>
                  </a:cubicBezTo>
                  <a:cubicBezTo>
                    <a:pt x="167" y="39"/>
                    <a:pt x="160" y="36"/>
                    <a:pt x="151" y="33"/>
                  </a:cubicBezTo>
                  <a:cubicBezTo>
                    <a:pt x="143" y="31"/>
                    <a:pt x="133" y="30"/>
                    <a:pt x="122" y="30"/>
                  </a:cubicBezTo>
                  <a:cubicBezTo>
                    <a:pt x="108" y="30"/>
                    <a:pt x="95" y="33"/>
                    <a:pt x="85" y="37"/>
                  </a:cubicBezTo>
                  <a:cubicBezTo>
                    <a:pt x="74" y="42"/>
                    <a:pt x="66" y="49"/>
                    <a:pt x="58" y="58"/>
                  </a:cubicBezTo>
                  <a:cubicBezTo>
                    <a:pt x="51" y="67"/>
                    <a:pt x="45" y="77"/>
                    <a:pt x="41" y="89"/>
                  </a:cubicBezTo>
                  <a:cubicBezTo>
                    <a:pt x="37" y="101"/>
                    <a:pt x="35" y="114"/>
                    <a:pt x="35" y="129"/>
                  </a:cubicBezTo>
                  <a:cubicBezTo>
                    <a:pt x="35" y="145"/>
                    <a:pt x="37" y="159"/>
                    <a:pt x="42" y="172"/>
                  </a:cubicBezTo>
                  <a:cubicBezTo>
                    <a:pt x="46" y="184"/>
                    <a:pt x="52" y="194"/>
                    <a:pt x="60" y="204"/>
                  </a:cubicBezTo>
                  <a:cubicBezTo>
                    <a:pt x="68" y="212"/>
                    <a:pt x="77" y="218"/>
                    <a:pt x="88" y="223"/>
                  </a:cubicBezTo>
                  <a:cubicBezTo>
                    <a:pt x="99" y="228"/>
                    <a:pt x="110" y="230"/>
                    <a:pt x="123" y="230"/>
                  </a:cubicBezTo>
                  <a:cubicBezTo>
                    <a:pt x="131" y="230"/>
                    <a:pt x="139" y="229"/>
                    <a:pt x="147" y="227"/>
                  </a:cubicBezTo>
                  <a:cubicBezTo>
                    <a:pt x="154" y="225"/>
                    <a:pt x="162" y="222"/>
                    <a:pt x="168" y="218"/>
                  </a:cubicBezTo>
                  <a:lnTo>
                    <a:pt x="168" y="146"/>
                  </a:lnTo>
                  <a:lnTo>
                    <a:pt x="111" y="146"/>
                  </a:lnTo>
                  <a:cubicBezTo>
                    <a:pt x="109" y="146"/>
                    <a:pt x="108" y="145"/>
                    <a:pt x="107" y="142"/>
                  </a:cubicBezTo>
                  <a:cubicBezTo>
                    <a:pt x="106" y="140"/>
                    <a:pt x="105" y="137"/>
                    <a:pt x="105" y="132"/>
                  </a:cubicBezTo>
                  <a:cubicBezTo>
                    <a:pt x="105" y="129"/>
                    <a:pt x="105" y="128"/>
                    <a:pt x="105" y="126"/>
                  </a:cubicBezTo>
                  <a:cubicBezTo>
                    <a:pt x="105" y="125"/>
                    <a:pt x="106" y="123"/>
                    <a:pt x="106" y="121"/>
                  </a:cubicBezTo>
                  <a:cubicBezTo>
                    <a:pt x="107" y="120"/>
                    <a:pt x="107" y="119"/>
                    <a:pt x="108" y="118"/>
                  </a:cubicBezTo>
                  <a:cubicBezTo>
                    <a:pt x="109" y="117"/>
                    <a:pt x="109" y="117"/>
                    <a:pt x="110" y="117"/>
                  </a:cubicBezTo>
                  <a:lnTo>
                    <a:pt x="188" y="117"/>
                  </a:lnTo>
                  <a:cubicBezTo>
                    <a:pt x="189" y="117"/>
                    <a:pt x="191" y="117"/>
                    <a:pt x="192" y="118"/>
                  </a:cubicBezTo>
                  <a:cubicBezTo>
                    <a:pt x="194" y="119"/>
                    <a:pt x="195" y="119"/>
                    <a:pt x="196" y="120"/>
                  </a:cubicBezTo>
                  <a:cubicBezTo>
                    <a:pt x="197" y="121"/>
                    <a:pt x="198" y="124"/>
                    <a:pt x="199" y="125"/>
                  </a:cubicBezTo>
                  <a:cubicBezTo>
                    <a:pt x="200" y="127"/>
                    <a:pt x="200" y="128"/>
                    <a:pt x="200" y="131"/>
                  </a:cubicBezTo>
                  <a:lnTo>
                    <a:pt x="200" y="226"/>
                  </a:lnTo>
                  <a:cubicBezTo>
                    <a:pt x="200" y="230"/>
                    <a:pt x="199" y="232"/>
                    <a:pt x="198" y="234"/>
                  </a:cubicBezTo>
                  <a:cubicBezTo>
                    <a:pt x="197" y="237"/>
                    <a:pt x="194" y="239"/>
                    <a:pt x="190" y="241"/>
                  </a:cubicBezTo>
                  <a:cubicBezTo>
                    <a:pt x="187" y="243"/>
                    <a:pt x="182" y="245"/>
                    <a:pt x="176" y="247"/>
                  </a:cubicBezTo>
                  <a:cubicBezTo>
                    <a:pt x="171" y="249"/>
                    <a:pt x="164" y="251"/>
                    <a:pt x="159" y="253"/>
                  </a:cubicBezTo>
                  <a:cubicBezTo>
                    <a:pt x="152" y="255"/>
                    <a:pt x="147" y="256"/>
                    <a:pt x="140" y="257"/>
                  </a:cubicBezTo>
                  <a:cubicBezTo>
                    <a:pt x="134" y="258"/>
                    <a:pt x="127" y="258"/>
                    <a:pt x="122" y="258"/>
                  </a:cubicBezTo>
                  <a:cubicBezTo>
                    <a:pt x="102" y="258"/>
                    <a:pt x="85" y="255"/>
                    <a:pt x="70" y="248"/>
                  </a:cubicBezTo>
                  <a:cubicBezTo>
                    <a:pt x="55" y="243"/>
                    <a:pt x="42" y="233"/>
                    <a:pt x="32" y="222"/>
                  </a:cubicBezTo>
                  <a:cubicBezTo>
                    <a:pt x="22" y="211"/>
                    <a:pt x="14" y="198"/>
                    <a:pt x="8" y="182"/>
                  </a:cubicBezTo>
                  <a:cubicBezTo>
                    <a:pt x="2" y="166"/>
                    <a:pt x="0" y="150"/>
                    <a:pt x="0" y="130"/>
                  </a:cubicBezTo>
                  <a:cubicBezTo>
                    <a:pt x="0" y="111"/>
                    <a:pt x="2" y="92"/>
                    <a:pt x="9" y="76"/>
                  </a:cubicBezTo>
                  <a:cubicBezTo>
                    <a:pt x="15" y="60"/>
                    <a:pt x="23" y="46"/>
                    <a:pt x="34" y="35"/>
                  </a:cubicBezTo>
                  <a:cubicBezTo>
                    <a:pt x="45" y="24"/>
                    <a:pt x="57" y="15"/>
                    <a:pt x="73" y="9"/>
                  </a:cubicBezTo>
                  <a:cubicBezTo>
                    <a:pt x="88" y="3"/>
                    <a:pt x="105" y="0"/>
                    <a:pt x="123" y="0"/>
                  </a:cubicBezTo>
                  <a:cubicBezTo>
                    <a:pt x="133" y="0"/>
                    <a:pt x="142" y="1"/>
                    <a:pt x="149" y="3"/>
                  </a:cubicBezTo>
                  <a:cubicBezTo>
                    <a:pt x="158" y="5"/>
                    <a:pt x="165" y="6"/>
                    <a:pt x="172" y="8"/>
                  </a:cubicBezTo>
                  <a:cubicBezTo>
                    <a:pt x="178" y="10"/>
                    <a:pt x="184" y="13"/>
                    <a:pt x="188" y="16"/>
                  </a:cubicBezTo>
                  <a:cubicBezTo>
                    <a:pt x="192" y="19"/>
                    <a:pt x="195" y="20"/>
                    <a:pt x="197" y="22"/>
                  </a:cubicBezTo>
                  <a:cubicBezTo>
                    <a:pt x="199" y="24"/>
                    <a:pt x="200" y="26"/>
                    <a:pt x="201" y="28"/>
                  </a:cubicBezTo>
                  <a:cubicBezTo>
                    <a:pt x="200" y="32"/>
                    <a:pt x="200" y="34"/>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任意多边形 262"/>
            <p:cNvSpPr/>
            <p:nvPr/>
          </p:nvSpPr>
          <p:spPr bwMode="gray">
            <a:xfrm>
              <a:off x="7008" y="16448"/>
              <a:ext cx="425" cy="202"/>
            </a:xfrm>
            <a:custGeom>
              <a:avLst/>
              <a:gdLst/>
              <a:ahLst/>
              <a:cxnLst/>
              <a:rect l="0" t="0" r="0" b="0"/>
              <a:pathLst>
                <a:path w="750" h="356">
                  <a:moveTo>
                    <a:pt x="55" y="9"/>
                  </a:moveTo>
                  <a:lnTo>
                    <a:pt x="55" y="347"/>
                  </a:lnTo>
                  <a:lnTo>
                    <a:pt x="0" y="347"/>
                  </a:lnTo>
                  <a:lnTo>
                    <a:pt x="0" y="9"/>
                  </a:lnTo>
                  <a:lnTo>
                    <a:pt x="55" y="9"/>
                  </a:lnTo>
                  <a:close/>
                  <a:moveTo>
                    <a:pt x="365" y="34"/>
                  </a:moveTo>
                  <a:cubicBezTo>
                    <a:pt x="390" y="54"/>
                    <a:pt x="406" y="83"/>
                    <a:pt x="410" y="114"/>
                  </a:cubicBezTo>
                  <a:lnTo>
                    <a:pt x="356" y="114"/>
                  </a:lnTo>
                  <a:cubicBezTo>
                    <a:pt x="352" y="95"/>
                    <a:pt x="341" y="77"/>
                    <a:pt x="324" y="66"/>
                  </a:cubicBezTo>
                  <a:cubicBezTo>
                    <a:pt x="307" y="55"/>
                    <a:pt x="286" y="50"/>
                    <a:pt x="266" y="51"/>
                  </a:cubicBezTo>
                  <a:cubicBezTo>
                    <a:pt x="235" y="49"/>
                    <a:pt x="204" y="62"/>
                    <a:pt x="186" y="87"/>
                  </a:cubicBezTo>
                  <a:cubicBezTo>
                    <a:pt x="168" y="114"/>
                    <a:pt x="160" y="145"/>
                    <a:pt x="162" y="178"/>
                  </a:cubicBezTo>
                  <a:cubicBezTo>
                    <a:pt x="160" y="210"/>
                    <a:pt x="168" y="242"/>
                    <a:pt x="186" y="269"/>
                  </a:cubicBezTo>
                  <a:cubicBezTo>
                    <a:pt x="206" y="293"/>
                    <a:pt x="236" y="306"/>
                    <a:pt x="268" y="303"/>
                  </a:cubicBezTo>
                  <a:cubicBezTo>
                    <a:pt x="289" y="304"/>
                    <a:pt x="310" y="298"/>
                    <a:pt x="326" y="286"/>
                  </a:cubicBezTo>
                  <a:cubicBezTo>
                    <a:pt x="344" y="271"/>
                    <a:pt x="355" y="250"/>
                    <a:pt x="360" y="228"/>
                  </a:cubicBezTo>
                  <a:lnTo>
                    <a:pt x="414" y="228"/>
                  </a:lnTo>
                  <a:cubicBezTo>
                    <a:pt x="408" y="264"/>
                    <a:pt x="390" y="297"/>
                    <a:pt x="361" y="320"/>
                  </a:cubicBezTo>
                  <a:cubicBezTo>
                    <a:pt x="335" y="341"/>
                    <a:pt x="301" y="352"/>
                    <a:pt x="268" y="352"/>
                  </a:cubicBezTo>
                  <a:cubicBezTo>
                    <a:pt x="219" y="355"/>
                    <a:pt x="173" y="336"/>
                    <a:pt x="142" y="299"/>
                  </a:cubicBezTo>
                  <a:cubicBezTo>
                    <a:pt x="117" y="263"/>
                    <a:pt x="104" y="220"/>
                    <a:pt x="107" y="178"/>
                  </a:cubicBezTo>
                  <a:cubicBezTo>
                    <a:pt x="105" y="134"/>
                    <a:pt x="118" y="90"/>
                    <a:pt x="144" y="56"/>
                  </a:cubicBezTo>
                  <a:cubicBezTo>
                    <a:pt x="174" y="20"/>
                    <a:pt x="219" y="0"/>
                    <a:pt x="267" y="3"/>
                  </a:cubicBezTo>
                  <a:cubicBezTo>
                    <a:pt x="303" y="1"/>
                    <a:pt x="337" y="12"/>
                    <a:pt x="365" y="34"/>
                  </a:cubicBezTo>
                  <a:close/>
                  <a:moveTo>
                    <a:pt x="522" y="9"/>
                  </a:moveTo>
                  <a:lnTo>
                    <a:pt x="522" y="220"/>
                  </a:lnTo>
                  <a:cubicBezTo>
                    <a:pt x="520" y="243"/>
                    <a:pt x="527" y="266"/>
                    <a:pt x="542" y="284"/>
                  </a:cubicBezTo>
                  <a:cubicBezTo>
                    <a:pt x="560" y="299"/>
                    <a:pt x="583" y="307"/>
                    <a:pt x="606" y="304"/>
                  </a:cubicBezTo>
                  <a:cubicBezTo>
                    <a:pt x="629" y="306"/>
                    <a:pt x="653" y="299"/>
                    <a:pt x="671" y="284"/>
                  </a:cubicBezTo>
                  <a:cubicBezTo>
                    <a:pt x="686" y="266"/>
                    <a:pt x="694" y="243"/>
                    <a:pt x="692" y="220"/>
                  </a:cubicBezTo>
                  <a:lnTo>
                    <a:pt x="692" y="9"/>
                  </a:lnTo>
                  <a:lnTo>
                    <a:pt x="747" y="9"/>
                  </a:lnTo>
                  <a:lnTo>
                    <a:pt x="747" y="219"/>
                  </a:lnTo>
                  <a:cubicBezTo>
                    <a:pt x="749" y="256"/>
                    <a:pt x="735" y="292"/>
                    <a:pt x="709" y="319"/>
                  </a:cubicBezTo>
                  <a:cubicBezTo>
                    <a:pt x="681" y="343"/>
                    <a:pt x="643" y="355"/>
                    <a:pt x="606" y="352"/>
                  </a:cubicBezTo>
                  <a:cubicBezTo>
                    <a:pt x="569" y="355"/>
                    <a:pt x="532" y="343"/>
                    <a:pt x="504" y="319"/>
                  </a:cubicBezTo>
                  <a:cubicBezTo>
                    <a:pt x="478" y="292"/>
                    <a:pt x="464" y="255"/>
                    <a:pt x="467" y="218"/>
                  </a:cubicBezTo>
                  <a:lnTo>
                    <a:pt x="467" y="8"/>
                  </a:lnTo>
                  <a:lnTo>
                    <a:pt x="522" y="8"/>
                  </a:lnTo>
                  <a:lnTo>
                    <a:pt x="522" y="9"/>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任意多边形 263"/>
            <p:cNvSpPr/>
            <p:nvPr/>
          </p:nvSpPr>
          <p:spPr bwMode="gray">
            <a:xfrm>
              <a:off x="7570" y="16228"/>
              <a:ext cx="538" cy="492"/>
            </a:xfrm>
            <a:custGeom>
              <a:avLst/>
              <a:gdLst/>
              <a:ahLst/>
              <a:cxnLst/>
              <a:rect l="0" t="0" r="0" b="0"/>
              <a:pathLst>
                <a:path w="950" h="870">
                  <a:moveTo>
                    <a:pt x="949" y="869"/>
                  </a:moveTo>
                  <a:lnTo>
                    <a:pt x="875" y="869"/>
                  </a:lnTo>
                  <a:cubicBezTo>
                    <a:pt x="875" y="430"/>
                    <a:pt x="518" y="74"/>
                    <a:pt x="80" y="74"/>
                  </a:cubicBezTo>
                  <a:lnTo>
                    <a:pt x="0" y="74"/>
                  </a:lnTo>
                  <a:lnTo>
                    <a:pt x="0" y="0"/>
                  </a:lnTo>
                  <a:lnTo>
                    <a:pt x="80" y="0"/>
                  </a:lnTo>
                  <a:cubicBezTo>
                    <a:pt x="559" y="0"/>
                    <a:pt x="949" y="390"/>
                    <a:pt x="949" y="86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任意多边形 264"/>
            <p:cNvSpPr/>
            <p:nvPr/>
          </p:nvSpPr>
          <p:spPr bwMode="gray">
            <a:xfrm>
              <a:off x="6928" y="17000"/>
              <a:ext cx="540" cy="473"/>
            </a:xfrm>
            <a:custGeom>
              <a:avLst/>
              <a:gdLst/>
              <a:ahLst/>
              <a:cxnLst/>
              <a:rect l="0" t="0" r="0" b="0"/>
              <a:pathLst>
                <a:path w="951" h="834">
                  <a:moveTo>
                    <a:pt x="950" y="833"/>
                  </a:moveTo>
                  <a:lnTo>
                    <a:pt x="833" y="833"/>
                  </a:lnTo>
                  <a:cubicBezTo>
                    <a:pt x="374" y="833"/>
                    <a:pt x="0" y="460"/>
                    <a:pt x="0" y="0"/>
                  </a:cubicBezTo>
                  <a:lnTo>
                    <a:pt x="74" y="0"/>
                  </a:lnTo>
                  <a:cubicBezTo>
                    <a:pt x="74" y="419"/>
                    <a:pt x="414" y="759"/>
                    <a:pt x="833" y="759"/>
                  </a:cubicBezTo>
                  <a:lnTo>
                    <a:pt x="950" y="759"/>
                  </a:lnTo>
                  <a:lnTo>
                    <a:pt x="950" y="83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任意多边形 265"/>
            <p:cNvSpPr/>
            <p:nvPr/>
          </p:nvSpPr>
          <p:spPr bwMode="gray">
            <a:xfrm>
              <a:off x="8040" y="16693"/>
              <a:ext cx="95" cy="95"/>
            </a:xfrm>
            <a:custGeom>
              <a:avLst/>
              <a:gdLst/>
              <a:ahLst/>
              <a:cxnLst/>
              <a:rect l="0" t="0" r="0" b="0"/>
              <a:pathLst>
                <a:path w="166" h="167">
                  <a:moveTo>
                    <a:pt x="165" y="83"/>
                  </a:moveTo>
                  <a:cubicBezTo>
                    <a:pt x="165" y="98"/>
                    <a:pt x="162" y="112"/>
                    <a:pt x="154" y="125"/>
                  </a:cubicBezTo>
                  <a:cubicBezTo>
                    <a:pt x="146" y="139"/>
                    <a:pt x="137" y="148"/>
                    <a:pt x="124" y="155"/>
                  </a:cubicBezTo>
                  <a:cubicBezTo>
                    <a:pt x="110" y="163"/>
                    <a:pt x="97" y="166"/>
                    <a:pt x="82" y="166"/>
                  </a:cubicBezTo>
                  <a:cubicBezTo>
                    <a:pt x="66" y="166"/>
                    <a:pt x="54" y="163"/>
                    <a:pt x="41" y="155"/>
                  </a:cubicBezTo>
                  <a:cubicBezTo>
                    <a:pt x="28" y="148"/>
                    <a:pt x="18" y="139"/>
                    <a:pt x="11" y="125"/>
                  </a:cubicBezTo>
                  <a:cubicBezTo>
                    <a:pt x="3" y="112"/>
                    <a:pt x="0" y="98"/>
                    <a:pt x="0" y="83"/>
                  </a:cubicBezTo>
                  <a:cubicBezTo>
                    <a:pt x="0" y="68"/>
                    <a:pt x="3" y="55"/>
                    <a:pt x="11" y="42"/>
                  </a:cubicBezTo>
                  <a:cubicBezTo>
                    <a:pt x="18" y="29"/>
                    <a:pt x="28" y="19"/>
                    <a:pt x="41" y="11"/>
                  </a:cubicBezTo>
                  <a:cubicBezTo>
                    <a:pt x="54" y="4"/>
                    <a:pt x="67" y="0"/>
                    <a:pt x="82" y="0"/>
                  </a:cubicBezTo>
                  <a:cubicBezTo>
                    <a:pt x="98" y="0"/>
                    <a:pt x="110" y="4"/>
                    <a:pt x="124" y="11"/>
                  </a:cubicBezTo>
                  <a:cubicBezTo>
                    <a:pt x="137" y="19"/>
                    <a:pt x="146" y="29"/>
                    <a:pt x="154" y="42"/>
                  </a:cubicBezTo>
                  <a:cubicBezTo>
                    <a:pt x="162" y="55"/>
                    <a:pt x="165" y="68"/>
                    <a:pt x="165" y="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任意多边形 266"/>
            <p:cNvSpPr/>
            <p:nvPr/>
          </p:nvSpPr>
          <p:spPr bwMode="gray">
            <a:xfrm>
              <a:off x="6903" y="16953"/>
              <a:ext cx="95" cy="95"/>
            </a:xfrm>
            <a:custGeom>
              <a:avLst/>
              <a:gdLst/>
              <a:ahLst/>
              <a:cxnLst/>
              <a:rect l="0" t="0" r="0" b="0"/>
              <a:pathLst>
                <a:path w="166" h="166">
                  <a:moveTo>
                    <a:pt x="165" y="82"/>
                  </a:moveTo>
                  <a:cubicBezTo>
                    <a:pt x="165" y="98"/>
                    <a:pt x="161" y="111"/>
                    <a:pt x="154" y="124"/>
                  </a:cubicBezTo>
                  <a:cubicBezTo>
                    <a:pt x="146" y="137"/>
                    <a:pt x="137" y="146"/>
                    <a:pt x="124" y="154"/>
                  </a:cubicBezTo>
                  <a:cubicBezTo>
                    <a:pt x="111" y="162"/>
                    <a:pt x="98" y="165"/>
                    <a:pt x="83" y="165"/>
                  </a:cubicBezTo>
                  <a:cubicBezTo>
                    <a:pt x="67" y="165"/>
                    <a:pt x="54" y="162"/>
                    <a:pt x="41" y="154"/>
                  </a:cubicBezTo>
                  <a:cubicBezTo>
                    <a:pt x="27" y="146"/>
                    <a:pt x="19" y="137"/>
                    <a:pt x="11" y="124"/>
                  </a:cubicBezTo>
                  <a:cubicBezTo>
                    <a:pt x="3" y="111"/>
                    <a:pt x="0" y="98"/>
                    <a:pt x="0" y="82"/>
                  </a:cubicBezTo>
                  <a:cubicBezTo>
                    <a:pt x="0" y="67"/>
                    <a:pt x="3" y="54"/>
                    <a:pt x="11" y="41"/>
                  </a:cubicBezTo>
                  <a:cubicBezTo>
                    <a:pt x="19" y="28"/>
                    <a:pt x="27" y="19"/>
                    <a:pt x="41" y="11"/>
                  </a:cubicBezTo>
                  <a:cubicBezTo>
                    <a:pt x="54" y="4"/>
                    <a:pt x="67" y="0"/>
                    <a:pt x="83" y="0"/>
                  </a:cubicBezTo>
                  <a:cubicBezTo>
                    <a:pt x="98" y="0"/>
                    <a:pt x="111" y="4"/>
                    <a:pt x="124" y="11"/>
                  </a:cubicBezTo>
                  <a:cubicBezTo>
                    <a:pt x="137" y="19"/>
                    <a:pt x="146" y="28"/>
                    <a:pt x="154" y="41"/>
                  </a:cubicBezTo>
                  <a:cubicBezTo>
                    <a:pt x="161" y="54"/>
                    <a:pt x="165" y="67"/>
                    <a:pt x="165" y="8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任意多边形 267"/>
            <p:cNvSpPr/>
            <p:nvPr/>
          </p:nvSpPr>
          <p:spPr bwMode="gray">
            <a:xfrm>
              <a:off x="6893" y="16228"/>
              <a:ext cx="647" cy="640"/>
            </a:xfrm>
            <a:custGeom>
              <a:avLst/>
              <a:gdLst/>
              <a:ahLst/>
              <a:cxnLst/>
              <a:rect l="0" t="0" r="0" b="0"/>
              <a:pathLst>
                <a:path w="1144" h="1127">
                  <a:moveTo>
                    <a:pt x="1027" y="1126"/>
                  </a:moveTo>
                  <a:lnTo>
                    <a:pt x="116" y="1126"/>
                  </a:lnTo>
                  <a:cubicBezTo>
                    <a:pt x="52" y="1126"/>
                    <a:pt x="0" y="1074"/>
                    <a:pt x="0" y="1010"/>
                  </a:cubicBezTo>
                  <a:lnTo>
                    <a:pt x="0" y="116"/>
                  </a:lnTo>
                  <a:cubicBezTo>
                    <a:pt x="0" y="52"/>
                    <a:pt x="52" y="0"/>
                    <a:pt x="116" y="0"/>
                  </a:cubicBezTo>
                  <a:lnTo>
                    <a:pt x="1027" y="0"/>
                  </a:lnTo>
                  <a:cubicBezTo>
                    <a:pt x="1091" y="0"/>
                    <a:pt x="1143" y="52"/>
                    <a:pt x="1143" y="116"/>
                  </a:cubicBezTo>
                  <a:lnTo>
                    <a:pt x="1143" y="1010"/>
                  </a:lnTo>
                  <a:cubicBezTo>
                    <a:pt x="1142" y="1074"/>
                    <a:pt x="1090" y="1126"/>
                    <a:pt x="1027" y="1126"/>
                  </a:cubicBezTo>
                  <a:close/>
                  <a:moveTo>
                    <a:pt x="116" y="75"/>
                  </a:moveTo>
                  <a:cubicBezTo>
                    <a:pt x="92" y="75"/>
                    <a:pt x="73" y="93"/>
                    <a:pt x="73" y="117"/>
                  </a:cubicBezTo>
                  <a:lnTo>
                    <a:pt x="73" y="1011"/>
                  </a:lnTo>
                  <a:cubicBezTo>
                    <a:pt x="73" y="1034"/>
                    <a:pt x="91" y="1054"/>
                    <a:pt x="116" y="1054"/>
                  </a:cubicBezTo>
                  <a:lnTo>
                    <a:pt x="1026" y="1054"/>
                  </a:lnTo>
                  <a:cubicBezTo>
                    <a:pt x="1049" y="1054"/>
                    <a:pt x="1069" y="1035"/>
                    <a:pt x="1069" y="1011"/>
                  </a:cubicBezTo>
                  <a:lnTo>
                    <a:pt x="1069" y="117"/>
                  </a:lnTo>
                  <a:cubicBezTo>
                    <a:pt x="1069" y="94"/>
                    <a:pt x="1050" y="75"/>
                    <a:pt x="1026" y="75"/>
                  </a:cubicBezTo>
                  <a:lnTo>
                    <a:pt x="116" y="75"/>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任意多边形 268"/>
            <p:cNvSpPr/>
            <p:nvPr/>
          </p:nvSpPr>
          <p:spPr bwMode="gray">
            <a:xfrm>
              <a:off x="7458" y="16790"/>
              <a:ext cx="682" cy="655"/>
            </a:xfrm>
            <a:custGeom>
              <a:avLst/>
              <a:gdLst/>
              <a:ahLst/>
              <a:cxnLst/>
              <a:rect l="0" t="0" r="0" b="0"/>
              <a:pathLst>
                <a:path w="1202" h="1156">
                  <a:moveTo>
                    <a:pt x="367" y="1155"/>
                  </a:moveTo>
                  <a:cubicBezTo>
                    <a:pt x="144" y="1061"/>
                    <a:pt x="0" y="844"/>
                    <a:pt x="0" y="601"/>
                  </a:cubicBezTo>
                  <a:cubicBezTo>
                    <a:pt x="0" y="270"/>
                    <a:pt x="270" y="0"/>
                    <a:pt x="601" y="0"/>
                  </a:cubicBezTo>
                  <a:cubicBezTo>
                    <a:pt x="932" y="0"/>
                    <a:pt x="1201" y="270"/>
                    <a:pt x="1201" y="601"/>
                  </a:cubicBezTo>
                  <a:cubicBezTo>
                    <a:pt x="1201" y="836"/>
                    <a:pt x="1063" y="1051"/>
                    <a:pt x="850" y="1148"/>
                  </a:cubicBezTo>
                  <a:lnTo>
                    <a:pt x="819" y="1081"/>
                  </a:lnTo>
                  <a:cubicBezTo>
                    <a:pt x="1007" y="995"/>
                    <a:pt x="1128" y="807"/>
                    <a:pt x="1128" y="600"/>
                  </a:cubicBezTo>
                  <a:cubicBezTo>
                    <a:pt x="1128" y="309"/>
                    <a:pt x="891" y="73"/>
                    <a:pt x="601" y="73"/>
                  </a:cubicBezTo>
                  <a:cubicBezTo>
                    <a:pt x="310" y="73"/>
                    <a:pt x="73" y="310"/>
                    <a:pt x="73" y="600"/>
                  </a:cubicBezTo>
                  <a:cubicBezTo>
                    <a:pt x="73" y="813"/>
                    <a:pt x="200" y="1004"/>
                    <a:pt x="396" y="1086"/>
                  </a:cubicBezTo>
                  <a:lnTo>
                    <a:pt x="367" y="11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任意多边形 269"/>
            <p:cNvSpPr/>
            <p:nvPr/>
          </p:nvSpPr>
          <p:spPr bwMode="gray">
            <a:xfrm>
              <a:off x="7635" y="17375"/>
              <a:ext cx="108" cy="108"/>
            </a:xfrm>
            <a:custGeom>
              <a:avLst/>
              <a:gdLst/>
              <a:ahLst/>
              <a:cxnLst/>
              <a:rect l="0" t="0" r="0" b="0"/>
              <a:pathLst>
                <a:path w="190" h="190">
                  <a:moveTo>
                    <a:pt x="189" y="95"/>
                  </a:moveTo>
                  <a:cubicBezTo>
                    <a:pt x="189" y="112"/>
                    <a:pt x="185" y="127"/>
                    <a:pt x="177" y="142"/>
                  </a:cubicBezTo>
                  <a:cubicBezTo>
                    <a:pt x="168" y="157"/>
                    <a:pt x="157" y="169"/>
                    <a:pt x="142" y="177"/>
                  </a:cubicBezTo>
                  <a:cubicBezTo>
                    <a:pt x="127" y="186"/>
                    <a:pt x="111" y="189"/>
                    <a:pt x="94" y="189"/>
                  </a:cubicBezTo>
                  <a:cubicBezTo>
                    <a:pt x="76" y="189"/>
                    <a:pt x="62" y="186"/>
                    <a:pt x="47" y="177"/>
                  </a:cubicBezTo>
                  <a:cubicBezTo>
                    <a:pt x="32" y="169"/>
                    <a:pt x="20" y="157"/>
                    <a:pt x="12" y="142"/>
                  </a:cubicBezTo>
                  <a:cubicBezTo>
                    <a:pt x="3" y="127"/>
                    <a:pt x="0" y="113"/>
                    <a:pt x="0" y="95"/>
                  </a:cubicBezTo>
                  <a:cubicBezTo>
                    <a:pt x="0" y="78"/>
                    <a:pt x="3" y="62"/>
                    <a:pt x="12" y="47"/>
                  </a:cubicBezTo>
                  <a:cubicBezTo>
                    <a:pt x="20" y="32"/>
                    <a:pt x="32" y="21"/>
                    <a:pt x="47" y="12"/>
                  </a:cubicBezTo>
                  <a:cubicBezTo>
                    <a:pt x="62" y="4"/>
                    <a:pt x="77" y="0"/>
                    <a:pt x="94" y="0"/>
                  </a:cubicBezTo>
                  <a:cubicBezTo>
                    <a:pt x="112" y="0"/>
                    <a:pt x="127" y="4"/>
                    <a:pt x="142" y="12"/>
                  </a:cubicBezTo>
                  <a:cubicBezTo>
                    <a:pt x="157" y="21"/>
                    <a:pt x="168" y="32"/>
                    <a:pt x="177" y="47"/>
                  </a:cubicBezTo>
                  <a:cubicBezTo>
                    <a:pt x="185" y="62"/>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任意多边形 270"/>
            <p:cNvSpPr/>
            <p:nvPr/>
          </p:nvSpPr>
          <p:spPr bwMode="gray">
            <a:xfrm>
              <a:off x="7855" y="17375"/>
              <a:ext cx="108" cy="108"/>
            </a:xfrm>
            <a:custGeom>
              <a:avLst/>
              <a:gdLst/>
              <a:ahLst/>
              <a:cxnLst/>
              <a:rect l="0" t="0" r="0" b="0"/>
              <a:pathLst>
                <a:path w="191" h="190">
                  <a:moveTo>
                    <a:pt x="190" y="95"/>
                  </a:moveTo>
                  <a:cubicBezTo>
                    <a:pt x="190" y="112"/>
                    <a:pt x="186" y="127"/>
                    <a:pt x="177" y="142"/>
                  </a:cubicBezTo>
                  <a:cubicBezTo>
                    <a:pt x="168" y="157"/>
                    <a:pt x="157" y="169"/>
                    <a:pt x="142" y="177"/>
                  </a:cubicBezTo>
                  <a:cubicBezTo>
                    <a:pt x="127" y="186"/>
                    <a:pt x="112" y="189"/>
                    <a:pt x="95" y="189"/>
                  </a:cubicBezTo>
                  <a:cubicBezTo>
                    <a:pt x="77" y="189"/>
                    <a:pt x="63" y="186"/>
                    <a:pt x="48" y="177"/>
                  </a:cubicBezTo>
                  <a:cubicBezTo>
                    <a:pt x="32" y="169"/>
                    <a:pt x="22" y="157"/>
                    <a:pt x="13" y="142"/>
                  </a:cubicBezTo>
                  <a:cubicBezTo>
                    <a:pt x="4" y="127"/>
                    <a:pt x="0" y="113"/>
                    <a:pt x="0" y="95"/>
                  </a:cubicBezTo>
                  <a:cubicBezTo>
                    <a:pt x="0" y="78"/>
                    <a:pt x="4" y="62"/>
                    <a:pt x="13" y="47"/>
                  </a:cubicBezTo>
                  <a:cubicBezTo>
                    <a:pt x="22" y="32"/>
                    <a:pt x="32" y="21"/>
                    <a:pt x="48" y="12"/>
                  </a:cubicBezTo>
                  <a:cubicBezTo>
                    <a:pt x="63" y="4"/>
                    <a:pt x="77" y="0"/>
                    <a:pt x="95" y="0"/>
                  </a:cubicBezTo>
                  <a:cubicBezTo>
                    <a:pt x="112" y="0"/>
                    <a:pt x="127" y="4"/>
                    <a:pt x="142" y="12"/>
                  </a:cubicBezTo>
                  <a:cubicBezTo>
                    <a:pt x="157" y="21"/>
                    <a:pt x="168" y="32"/>
                    <a:pt x="177" y="47"/>
                  </a:cubicBezTo>
                  <a:cubicBezTo>
                    <a:pt x="186" y="62"/>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任意多边形 271"/>
            <p:cNvSpPr/>
            <p:nvPr/>
          </p:nvSpPr>
          <p:spPr bwMode="gray">
            <a:xfrm>
              <a:off x="7595" y="17175"/>
              <a:ext cx="415" cy="115"/>
            </a:xfrm>
            <a:custGeom>
              <a:avLst/>
              <a:gdLst/>
              <a:ahLst/>
              <a:cxnLst/>
              <a:rect l="0" t="0" r="0" b="0"/>
              <a:pathLst>
                <a:path w="732" h="202">
                  <a:moveTo>
                    <a:pt x="686" y="7"/>
                  </a:moveTo>
                  <a:lnTo>
                    <a:pt x="364" y="142"/>
                  </a:lnTo>
                  <a:lnTo>
                    <a:pt x="43" y="7"/>
                  </a:lnTo>
                  <a:cubicBezTo>
                    <a:pt x="28" y="0"/>
                    <a:pt x="11" y="8"/>
                    <a:pt x="6" y="23"/>
                  </a:cubicBezTo>
                  <a:cubicBezTo>
                    <a:pt x="0" y="37"/>
                    <a:pt x="6" y="54"/>
                    <a:pt x="21" y="60"/>
                  </a:cubicBezTo>
                  <a:lnTo>
                    <a:pt x="354" y="199"/>
                  </a:lnTo>
                  <a:cubicBezTo>
                    <a:pt x="358" y="201"/>
                    <a:pt x="361" y="201"/>
                    <a:pt x="365" y="201"/>
                  </a:cubicBezTo>
                  <a:cubicBezTo>
                    <a:pt x="368" y="201"/>
                    <a:pt x="373" y="200"/>
                    <a:pt x="377" y="199"/>
                  </a:cubicBezTo>
                  <a:lnTo>
                    <a:pt x="709" y="60"/>
                  </a:lnTo>
                  <a:cubicBezTo>
                    <a:pt x="724" y="53"/>
                    <a:pt x="731" y="37"/>
                    <a:pt x="725" y="23"/>
                  </a:cubicBezTo>
                  <a:cubicBezTo>
                    <a:pt x="718" y="8"/>
                    <a:pt x="701" y="1"/>
                    <a:pt x="686" y="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任意多边形 272"/>
            <p:cNvSpPr/>
            <p:nvPr/>
          </p:nvSpPr>
          <p:spPr bwMode="gray">
            <a:xfrm>
              <a:off x="7595" y="17103"/>
              <a:ext cx="415" cy="115"/>
            </a:xfrm>
            <a:custGeom>
              <a:avLst/>
              <a:gdLst/>
              <a:ahLst/>
              <a:cxnLst/>
              <a:rect l="0" t="0" r="0" b="0"/>
              <a:pathLst>
                <a:path w="732" h="202">
                  <a:moveTo>
                    <a:pt x="686" y="6"/>
                  </a:moveTo>
                  <a:lnTo>
                    <a:pt x="364" y="141"/>
                  </a:lnTo>
                  <a:lnTo>
                    <a:pt x="43" y="6"/>
                  </a:lnTo>
                  <a:cubicBezTo>
                    <a:pt x="28" y="0"/>
                    <a:pt x="11" y="7"/>
                    <a:pt x="6" y="22"/>
                  </a:cubicBezTo>
                  <a:cubicBezTo>
                    <a:pt x="0" y="37"/>
                    <a:pt x="6" y="54"/>
                    <a:pt x="21" y="59"/>
                  </a:cubicBezTo>
                  <a:lnTo>
                    <a:pt x="354" y="199"/>
                  </a:lnTo>
                  <a:cubicBezTo>
                    <a:pt x="358" y="201"/>
                    <a:pt x="361" y="201"/>
                    <a:pt x="365" y="201"/>
                  </a:cubicBezTo>
                  <a:cubicBezTo>
                    <a:pt x="368" y="201"/>
                    <a:pt x="373" y="200"/>
                    <a:pt x="377" y="199"/>
                  </a:cubicBezTo>
                  <a:lnTo>
                    <a:pt x="709" y="59"/>
                  </a:lnTo>
                  <a:cubicBezTo>
                    <a:pt x="724" y="53"/>
                    <a:pt x="731" y="36"/>
                    <a:pt x="725" y="22"/>
                  </a:cubicBezTo>
                  <a:cubicBezTo>
                    <a:pt x="718" y="6"/>
                    <a:pt x="701" y="0"/>
                    <a:pt x="686" y="6"/>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任意多边形 273"/>
            <p:cNvSpPr/>
            <p:nvPr/>
          </p:nvSpPr>
          <p:spPr bwMode="gray">
            <a:xfrm>
              <a:off x="7595" y="16953"/>
              <a:ext cx="410" cy="190"/>
            </a:xfrm>
            <a:custGeom>
              <a:avLst/>
              <a:gdLst/>
              <a:ahLst/>
              <a:cxnLst/>
              <a:rect l="0" t="0" r="0" b="0"/>
              <a:pathLst>
                <a:path w="724" h="336">
                  <a:moveTo>
                    <a:pt x="706" y="142"/>
                  </a:moveTo>
                  <a:lnTo>
                    <a:pt x="373" y="2"/>
                  </a:lnTo>
                  <a:cubicBezTo>
                    <a:pt x="365" y="0"/>
                    <a:pt x="358" y="0"/>
                    <a:pt x="350" y="2"/>
                  </a:cubicBezTo>
                  <a:lnTo>
                    <a:pt x="17" y="142"/>
                  </a:lnTo>
                  <a:cubicBezTo>
                    <a:pt x="7" y="147"/>
                    <a:pt x="0" y="157"/>
                    <a:pt x="0" y="168"/>
                  </a:cubicBezTo>
                  <a:cubicBezTo>
                    <a:pt x="0" y="179"/>
                    <a:pt x="6" y="190"/>
                    <a:pt x="17" y="194"/>
                  </a:cubicBezTo>
                  <a:lnTo>
                    <a:pt x="350" y="333"/>
                  </a:lnTo>
                  <a:cubicBezTo>
                    <a:pt x="354" y="335"/>
                    <a:pt x="357" y="335"/>
                    <a:pt x="361" y="335"/>
                  </a:cubicBezTo>
                  <a:cubicBezTo>
                    <a:pt x="364" y="335"/>
                    <a:pt x="369" y="334"/>
                    <a:pt x="373" y="333"/>
                  </a:cubicBezTo>
                  <a:lnTo>
                    <a:pt x="706" y="194"/>
                  </a:lnTo>
                  <a:cubicBezTo>
                    <a:pt x="716" y="189"/>
                    <a:pt x="723" y="179"/>
                    <a:pt x="723" y="168"/>
                  </a:cubicBezTo>
                  <a:cubicBezTo>
                    <a:pt x="723" y="157"/>
                    <a:pt x="716" y="147"/>
                    <a:pt x="706" y="142"/>
                  </a:cubicBezTo>
                  <a:close/>
                  <a:moveTo>
                    <a:pt x="361" y="277"/>
                  </a:moveTo>
                  <a:lnTo>
                    <a:pt x="102" y="168"/>
                  </a:lnTo>
                  <a:lnTo>
                    <a:pt x="361" y="59"/>
                  </a:lnTo>
                  <a:lnTo>
                    <a:pt x="621" y="168"/>
                  </a:lnTo>
                  <a:lnTo>
                    <a:pt x="361" y="277"/>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5" name="组合 274"/>
          <p:cNvGrpSpPr/>
          <p:nvPr/>
        </p:nvGrpSpPr>
        <p:grpSpPr bwMode="gray">
          <a:xfrm>
            <a:off x="6935927" y="1937018"/>
            <a:ext cx="287656" cy="441859"/>
            <a:chOff x="13380" y="16238"/>
            <a:chExt cx="804" cy="1235"/>
          </a:xfrm>
        </p:grpSpPr>
        <p:sp>
          <p:nvSpPr>
            <p:cNvPr id="276" name="任意多边形 275"/>
            <p:cNvSpPr/>
            <p:nvPr/>
          </p:nvSpPr>
          <p:spPr bwMode="gray">
            <a:xfrm>
              <a:off x="13660" y="16350"/>
              <a:ext cx="88" cy="143"/>
            </a:xfrm>
            <a:custGeom>
              <a:avLst/>
              <a:gdLst/>
              <a:ahLst/>
              <a:cxnLst/>
              <a:rect l="0" t="0" r="0" b="0"/>
              <a:pathLst>
                <a:path w="156" h="252">
                  <a:moveTo>
                    <a:pt x="155" y="167"/>
                  </a:moveTo>
                  <a:cubicBezTo>
                    <a:pt x="155" y="180"/>
                    <a:pt x="153" y="193"/>
                    <a:pt x="148" y="203"/>
                  </a:cubicBezTo>
                  <a:cubicBezTo>
                    <a:pt x="143" y="213"/>
                    <a:pt x="137" y="222"/>
                    <a:pt x="129" y="229"/>
                  </a:cubicBezTo>
                  <a:cubicBezTo>
                    <a:pt x="121" y="236"/>
                    <a:pt x="112" y="242"/>
                    <a:pt x="101" y="246"/>
                  </a:cubicBezTo>
                  <a:cubicBezTo>
                    <a:pt x="89" y="249"/>
                    <a:pt x="77" y="251"/>
                    <a:pt x="63" y="251"/>
                  </a:cubicBezTo>
                  <a:cubicBezTo>
                    <a:pt x="56" y="251"/>
                    <a:pt x="49" y="250"/>
                    <a:pt x="42" y="249"/>
                  </a:cubicBezTo>
                  <a:cubicBezTo>
                    <a:pt x="36" y="248"/>
                    <a:pt x="29" y="246"/>
                    <a:pt x="23" y="246"/>
                  </a:cubicBezTo>
                  <a:cubicBezTo>
                    <a:pt x="18" y="244"/>
                    <a:pt x="13" y="243"/>
                    <a:pt x="10" y="241"/>
                  </a:cubicBezTo>
                  <a:cubicBezTo>
                    <a:pt x="6" y="239"/>
                    <a:pt x="5" y="238"/>
                    <a:pt x="4" y="237"/>
                  </a:cubicBezTo>
                  <a:cubicBezTo>
                    <a:pt x="3" y="236"/>
                    <a:pt x="2" y="235"/>
                    <a:pt x="2" y="234"/>
                  </a:cubicBezTo>
                  <a:cubicBezTo>
                    <a:pt x="2" y="233"/>
                    <a:pt x="1" y="233"/>
                    <a:pt x="1" y="232"/>
                  </a:cubicBezTo>
                  <a:cubicBezTo>
                    <a:pt x="1" y="231"/>
                    <a:pt x="0" y="229"/>
                    <a:pt x="0" y="228"/>
                  </a:cubicBezTo>
                  <a:cubicBezTo>
                    <a:pt x="0" y="226"/>
                    <a:pt x="0" y="224"/>
                    <a:pt x="0" y="222"/>
                  </a:cubicBezTo>
                  <a:cubicBezTo>
                    <a:pt x="0" y="220"/>
                    <a:pt x="0" y="219"/>
                    <a:pt x="0" y="217"/>
                  </a:cubicBezTo>
                  <a:cubicBezTo>
                    <a:pt x="0" y="215"/>
                    <a:pt x="1" y="214"/>
                    <a:pt x="1" y="212"/>
                  </a:cubicBezTo>
                  <a:cubicBezTo>
                    <a:pt x="2" y="211"/>
                    <a:pt x="2" y="210"/>
                    <a:pt x="3" y="209"/>
                  </a:cubicBezTo>
                  <a:cubicBezTo>
                    <a:pt x="4" y="208"/>
                    <a:pt x="5" y="208"/>
                    <a:pt x="6" y="208"/>
                  </a:cubicBezTo>
                  <a:cubicBezTo>
                    <a:pt x="7" y="208"/>
                    <a:pt x="9" y="209"/>
                    <a:pt x="11" y="211"/>
                  </a:cubicBezTo>
                  <a:cubicBezTo>
                    <a:pt x="14" y="213"/>
                    <a:pt x="18" y="215"/>
                    <a:pt x="23" y="217"/>
                  </a:cubicBezTo>
                  <a:cubicBezTo>
                    <a:pt x="27" y="219"/>
                    <a:pt x="33" y="220"/>
                    <a:pt x="39" y="222"/>
                  </a:cubicBezTo>
                  <a:cubicBezTo>
                    <a:pt x="46" y="224"/>
                    <a:pt x="54" y="225"/>
                    <a:pt x="63" y="225"/>
                  </a:cubicBezTo>
                  <a:cubicBezTo>
                    <a:pt x="71" y="225"/>
                    <a:pt x="79" y="224"/>
                    <a:pt x="86" y="222"/>
                  </a:cubicBezTo>
                  <a:cubicBezTo>
                    <a:pt x="93" y="220"/>
                    <a:pt x="99" y="217"/>
                    <a:pt x="104" y="213"/>
                  </a:cubicBezTo>
                  <a:cubicBezTo>
                    <a:pt x="110" y="208"/>
                    <a:pt x="113" y="203"/>
                    <a:pt x="116" y="196"/>
                  </a:cubicBezTo>
                  <a:cubicBezTo>
                    <a:pt x="118" y="190"/>
                    <a:pt x="121" y="181"/>
                    <a:pt x="121" y="172"/>
                  </a:cubicBezTo>
                  <a:cubicBezTo>
                    <a:pt x="121" y="164"/>
                    <a:pt x="119" y="158"/>
                    <a:pt x="117" y="151"/>
                  </a:cubicBezTo>
                  <a:cubicBezTo>
                    <a:pt x="114" y="145"/>
                    <a:pt x="111" y="140"/>
                    <a:pt x="106" y="136"/>
                  </a:cubicBezTo>
                  <a:cubicBezTo>
                    <a:pt x="101" y="132"/>
                    <a:pt x="95" y="129"/>
                    <a:pt x="87" y="127"/>
                  </a:cubicBezTo>
                  <a:cubicBezTo>
                    <a:pt x="78" y="126"/>
                    <a:pt x="69" y="124"/>
                    <a:pt x="59" y="124"/>
                  </a:cubicBezTo>
                  <a:cubicBezTo>
                    <a:pt x="51" y="124"/>
                    <a:pt x="44" y="124"/>
                    <a:pt x="39" y="125"/>
                  </a:cubicBezTo>
                  <a:cubicBezTo>
                    <a:pt x="33" y="126"/>
                    <a:pt x="28" y="126"/>
                    <a:pt x="23" y="126"/>
                  </a:cubicBezTo>
                  <a:cubicBezTo>
                    <a:pt x="20" y="126"/>
                    <a:pt x="17" y="125"/>
                    <a:pt x="16" y="123"/>
                  </a:cubicBezTo>
                  <a:cubicBezTo>
                    <a:pt x="14" y="121"/>
                    <a:pt x="14" y="118"/>
                    <a:pt x="14" y="113"/>
                  </a:cubicBezTo>
                  <a:lnTo>
                    <a:pt x="14" y="12"/>
                  </a:lnTo>
                  <a:cubicBezTo>
                    <a:pt x="14" y="7"/>
                    <a:pt x="15" y="5"/>
                    <a:pt x="17" y="3"/>
                  </a:cubicBezTo>
                  <a:cubicBezTo>
                    <a:pt x="19" y="1"/>
                    <a:pt x="22" y="0"/>
                    <a:pt x="25" y="0"/>
                  </a:cubicBezTo>
                  <a:lnTo>
                    <a:pt x="134" y="0"/>
                  </a:lnTo>
                  <a:cubicBezTo>
                    <a:pt x="135" y="0"/>
                    <a:pt x="136" y="0"/>
                    <a:pt x="137" y="1"/>
                  </a:cubicBezTo>
                  <a:cubicBezTo>
                    <a:pt x="138" y="2"/>
                    <a:pt x="139" y="3"/>
                    <a:pt x="140" y="4"/>
                  </a:cubicBezTo>
                  <a:cubicBezTo>
                    <a:pt x="141" y="5"/>
                    <a:pt x="141" y="7"/>
                    <a:pt x="142" y="8"/>
                  </a:cubicBezTo>
                  <a:cubicBezTo>
                    <a:pt x="142" y="10"/>
                    <a:pt x="142" y="12"/>
                    <a:pt x="142" y="15"/>
                  </a:cubicBezTo>
                  <a:cubicBezTo>
                    <a:pt x="142" y="20"/>
                    <a:pt x="142" y="23"/>
                    <a:pt x="141" y="26"/>
                  </a:cubicBezTo>
                  <a:cubicBezTo>
                    <a:pt x="140" y="29"/>
                    <a:pt x="138" y="30"/>
                    <a:pt x="135" y="30"/>
                  </a:cubicBezTo>
                  <a:lnTo>
                    <a:pt x="47" y="30"/>
                  </a:lnTo>
                  <a:lnTo>
                    <a:pt x="47" y="100"/>
                  </a:lnTo>
                  <a:cubicBezTo>
                    <a:pt x="51" y="99"/>
                    <a:pt x="55" y="99"/>
                    <a:pt x="60" y="99"/>
                  </a:cubicBezTo>
                  <a:cubicBezTo>
                    <a:pt x="64" y="99"/>
                    <a:pt x="69" y="99"/>
                    <a:pt x="76" y="99"/>
                  </a:cubicBezTo>
                  <a:cubicBezTo>
                    <a:pt x="89" y="99"/>
                    <a:pt x="101" y="100"/>
                    <a:pt x="111" y="104"/>
                  </a:cubicBezTo>
                  <a:cubicBezTo>
                    <a:pt x="121" y="108"/>
                    <a:pt x="129" y="113"/>
                    <a:pt x="136" y="119"/>
                  </a:cubicBezTo>
                  <a:cubicBezTo>
                    <a:pt x="142" y="126"/>
                    <a:pt x="148" y="133"/>
                    <a:pt x="152" y="141"/>
                  </a:cubicBezTo>
                  <a:cubicBezTo>
                    <a:pt x="154" y="146"/>
                    <a:pt x="155" y="156"/>
                    <a:pt x="155" y="1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任意多边形 276"/>
            <p:cNvSpPr/>
            <p:nvPr/>
          </p:nvSpPr>
          <p:spPr bwMode="gray">
            <a:xfrm>
              <a:off x="13770" y="16345"/>
              <a:ext cx="115" cy="148"/>
            </a:xfrm>
            <a:custGeom>
              <a:avLst/>
              <a:gdLst/>
              <a:ahLst/>
              <a:cxnLst/>
              <a:rect l="0" t="0" r="0" b="0"/>
              <a:pathLst>
                <a:path w="202" h="258">
                  <a:moveTo>
                    <a:pt x="200" y="39"/>
                  </a:moveTo>
                  <a:cubicBezTo>
                    <a:pt x="200" y="41"/>
                    <a:pt x="200" y="43"/>
                    <a:pt x="200" y="45"/>
                  </a:cubicBezTo>
                  <a:cubicBezTo>
                    <a:pt x="200" y="47"/>
                    <a:pt x="199" y="49"/>
                    <a:pt x="199" y="50"/>
                  </a:cubicBezTo>
                  <a:cubicBezTo>
                    <a:pt x="199" y="51"/>
                    <a:pt x="199" y="52"/>
                    <a:pt x="198" y="53"/>
                  </a:cubicBezTo>
                  <a:cubicBezTo>
                    <a:pt x="197" y="54"/>
                    <a:pt x="196" y="54"/>
                    <a:pt x="195" y="54"/>
                  </a:cubicBezTo>
                  <a:cubicBezTo>
                    <a:pt x="193" y="54"/>
                    <a:pt x="191" y="53"/>
                    <a:pt x="187" y="50"/>
                  </a:cubicBezTo>
                  <a:cubicBezTo>
                    <a:pt x="184" y="47"/>
                    <a:pt x="179" y="44"/>
                    <a:pt x="173" y="41"/>
                  </a:cubicBezTo>
                  <a:cubicBezTo>
                    <a:pt x="168" y="39"/>
                    <a:pt x="160" y="36"/>
                    <a:pt x="152" y="33"/>
                  </a:cubicBezTo>
                  <a:cubicBezTo>
                    <a:pt x="144" y="30"/>
                    <a:pt x="133" y="29"/>
                    <a:pt x="122" y="29"/>
                  </a:cubicBezTo>
                  <a:cubicBezTo>
                    <a:pt x="108" y="29"/>
                    <a:pt x="96" y="32"/>
                    <a:pt x="86" y="37"/>
                  </a:cubicBezTo>
                  <a:cubicBezTo>
                    <a:pt x="75" y="41"/>
                    <a:pt x="67" y="49"/>
                    <a:pt x="59" y="57"/>
                  </a:cubicBezTo>
                  <a:cubicBezTo>
                    <a:pt x="52" y="67"/>
                    <a:pt x="46" y="77"/>
                    <a:pt x="41" y="89"/>
                  </a:cubicBezTo>
                  <a:cubicBezTo>
                    <a:pt x="38" y="101"/>
                    <a:pt x="36" y="114"/>
                    <a:pt x="36" y="129"/>
                  </a:cubicBezTo>
                  <a:cubicBezTo>
                    <a:pt x="36" y="145"/>
                    <a:pt x="38" y="159"/>
                    <a:pt x="42" y="172"/>
                  </a:cubicBezTo>
                  <a:cubicBezTo>
                    <a:pt x="47" y="184"/>
                    <a:pt x="53" y="194"/>
                    <a:pt x="61" y="203"/>
                  </a:cubicBezTo>
                  <a:cubicBezTo>
                    <a:pt x="68" y="212"/>
                    <a:pt x="78" y="219"/>
                    <a:pt x="89" y="223"/>
                  </a:cubicBezTo>
                  <a:cubicBezTo>
                    <a:pt x="100" y="228"/>
                    <a:pt x="111" y="229"/>
                    <a:pt x="124" y="229"/>
                  </a:cubicBezTo>
                  <a:cubicBezTo>
                    <a:pt x="132" y="229"/>
                    <a:pt x="139" y="229"/>
                    <a:pt x="147" y="227"/>
                  </a:cubicBezTo>
                  <a:cubicBezTo>
                    <a:pt x="154" y="226"/>
                    <a:pt x="162" y="222"/>
                    <a:pt x="169" y="218"/>
                  </a:cubicBezTo>
                  <a:lnTo>
                    <a:pt x="169" y="146"/>
                  </a:lnTo>
                  <a:lnTo>
                    <a:pt x="112" y="146"/>
                  </a:lnTo>
                  <a:cubicBezTo>
                    <a:pt x="110" y="146"/>
                    <a:pt x="108" y="145"/>
                    <a:pt x="107" y="142"/>
                  </a:cubicBezTo>
                  <a:cubicBezTo>
                    <a:pt x="106" y="140"/>
                    <a:pt x="106" y="136"/>
                    <a:pt x="106" y="132"/>
                  </a:cubicBezTo>
                  <a:cubicBezTo>
                    <a:pt x="106" y="129"/>
                    <a:pt x="106" y="127"/>
                    <a:pt x="106" y="125"/>
                  </a:cubicBezTo>
                  <a:cubicBezTo>
                    <a:pt x="106" y="123"/>
                    <a:pt x="106" y="122"/>
                    <a:pt x="106" y="120"/>
                  </a:cubicBezTo>
                  <a:cubicBezTo>
                    <a:pt x="107" y="120"/>
                    <a:pt x="107" y="119"/>
                    <a:pt x="108" y="118"/>
                  </a:cubicBezTo>
                  <a:cubicBezTo>
                    <a:pt x="109" y="117"/>
                    <a:pt x="110" y="117"/>
                    <a:pt x="111" y="117"/>
                  </a:cubicBezTo>
                  <a:lnTo>
                    <a:pt x="189" y="117"/>
                  </a:lnTo>
                  <a:cubicBezTo>
                    <a:pt x="190" y="117"/>
                    <a:pt x="192" y="117"/>
                    <a:pt x="193" y="118"/>
                  </a:cubicBezTo>
                  <a:cubicBezTo>
                    <a:pt x="195" y="119"/>
                    <a:pt x="196" y="119"/>
                    <a:pt x="197" y="120"/>
                  </a:cubicBezTo>
                  <a:cubicBezTo>
                    <a:pt x="198" y="120"/>
                    <a:pt x="199" y="122"/>
                    <a:pt x="199" y="124"/>
                  </a:cubicBezTo>
                  <a:cubicBezTo>
                    <a:pt x="200" y="126"/>
                    <a:pt x="200" y="128"/>
                    <a:pt x="200" y="131"/>
                  </a:cubicBezTo>
                  <a:lnTo>
                    <a:pt x="200" y="226"/>
                  </a:lnTo>
                  <a:cubicBezTo>
                    <a:pt x="200" y="229"/>
                    <a:pt x="199" y="232"/>
                    <a:pt x="199" y="234"/>
                  </a:cubicBezTo>
                  <a:cubicBezTo>
                    <a:pt x="198" y="237"/>
                    <a:pt x="195" y="239"/>
                    <a:pt x="191" y="240"/>
                  </a:cubicBezTo>
                  <a:cubicBezTo>
                    <a:pt x="187" y="242"/>
                    <a:pt x="183" y="244"/>
                    <a:pt x="177" y="247"/>
                  </a:cubicBezTo>
                  <a:cubicBezTo>
                    <a:pt x="172" y="249"/>
                    <a:pt x="165" y="251"/>
                    <a:pt x="159" y="253"/>
                  </a:cubicBezTo>
                  <a:cubicBezTo>
                    <a:pt x="153" y="254"/>
                    <a:pt x="147" y="255"/>
                    <a:pt x="141" y="256"/>
                  </a:cubicBezTo>
                  <a:cubicBezTo>
                    <a:pt x="134" y="257"/>
                    <a:pt x="128" y="257"/>
                    <a:pt x="122" y="257"/>
                  </a:cubicBezTo>
                  <a:cubicBezTo>
                    <a:pt x="103" y="257"/>
                    <a:pt x="86" y="254"/>
                    <a:pt x="71" y="248"/>
                  </a:cubicBezTo>
                  <a:cubicBezTo>
                    <a:pt x="56" y="242"/>
                    <a:pt x="43" y="233"/>
                    <a:pt x="33" y="222"/>
                  </a:cubicBezTo>
                  <a:cubicBezTo>
                    <a:pt x="23" y="211"/>
                    <a:pt x="14" y="198"/>
                    <a:pt x="9" y="182"/>
                  </a:cubicBezTo>
                  <a:cubicBezTo>
                    <a:pt x="3" y="166"/>
                    <a:pt x="0" y="150"/>
                    <a:pt x="0" y="130"/>
                  </a:cubicBezTo>
                  <a:cubicBezTo>
                    <a:pt x="0" y="111"/>
                    <a:pt x="3" y="92"/>
                    <a:pt x="10" y="76"/>
                  </a:cubicBezTo>
                  <a:cubicBezTo>
                    <a:pt x="15" y="60"/>
                    <a:pt x="24" y="46"/>
                    <a:pt x="35" y="35"/>
                  </a:cubicBezTo>
                  <a:cubicBezTo>
                    <a:pt x="46" y="24"/>
                    <a:pt x="58" y="14"/>
                    <a:pt x="74" y="9"/>
                  </a:cubicBezTo>
                  <a:cubicBezTo>
                    <a:pt x="89" y="2"/>
                    <a:pt x="106" y="0"/>
                    <a:pt x="124" y="0"/>
                  </a:cubicBezTo>
                  <a:cubicBezTo>
                    <a:pt x="133" y="0"/>
                    <a:pt x="143" y="1"/>
                    <a:pt x="150" y="2"/>
                  </a:cubicBezTo>
                  <a:cubicBezTo>
                    <a:pt x="159" y="4"/>
                    <a:pt x="166" y="6"/>
                    <a:pt x="173" y="8"/>
                  </a:cubicBezTo>
                  <a:cubicBezTo>
                    <a:pt x="179" y="10"/>
                    <a:pt x="185" y="13"/>
                    <a:pt x="188" y="15"/>
                  </a:cubicBezTo>
                  <a:cubicBezTo>
                    <a:pt x="193" y="18"/>
                    <a:pt x="196" y="20"/>
                    <a:pt x="198" y="22"/>
                  </a:cubicBezTo>
                  <a:cubicBezTo>
                    <a:pt x="199" y="24"/>
                    <a:pt x="200" y="26"/>
                    <a:pt x="201" y="28"/>
                  </a:cubicBezTo>
                  <a:cubicBezTo>
                    <a:pt x="200" y="31"/>
                    <a:pt x="200" y="35"/>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任意多边形 277"/>
            <p:cNvSpPr/>
            <p:nvPr/>
          </p:nvSpPr>
          <p:spPr bwMode="gray">
            <a:xfrm>
              <a:off x="13858" y="17365"/>
              <a:ext cx="107" cy="108"/>
            </a:xfrm>
            <a:custGeom>
              <a:avLst/>
              <a:gdLst/>
              <a:ahLst/>
              <a:cxnLst/>
              <a:rect l="0" t="0" r="0" b="0"/>
              <a:pathLst>
                <a:path w="190" h="191">
                  <a:moveTo>
                    <a:pt x="189" y="95"/>
                  </a:moveTo>
                  <a:cubicBezTo>
                    <a:pt x="189" y="112"/>
                    <a:pt x="185" y="127"/>
                    <a:pt x="177" y="142"/>
                  </a:cubicBezTo>
                  <a:cubicBezTo>
                    <a:pt x="168" y="157"/>
                    <a:pt x="157" y="168"/>
                    <a:pt x="142" y="177"/>
                  </a:cubicBezTo>
                  <a:cubicBezTo>
                    <a:pt x="127" y="186"/>
                    <a:pt x="112" y="190"/>
                    <a:pt x="95" y="190"/>
                  </a:cubicBezTo>
                  <a:cubicBezTo>
                    <a:pt x="77" y="190"/>
                    <a:pt x="62" y="186"/>
                    <a:pt x="47" y="177"/>
                  </a:cubicBezTo>
                  <a:cubicBezTo>
                    <a:pt x="32" y="168"/>
                    <a:pt x="20" y="157"/>
                    <a:pt x="12" y="142"/>
                  </a:cubicBezTo>
                  <a:cubicBezTo>
                    <a:pt x="3" y="127"/>
                    <a:pt x="0" y="113"/>
                    <a:pt x="0" y="95"/>
                  </a:cubicBezTo>
                  <a:cubicBezTo>
                    <a:pt x="0" y="78"/>
                    <a:pt x="3" y="62"/>
                    <a:pt x="12" y="47"/>
                  </a:cubicBezTo>
                  <a:cubicBezTo>
                    <a:pt x="20" y="32"/>
                    <a:pt x="32" y="22"/>
                    <a:pt x="47" y="13"/>
                  </a:cubicBezTo>
                  <a:cubicBezTo>
                    <a:pt x="62" y="5"/>
                    <a:pt x="77" y="0"/>
                    <a:pt x="95" y="0"/>
                  </a:cubicBezTo>
                  <a:cubicBezTo>
                    <a:pt x="112" y="0"/>
                    <a:pt x="127" y="5"/>
                    <a:pt x="142" y="13"/>
                  </a:cubicBezTo>
                  <a:cubicBezTo>
                    <a:pt x="157" y="22"/>
                    <a:pt x="168" y="32"/>
                    <a:pt x="177" y="47"/>
                  </a:cubicBezTo>
                  <a:cubicBezTo>
                    <a:pt x="185" y="62"/>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任意多边形 278"/>
            <p:cNvSpPr/>
            <p:nvPr/>
          </p:nvSpPr>
          <p:spPr bwMode="gray">
            <a:xfrm>
              <a:off x="13638" y="17365"/>
              <a:ext cx="107" cy="108"/>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7" y="190"/>
                    <a:pt x="63" y="186"/>
                    <a:pt x="48" y="177"/>
                  </a:cubicBezTo>
                  <a:cubicBezTo>
                    <a:pt x="33" y="168"/>
                    <a:pt x="22" y="157"/>
                    <a:pt x="13" y="142"/>
                  </a:cubicBezTo>
                  <a:cubicBezTo>
                    <a:pt x="4" y="127"/>
                    <a:pt x="0" y="113"/>
                    <a:pt x="0" y="95"/>
                  </a:cubicBezTo>
                  <a:cubicBezTo>
                    <a:pt x="0" y="78"/>
                    <a:pt x="4" y="62"/>
                    <a:pt x="13" y="47"/>
                  </a:cubicBezTo>
                  <a:cubicBezTo>
                    <a:pt x="22" y="32"/>
                    <a:pt x="33" y="22"/>
                    <a:pt x="48" y="13"/>
                  </a:cubicBezTo>
                  <a:cubicBezTo>
                    <a:pt x="63" y="5"/>
                    <a:pt x="78" y="0"/>
                    <a:pt x="95" y="0"/>
                  </a:cubicBezTo>
                  <a:cubicBezTo>
                    <a:pt x="113" y="0"/>
                    <a:pt x="126" y="5"/>
                    <a:pt x="142" y="13"/>
                  </a:cubicBezTo>
                  <a:cubicBezTo>
                    <a:pt x="157" y="22"/>
                    <a:pt x="168" y="32"/>
                    <a:pt x="177" y="47"/>
                  </a:cubicBezTo>
                  <a:cubicBezTo>
                    <a:pt x="186" y="62"/>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任意多边形 279"/>
            <p:cNvSpPr/>
            <p:nvPr/>
          </p:nvSpPr>
          <p:spPr bwMode="gray">
            <a:xfrm>
              <a:off x="13918" y="17078"/>
              <a:ext cx="267" cy="370"/>
            </a:xfrm>
            <a:custGeom>
              <a:avLst/>
              <a:gdLst/>
              <a:ahLst/>
              <a:cxnLst/>
              <a:rect l="0" t="0" r="0" b="0"/>
              <a:pathLst>
                <a:path w="470" h="651">
                  <a:moveTo>
                    <a:pt x="380" y="562"/>
                  </a:moveTo>
                  <a:lnTo>
                    <a:pt x="0" y="562"/>
                  </a:lnTo>
                  <a:lnTo>
                    <a:pt x="0" y="650"/>
                  </a:lnTo>
                  <a:lnTo>
                    <a:pt x="415" y="650"/>
                  </a:lnTo>
                  <a:cubicBezTo>
                    <a:pt x="429" y="650"/>
                    <a:pt x="442" y="644"/>
                    <a:pt x="453" y="634"/>
                  </a:cubicBezTo>
                  <a:cubicBezTo>
                    <a:pt x="463" y="624"/>
                    <a:pt x="469" y="610"/>
                    <a:pt x="469" y="596"/>
                  </a:cubicBezTo>
                  <a:lnTo>
                    <a:pt x="469" y="0"/>
                  </a:lnTo>
                  <a:lnTo>
                    <a:pt x="380" y="0"/>
                  </a:lnTo>
                  <a:lnTo>
                    <a:pt x="380" y="562"/>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任意多边形 280"/>
            <p:cNvSpPr/>
            <p:nvPr/>
          </p:nvSpPr>
          <p:spPr bwMode="gray">
            <a:xfrm>
              <a:off x="13380" y="16238"/>
              <a:ext cx="805" cy="1212"/>
            </a:xfrm>
            <a:custGeom>
              <a:avLst/>
              <a:gdLst/>
              <a:ahLst/>
              <a:cxnLst/>
              <a:rect l="0" t="0" r="0" b="0"/>
              <a:pathLst>
                <a:path w="1420" h="2137">
                  <a:moveTo>
                    <a:pt x="1403" y="16"/>
                  </a:moveTo>
                  <a:cubicBezTo>
                    <a:pt x="1392" y="6"/>
                    <a:pt x="1379" y="0"/>
                    <a:pt x="1365" y="0"/>
                  </a:cubicBezTo>
                  <a:lnTo>
                    <a:pt x="54" y="0"/>
                  </a:lnTo>
                  <a:cubicBezTo>
                    <a:pt x="25" y="0"/>
                    <a:pt x="0" y="24"/>
                    <a:pt x="0" y="55"/>
                  </a:cubicBezTo>
                  <a:lnTo>
                    <a:pt x="0" y="2081"/>
                  </a:lnTo>
                  <a:cubicBezTo>
                    <a:pt x="0" y="2111"/>
                    <a:pt x="24" y="2136"/>
                    <a:pt x="54" y="2136"/>
                  </a:cubicBezTo>
                  <a:lnTo>
                    <a:pt x="612" y="2136"/>
                  </a:lnTo>
                  <a:lnTo>
                    <a:pt x="612" y="2048"/>
                  </a:lnTo>
                  <a:lnTo>
                    <a:pt x="89" y="2048"/>
                  </a:lnTo>
                  <a:lnTo>
                    <a:pt x="89" y="89"/>
                  </a:lnTo>
                  <a:lnTo>
                    <a:pt x="1331" y="89"/>
                  </a:lnTo>
                  <a:lnTo>
                    <a:pt x="1331" y="1532"/>
                  </a:lnTo>
                  <a:lnTo>
                    <a:pt x="1419" y="1532"/>
                  </a:lnTo>
                  <a:lnTo>
                    <a:pt x="1419" y="55"/>
                  </a:lnTo>
                  <a:cubicBezTo>
                    <a:pt x="1419" y="40"/>
                    <a:pt x="1413" y="26"/>
                    <a:pt x="1403" y="16"/>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任意多边形 281"/>
            <p:cNvSpPr/>
            <p:nvPr/>
          </p:nvSpPr>
          <p:spPr bwMode="gray">
            <a:xfrm>
              <a:off x="13418" y="17223"/>
              <a:ext cx="747" cy="50"/>
            </a:xfrm>
            <a:custGeom>
              <a:avLst/>
              <a:gdLst/>
              <a:ahLst/>
              <a:cxnLst/>
              <a:rect l="0" t="0" r="0" b="0"/>
              <a:pathLst>
                <a:path w="1317" h="89">
                  <a:moveTo>
                    <a:pt x="658" y="88"/>
                  </a:moveTo>
                  <a:lnTo>
                    <a:pt x="0" y="88"/>
                  </a:lnTo>
                  <a:lnTo>
                    <a:pt x="0" y="0"/>
                  </a:lnTo>
                  <a:lnTo>
                    <a:pt x="1316" y="0"/>
                  </a:lnTo>
                  <a:lnTo>
                    <a:pt x="1316" y="88"/>
                  </a:lnTo>
                  <a:lnTo>
                    <a:pt x="658" y="88"/>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任意多边形 282"/>
            <p:cNvSpPr/>
            <p:nvPr/>
          </p:nvSpPr>
          <p:spPr bwMode="gray">
            <a:xfrm>
              <a:off x="13485" y="16340"/>
              <a:ext cx="153" cy="150"/>
            </a:xfrm>
            <a:custGeom>
              <a:avLst/>
              <a:gdLst/>
              <a:ahLst/>
              <a:cxnLst/>
              <a:rect l="0" t="0" r="0" b="0"/>
              <a:pathLst>
                <a:path w="267" h="266">
                  <a:moveTo>
                    <a:pt x="0" y="177"/>
                  </a:moveTo>
                  <a:lnTo>
                    <a:pt x="30" y="177"/>
                  </a:lnTo>
                  <a:lnTo>
                    <a:pt x="30" y="265"/>
                  </a:lnTo>
                  <a:lnTo>
                    <a:pt x="0" y="265"/>
                  </a:lnTo>
                  <a:lnTo>
                    <a:pt x="0" y="177"/>
                  </a:lnTo>
                  <a:close/>
                  <a:moveTo>
                    <a:pt x="60" y="132"/>
                  </a:moveTo>
                  <a:lnTo>
                    <a:pt x="90" y="132"/>
                  </a:lnTo>
                  <a:lnTo>
                    <a:pt x="90" y="265"/>
                  </a:lnTo>
                  <a:lnTo>
                    <a:pt x="60" y="265"/>
                  </a:lnTo>
                  <a:lnTo>
                    <a:pt x="60" y="132"/>
                  </a:lnTo>
                  <a:close/>
                  <a:moveTo>
                    <a:pt x="119" y="88"/>
                  </a:moveTo>
                  <a:lnTo>
                    <a:pt x="148" y="88"/>
                  </a:lnTo>
                  <a:lnTo>
                    <a:pt x="148" y="265"/>
                  </a:lnTo>
                  <a:lnTo>
                    <a:pt x="119" y="265"/>
                  </a:lnTo>
                  <a:lnTo>
                    <a:pt x="119" y="88"/>
                  </a:lnTo>
                  <a:close/>
                  <a:moveTo>
                    <a:pt x="177" y="44"/>
                  </a:moveTo>
                  <a:lnTo>
                    <a:pt x="207" y="44"/>
                  </a:lnTo>
                  <a:lnTo>
                    <a:pt x="207" y="265"/>
                  </a:lnTo>
                  <a:lnTo>
                    <a:pt x="177" y="265"/>
                  </a:lnTo>
                  <a:lnTo>
                    <a:pt x="177" y="44"/>
                  </a:lnTo>
                  <a:close/>
                  <a:moveTo>
                    <a:pt x="237" y="0"/>
                  </a:moveTo>
                  <a:lnTo>
                    <a:pt x="266" y="0"/>
                  </a:lnTo>
                  <a:lnTo>
                    <a:pt x="266" y="265"/>
                  </a:lnTo>
                  <a:lnTo>
                    <a:pt x="237" y="265"/>
                  </a:lnTo>
                  <a:lnTo>
                    <a:pt x="237" y="0"/>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任意多边形 283"/>
            <p:cNvSpPr/>
            <p:nvPr/>
          </p:nvSpPr>
          <p:spPr bwMode="gray">
            <a:xfrm>
              <a:off x="13578" y="16678"/>
              <a:ext cx="410" cy="410"/>
            </a:xfrm>
            <a:custGeom>
              <a:avLst/>
              <a:gdLst/>
              <a:ahLst/>
              <a:cxnLst/>
              <a:rect l="0" t="0" r="0" b="0"/>
              <a:pathLst>
                <a:path w="722" h="722">
                  <a:moveTo>
                    <a:pt x="242" y="301"/>
                  </a:moveTo>
                  <a:lnTo>
                    <a:pt x="301" y="301"/>
                  </a:lnTo>
                  <a:lnTo>
                    <a:pt x="301" y="240"/>
                  </a:lnTo>
                  <a:lnTo>
                    <a:pt x="242" y="240"/>
                  </a:lnTo>
                  <a:lnTo>
                    <a:pt x="242" y="0"/>
                  </a:lnTo>
                  <a:lnTo>
                    <a:pt x="1" y="0"/>
                  </a:lnTo>
                  <a:lnTo>
                    <a:pt x="1" y="240"/>
                  </a:lnTo>
                  <a:lnTo>
                    <a:pt x="241" y="240"/>
                  </a:lnTo>
                  <a:lnTo>
                    <a:pt x="241" y="301"/>
                  </a:lnTo>
                  <a:lnTo>
                    <a:pt x="182" y="301"/>
                  </a:lnTo>
                  <a:lnTo>
                    <a:pt x="182" y="361"/>
                  </a:lnTo>
                  <a:lnTo>
                    <a:pt x="240" y="361"/>
                  </a:lnTo>
                  <a:lnTo>
                    <a:pt x="240" y="422"/>
                  </a:lnTo>
                  <a:lnTo>
                    <a:pt x="301" y="422"/>
                  </a:lnTo>
                  <a:lnTo>
                    <a:pt x="301" y="361"/>
                  </a:lnTo>
                  <a:lnTo>
                    <a:pt x="242" y="361"/>
                  </a:lnTo>
                  <a:lnTo>
                    <a:pt x="242" y="301"/>
                  </a:lnTo>
                  <a:close/>
                  <a:moveTo>
                    <a:pt x="421" y="0"/>
                  </a:moveTo>
                  <a:lnTo>
                    <a:pt x="361" y="0"/>
                  </a:lnTo>
                  <a:lnTo>
                    <a:pt x="361" y="59"/>
                  </a:lnTo>
                  <a:lnTo>
                    <a:pt x="301" y="59"/>
                  </a:lnTo>
                  <a:lnTo>
                    <a:pt x="301" y="239"/>
                  </a:lnTo>
                  <a:lnTo>
                    <a:pt x="361" y="239"/>
                  </a:lnTo>
                  <a:lnTo>
                    <a:pt x="361" y="179"/>
                  </a:lnTo>
                  <a:lnTo>
                    <a:pt x="421" y="179"/>
                  </a:lnTo>
                  <a:lnTo>
                    <a:pt x="421" y="119"/>
                  </a:lnTo>
                  <a:lnTo>
                    <a:pt x="361" y="119"/>
                  </a:lnTo>
                  <a:lnTo>
                    <a:pt x="361" y="61"/>
                  </a:lnTo>
                  <a:lnTo>
                    <a:pt x="421" y="61"/>
                  </a:lnTo>
                  <a:lnTo>
                    <a:pt x="421" y="0"/>
                  </a:lnTo>
                  <a:close/>
                  <a:moveTo>
                    <a:pt x="661" y="301"/>
                  </a:moveTo>
                  <a:lnTo>
                    <a:pt x="601" y="301"/>
                  </a:lnTo>
                  <a:lnTo>
                    <a:pt x="601" y="361"/>
                  </a:lnTo>
                  <a:lnTo>
                    <a:pt x="540" y="361"/>
                  </a:lnTo>
                  <a:lnTo>
                    <a:pt x="540" y="422"/>
                  </a:lnTo>
                  <a:lnTo>
                    <a:pt x="721" y="422"/>
                  </a:lnTo>
                  <a:lnTo>
                    <a:pt x="721" y="302"/>
                  </a:lnTo>
                  <a:lnTo>
                    <a:pt x="661" y="302"/>
                  </a:lnTo>
                  <a:lnTo>
                    <a:pt x="661" y="301"/>
                  </a:lnTo>
                  <a:close/>
                  <a:moveTo>
                    <a:pt x="301" y="600"/>
                  </a:moveTo>
                  <a:lnTo>
                    <a:pt x="301" y="661"/>
                  </a:lnTo>
                  <a:lnTo>
                    <a:pt x="361" y="661"/>
                  </a:lnTo>
                  <a:lnTo>
                    <a:pt x="361" y="601"/>
                  </a:lnTo>
                  <a:lnTo>
                    <a:pt x="421" y="601"/>
                  </a:lnTo>
                  <a:lnTo>
                    <a:pt x="421" y="422"/>
                  </a:lnTo>
                  <a:lnTo>
                    <a:pt x="482" y="422"/>
                  </a:lnTo>
                  <a:lnTo>
                    <a:pt x="482" y="241"/>
                  </a:lnTo>
                  <a:lnTo>
                    <a:pt x="421" y="240"/>
                  </a:lnTo>
                  <a:lnTo>
                    <a:pt x="421" y="303"/>
                  </a:lnTo>
                  <a:lnTo>
                    <a:pt x="361" y="303"/>
                  </a:lnTo>
                  <a:lnTo>
                    <a:pt x="361" y="363"/>
                  </a:lnTo>
                  <a:lnTo>
                    <a:pt x="421" y="363"/>
                  </a:lnTo>
                  <a:lnTo>
                    <a:pt x="421" y="421"/>
                  </a:lnTo>
                  <a:lnTo>
                    <a:pt x="361" y="421"/>
                  </a:lnTo>
                  <a:lnTo>
                    <a:pt x="361" y="481"/>
                  </a:lnTo>
                  <a:lnTo>
                    <a:pt x="301" y="481"/>
                  </a:lnTo>
                  <a:lnTo>
                    <a:pt x="301" y="542"/>
                  </a:lnTo>
                  <a:lnTo>
                    <a:pt x="361" y="542"/>
                  </a:lnTo>
                  <a:lnTo>
                    <a:pt x="361" y="600"/>
                  </a:lnTo>
                  <a:lnTo>
                    <a:pt x="301" y="600"/>
                  </a:lnTo>
                  <a:close/>
                  <a:moveTo>
                    <a:pt x="421" y="661"/>
                  </a:moveTo>
                  <a:lnTo>
                    <a:pt x="361" y="661"/>
                  </a:lnTo>
                  <a:lnTo>
                    <a:pt x="361" y="721"/>
                  </a:lnTo>
                  <a:lnTo>
                    <a:pt x="421" y="721"/>
                  </a:lnTo>
                  <a:lnTo>
                    <a:pt x="421" y="661"/>
                  </a:lnTo>
                  <a:close/>
                  <a:moveTo>
                    <a:pt x="181" y="361"/>
                  </a:moveTo>
                  <a:lnTo>
                    <a:pt x="120" y="361"/>
                  </a:lnTo>
                  <a:lnTo>
                    <a:pt x="120" y="422"/>
                  </a:lnTo>
                  <a:lnTo>
                    <a:pt x="181" y="422"/>
                  </a:lnTo>
                  <a:lnTo>
                    <a:pt x="181" y="361"/>
                  </a:lnTo>
                  <a:close/>
                  <a:moveTo>
                    <a:pt x="61" y="301"/>
                  </a:moveTo>
                  <a:lnTo>
                    <a:pt x="0" y="301"/>
                  </a:lnTo>
                  <a:lnTo>
                    <a:pt x="0" y="421"/>
                  </a:lnTo>
                  <a:lnTo>
                    <a:pt x="61" y="421"/>
                  </a:lnTo>
                  <a:lnTo>
                    <a:pt x="61" y="360"/>
                  </a:lnTo>
                  <a:lnTo>
                    <a:pt x="121" y="360"/>
                  </a:lnTo>
                  <a:lnTo>
                    <a:pt x="121" y="300"/>
                  </a:lnTo>
                  <a:lnTo>
                    <a:pt x="61" y="300"/>
                  </a:lnTo>
                  <a:lnTo>
                    <a:pt x="61" y="301"/>
                  </a:lnTo>
                  <a:close/>
                  <a:moveTo>
                    <a:pt x="91" y="91"/>
                  </a:moveTo>
                  <a:lnTo>
                    <a:pt x="152" y="91"/>
                  </a:lnTo>
                  <a:lnTo>
                    <a:pt x="152" y="151"/>
                  </a:lnTo>
                  <a:lnTo>
                    <a:pt x="91" y="151"/>
                  </a:lnTo>
                  <a:lnTo>
                    <a:pt x="91" y="91"/>
                  </a:lnTo>
                  <a:close/>
                  <a:moveTo>
                    <a:pt x="181" y="91"/>
                  </a:moveTo>
                  <a:lnTo>
                    <a:pt x="181" y="181"/>
                  </a:lnTo>
                  <a:lnTo>
                    <a:pt x="61" y="181"/>
                  </a:lnTo>
                  <a:lnTo>
                    <a:pt x="61" y="61"/>
                  </a:lnTo>
                  <a:lnTo>
                    <a:pt x="181" y="61"/>
                  </a:lnTo>
                  <a:lnTo>
                    <a:pt x="181" y="91"/>
                  </a:lnTo>
                  <a:close/>
                  <a:moveTo>
                    <a:pt x="571" y="91"/>
                  </a:moveTo>
                  <a:lnTo>
                    <a:pt x="632" y="91"/>
                  </a:lnTo>
                  <a:lnTo>
                    <a:pt x="632" y="151"/>
                  </a:lnTo>
                  <a:lnTo>
                    <a:pt x="571" y="151"/>
                  </a:lnTo>
                  <a:lnTo>
                    <a:pt x="571" y="91"/>
                  </a:lnTo>
                  <a:close/>
                  <a:moveTo>
                    <a:pt x="480" y="0"/>
                  </a:moveTo>
                  <a:lnTo>
                    <a:pt x="480" y="240"/>
                  </a:lnTo>
                  <a:lnTo>
                    <a:pt x="721" y="240"/>
                  </a:lnTo>
                  <a:lnTo>
                    <a:pt x="721" y="0"/>
                  </a:lnTo>
                  <a:lnTo>
                    <a:pt x="480" y="0"/>
                  </a:lnTo>
                  <a:close/>
                  <a:moveTo>
                    <a:pt x="661" y="91"/>
                  </a:moveTo>
                  <a:lnTo>
                    <a:pt x="661" y="181"/>
                  </a:lnTo>
                  <a:lnTo>
                    <a:pt x="541" y="181"/>
                  </a:lnTo>
                  <a:lnTo>
                    <a:pt x="541" y="61"/>
                  </a:lnTo>
                  <a:lnTo>
                    <a:pt x="661" y="61"/>
                  </a:lnTo>
                  <a:lnTo>
                    <a:pt x="661" y="91"/>
                  </a:lnTo>
                  <a:close/>
                  <a:moveTo>
                    <a:pt x="571" y="570"/>
                  </a:moveTo>
                  <a:lnTo>
                    <a:pt x="632" y="570"/>
                  </a:lnTo>
                  <a:lnTo>
                    <a:pt x="632" y="631"/>
                  </a:lnTo>
                  <a:lnTo>
                    <a:pt x="571" y="631"/>
                  </a:lnTo>
                  <a:lnTo>
                    <a:pt x="571" y="570"/>
                  </a:lnTo>
                  <a:close/>
                  <a:moveTo>
                    <a:pt x="480" y="480"/>
                  </a:moveTo>
                  <a:lnTo>
                    <a:pt x="480" y="720"/>
                  </a:lnTo>
                  <a:lnTo>
                    <a:pt x="721" y="720"/>
                  </a:lnTo>
                  <a:lnTo>
                    <a:pt x="721" y="480"/>
                  </a:lnTo>
                  <a:lnTo>
                    <a:pt x="480" y="480"/>
                  </a:lnTo>
                  <a:close/>
                  <a:moveTo>
                    <a:pt x="661" y="570"/>
                  </a:moveTo>
                  <a:lnTo>
                    <a:pt x="661" y="661"/>
                  </a:lnTo>
                  <a:lnTo>
                    <a:pt x="541" y="661"/>
                  </a:lnTo>
                  <a:lnTo>
                    <a:pt x="541" y="541"/>
                  </a:lnTo>
                  <a:lnTo>
                    <a:pt x="661" y="541"/>
                  </a:lnTo>
                  <a:lnTo>
                    <a:pt x="661" y="570"/>
                  </a:lnTo>
                  <a:close/>
                  <a:moveTo>
                    <a:pt x="91" y="570"/>
                  </a:moveTo>
                  <a:lnTo>
                    <a:pt x="152" y="570"/>
                  </a:lnTo>
                  <a:lnTo>
                    <a:pt x="152" y="631"/>
                  </a:lnTo>
                  <a:lnTo>
                    <a:pt x="91" y="631"/>
                  </a:lnTo>
                  <a:lnTo>
                    <a:pt x="91" y="570"/>
                  </a:lnTo>
                  <a:close/>
                  <a:moveTo>
                    <a:pt x="1" y="480"/>
                  </a:moveTo>
                  <a:lnTo>
                    <a:pt x="1" y="720"/>
                  </a:lnTo>
                  <a:lnTo>
                    <a:pt x="242" y="720"/>
                  </a:lnTo>
                  <a:lnTo>
                    <a:pt x="242" y="480"/>
                  </a:lnTo>
                  <a:lnTo>
                    <a:pt x="1" y="480"/>
                  </a:lnTo>
                  <a:close/>
                  <a:moveTo>
                    <a:pt x="181" y="570"/>
                  </a:moveTo>
                  <a:lnTo>
                    <a:pt x="181" y="661"/>
                  </a:lnTo>
                  <a:lnTo>
                    <a:pt x="61" y="661"/>
                  </a:lnTo>
                  <a:lnTo>
                    <a:pt x="61" y="541"/>
                  </a:lnTo>
                  <a:lnTo>
                    <a:pt x="181" y="541"/>
                  </a:lnTo>
                  <a:lnTo>
                    <a:pt x="181" y="570"/>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任意多边形 284"/>
            <p:cNvSpPr/>
            <p:nvPr/>
          </p:nvSpPr>
          <p:spPr bwMode="gray">
            <a:xfrm>
              <a:off x="13483" y="16578"/>
              <a:ext cx="597" cy="597"/>
            </a:xfrm>
            <a:custGeom>
              <a:avLst/>
              <a:gdLst/>
              <a:ahLst/>
              <a:cxnLst/>
              <a:rect l="0" t="0" r="0" b="0"/>
              <a:pathLst>
                <a:path w="1056" h="1056">
                  <a:moveTo>
                    <a:pt x="1055" y="1055"/>
                  </a:moveTo>
                  <a:lnTo>
                    <a:pt x="0" y="1055"/>
                  </a:lnTo>
                  <a:lnTo>
                    <a:pt x="0" y="0"/>
                  </a:lnTo>
                  <a:lnTo>
                    <a:pt x="1055" y="0"/>
                  </a:lnTo>
                  <a:lnTo>
                    <a:pt x="1055" y="1055"/>
                  </a:lnTo>
                  <a:close/>
                  <a:moveTo>
                    <a:pt x="74" y="982"/>
                  </a:moveTo>
                  <a:lnTo>
                    <a:pt x="982" y="982"/>
                  </a:lnTo>
                  <a:lnTo>
                    <a:pt x="982" y="74"/>
                  </a:lnTo>
                  <a:lnTo>
                    <a:pt x="74" y="74"/>
                  </a:lnTo>
                  <a:lnTo>
                    <a:pt x="74" y="982"/>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6" name="组合 285"/>
          <p:cNvGrpSpPr/>
          <p:nvPr/>
        </p:nvGrpSpPr>
        <p:grpSpPr bwMode="gray">
          <a:xfrm>
            <a:off x="5919937" y="1362703"/>
            <a:ext cx="422182" cy="441144"/>
            <a:chOff x="10095" y="16250"/>
            <a:chExt cx="1180" cy="1233"/>
          </a:xfrm>
        </p:grpSpPr>
        <p:sp>
          <p:nvSpPr>
            <p:cNvPr id="287" name="任意多边形 286"/>
            <p:cNvSpPr/>
            <p:nvPr/>
          </p:nvSpPr>
          <p:spPr bwMode="gray">
            <a:xfrm>
              <a:off x="10373" y="16375"/>
              <a:ext cx="87" cy="143"/>
            </a:xfrm>
            <a:custGeom>
              <a:avLst/>
              <a:gdLst/>
              <a:ahLst/>
              <a:cxnLst/>
              <a:rect l="0" t="0" r="0" b="0"/>
              <a:pathLst>
                <a:path w="156" h="252">
                  <a:moveTo>
                    <a:pt x="155" y="167"/>
                  </a:moveTo>
                  <a:cubicBezTo>
                    <a:pt x="155" y="180"/>
                    <a:pt x="153" y="192"/>
                    <a:pt x="148" y="202"/>
                  </a:cubicBezTo>
                  <a:cubicBezTo>
                    <a:pt x="143" y="213"/>
                    <a:pt x="137" y="222"/>
                    <a:pt x="129" y="228"/>
                  </a:cubicBezTo>
                  <a:cubicBezTo>
                    <a:pt x="121" y="236"/>
                    <a:pt x="112" y="241"/>
                    <a:pt x="101" y="245"/>
                  </a:cubicBezTo>
                  <a:cubicBezTo>
                    <a:pt x="89" y="249"/>
                    <a:pt x="77" y="251"/>
                    <a:pt x="63" y="251"/>
                  </a:cubicBezTo>
                  <a:cubicBezTo>
                    <a:pt x="56" y="251"/>
                    <a:pt x="49" y="250"/>
                    <a:pt x="42" y="249"/>
                  </a:cubicBezTo>
                  <a:cubicBezTo>
                    <a:pt x="36" y="248"/>
                    <a:pt x="29" y="246"/>
                    <a:pt x="23" y="245"/>
                  </a:cubicBezTo>
                  <a:cubicBezTo>
                    <a:pt x="18" y="243"/>
                    <a:pt x="13" y="243"/>
                    <a:pt x="10" y="241"/>
                  </a:cubicBezTo>
                  <a:cubicBezTo>
                    <a:pt x="6" y="240"/>
                    <a:pt x="5" y="238"/>
                    <a:pt x="4" y="237"/>
                  </a:cubicBezTo>
                  <a:cubicBezTo>
                    <a:pt x="3" y="236"/>
                    <a:pt x="2" y="235"/>
                    <a:pt x="2" y="234"/>
                  </a:cubicBezTo>
                  <a:cubicBezTo>
                    <a:pt x="2" y="233"/>
                    <a:pt x="1" y="232"/>
                    <a:pt x="1" y="231"/>
                  </a:cubicBezTo>
                  <a:cubicBezTo>
                    <a:pt x="1" y="230"/>
                    <a:pt x="0" y="228"/>
                    <a:pt x="0" y="228"/>
                  </a:cubicBezTo>
                  <a:cubicBezTo>
                    <a:pt x="0" y="226"/>
                    <a:pt x="0" y="224"/>
                    <a:pt x="0" y="222"/>
                  </a:cubicBezTo>
                  <a:cubicBezTo>
                    <a:pt x="0" y="220"/>
                    <a:pt x="0" y="218"/>
                    <a:pt x="0" y="216"/>
                  </a:cubicBezTo>
                  <a:cubicBezTo>
                    <a:pt x="0" y="214"/>
                    <a:pt x="1" y="214"/>
                    <a:pt x="1" y="212"/>
                  </a:cubicBezTo>
                  <a:cubicBezTo>
                    <a:pt x="2" y="211"/>
                    <a:pt x="2" y="210"/>
                    <a:pt x="3" y="209"/>
                  </a:cubicBezTo>
                  <a:cubicBezTo>
                    <a:pt x="4" y="208"/>
                    <a:pt x="5" y="208"/>
                    <a:pt x="6" y="208"/>
                  </a:cubicBezTo>
                  <a:cubicBezTo>
                    <a:pt x="7" y="208"/>
                    <a:pt x="8" y="209"/>
                    <a:pt x="11" y="211"/>
                  </a:cubicBezTo>
                  <a:cubicBezTo>
                    <a:pt x="13" y="213"/>
                    <a:pt x="18" y="214"/>
                    <a:pt x="23" y="216"/>
                  </a:cubicBezTo>
                  <a:cubicBezTo>
                    <a:pt x="27" y="218"/>
                    <a:pt x="33" y="220"/>
                    <a:pt x="39" y="222"/>
                  </a:cubicBezTo>
                  <a:cubicBezTo>
                    <a:pt x="46" y="224"/>
                    <a:pt x="53" y="225"/>
                    <a:pt x="62" y="225"/>
                  </a:cubicBezTo>
                  <a:cubicBezTo>
                    <a:pt x="70" y="225"/>
                    <a:pt x="79" y="224"/>
                    <a:pt x="86" y="222"/>
                  </a:cubicBezTo>
                  <a:cubicBezTo>
                    <a:pt x="93" y="220"/>
                    <a:pt x="99" y="216"/>
                    <a:pt x="104" y="213"/>
                  </a:cubicBezTo>
                  <a:cubicBezTo>
                    <a:pt x="110" y="208"/>
                    <a:pt x="113" y="203"/>
                    <a:pt x="116" y="196"/>
                  </a:cubicBezTo>
                  <a:cubicBezTo>
                    <a:pt x="118" y="190"/>
                    <a:pt x="121" y="181"/>
                    <a:pt x="121" y="172"/>
                  </a:cubicBezTo>
                  <a:cubicBezTo>
                    <a:pt x="121" y="163"/>
                    <a:pt x="120" y="157"/>
                    <a:pt x="117" y="150"/>
                  </a:cubicBezTo>
                  <a:cubicBezTo>
                    <a:pt x="115" y="144"/>
                    <a:pt x="111" y="139"/>
                    <a:pt x="106" y="135"/>
                  </a:cubicBezTo>
                  <a:cubicBezTo>
                    <a:pt x="101" y="132"/>
                    <a:pt x="95" y="128"/>
                    <a:pt x="87" y="126"/>
                  </a:cubicBezTo>
                  <a:cubicBezTo>
                    <a:pt x="78" y="124"/>
                    <a:pt x="69" y="123"/>
                    <a:pt x="59" y="123"/>
                  </a:cubicBezTo>
                  <a:cubicBezTo>
                    <a:pt x="51" y="123"/>
                    <a:pt x="44" y="123"/>
                    <a:pt x="39" y="124"/>
                  </a:cubicBezTo>
                  <a:cubicBezTo>
                    <a:pt x="33" y="125"/>
                    <a:pt x="28" y="125"/>
                    <a:pt x="23" y="125"/>
                  </a:cubicBezTo>
                  <a:cubicBezTo>
                    <a:pt x="20" y="125"/>
                    <a:pt x="17" y="124"/>
                    <a:pt x="16" y="122"/>
                  </a:cubicBezTo>
                  <a:cubicBezTo>
                    <a:pt x="14" y="121"/>
                    <a:pt x="14" y="118"/>
                    <a:pt x="14" y="113"/>
                  </a:cubicBezTo>
                  <a:lnTo>
                    <a:pt x="14" y="12"/>
                  </a:lnTo>
                  <a:cubicBezTo>
                    <a:pt x="14" y="7"/>
                    <a:pt x="15" y="4"/>
                    <a:pt x="17" y="2"/>
                  </a:cubicBezTo>
                  <a:cubicBezTo>
                    <a:pt x="19" y="1"/>
                    <a:pt x="22" y="0"/>
                    <a:pt x="25" y="0"/>
                  </a:cubicBezTo>
                  <a:lnTo>
                    <a:pt x="134" y="0"/>
                  </a:lnTo>
                  <a:cubicBezTo>
                    <a:pt x="135" y="0"/>
                    <a:pt x="136" y="0"/>
                    <a:pt x="137" y="1"/>
                  </a:cubicBezTo>
                  <a:cubicBezTo>
                    <a:pt x="138" y="2"/>
                    <a:pt x="139" y="2"/>
                    <a:pt x="140" y="3"/>
                  </a:cubicBezTo>
                  <a:cubicBezTo>
                    <a:pt x="141" y="4"/>
                    <a:pt x="141" y="6"/>
                    <a:pt x="142" y="8"/>
                  </a:cubicBezTo>
                  <a:cubicBezTo>
                    <a:pt x="142" y="10"/>
                    <a:pt x="142" y="12"/>
                    <a:pt x="142" y="15"/>
                  </a:cubicBezTo>
                  <a:cubicBezTo>
                    <a:pt x="142" y="19"/>
                    <a:pt x="142" y="23"/>
                    <a:pt x="141" y="26"/>
                  </a:cubicBezTo>
                  <a:cubicBezTo>
                    <a:pt x="140" y="29"/>
                    <a:pt x="138" y="29"/>
                    <a:pt x="135" y="29"/>
                  </a:cubicBezTo>
                  <a:lnTo>
                    <a:pt x="47" y="29"/>
                  </a:lnTo>
                  <a:lnTo>
                    <a:pt x="47" y="99"/>
                  </a:lnTo>
                  <a:cubicBezTo>
                    <a:pt x="51" y="98"/>
                    <a:pt x="55" y="98"/>
                    <a:pt x="60" y="98"/>
                  </a:cubicBezTo>
                  <a:cubicBezTo>
                    <a:pt x="64" y="98"/>
                    <a:pt x="69" y="98"/>
                    <a:pt x="76" y="98"/>
                  </a:cubicBezTo>
                  <a:cubicBezTo>
                    <a:pt x="89" y="98"/>
                    <a:pt x="101" y="100"/>
                    <a:pt x="111" y="104"/>
                  </a:cubicBezTo>
                  <a:cubicBezTo>
                    <a:pt x="121" y="108"/>
                    <a:pt x="129" y="112"/>
                    <a:pt x="136" y="119"/>
                  </a:cubicBezTo>
                  <a:cubicBezTo>
                    <a:pt x="142" y="125"/>
                    <a:pt x="148" y="133"/>
                    <a:pt x="152" y="141"/>
                  </a:cubicBezTo>
                  <a:cubicBezTo>
                    <a:pt x="153" y="147"/>
                    <a:pt x="155" y="157"/>
                    <a:pt x="155" y="1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任意多边形 287"/>
            <p:cNvSpPr/>
            <p:nvPr/>
          </p:nvSpPr>
          <p:spPr bwMode="gray">
            <a:xfrm>
              <a:off x="10485" y="16370"/>
              <a:ext cx="115" cy="148"/>
            </a:xfrm>
            <a:custGeom>
              <a:avLst/>
              <a:gdLst/>
              <a:ahLst/>
              <a:cxnLst/>
              <a:rect l="0" t="0" r="0" b="0"/>
              <a:pathLst>
                <a:path w="202" h="259">
                  <a:moveTo>
                    <a:pt x="200" y="39"/>
                  </a:moveTo>
                  <a:cubicBezTo>
                    <a:pt x="200" y="42"/>
                    <a:pt x="200" y="44"/>
                    <a:pt x="200" y="46"/>
                  </a:cubicBezTo>
                  <a:cubicBezTo>
                    <a:pt x="200" y="48"/>
                    <a:pt x="199" y="49"/>
                    <a:pt x="199" y="50"/>
                  </a:cubicBezTo>
                  <a:cubicBezTo>
                    <a:pt x="199" y="51"/>
                    <a:pt x="199" y="52"/>
                    <a:pt x="198" y="53"/>
                  </a:cubicBezTo>
                  <a:cubicBezTo>
                    <a:pt x="197" y="54"/>
                    <a:pt x="196" y="54"/>
                    <a:pt x="195" y="54"/>
                  </a:cubicBezTo>
                  <a:cubicBezTo>
                    <a:pt x="193" y="54"/>
                    <a:pt x="191" y="53"/>
                    <a:pt x="187" y="50"/>
                  </a:cubicBezTo>
                  <a:cubicBezTo>
                    <a:pt x="184" y="48"/>
                    <a:pt x="179" y="45"/>
                    <a:pt x="173" y="42"/>
                  </a:cubicBezTo>
                  <a:cubicBezTo>
                    <a:pt x="168" y="39"/>
                    <a:pt x="160" y="36"/>
                    <a:pt x="152" y="34"/>
                  </a:cubicBezTo>
                  <a:cubicBezTo>
                    <a:pt x="144" y="31"/>
                    <a:pt x="133" y="30"/>
                    <a:pt x="122" y="30"/>
                  </a:cubicBezTo>
                  <a:cubicBezTo>
                    <a:pt x="108" y="30"/>
                    <a:pt x="96" y="33"/>
                    <a:pt x="86" y="37"/>
                  </a:cubicBezTo>
                  <a:cubicBezTo>
                    <a:pt x="75" y="42"/>
                    <a:pt x="66" y="49"/>
                    <a:pt x="59" y="58"/>
                  </a:cubicBezTo>
                  <a:cubicBezTo>
                    <a:pt x="52" y="67"/>
                    <a:pt x="46" y="77"/>
                    <a:pt x="41" y="89"/>
                  </a:cubicBezTo>
                  <a:cubicBezTo>
                    <a:pt x="38" y="102"/>
                    <a:pt x="36" y="115"/>
                    <a:pt x="36" y="129"/>
                  </a:cubicBezTo>
                  <a:cubicBezTo>
                    <a:pt x="36" y="145"/>
                    <a:pt x="38" y="159"/>
                    <a:pt x="42" y="172"/>
                  </a:cubicBezTo>
                  <a:cubicBezTo>
                    <a:pt x="47" y="184"/>
                    <a:pt x="53" y="195"/>
                    <a:pt x="61" y="204"/>
                  </a:cubicBezTo>
                  <a:cubicBezTo>
                    <a:pt x="68" y="212"/>
                    <a:pt x="78" y="219"/>
                    <a:pt x="89" y="223"/>
                  </a:cubicBezTo>
                  <a:cubicBezTo>
                    <a:pt x="100" y="228"/>
                    <a:pt x="111" y="230"/>
                    <a:pt x="124" y="230"/>
                  </a:cubicBezTo>
                  <a:cubicBezTo>
                    <a:pt x="132" y="230"/>
                    <a:pt x="139" y="229"/>
                    <a:pt x="147" y="227"/>
                  </a:cubicBezTo>
                  <a:cubicBezTo>
                    <a:pt x="154" y="225"/>
                    <a:pt x="162" y="222"/>
                    <a:pt x="169" y="219"/>
                  </a:cubicBezTo>
                  <a:lnTo>
                    <a:pt x="169" y="146"/>
                  </a:lnTo>
                  <a:lnTo>
                    <a:pt x="112" y="146"/>
                  </a:lnTo>
                  <a:cubicBezTo>
                    <a:pt x="110" y="146"/>
                    <a:pt x="108" y="145"/>
                    <a:pt x="107" y="142"/>
                  </a:cubicBezTo>
                  <a:cubicBezTo>
                    <a:pt x="106" y="141"/>
                    <a:pt x="106" y="137"/>
                    <a:pt x="106" y="132"/>
                  </a:cubicBezTo>
                  <a:cubicBezTo>
                    <a:pt x="106" y="129"/>
                    <a:pt x="106" y="128"/>
                    <a:pt x="106" y="126"/>
                  </a:cubicBezTo>
                  <a:cubicBezTo>
                    <a:pt x="106" y="124"/>
                    <a:pt x="106" y="123"/>
                    <a:pt x="106" y="121"/>
                  </a:cubicBezTo>
                  <a:cubicBezTo>
                    <a:pt x="107" y="120"/>
                    <a:pt x="107" y="119"/>
                    <a:pt x="108" y="118"/>
                  </a:cubicBezTo>
                  <a:cubicBezTo>
                    <a:pt x="109" y="117"/>
                    <a:pt x="110" y="117"/>
                    <a:pt x="111" y="117"/>
                  </a:cubicBezTo>
                  <a:lnTo>
                    <a:pt x="189" y="117"/>
                  </a:lnTo>
                  <a:cubicBezTo>
                    <a:pt x="190" y="117"/>
                    <a:pt x="192" y="117"/>
                    <a:pt x="193" y="118"/>
                  </a:cubicBezTo>
                  <a:cubicBezTo>
                    <a:pt x="195" y="119"/>
                    <a:pt x="196" y="119"/>
                    <a:pt x="197" y="120"/>
                  </a:cubicBezTo>
                  <a:cubicBezTo>
                    <a:pt x="198" y="121"/>
                    <a:pt x="198" y="123"/>
                    <a:pt x="199" y="125"/>
                  </a:cubicBezTo>
                  <a:cubicBezTo>
                    <a:pt x="199" y="127"/>
                    <a:pt x="200" y="129"/>
                    <a:pt x="200" y="131"/>
                  </a:cubicBezTo>
                  <a:lnTo>
                    <a:pt x="200" y="226"/>
                  </a:lnTo>
                  <a:cubicBezTo>
                    <a:pt x="200" y="230"/>
                    <a:pt x="199" y="233"/>
                    <a:pt x="199" y="235"/>
                  </a:cubicBezTo>
                  <a:cubicBezTo>
                    <a:pt x="198" y="237"/>
                    <a:pt x="195" y="239"/>
                    <a:pt x="191" y="241"/>
                  </a:cubicBezTo>
                  <a:cubicBezTo>
                    <a:pt x="187" y="243"/>
                    <a:pt x="183" y="245"/>
                    <a:pt x="177" y="248"/>
                  </a:cubicBezTo>
                  <a:cubicBezTo>
                    <a:pt x="172" y="249"/>
                    <a:pt x="165" y="251"/>
                    <a:pt x="159" y="253"/>
                  </a:cubicBezTo>
                  <a:cubicBezTo>
                    <a:pt x="153" y="255"/>
                    <a:pt x="147" y="256"/>
                    <a:pt x="141" y="257"/>
                  </a:cubicBezTo>
                  <a:cubicBezTo>
                    <a:pt x="134" y="258"/>
                    <a:pt x="128" y="258"/>
                    <a:pt x="122" y="258"/>
                  </a:cubicBezTo>
                  <a:cubicBezTo>
                    <a:pt x="103" y="258"/>
                    <a:pt x="86" y="255"/>
                    <a:pt x="71" y="248"/>
                  </a:cubicBezTo>
                  <a:cubicBezTo>
                    <a:pt x="56" y="243"/>
                    <a:pt x="43" y="234"/>
                    <a:pt x="33" y="222"/>
                  </a:cubicBezTo>
                  <a:cubicBezTo>
                    <a:pt x="23" y="211"/>
                    <a:pt x="14" y="198"/>
                    <a:pt x="9" y="182"/>
                  </a:cubicBezTo>
                  <a:cubicBezTo>
                    <a:pt x="3" y="167"/>
                    <a:pt x="0" y="150"/>
                    <a:pt x="0" y="130"/>
                  </a:cubicBezTo>
                  <a:cubicBezTo>
                    <a:pt x="0" y="111"/>
                    <a:pt x="3" y="92"/>
                    <a:pt x="10" y="76"/>
                  </a:cubicBezTo>
                  <a:cubicBezTo>
                    <a:pt x="15" y="61"/>
                    <a:pt x="24" y="48"/>
                    <a:pt x="35" y="36"/>
                  </a:cubicBezTo>
                  <a:cubicBezTo>
                    <a:pt x="46" y="25"/>
                    <a:pt x="58" y="15"/>
                    <a:pt x="74" y="9"/>
                  </a:cubicBezTo>
                  <a:cubicBezTo>
                    <a:pt x="89" y="3"/>
                    <a:pt x="106" y="0"/>
                    <a:pt x="124" y="0"/>
                  </a:cubicBezTo>
                  <a:cubicBezTo>
                    <a:pt x="133" y="0"/>
                    <a:pt x="143" y="1"/>
                    <a:pt x="150" y="3"/>
                  </a:cubicBezTo>
                  <a:cubicBezTo>
                    <a:pt x="159" y="5"/>
                    <a:pt x="166" y="7"/>
                    <a:pt x="172" y="9"/>
                  </a:cubicBezTo>
                  <a:cubicBezTo>
                    <a:pt x="179" y="10"/>
                    <a:pt x="185" y="13"/>
                    <a:pt x="188" y="16"/>
                  </a:cubicBezTo>
                  <a:cubicBezTo>
                    <a:pt x="193" y="19"/>
                    <a:pt x="196" y="21"/>
                    <a:pt x="198" y="22"/>
                  </a:cubicBezTo>
                  <a:cubicBezTo>
                    <a:pt x="199" y="24"/>
                    <a:pt x="200" y="26"/>
                    <a:pt x="201" y="28"/>
                  </a:cubicBezTo>
                  <a:cubicBezTo>
                    <a:pt x="200" y="32"/>
                    <a:pt x="200" y="35"/>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任意多边形 288"/>
            <p:cNvSpPr/>
            <p:nvPr/>
          </p:nvSpPr>
          <p:spPr bwMode="gray">
            <a:xfrm>
              <a:off x="10723" y="16588"/>
              <a:ext cx="552" cy="542"/>
            </a:xfrm>
            <a:custGeom>
              <a:avLst/>
              <a:gdLst/>
              <a:ahLst/>
              <a:cxnLst/>
              <a:rect l="0" t="0" r="0" b="0"/>
              <a:pathLst>
                <a:path w="973" h="959">
                  <a:moveTo>
                    <a:pt x="855" y="958"/>
                  </a:moveTo>
                  <a:lnTo>
                    <a:pt x="116" y="958"/>
                  </a:lnTo>
                  <a:cubicBezTo>
                    <a:pt x="52" y="958"/>
                    <a:pt x="0" y="906"/>
                    <a:pt x="0" y="842"/>
                  </a:cubicBezTo>
                  <a:lnTo>
                    <a:pt x="0" y="117"/>
                  </a:lnTo>
                  <a:cubicBezTo>
                    <a:pt x="0" y="52"/>
                    <a:pt x="52" y="0"/>
                    <a:pt x="116" y="0"/>
                  </a:cubicBezTo>
                  <a:lnTo>
                    <a:pt x="855" y="0"/>
                  </a:lnTo>
                  <a:cubicBezTo>
                    <a:pt x="920" y="0"/>
                    <a:pt x="972" y="52"/>
                    <a:pt x="972" y="117"/>
                  </a:cubicBezTo>
                  <a:lnTo>
                    <a:pt x="972" y="842"/>
                  </a:lnTo>
                  <a:cubicBezTo>
                    <a:pt x="972" y="906"/>
                    <a:pt x="920" y="958"/>
                    <a:pt x="855" y="958"/>
                  </a:cubicBezTo>
                  <a:close/>
                  <a:moveTo>
                    <a:pt x="115" y="74"/>
                  </a:moveTo>
                  <a:cubicBezTo>
                    <a:pt x="92" y="74"/>
                    <a:pt x="72" y="92"/>
                    <a:pt x="72" y="117"/>
                  </a:cubicBezTo>
                  <a:lnTo>
                    <a:pt x="72" y="842"/>
                  </a:lnTo>
                  <a:cubicBezTo>
                    <a:pt x="72" y="865"/>
                    <a:pt x="91" y="885"/>
                    <a:pt x="115" y="885"/>
                  </a:cubicBezTo>
                  <a:lnTo>
                    <a:pt x="854" y="885"/>
                  </a:lnTo>
                  <a:cubicBezTo>
                    <a:pt x="878" y="885"/>
                    <a:pt x="897" y="866"/>
                    <a:pt x="897" y="842"/>
                  </a:cubicBezTo>
                  <a:lnTo>
                    <a:pt x="897" y="117"/>
                  </a:lnTo>
                  <a:cubicBezTo>
                    <a:pt x="897" y="93"/>
                    <a:pt x="879" y="74"/>
                    <a:pt x="854" y="74"/>
                  </a:cubicBezTo>
                  <a:lnTo>
                    <a:pt x="115" y="74"/>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任意多边形 289"/>
            <p:cNvSpPr/>
            <p:nvPr/>
          </p:nvSpPr>
          <p:spPr bwMode="gray">
            <a:xfrm>
              <a:off x="10340" y="17375"/>
              <a:ext cx="108" cy="108"/>
            </a:xfrm>
            <a:custGeom>
              <a:avLst/>
              <a:gdLst/>
              <a:ahLst/>
              <a:cxnLst/>
              <a:rect l="0" t="0" r="0" b="0"/>
              <a:pathLst>
                <a:path w="190" h="190">
                  <a:moveTo>
                    <a:pt x="189" y="95"/>
                  </a:moveTo>
                  <a:cubicBezTo>
                    <a:pt x="189" y="112"/>
                    <a:pt x="185" y="127"/>
                    <a:pt x="177" y="142"/>
                  </a:cubicBezTo>
                  <a:cubicBezTo>
                    <a:pt x="168" y="157"/>
                    <a:pt x="157" y="169"/>
                    <a:pt x="142" y="177"/>
                  </a:cubicBezTo>
                  <a:cubicBezTo>
                    <a:pt x="127" y="186"/>
                    <a:pt x="112" y="189"/>
                    <a:pt x="95" y="189"/>
                  </a:cubicBezTo>
                  <a:cubicBezTo>
                    <a:pt x="77" y="189"/>
                    <a:pt x="62" y="186"/>
                    <a:pt x="47" y="177"/>
                  </a:cubicBezTo>
                  <a:cubicBezTo>
                    <a:pt x="32" y="169"/>
                    <a:pt x="20" y="157"/>
                    <a:pt x="12" y="142"/>
                  </a:cubicBezTo>
                  <a:cubicBezTo>
                    <a:pt x="3" y="127"/>
                    <a:pt x="0" y="113"/>
                    <a:pt x="0" y="95"/>
                  </a:cubicBezTo>
                  <a:cubicBezTo>
                    <a:pt x="0" y="78"/>
                    <a:pt x="3" y="62"/>
                    <a:pt x="12" y="47"/>
                  </a:cubicBezTo>
                  <a:cubicBezTo>
                    <a:pt x="20" y="32"/>
                    <a:pt x="32" y="21"/>
                    <a:pt x="47" y="12"/>
                  </a:cubicBezTo>
                  <a:cubicBezTo>
                    <a:pt x="62" y="4"/>
                    <a:pt x="77" y="0"/>
                    <a:pt x="95" y="0"/>
                  </a:cubicBezTo>
                  <a:cubicBezTo>
                    <a:pt x="112" y="0"/>
                    <a:pt x="127" y="4"/>
                    <a:pt x="142" y="12"/>
                  </a:cubicBezTo>
                  <a:cubicBezTo>
                    <a:pt x="157" y="21"/>
                    <a:pt x="168" y="32"/>
                    <a:pt x="177" y="47"/>
                  </a:cubicBezTo>
                  <a:cubicBezTo>
                    <a:pt x="185" y="62"/>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任意多边形 290"/>
            <p:cNvSpPr/>
            <p:nvPr/>
          </p:nvSpPr>
          <p:spPr bwMode="gray">
            <a:xfrm>
              <a:off x="10563" y="17375"/>
              <a:ext cx="107" cy="108"/>
            </a:xfrm>
            <a:custGeom>
              <a:avLst/>
              <a:gdLst/>
              <a:ahLst/>
              <a:cxnLst/>
              <a:rect l="0" t="0" r="0" b="0"/>
              <a:pathLst>
                <a:path w="191" h="190">
                  <a:moveTo>
                    <a:pt x="190" y="95"/>
                  </a:moveTo>
                  <a:cubicBezTo>
                    <a:pt x="190" y="112"/>
                    <a:pt x="186" y="127"/>
                    <a:pt x="177" y="142"/>
                  </a:cubicBezTo>
                  <a:cubicBezTo>
                    <a:pt x="168" y="157"/>
                    <a:pt x="158" y="169"/>
                    <a:pt x="143" y="177"/>
                  </a:cubicBezTo>
                  <a:cubicBezTo>
                    <a:pt x="127" y="186"/>
                    <a:pt x="112" y="189"/>
                    <a:pt x="95" y="189"/>
                  </a:cubicBezTo>
                  <a:cubicBezTo>
                    <a:pt x="77" y="189"/>
                    <a:pt x="63" y="186"/>
                    <a:pt x="48" y="177"/>
                  </a:cubicBezTo>
                  <a:cubicBezTo>
                    <a:pt x="33" y="169"/>
                    <a:pt x="22" y="157"/>
                    <a:pt x="13" y="142"/>
                  </a:cubicBezTo>
                  <a:cubicBezTo>
                    <a:pt x="4" y="127"/>
                    <a:pt x="0" y="113"/>
                    <a:pt x="0" y="95"/>
                  </a:cubicBezTo>
                  <a:cubicBezTo>
                    <a:pt x="0" y="78"/>
                    <a:pt x="4" y="62"/>
                    <a:pt x="13" y="47"/>
                  </a:cubicBezTo>
                  <a:cubicBezTo>
                    <a:pt x="22" y="32"/>
                    <a:pt x="33" y="21"/>
                    <a:pt x="48" y="12"/>
                  </a:cubicBezTo>
                  <a:cubicBezTo>
                    <a:pt x="63" y="4"/>
                    <a:pt x="78" y="0"/>
                    <a:pt x="95" y="0"/>
                  </a:cubicBezTo>
                  <a:cubicBezTo>
                    <a:pt x="113" y="0"/>
                    <a:pt x="127" y="4"/>
                    <a:pt x="143" y="12"/>
                  </a:cubicBezTo>
                  <a:cubicBezTo>
                    <a:pt x="158" y="21"/>
                    <a:pt x="168" y="32"/>
                    <a:pt x="177" y="47"/>
                  </a:cubicBezTo>
                  <a:cubicBezTo>
                    <a:pt x="186" y="62"/>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任意多边形 291"/>
            <p:cNvSpPr/>
            <p:nvPr/>
          </p:nvSpPr>
          <p:spPr bwMode="gray">
            <a:xfrm>
              <a:off x="10633" y="17110"/>
              <a:ext cx="245" cy="348"/>
            </a:xfrm>
            <a:custGeom>
              <a:avLst/>
              <a:gdLst/>
              <a:ahLst/>
              <a:cxnLst/>
              <a:rect l="0" t="0" r="0" b="0"/>
              <a:pathLst>
                <a:path w="431" h="613">
                  <a:moveTo>
                    <a:pt x="430" y="584"/>
                  </a:moveTo>
                  <a:lnTo>
                    <a:pt x="430" y="0"/>
                  </a:lnTo>
                  <a:cubicBezTo>
                    <a:pt x="403" y="10"/>
                    <a:pt x="374" y="13"/>
                    <a:pt x="347" y="7"/>
                  </a:cubicBezTo>
                  <a:lnTo>
                    <a:pt x="347" y="501"/>
                  </a:lnTo>
                  <a:cubicBezTo>
                    <a:pt x="347" y="517"/>
                    <a:pt x="334" y="529"/>
                    <a:pt x="319" y="529"/>
                  </a:cubicBezTo>
                  <a:lnTo>
                    <a:pt x="0" y="529"/>
                  </a:lnTo>
                  <a:cubicBezTo>
                    <a:pt x="11" y="554"/>
                    <a:pt x="14" y="584"/>
                    <a:pt x="8" y="612"/>
                  </a:cubicBezTo>
                  <a:lnTo>
                    <a:pt x="402" y="612"/>
                  </a:lnTo>
                  <a:cubicBezTo>
                    <a:pt x="416" y="612"/>
                    <a:pt x="430" y="599"/>
                    <a:pt x="430" y="584"/>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任意多边形 292"/>
            <p:cNvSpPr/>
            <p:nvPr/>
          </p:nvSpPr>
          <p:spPr bwMode="gray">
            <a:xfrm>
              <a:off x="10095" y="16250"/>
              <a:ext cx="780" cy="1208"/>
            </a:xfrm>
            <a:custGeom>
              <a:avLst/>
              <a:gdLst/>
              <a:ahLst/>
              <a:cxnLst/>
              <a:rect l="0" t="0" r="0" b="0"/>
              <a:pathLst>
                <a:path w="1375" h="2131">
                  <a:moveTo>
                    <a:pt x="28" y="2130"/>
                  </a:moveTo>
                  <a:lnTo>
                    <a:pt x="550" y="2130"/>
                  </a:lnTo>
                  <a:cubicBezTo>
                    <a:pt x="537" y="2104"/>
                    <a:pt x="532" y="2076"/>
                    <a:pt x="536" y="2047"/>
                  </a:cubicBezTo>
                  <a:lnTo>
                    <a:pt x="111" y="2047"/>
                  </a:lnTo>
                  <a:cubicBezTo>
                    <a:pt x="95" y="2047"/>
                    <a:pt x="83" y="2034"/>
                    <a:pt x="83" y="2019"/>
                  </a:cubicBezTo>
                  <a:lnTo>
                    <a:pt x="83" y="111"/>
                  </a:lnTo>
                  <a:cubicBezTo>
                    <a:pt x="83" y="95"/>
                    <a:pt x="96" y="83"/>
                    <a:pt x="111" y="83"/>
                  </a:cubicBezTo>
                  <a:lnTo>
                    <a:pt x="1263" y="83"/>
                  </a:lnTo>
                  <a:cubicBezTo>
                    <a:pt x="1279" y="83"/>
                    <a:pt x="1291" y="96"/>
                    <a:pt x="1291" y="111"/>
                  </a:cubicBezTo>
                  <a:lnTo>
                    <a:pt x="1291" y="601"/>
                  </a:lnTo>
                  <a:lnTo>
                    <a:pt x="1374" y="601"/>
                  </a:lnTo>
                  <a:lnTo>
                    <a:pt x="1374" y="28"/>
                  </a:lnTo>
                  <a:cubicBezTo>
                    <a:pt x="1374" y="12"/>
                    <a:pt x="1361" y="0"/>
                    <a:pt x="1346" y="0"/>
                  </a:cubicBezTo>
                  <a:lnTo>
                    <a:pt x="28" y="0"/>
                  </a:lnTo>
                  <a:cubicBezTo>
                    <a:pt x="12" y="0"/>
                    <a:pt x="0" y="13"/>
                    <a:pt x="0" y="28"/>
                  </a:cubicBezTo>
                  <a:lnTo>
                    <a:pt x="0" y="2103"/>
                  </a:lnTo>
                  <a:cubicBezTo>
                    <a:pt x="0" y="2117"/>
                    <a:pt x="12" y="2130"/>
                    <a:pt x="28" y="213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任意多边形 293"/>
            <p:cNvSpPr/>
            <p:nvPr/>
          </p:nvSpPr>
          <p:spPr bwMode="gray">
            <a:xfrm>
              <a:off x="10300" y="16590"/>
              <a:ext cx="363" cy="410"/>
            </a:xfrm>
            <a:custGeom>
              <a:avLst/>
              <a:gdLst/>
              <a:ahLst/>
              <a:cxnLst/>
              <a:rect l="0" t="0" r="0" b="0"/>
              <a:pathLst>
                <a:path w="641" h="724">
                  <a:moveTo>
                    <a:pt x="617" y="49"/>
                  </a:moveTo>
                  <a:lnTo>
                    <a:pt x="523" y="49"/>
                  </a:lnTo>
                  <a:cubicBezTo>
                    <a:pt x="514" y="21"/>
                    <a:pt x="487" y="0"/>
                    <a:pt x="457" y="0"/>
                  </a:cubicBezTo>
                  <a:lnTo>
                    <a:pt x="183" y="0"/>
                  </a:lnTo>
                  <a:cubicBezTo>
                    <a:pt x="152" y="0"/>
                    <a:pt x="126" y="21"/>
                    <a:pt x="118" y="49"/>
                  </a:cubicBezTo>
                  <a:lnTo>
                    <a:pt x="23" y="49"/>
                  </a:lnTo>
                  <a:cubicBezTo>
                    <a:pt x="10" y="49"/>
                    <a:pt x="0" y="60"/>
                    <a:pt x="0" y="73"/>
                  </a:cubicBezTo>
                  <a:lnTo>
                    <a:pt x="0" y="699"/>
                  </a:lnTo>
                  <a:cubicBezTo>
                    <a:pt x="0" y="712"/>
                    <a:pt x="10" y="723"/>
                    <a:pt x="23" y="723"/>
                  </a:cubicBezTo>
                  <a:lnTo>
                    <a:pt x="616" y="723"/>
                  </a:lnTo>
                  <a:cubicBezTo>
                    <a:pt x="629" y="723"/>
                    <a:pt x="640" y="712"/>
                    <a:pt x="640" y="699"/>
                  </a:cubicBezTo>
                  <a:lnTo>
                    <a:pt x="640" y="73"/>
                  </a:lnTo>
                  <a:cubicBezTo>
                    <a:pt x="640" y="60"/>
                    <a:pt x="629" y="49"/>
                    <a:pt x="617" y="49"/>
                  </a:cubicBezTo>
                  <a:close/>
                  <a:moveTo>
                    <a:pt x="165" y="56"/>
                  </a:moveTo>
                  <a:cubicBezTo>
                    <a:pt x="169" y="50"/>
                    <a:pt x="176" y="46"/>
                    <a:pt x="184" y="46"/>
                  </a:cubicBezTo>
                  <a:lnTo>
                    <a:pt x="458" y="46"/>
                  </a:lnTo>
                  <a:cubicBezTo>
                    <a:pt x="471" y="46"/>
                    <a:pt x="482" y="56"/>
                    <a:pt x="482" y="69"/>
                  </a:cubicBezTo>
                  <a:cubicBezTo>
                    <a:pt x="482" y="82"/>
                    <a:pt x="471" y="92"/>
                    <a:pt x="458" y="92"/>
                  </a:cubicBezTo>
                  <a:lnTo>
                    <a:pt x="184" y="92"/>
                  </a:lnTo>
                  <a:cubicBezTo>
                    <a:pt x="177" y="92"/>
                    <a:pt x="170" y="88"/>
                    <a:pt x="165" y="82"/>
                  </a:cubicBezTo>
                  <a:lnTo>
                    <a:pt x="165" y="56"/>
                  </a:lnTo>
                  <a:close/>
                  <a:moveTo>
                    <a:pt x="594" y="676"/>
                  </a:moveTo>
                  <a:lnTo>
                    <a:pt x="46" y="676"/>
                  </a:lnTo>
                  <a:lnTo>
                    <a:pt x="46" y="95"/>
                  </a:lnTo>
                  <a:lnTo>
                    <a:pt x="120" y="95"/>
                  </a:lnTo>
                  <a:cubicBezTo>
                    <a:pt x="130" y="120"/>
                    <a:pt x="155" y="137"/>
                    <a:pt x="183" y="137"/>
                  </a:cubicBezTo>
                  <a:lnTo>
                    <a:pt x="457" y="137"/>
                  </a:lnTo>
                  <a:cubicBezTo>
                    <a:pt x="486" y="137"/>
                    <a:pt x="510" y="119"/>
                    <a:pt x="521" y="95"/>
                  </a:cubicBezTo>
                  <a:lnTo>
                    <a:pt x="594" y="95"/>
                  </a:lnTo>
                  <a:lnTo>
                    <a:pt x="594" y="676"/>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任意多边形 294"/>
            <p:cNvSpPr/>
            <p:nvPr/>
          </p:nvSpPr>
          <p:spPr bwMode="gray">
            <a:xfrm>
              <a:off x="10390" y="16680"/>
              <a:ext cx="183" cy="225"/>
            </a:xfrm>
            <a:custGeom>
              <a:avLst/>
              <a:gdLst/>
              <a:ahLst/>
              <a:cxnLst/>
              <a:rect l="0" t="0" r="0" b="0"/>
              <a:pathLst>
                <a:path w="322" h="395">
                  <a:moveTo>
                    <a:pt x="81" y="127"/>
                  </a:moveTo>
                  <a:lnTo>
                    <a:pt x="138" y="127"/>
                  </a:lnTo>
                  <a:lnTo>
                    <a:pt x="138" y="183"/>
                  </a:lnTo>
                  <a:cubicBezTo>
                    <a:pt x="138" y="196"/>
                    <a:pt x="148" y="206"/>
                    <a:pt x="161" y="206"/>
                  </a:cubicBezTo>
                  <a:cubicBezTo>
                    <a:pt x="174" y="206"/>
                    <a:pt x="184" y="196"/>
                    <a:pt x="184" y="183"/>
                  </a:cubicBezTo>
                  <a:lnTo>
                    <a:pt x="184" y="127"/>
                  </a:lnTo>
                  <a:lnTo>
                    <a:pt x="241" y="127"/>
                  </a:lnTo>
                  <a:cubicBezTo>
                    <a:pt x="254" y="127"/>
                    <a:pt x="264" y="116"/>
                    <a:pt x="264" y="103"/>
                  </a:cubicBezTo>
                  <a:cubicBezTo>
                    <a:pt x="264" y="90"/>
                    <a:pt x="254" y="80"/>
                    <a:pt x="241" y="80"/>
                  </a:cubicBezTo>
                  <a:lnTo>
                    <a:pt x="184" y="80"/>
                  </a:lnTo>
                  <a:lnTo>
                    <a:pt x="184" y="23"/>
                  </a:lnTo>
                  <a:cubicBezTo>
                    <a:pt x="184" y="10"/>
                    <a:pt x="174" y="0"/>
                    <a:pt x="161" y="0"/>
                  </a:cubicBezTo>
                  <a:cubicBezTo>
                    <a:pt x="148" y="0"/>
                    <a:pt x="138" y="10"/>
                    <a:pt x="138" y="23"/>
                  </a:cubicBezTo>
                  <a:lnTo>
                    <a:pt x="138" y="80"/>
                  </a:lnTo>
                  <a:lnTo>
                    <a:pt x="81" y="80"/>
                  </a:lnTo>
                  <a:cubicBezTo>
                    <a:pt x="68" y="80"/>
                    <a:pt x="58" y="90"/>
                    <a:pt x="58" y="103"/>
                  </a:cubicBezTo>
                  <a:cubicBezTo>
                    <a:pt x="58" y="116"/>
                    <a:pt x="68" y="127"/>
                    <a:pt x="81" y="127"/>
                  </a:cubicBezTo>
                  <a:close/>
                  <a:moveTo>
                    <a:pt x="297" y="253"/>
                  </a:moveTo>
                  <a:lnTo>
                    <a:pt x="23" y="253"/>
                  </a:lnTo>
                  <a:cubicBezTo>
                    <a:pt x="10" y="253"/>
                    <a:pt x="0" y="263"/>
                    <a:pt x="0" y="276"/>
                  </a:cubicBezTo>
                  <a:cubicBezTo>
                    <a:pt x="0" y="289"/>
                    <a:pt x="10" y="299"/>
                    <a:pt x="23" y="299"/>
                  </a:cubicBezTo>
                  <a:lnTo>
                    <a:pt x="297" y="299"/>
                  </a:lnTo>
                  <a:cubicBezTo>
                    <a:pt x="310" y="299"/>
                    <a:pt x="321" y="289"/>
                    <a:pt x="321" y="276"/>
                  </a:cubicBezTo>
                  <a:cubicBezTo>
                    <a:pt x="321" y="263"/>
                    <a:pt x="310" y="253"/>
                    <a:pt x="297" y="253"/>
                  </a:cubicBezTo>
                  <a:close/>
                  <a:moveTo>
                    <a:pt x="206" y="348"/>
                  </a:moveTo>
                  <a:lnTo>
                    <a:pt x="24" y="348"/>
                  </a:lnTo>
                  <a:cubicBezTo>
                    <a:pt x="11" y="348"/>
                    <a:pt x="1" y="358"/>
                    <a:pt x="1" y="371"/>
                  </a:cubicBezTo>
                  <a:cubicBezTo>
                    <a:pt x="1" y="384"/>
                    <a:pt x="11" y="394"/>
                    <a:pt x="24" y="394"/>
                  </a:cubicBezTo>
                  <a:lnTo>
                    <a:pt x="206" y="394"/>
                  </a:lnTo>
                  <a:cubicBezTo>
                    <a:pt x="219" y="394"/>
                    <a:pt x="230" y="384"/>
                    <a:pt x="230" y="371"/>
                  </a:cubicBezTo>
                  <a:cubicBezTo>
                    <a:pt x="229" y="358"/>
                    <a:pt x="218" y="348"/>
                    <a:pt x="206" y="348"/>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任意多边形 295"/>
            <p:cNvSpPr/>
            <p:nvPr/>
          </p:nvSpPr>
          <p:spPr bwMode="gray">
            <a:xfrm>
              <a:off x="10815" y="16675"/>
              <a:ext cx="373" cy="373"/>
            </a:xfrm>
            <a:custGeom>
              <a:avLst/>
              <a:gdLst/>
              <a:ahLst/>
              <a:cxnLst/>
              <a:rect l="0" t="0" r="0" b="0"/>
              <a:pathLst>
                <a:path w="656" h="655">
                  <a:moveTo>
                    <a:pt x="539" y="654"/>
                  </a:moveTo>
                  <a:lnTo>
                    <a:pt x="523" y="654"/>
                  </a:lnTo>
                  <a:cubicBezTo>
                    <a:pt x="514" y="654"/>
                    <a:pt x="506" y="648"/>
                    <a:pt x="506" y="638"/>
                  </a:cubicBezTo>
                  <a:cubicBezTo>
                    <a:pt x="506" y="629"/>
                    <a:pt x="514" y="621"/>
                    <a:pt x="523" y="621"/>
                  </a:cubicBezTo>
                  <a:lnTo>
                    <a:pt x="545" y="621"/>
                  </a:lnTo>
                  <a:cubicBezTo>
                    <a:pt x="565" y="621"/>
                    <a:pt x="585" y="613"/>
                    <a:pt x="599" y="599"/>
                  </a:cubicBezTo>
                  <a:cubicBezTo>
                    <a:pt x="614" y="584"/>
                    <a:pt x="622" y="564"/>
                    <a:pt x="622" y="544"/>
                  </a:cubicBezTo>
                  <a:lnTo>
                    <a:pt x="622" y="522"/>
                  </a:lnTo>
                  <a:cubicBezTo>
                    <a:pt x="622" y="517"/>
                    <a:pt x="625" y="511"/>
                    <a:pt x="630" y="508"/>
                  </a:cubicBezTo>
                  <a:cubicBezTo>
                    <a:pt x="635" y="506"/>
                    <a:pt x="641" y="506"/>
                    <a:pt x="647" y="508"/>
                  </a:cubicBezTo>
                  <a:cubicBezTo>
                    <a:pt x="651" y="511"/>
                    <a:pt x="655" y="517"/>
                    <a:pt x="655" y="522"/>
                  </a:cubicBezTo>
                  <a:lnTo>
                    <a:pt x="655" y="538"/>
                  </a:lnTo>
                  <a:cubicBezTo>
                    <a:pt x="654" y="602"/>
                    <a:pt x="603" y="654"/>
                    <a:pt x="539" y="654"/>
                  </a:cubicBezTo>
                  <a:close/>
                  <a:moveTo>
                    <a:pt x="557" y="523"/>
                  </a:moveTo>
                  <a:lnTo>
                    <a:pt x="524" y="523"/>
                  </a:lnTo>
                  <a:lnTo>
                    <a:pt x="524" y="131"/>
                  </a:lnTo>
                  <a:lnTo>
                    <a:pt x="557" y="131"/>
                  </a:lnTo>
                  <a:lnTo>
                    <a:pt x="557" y="523"/>
                  </a:lnTo>
                  <a:close/>
                  <a:moveTo>
                    <a:pt x="638" y="148"/>
                  </a:moveTo>
                  <a:cubicBezTo>
                    <a:pt x="634" y="148"/>
                    <a:pt x="630" y="146"/>
                    <a:pt x="627" y="143"/>
                  </a:cubicBezTo>
                  <a:cubicBezTo>
                    <a:pt x="625" y="140"/>
                    <a:pt x="623" y="136"/>
                    <a:pt x="623" y="132"/>
                  </a:cubicBezTo>
                  <a:lnTo>
                    <a:pt x="623" y="110"/>
                  </a:lnTo>
                  <a:cubicBezTo>
                    <a:pt x="623" y="90"/>
                    <a:pt x="614" y="71"/>
                    <a:pt x="600" y="56"/>
                  </a:cubicBezTo>
                  <a:cubicBezTo>
                    <a:pt x="586" y="41"/>
                    <a:pt x="566" y="33"/>
                    <a:pt x="545" y="33"/>
                  </a:cubicBezTo>
                  <a:lnTo>
                    <a:pt x="524" y="33"/>
                  </a:lnTo>
                  <a:cubicBezTo>
                    <a:pt x="515" y="33"/>
                    <a:pt x="507" y="27"/>
                    <a:pt x="507" y="17"/>
                  </a:cubicBezTo>
                  <a:cubicBezTo>
                    <a:pt x="507" y="8"/>
                    <a:pt x="515" y="0"/>
                    <a:pt x="524" y="0"/>
                  </a:cubicBezTo>
                  <a:lnTo>
                    <a:pt x="540" y="0"/>
                  </a:lnTo>
                  <a:cubicBezTo>
                    <a:pt x="604" y="0"/>
                    <a:pt x="655" y="52"/>
                    <a:pt x="655" y="115"/>
                  </a:cubicBezTo>
                  <a:lnTo>
                    <a:pt x="655" y="131"/>
                  </a:lnTo>
                  <a:cubicBezTo>
                    <a:pt x="655" y="136"/>
                    <a:pt x="653" y="139"/>
                    <a:pt x="651" y="142"/>
                  </a:cubicBezTo>
                  <a:cubicBezTo>
                    <a:pt x="647" y="146"/>
                    <a:pt x="642" y="148"/>
                    <a:pt x="638" y="148"/>
                  </a:cubicBezTo>
                  <a:close/>
                  <a:moveTo>
                    <a:pt x="458" y="491"/>
                  </a:moveTo>
                  <a:lnTo>
                    <a:pt x="491" y="491"/>
                  </a:lnTo>
                  <a:lnTo>
                    <a:pt x="491" y="523"/>
                  </a:lnTo>
                  <a:lnTo>
                    <a:pt x="458" y="523"/>
                  </a:lnTo>
                  <a:lnTo>
                    <a:pt x="458" y="491"/>
                  </a:lnTo>
                  <a:close/>
                  <a:moveTo>
                    <a:pt x="475" y="131"/>
                  </a:moveTo>
                  <a:lnTo>
                    <a:pt x="492" y="131"/>
                  </a:lnTo>
                  <a:lnTo>
                    <a:pt x="492" y="458"/>
                  </a:lnTo>
                  <a:lnTo>
                    <a:pt x="475" y="458"/>
                  </a:lnTo>
                  <a:lnTo>
                    <a:pt x="475" y="131"/>
                  </a:lnTo>
                  <a:close/>
                  <a:moveTo>
                    <a:pt x="410" y="491"/>
                  </a:moveTo>
                  <a:lnTo>
                    <a:pt x="442" y="491"/>
                  </a:lnTo>
                  <a:lnTo>
                    <a:pt x="442" y="523"/>
                  </a:lnTo>
                  <a:lnTo>
                    <a:pt x="410" y="523"/>
                  </a:lnTo>
                  <a:lnTo>
                    <a:pt x="410" y="491"/>
                  </a:lnTo>
                  <a:close/>
                  <a:moveTo>
                    <a:pt x="426" y="131"/>
                  </a:moveTo>
                  <a:lnTo>
                    <a:pt x="442" y="131"/>
                  </a:lnTo>
                  <a:lnTo>
                    <a:pt x="442" y="458"/>
                  </a:lnTo>
                  <a:lnTo>
                    <a:pt x="426" y="458"/>
                  </a:lnTo>
                  <a:lnTo>
                    <a:pt x="426" y="131"/>
                  </a:lnTo>
                  <a:close/>
                  <a:moveTo>
                    <a:pt x="360" y="491"/>
                  </a:moveTo>
                  <a:lnTo>
                    <a:pt x="393" y="491"/>
                  </a:lnTo>
                  <a:lnTo>
                    <a:pt x="393" y="523"/>
                  </a:lnTo>
                  <a:lnTo>
                    <a:pt x="360" y="523"/>
                  </a:lnTo>
                  <a:lnTo>
                    <a:pt x="360" y="491"/>
                  </a:lnTo>
                  <a:close/>
                  <a:moveTo>
                    <a:pt x="360" y="131"/>
                  </a:moveTo>
                  <a:lnTo>
                    <a:pt x="393" y="131"/>
                  </a:lnTo>
                  <a:lnTo>
                    <a:pt x="393" y="458"/>
                  </a:lnTo>
                  <a:lnTo>
                    <a:pt x="360" y="458"/>
                  </a:lnTo>
                  <a:lnTo>
                    <a:pt x="360" y="131"/>
                  </a:lnTo>
                  <a:close/>
                  <a:moveTo>
                    <a:pt x="311" y="491"/>
                  </a:moveTo>
                  <a:lnTo>
                    <a:pt x="344" y="491"/>
                  </a:lnTo>
                  <a:lnTo>
                    <a:pt x="344" y="523"/>
                  </a:lnTo>
                  <a:lnTo>
                    <a:pt x="311" y="523"/>
                  </a:lnTo>
                  <a:lnTo>
                    <a:pt x="311" y="491"/>
                  </a:lnTo>
                  <a:close/>
                  <a:moveTo>
                    <a:pt x="262" y="131"/>
                  </a:moveTo>
                  <a:lnTo>
                    <a:pt x="327" y="131"/>
                  </a:lnTo>
                  <a:lnTo>
                    <a:pt x="327" y="458"/>
                  </a:lnTo>
                  <a:lnTo>
                    <a:pt x="262" y="458"/>
                  </a:lnTo>
                  <a:lnTo>
                    <a:pt x="262" y="131"/>
                  </a:lnTo>
                  <a:close/>
                  <a:moveTo>
                    <a:pt x="214" y="491"/>
                  </a:moveTo>
                  <a:lnTo>
                    <a:pt x="246" y="491"/>
                  </a:lnTo>
                  <a:lnTo>
                    <a:pt x="246" y="523"/>
                  </a:lnTo>
                  <a:lnTo>
                    <a:pt x="214" y="523"/>
                  </a:lnTo>
                  <a:lnTo>
                    <a:pt x="214" y="491"/>
                  </a:lnTo>
                  <a:close/>
                  <a:moveTo>
                    <a:pt x="214" y="131"/>
                  </a:moveTo>
                  <a:lnTo>
                    <a:pt x="230" y="131"/>
                  </a:lnTo>
                  <a:lnTo>
                    <a:pt x="230" y="458"/>
                  </a:lnTo>
                  <a:lnTo>
                    <a:pt x="214" y="458"/>
                  </a:lnTo>
                  <a:lnTo>
                    <a:pt x="214" y="131"/>
                  </a:lnTo>
                  <a:close/>
                  <a:moveTo>
                    <a:pt x="164" y="491"/>
                  </a:moveTo>
                  <a:lnTo>
                    <a:pt x="197" y="491"/>
                  </a:lnTo>
                  <a:lnTo>
                    <a:pt x="197" y="523"/>
                  </a:lnTo>
                  <a:lnTo>
                    <a:pt x="164" y="523"/>
                  </a:lnTo>
                  <a:lnTo>
                    <a:pt x="164" y="491"/>
                  </a:lnTo>
                  <a:close/>
                  <a:moveTo>
                    <a:pt x="164" y="131"/>
                  </a:moveTo>
                  <a:lnTo>
                    <a:pt x="181" y="131"/>
                  </a:lnTo>
                  <a:lnTo>
                    <a:pt x="181" y="458"/>
                  </a:lnTo>
                  <a:lnTo>
                    <a:pt x="164" y="458"/>
                  </a:lnTo>
                  <a:lnTo>
                    <a:pt x="164" y="131"/>
                  </a:lnTo>
                  <a:close/>
                  <a:moveTo>
                    <a:pt x="132" y="654"/>
                  </a:moveTo>
                  <a:lnTo>
                    <a:pt x="116" y="654"/>
                  </a:lnTo>
                  <a:cubicBezTo>
                    <a:pt x="52" y="654"/>
                    <a:pt x="1" y="602"/>
                    <a:pt x="1" y="539"/>
                  </a:cubicBezTo>
                  <a:lnTo>
                    <a:pt x="1" y="523"/>
                  </a:lnTo>
                  <a:cubicBezTo>
                    <a:pt x="1" y="514"/>
                    <a:pt x="7" y="507"/>
                    <a:pt x="17" y="507"/>
                  </a:cubicBezTo>
                  <a:cubicBezTo>
                    <a:pt x="26" y="507"/>
                    <a:pt x="34" y="514"/>
                    <a:pt x="34" y="523"/>
                  </a:cubicBezTo>
                  <a:lnTo>
                    <a:pt x="34" y="545"/>
                  </a:lnTo>
                  <a:cubicBezTo>
                    <a:pt x="34" y="565"/>
                    <a:pt x="42" y="585"/>
                    <a:pt x="56" y="600"/>
                  </a:cubicBezTo>
                  <a:cubicBezTo>
                    <a:pt x="71" y="614"/>
                    <a:pt x="91" y="622"/>
                    <a:pt x="111" y="622"/>
                  </a:cubicBezTo>
                  <a:lnTo>
                    <a:pt x="133" y="622"/>
                  </a:lnTo>
                  <a:cubicBezTo>
                    <a:pt x="142" y="622"/>
                    <a:pt x="149" y="629"/>
                    <a:pt x="149" y="639"/>
                  </a:cubicBezTo>
                  <a:cubicBezTo>
                    <a:pt x="147" y="647"/>
                    <a:pt x="140" y="654"/>
                    <a:pt x="132" y="654"/>
                  </a:cubicBezTo>
                  <a:close/>
                  <a:moveTo>
                    <a:pt x="132" y="523"/>
                  </a:moveTo>
                  <a:lnTo>
                    <a:pt x="99" y="523"/>
                  </a:lnTo>
                  <a:lnTo>
                    <a:pt x="99" y="131"/>
                  </a:lnTo>
                  <a:lnTo>
                    <a:pt x="132" y="131"/>
                  </a:lnTo>
                  <a:lnTo>
                    <a:pt x="132" y="523"/>
                  </a:lnTo>
                  <a:close/>
                  <a:moveTo>
                    <a:pt x="132" y="33"/>
                  </a:moveTo>
                  <a:lnTo>
                    <a:pt x="110" y="33"/>
                  </a:lnTo>
                  <a:cubicBezTo>
                    <a:pt x="90" y="33"/>
                    <a:pt x="69" y="42"/>
                    <a:pt x="55" y="56"/>
                  </a:cubicBezTo>
                  <a:cubicBezTo>
                    <a:pt x="40" y="70"/>
                    <a:pt x="33" y="90"/>
                    <a:pt x="33" y="110"/>
                  </a:cubicBezTo>
                  <a:lnTo>
                    <a:pt x="33" y="132"/>
                  </a:lnTo>
                  <a:cubicBezTo>
                    <a:pt x="33" y="141"/>
                    <a:pt x="25" y="149"/>
                    <a:pt x="16" y="149"/>
                  </a:cubicBezTo>
                  <a:cubicBezTo>
                    <a:pt x="6" y="149"/>
                    <a:pt x="0" y="141"/>
                    <a:pt x="0" y="132"/>
                  </a:cubicBezTo>
                  <a:lnTo>
                    <a:pt x="0" y="116"/>
                  </a:lnTo>
                  <a:cubicBezTo>
                    <a:pt x="0" y="52"/>
                    <a:pt x="52" y="1"/>
                    <a:pt x="115" y="1"/>
                  </a:cubicBezTo>
                  <a:lnTo>
                    <a:pt x="131" y="1"/>
                  </a:lnTo>
                  <a:cubicBezTo>
                    <a:pt x="140" y="1"/>
                    <a:pt x="147" y="8"/>
                    <a:pt x="147" y="18"/>
                  </a:cubicBezTo>
                  <a:cubicBezTo>
                    <a:pt x="147" y="26"/>
                    <a:pt x="140" y="33"/>
                    <a:pt x="132" y="33"/>
                  </a:cubicBezTo>
                  <a:close/>
                  <a:moveTo>
                    <a:pt x="295" y="523"/>
                  </a:moveTo>
                  <a:lnTo>
                    <a:pt x="263" y="523"/>
                  </a:lnTo>
                  <a:lnTo>
                    <a:pt x="263" y="491"/>
                  </a:lnTo>
                  <a:lnTo>
                    <a:pt x="295" y="491"/>
                  </a:lnTo>
                  <a:lnTo>
                    <a:pt x="295" y="523"/>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任意多边形 296"/>
            <p:cNvSpPr/>
            <p:nvPr/>
          </p:nvSpPr>
          <p:spPr bwMode="gray">
            <a:xfrm>
              <a:off x="10210" y="17143"/>
              <a:ext cx="548" cy="162"/>
            </a:xfrm>
            <a:custGeom>
              <a:avLst/>
              <a:gdLst/>
              <a:ahLst/>
              <a:cxnLst/>
              <a:rect l="0" t="0" r="0" b="0"/>
              <a:pathLst>
                <a:path w="965" h="287">
                  <a:moveTo>
                    <a:pt x="964" y="286"/>
                  </a:moveTo>
                  <a:lnTo>
                    <a:pt x="0" y="286"/>
                  </a:lnTo>
                  <a:lnTo>
                    <a:pt x="0" y="267"/>
                  </a:lnTo>
                  <a:cubicBezTo>
                    <a:pt x="0" y="264"/>
                    <a:pt x="4" y="0"/>
                    <a:pt x="325" y="0"/>
                  </a:cubicBezTo>
                  <a:lnTo>
                    <a:pt x="667" y="0"/>
                  </a:lnTo>
                  <a:cubicBezTo>
                    <a:pt x="817" y="0"/>
                    <a:pt x="943" y="111"/>
                    <a:pt x="962" y="259"/>
                  </a:cubicBezTo>
                  <a:lnTo>
                    <a:pt x="964" y="286"/>
                  </a:lnTo>
                  <a:close/>
                  <a:moveTo>
                    <a:pt x="38" y="250"/>
                  </a:moveTo>
                  <a:lnTo>
                    <a:pt x="923" y="250"/>
                  </a:lnTo>
                  <a:cubicBezTo>
                    <a:pt x="900" y="128"/>
                    <a:pt x="793" y="39"/>
                    <a:pt x="667" y="39"/>
                  </a:cubicBezTo>
                  <a:lnTo>
                    <a:pt x="325" y="39"/>
                  </a:lnTo>
                  <a:cubicBezTo>
                    <a:pt x="86" y="38"/>
                    <a:pt x="45" y="195"/>
                    <a:pt x="38" y="250"/>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任意多边形 297"/>
            <p:cNvSpPr/>
            <p:nvPr/>
          </p:nvSpPr>
          <p:spPr bwMode="gray">
            <a:xfrm>
              <a:off x="10275" y="17190"/>
              <a:ext cx="75" cy="80"/>
            </a:xfrm>
            <a:custGeom>
              <a:avLst/>
              <a:gdLst/>
              <a:ahLst/>
              <a:cxnLst/>
              <a:rect l="0" t="0" r="0" b="0"/>
              <a:pathLst>
                <a:path w="132" h="141">
                  <a:moveTo>
                    <a:pt x="131" y="0"/>
                  </a:moveTo>
                  <a:cubicBezTo>
                    <a:pt x="0" y="23"/>
                    <a:pt x="0" y="140"/>
                    <a:pt x="0" y="140"/>
                  </a:cubicBezTo>
                  <a:lnTo>
                    <a:pt x="131" y="140"/>
                  </a:lnTo>
                  <a:lnTo>
                    <a:pt x="131" y="0"/>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任意多边形 298"/>
            <p:cNvSpPr/>
            <p:nvPr/>
          </p:nvSpPr>
          <p:spPr bwMode="gray">
            <a:xfrm>
              <a:off x="10370" y="17188"/>
              <a:ext cx="320" cy="82"/>
            </a:xfrm>
            <a:custGeom>
              <a:avLst/>
              <a:gdLst/>
              <a:ahLst/>
              <a:cxnLst/>
              <a:rect l="0" t="0" r="0" b="0"/>
              <a:pathLst>
                <a:path w="564" h="144">
                  <a:moveTo>
                    <a:pt x="0" y="143"/>
                  </a:moveTo>
                  <a:lnTo>
                    <a:pt x="563" y="143"/>
                  </a:lnTo>
                  <a:cubicBezTo>
                    <a:pt x="563" y="0"/>
                    <a:pt x="409" y="0"/>
                    <a:pt x="409" y="0"/>
                  </a:cubicBezTo>
                  <a:cubicBezTo>
                    <a:pt x="409" y="0"/>
                    <a:pt x="159" y="0"/>
                    <a:pt x="11" y="0"/>
                  </a:cubicBezTo>
                  <a:cubicBezTo>
                    <a:pt x="7" y="0"/>
                    <a:pt x="3" y="0"/>
                    <a:pt x="0" y="0"/>
                  </a:cubicBezTo>
                  <a:lnTo>
                    <a:pt x="0" y="14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00" name="组合 299"/>
          <p:cNvGrpSpPr/>
          <p:nvPr/>
        </p:nvGrpSpPr>
        <p:grpSpPr bwMode="gray">
          <a:xfrm>
            <a:off x="6158823" y="1869998"/>
            <a:ext cx="446153" cy="461179"/>
            <a:chOff x="22535" y="16190"/>
            <a:chExt cx="1247" cy="1289"/>
          </a:xfrm>
        </p:grpSpPr>
        <p:sp>
          <p:nvSpPr>
            <p:cNvPr id="301" name="任意多边形 300"/>
            <p:cNvSpPr/>
            <p:nvPr/>
          </p:nvSpPr>
          <p:spPr bwMode="gray">
            <a:xfrm>
              <a:off x="23003" y="16190"/>
              <a:ext cx="322" cy="323"/>
            </a:xfrm>
            <a:custGeom>
              <a:avLst/>
              <a:gdLst/>
              <a:ahLst/>
              <a:cxnLst/>
              <a:rect l="0" t="0" r="0" b="0"/>
              <a:pathLst>
                <a:path w="571" h="570">
                  <a:moveTo>
                    <a:pt x="285" y="0"/>
                  </a:moveTo>
                  <a:cubicBezTo>
                    <a:pt x="128" y="0"/>
                    <a:pt x="0" y="128"/>
                    <a:pt x="0" y="285"/>
                  </a:cubicBezTo>
                  <a:cubicBezTo>
                    <a:pt x="0" y="442"/>
                    <a:pt x="128" y="569"/>
                    <a:pt x="285" y="569"/>
                  </a:cubicBezTo>
                  <a:cubicBezTo>
                    <a:pt x="442" y="569"/>
                    <a:pt x="570" y="442"/>
                    <a:pt x="570" y="285"/>
                  </a:cubicBezTo>
                  <a:cubicBezTo>
                    <a:pt x="570" y="128"/>
                    <a:pt x="442" y="0"/>
                    <a:pt x="285" y="0"/>
                  </a:cubicBezTo>
                  <a:close/>
                  <a:moveTo>
                    <a:pt x="285" y="496"/>
                  </a:moveTo>
                  <a:cubicBezTo>
                    <a:pt x="168" y="496"/>
                    <a:pt x="73" y="401"/>
                    <a:pt x="73" y="284"/>
                  </a:cubicBezTo>
                  <a:cubicBezTo>
                    <a:pt x="73" y="228"/>
                    <a:pt x="95" y="174"/>
                    <a:pt x="135" y="134"/>
                  </a:cubicBezTo>
                  <a:cubicBezTo>
                    <a:pt x="175" y="94"/>
                    <a:pt x="229" y="72"/>
                    <a:pt x="285" y="72"/>
                  </a:cubicBezTo>
                  <a:cubicBezTo>
                    <a:pt x="402" y="72"/>
                    <a:pt x="497" y="167"/>
                    <a:pt x="497" y="284"/>
                  </a:cubicBezTo>
                  <a:cubicBezTo>
                    <a:pt x="497" y="401"/>
                    <a:pt x="402" y="496"/>
                    <a:pt x="285" y="496"/>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任意多边形 301"/>
            <p:cNvSpPr/>
            <p:nvPr/>
          </p:nvSpPr>
          <p:spPr bwMode="gray">
            <a:xfrm>
              <a:off x="22535" y="16943"/>
              <a:ext cx="323" cy="322"/>
            </a:xfrm>
            <a:custGeom>
              <a:avLst/>
              <a:gdLst/>
              <a:ahLst/>
              <a:cxnLst/>
              <a:rect l="0" t="0" r="0" b="0"/>
              <a:pathLst>
                <a:path w="571" h="570">
                  <a:moveTo>
                    <a:pt x="285" y="0"/>
                  </a:moveTo>
                  <a:cubicBezTo>
                    <a:pt x="128" y="0"/>
                    <a:pt x="0" y="127"/>
                    <a:pt x="0" y="285"/>
                  </a:cubicBezTo>
                  <a:cubicBezTo>
                    <a:pt x="0" y="442"/>
                    <a:pt x="128" y="569"/>
                    <a:pt x="285" y="569"/>
                  </a:cubicBezTo>
                  <a:cubicBezTo>
                    <a:pt x="442" y="569"/>
                    <a:pt x="570" y="443"/>
                    <a:pt x="570" y="285"/>
                  </a:cubicBezTo>
                  <a:cubicBezTo>
                    <a:pt x="570" y="128"/>
                    <a:pt x="442" y="0"/>
                    <a:pt x="285" y="0"/>
                  </a:cubicBezTo>
                  <a:close/>
                  <a:moveTo>
                    <a:pt x="285" y="497"/>
                  </a:moveTo>
                  <a:cubicBezTo>
                    <a:pt x="168" y="497"/>
                    <a:pt x="73" y="402"/>
                    <a:pt x="73" y="285"/>
                  </a:cubicBezTo>
                  <a:cubicBezTo>
                    <a:pt x="73" y="229"/>
                    <a:pt x="95" y="175"/>
                    <a:pt x="135" y="135"/>
                  </a:cubicBezTo>
                  <a:cubicBezTo>
                    <a:pt x="175" y="95"/>
                    <a:pt x="229" y="73"/>
                    <a:pt x="285" y="73"/>
                  </a:cubicBezTo>
                  <a:cubicBezTo>
                    <a:pt x="402" y="73"/>
                    <a:pt x="497" y="167"/>
                    <a:pt x="497" y="285"/>
                  </a:cubicBezTo>
                  <a:cubicBezTo>
                    <a:pt x="497" y="402"/>
                    <a:pt x="402" y="497"/>
                    <a:pt x="285" y="497"/>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任意多边形 302"/>
            <p:cNvSpPr/>
            <p:nvPr/>
          </p:nvSpPr>
          <p:spPr bwMode="gray">
            <a:xfrm>
              <a:off x="23460" y="16943"/>
              <a:ext cx="323" cy="322"/>
            </a:xfrm>
            <a:custGeom>
              <a:avLst/>
              <a:gdLst/>
              <a:ahLst/>
              <a:cxnLst/>
              <a:rect l="0" t="0" r="0" b="0"/>
              <a:pathLst>
                <a:path w="571" h="570">
                  <a:moveTo>
                    <a:pt x="285" y="0"/>
                  </a:moveTo>
                  <a:cubicBezTo>
                    <a:pt x="128" y="0"/>
                    <a:pt x="0" y="127"/>
                    <a:pt x="0" y="285"/>
                  </a:cubicBezTo>
                  <a:cubicBezTo>
                    <a:pt x="0" y="442"/>
                    <a:pt x="128" y="569"/>
                    <a:pt x="285" y="569"/>
                  </a:cubicBezTo>
                  <a:cubicBezTo>
                    <a:pt x="442" y="569"/>
                    <a:pt x="570" y="443"/>
                    <a:pt x="570" y="285"/>
                  </a:cubicBezTo>
                  <a:cubicBezTo>
                    <a:pt x="570" y="128"/>
                    <a:pt x="442" y="0"/>
                    <a:pt x="285" y="0"/>
                  </a:cubicBezTo>
                  <a:close/>
                  <a:moveTo>
                    <a:pt x="285" y="497"/>
                  </a:moveTo>
                  <a:cubicBezTo>
                    <a:pt x="168" y="497"/>
                    <a:pt x="73" y="402"/>
                    <a:pt x="73" y="285"/>
                  </a:cubicBezTo>
                  <a:cubicBezTo>
                    <a:pt x="73" y="229"/>
                    <a:pt x="95" y="175"/>
                    <a:pt x="135" y="135"/>
                  </a:cubicBezTo>
                  <a:cubicBezTo>
                    <a:pt x="175" y="95"/>
                    <a:pt x="229" y="73"/>
                    <a:pt x="285" y="73"/>
                  </a:cubicBezTo>
                  <a:cubicBezTo>
                    <a:pt x="402" y="73"/>
                    <a:pt x="497" y="167"/>
                    <a:pt x="497" y="285"/>
                  </a:cubicBezTo>
                  <a:cubicBezTo>
                    <a:pt x="497" y="402"/>
                    <a:pt x="402" y="497"/>
                    <a:pt x="285" y="497"/>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任意多边形 303"/>
            <p:cNvSpPr/>
            <p:nvPr/>
          </p:nvSpPr>
          <p:spPr bwMode="gray">
            <a:xfrm>
              <a:off x="23343" y="16328"/>
              <a:ext cx="405" cy="622"/>
            </a:xfrm>
            <a:custGeom>
              <a:avLst/>
              <a:gdLst/>
              <a:ahLst/>
              <a:cxnLst/>
              <a:rect l="0" t="0" r="0" b="0"/>
              <a:pathLst>
                <a:path w="714" h="1098">
                  <a:moveTo>
                    <a:pt x="673" y="1097"/>
                  </a:moveTo>
                  <a:lnTo>
                    <a:pt x="669" y="1097"/>
                  </a:lnTo>
                  <a:cubicBezTo>
                    <a:pt x="649" y="1095"/>
                    <a:pt x="635" y="1078"/>
                    <a:pt x="637" y="1058"/>
                  </a:cubicBezTo>
                  <a:cubicBezTo>
                    <a:pt x="641" y="1023"/>
                    <a:pt x="643" y="992"/>
                    <a:pt x="643" y="963"/>
                  </a:cubicBezTo>
                  <a:cubicBezTo>
                    <a:pt x="641" y="567"/>
                    <a:pt x="397" y="212"/>
                    <a:pt x="27" y="69"/>
                  </a:cubicBezTo>
                  <a:cubicBezTo>
                    <a:pt x="9" y="61"/>
                    <a:pt x="0" y="41"/>
                    <a:pt x="7" y="23"/>
                  </a:cubicBezTo>
                  <a:cubicBezTo>
                    <a:pt x="10" y="15"/>
                    <a:pt x="17" y="8"/>
                    <a:pt x="25" y="4"/>
                  </a:cubicBezTo>
                  <a:cubicBezTo>
                    <a:pt x="34" y="1"/>
                    <a:pt x="44" y="0"/>
                    <a:pt x="52" y="3"/>
                  </a:cubicBezTo>
                  <a:cubicBezTo>
                    <a:pt x="449" y="156"/>
                    <a:pt x="712" y="537"/>
                    <a:pt x="713" y="963"/>
                  </a:cubicBezTo>
                  <a:cubicBezTo>
                    <a:pt x="713" y="998"/>
                    <a:pt x="712" y="1031"/>
                    <a:pt x="708" y="1065"/>
                  </a:cubicBezTo>
                  <a:cubicBezTo>
                    <a:pt x="706" y="1083"/>
                    <a:pt x="691" y="1097"/>
                    <a:pt x="673" y="109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任意多边形 304"/>
            <p:cNvSpPr/>
            <p:nvPr/>
          </p:nvSpPr>
          <p:spPr bwMode="gray">
            <a:xfrm>
              <a:off x="22760" y="17265"/>
              <a:ext cx="325" cy="185"/>
            </a:xfrm>
            <a:custGeom>
              <a:avLst/>
              <a:gdLst/>
              <a:ahLst/>
              <a:cxnLst/>
              <a:rect l="0" t="0" r="0" b="0"/>
              <a:pathLst>
                <a:path w="573" h="328">
                  <a:moveTo>
                    <a:pt x="572" y="255"/>
                  </a:moveTo>
                  <a:cubicBezTo>
                    <a:pt x="388" y="228"/>
                    <a:pt x="210" y="148"/>
                    <a:pt x="63" y="13"/>
                  </a:cubicBezTo>
                  <a:cubicBezTo>
                    <a:pt x="53" y="4"/>
                    <a:pt x="40" y="0"/>
                    <a:pt x="27" y="4"/>
                  </a:cubicBezTo>
                  <a:cubicBezTo>
                    <a:pt x="14" y="8"/>
                    <a:pt x="5" y="18"/>
                    <a:pt x="2" y="31"/>
                  </a:cubicBezTo>
                  <a:cubicBezTo>
                    <a:pt x="0" y="44"/>
                    <a:pt x="4" y="57"/>
                    <a:pt x="14" y="65"/>
                  </a:cubicBezTo>
                  <a:cubicBezTo>
                    <a:pt x="170" y="208"/>
                    <a:pt x="364" y="299"/>
                    <a:pt x="571" y="327"/>
                  </a:cubicBezTo>
                  <a:lnTo>
                    <a:pt x="571" y="255"/>
                  </a:lnTo>
                  <a:lnTo>
                    <a:pt x="572" y="2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任意多边形 305"/>
            <p:cNvSpPr/>
            <p:nvPr/>
          </p:nvSpPr>
          <p:spPr bwMode="gray">
            <a:xfrm>
              <a:off x="23238" y="17265"/>
              <a:ext cx="330" cy="188"/>
            </a:xfrm>
            <a:custGeom>
              <a:avLst/>
              <a:gdLst/>
              <a:ahLst/>
              <a:cxnLst/>
              <a:rect l="0" t="0" r="0" b="0"/>
              <a:pathLst>
                <a:path w="583" h="329">
                  <a:moveTo>
                    <a:pt x="568" y="15"/>
                  </a:moveTo>
                  <a:cubicBezTo>
                    <a:pt x="555" y="1"/>
                    <a:pt x="533" y="0"/>
                    <a:pt x="518" y="13"/>
                  </a:cubicBezTo>
                  <a:cubicBezTo>
                    <a:pt x="369" y="150"/>
                    <a:pt x="188" y="231"/>
                    <a:pt x="0" y="257"/>
                  </a:cubicBezTo>
                  <a:lnTo>
                    <a:pt x="0" y="328"/>
                  </a:lnTo>
                  <a:cubicBezTo>
                    <a:pt x="210" y="301"/>
                    <a:pt x="408" y="210"/>
                    <a:pt x="567" y="65"/>
                  </a:cubicBezTo>
                  <a:cubicBezTo>
                    <a:pt x="581" y="52"/>
                    <a:pt x="582" y="30"/>
                    <a:pt x="568" y="1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任意多边形 306"/>
            <p:cNvSpPr/>
            <p:nvPr/>
          </p:nvSpPr>
          <p:spPr bwMode="gray">
            <a:xfrm>
              <a:off x="22580" y="16325"/>
              <a:ext cx="405" cy="625"/>
            </a:xfrm>
            <a:custGeom>
              <a:avLst/>
              <a:gdLst/>
              <a:ahLst/>
              <a:cxnLst/>
              <a:rect l="0" t="0" r="0" b="0"/>
              <a:pathLst>
                <a:path w="716" h="1102">
                  <a:moveTo>
                    <a:pt x="41" y="1101"/>
                  </a:moveTo>
                  <a:cubicBezTo>
                    <a:pt x="23" y="1101"/>
                    <a:pt x="8" y="1087"/>
                    <a:pt x="6" y="1070"/>
                  </a:cubicBezTo>
                  <a:cubicBezTo>
                    <a:pt x="2" y="1036"/>
                    <a:pt x="0" y="1002"/>
                    <a:pt x="0" y="968"/>
                  </a:cubicBezTo>
                  <a:cubicBezTo>
                    <a:pt x="2" y="542"/>
                    <a:pt x="265" y="162"/>
                    <a:pt x="662" y="8"/>
                  </a:cubicBezTo>
                  <a:cubicBezTo>
                    <a:pt x="680" y="0"/>
                    <a:pt x="701" y="10"/>
                    <a:pt x="707" y="28"/>
                  </a:cubicBezTo>
                  <a:cubicBezTo>
                    <a:pt x="715" y="47"/>
                    <a:pt x="705" y="67"/>
                    <a:pt x="687" y="74"/>
                  </a:cubicBezTo>
                  <a:cubicBezTo>
                    <a:pt x="317" y="217"/>
                    <a:pt x="73" y="571"/>
                    <a:pt x="71" y="967"/>
                  </a:cubicBezTo>
                  <a:cubicBezTo>
                    <a:pt x="71" y="996"/>
                    <a:pt x="71" y="1026"/>
                    <a:pt x="77" y="1062"/>
                  </a:cubicBezTo>
                  <a:cubicBezTo>
                    <a:pt x="78" y="1071"/>
                    <a:pt x="75" y="1081"/>
                    <a:pt x="69" y="1088"/>
                  </a:cubicBezTo>
                  <a:cubicBezTo>
                    <a:pt x="64" y="1096"/>
                    <a:pt x="54" y="1100"/>
                    <a:pt x="45" y="1101"/>
                  </a:cubicBezTo>
                  <a:lnTo>
                    <a:pt x="41" y="1101"/>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任意多边形 307"/>
            <p:cNvSpPr/>
            <p:nvPr/>
          </p:nvSpPr>
          <p:spPr bwMode="gray">
            <a:xfrm>
              <a:off x="22998" y="17373"/>
              <a:ext cx="107" cy="107"/>
            </a:xfrm>
            <a:custGeom>
              <a:avLst/>
              <a:gdLst/>
              <a:ahLst/>
              <a:cxnLst/>
              <a:rect l="0" t="0" r="0" b="0"/>
              <a:pathLst>
                <a:path w="191" h="191">
                  <a:moveTo>
                    <a:pt x="190" y="95"/>
                  </a:moveTo>
                  <a:cubicBezTo>
                    <a:pt x="190" y="112"/>
                    <a:pt x="186" y="127"/>
                    <a:pt x="177" y="142"/>
                  </a:cubicBezTo>
                  <a:cubicBezTo>
                    <a:pt x="168" y="157"/>
                    <a:pt x="157" y="168"/>
                    <a:pt x="142" y="177"/>
                  </a:cubicBezTo>
                  <a:cubicBezTo>
                    <a:pt x="127" y="186"/>
                    <a:pt x="113" y="190"/>
                    <a:pt x="95" y="190"/>
                  </a:cubicBezTo>
                  <a:cubicBezTo>
                    <a:pt x="78" y="190"/>
                    <a:pt x="62" y="186"/>
                    <a:pt x="47" y="177"/>
                  </a:cubicBezTo>
                  <a:cubicBezTo>
                    <a:pt x="32" y="168"/>
                    <a:pt x="22" y="157"/>
                    <a:pt x="13" y="142"/>
                  </a:cubicBezTo>
                  <a:cubicBezTo>
                    <a:pt x="5" y="127"/>
                    <a:pt x="0" y="113"/>
                    <a:pt x="0" y="95"/>
                  </a:cubicBezTo>
                  <a:cubicBezTo>
                    <a:pt x="0" y="78"/>
                    <a:pt x="5" y="63"/>
                    <a:pt x="13" y="47"/>
                  </a:cubicBezTo>
                  <a:cubicBezTo>
                    <a:pt x="22" y="32"/>
                    <a:pt x="32" y="22"/>
                    <a:pt x="47" y="13"/>
                  </a:cubicBezTo>
                  <a:cubicBezTo>
                    <a:pt x="62" y="5"/>
                    <a:pt x="77" y="0"/>
                    <a:pt x="95" y="0"/>
                  </a:cubicBezTo>
                  <a:cubicBezTo>
                    <a:pt x="112" y="0"/>
                    <a:pt x="127" y="5"/>
                    <a:pt x="142" y="13"/>
                  </a:cubicBezTo>
                  <a:cubicBezTo>
                    <a:pt x="157" y="22"/>
                    <a:pt x="168" y="32"/>
                    <a:pt x="177" y="47"/>
                  </a:cubicBezTo>
                  <a:cubicBezTo>
                    <a:pt x="186" y="63"/>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任意多边形 308"/>
            <p:cNvSpPr/>
            <p:nvPr/>
          </p:nvSpPr>
          <p:spPr bwMode="gray">
            <a:xfrm>
              <a:off x="23220" y="17373"/>
              <a:ext cx="108" cy="107"/>
            </a:xfrm>
            <a:custGeom>
              <a:avLst/>
              <a:gdLst/>
              <a:ahLst/>
              <a:cxnLst/>
              <a:rect l="0" t="0" r="0" b="0"/>
              <a:pathLst>
                <a:path w="191" h="191">
                  <a:moveTo>
                    <a:pt x="190" y="95"/>
                  </a:moveTo>
                  <a:cubicBezTo>
                    <a:pt x="190" y="112"/>
                    <a:pt x="186" y="127"/>
                    <a:pt x="177" y="142"/>
                  </a:cubicBezTo>
                  <a:cubicBezTo>
                    <a:pt x="169" y="157"/>
                    <a:pt x="158" y="168"/>
                    <a:pt x="143" y="177"/>
                  </a:cubicBezTo>
                  <a:cubicBezTo>
                    <a:pt x="128" y="186"/>
                    <a:pt x="113" y="190"/>
                    <a:pt x="95" y="190"/>
                  </a:cubicBezTo>
                  <a:cubicBezTo>
                    <a:pt x="78" y="190"/>
                    <a:pt x="63" y="186"/>
                    <a:pt x="48" y="177"/>
                  </a:cubicBezTo>
                  <a:cubicBezTo>
                    <a:pt x="33" y="168"/>
                    <a:pt x="22" y="157"/>
                    <a:pt x="13" y="142"/>
                  </a:cubicBezTo>
                  <a:cubicBezTo>
                    <a:pt x="4" y="127"/>
                    <a:pt x="0" y="113"/>
                    <a:pt x="0" y="95"/>
                  </a:cubicBezTo>
                  <a:cubicBezTo>
                    <a:pt x="0" y="78"/>
                    <a:pt x="4" y="63"/>
                    <a:pt x="13" y="47"/>
                  </a:cubicBezTo>
                  <a:cubicBezTo>
                    <a:pt x="22" y="32"/>
                    <a:pt x="33" y="22"/>
                    <a:pt x="48" y="13"/>
                  </a:cubicBezTo>
                  <a:cubicBezTo>
                    <a:pt x="63" y="5"/>
                    <a:pt x="78" y="0"/>
                    <a:pt x="95" y="0"/>
                  </a:cubicBezTo>
                  <a:cubicBezTo>
                    <a:pt x="113" y="0"/>
                    <a:pt x="128" y="5"/>
                    <a:pt x="143" y="13"/>
                  </a:cubicBezTo>
                  <a:cubicBezTo>
                    <a:pt x="158" y="22"/>
                    <a:pt x="169" y="32"/>
                    <a:pt x="177" y="47"/>
                  </a:cubicBezTo>
                  <a:cubicBezTo>
                    <a:pt x="186" y="63"/>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任意多边形 309"/>
            <p:cNvSpPr/>
            <p:nvPr/>
          </p:nvSpPr>
          <p:spPr bwMode="gray">
            <a:xfrm>
              <a:off x="23078" y="16265"/>
              <a:ext cx="172" cy="173"/>
            </a:xfrm>
            <a:custGeom>
              <a:avLst/>
              <a:gdLst/>
              <a:ahLst/>
              <a:cxnLst/>
              <a:rect l="0" t="0" r="0" b="0"/>
              <a:pathLst>
                <a:path w="304" h="303">
                  <a:moveTo>
                    <a:pt x="303" y="88"/>
                  </a:moveTo>
                  <a:cubicBezTo>
                    <a:pt x="303" y="64"/>
                    <a:pt x="293" y="43"/>
                    <a:pt x="276" y="26"/>
                  </a:cubicBezTo>
                  <a:lnTo>
                    <a:pt x="276" y="26"/>
                  </a:lnTo>
                  <a:cubicBezTo>
                    <a:pt x="260" y="10"/>
                    <a:pt x="237" y="0"/>
                    <a:pt x="214" y="0"/>
                  </a:cubicBezTo>
                  <a:cubicBezTo>
                    <a:pt x="191" y="0"/>
                    <a:pt x="169" y="10"/>
                    <a:pt x="152" y="26"/>
                  </a:cubicBezTo>
                  <a:lnTo>
                    <a:pt x="26" y="152"/>
                  </a:lnTo>
                  <a:cubicBezTo>
                    <a:pt x="10" y="169"/>
                    <a:pt x="0" y="191"/>
                    <a:pt x="0" y="215"/>
                  </a:cubicBezTo>
                  <a:cubicBezTo>
                    <a:pt x="0" y="238"/>
                    <a:pt x="10" y="260"/>
                    <a:pt x="26" y="276"/>
                  </a:cubicBezTo>
                  <a:cubicBezTo>
                    <a:pt x="43" y="293"/>
                    <a:pt x="66" y="302"/>
                    <a:pt x="89" y="302"/>
                  </a:cubicBezTo>
                  <a:cubicBezTo>
                    <a:pt x="113" y="302"/>
                    <a:pt x="134" y="293"/>
                    <a:pt x="151" y="276"/>
                  </a:cubicBezTo>
                  <a:lnTo>
                    <a:pt x="276" y="151"/>
                  </a:lnTo>
                  <a:cubicBezTo>
                    <a:pt x="293" y="133"/>
                    <a:pt x="303" y="111"/>
                    <a:pt x="303" y="88"/>
                  </a:cubicBezTo>
                  <a:close/>
                  <a:moveTo>
                    <a:pt x="126" y="251"/>
                  </a:moveTo>
                  <a:cubicBezTo>
                    <a:pt x="116" y="262"/>
                    <a:pt x="102" y="266"/>
                    <a:pt x="89" y="266"/>
                  </a:cubicBezTo>
                  <a:cubicBezTo>
                    <a:pt x="75" y="266"/>
                    <a:pt x="61" y="261"/>
                    <a:pt x="51" y="251"/>
                  </a:cubicBezTo>
                  <a:cubicBezTo>
                    <a:pt x="40" y="241"/>
                    <a:pt x="35" y="228"/>
                    <a:pt x="35" y="214"/>
                  </a:cubicBezTo>
                  <a:cubicBezTo>
                    <a:pt x="35" y="200"/>
                    <a:pt x="40" y="186"/>
                    <a:pt x="51" y="177"/>
                  </a:cubicBezTo>
                  <a:lnTo>
                    <a:pt x="102" y="126"/>
                  </a:lnTo>
                  <a:lnTo>
                    <a:pt x="176" y="200"/>
                  </a:lnTo>
                  <a:lnTo>
                    <a:pt x="126" y="251"/>
                  </a:lnTo>
                  <a:close/>
                  <a:moveTo>
                    <a:pt x="251" y="126"/>
                  </a:moveTo>
                  <a:lnTo>
                    <a:pt x="200" y="177"/>
                  </a:lnTo>
                  <a:lnTo>
                    <a:pt x="125" y="102"/>
                  </a:lnTo>
                  <a:lnTo>
                    <a:pt x="176" y="50"/>
                  </a:lnTo>
                  <a:cubicBezTo>
                    <a:pt x="185" y="41"/>
                    <a:pt x="199" y="36"/>
                    <a:pt x="214" y="36"/>
                  </a:cubicBezTo>
                  <a:lnTo>
                    <a:pt x="214" y="36"/>
                  </a:lnTo>
                  <a:cubicBezTo>
                    <a:pt x="228" y="36"/>
                    <a:pt x="242" y="41"/>
                    <a:pt x="251" y="50"/>
                  </a:cubicBezTo>
                  <a:cubicBezTo>
                    <a:pt x="273" y="72"/>
                    <a:pt x="273" y="105"/>
                    <a:pt x="251" y="126"/>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任意多边形 310"/>
            <p:cNvSpPr/>
            <p:nvPr/>
          </p:nvSpPr>
          <p:spPr bwMode="gray">
            <a:xfrm>
              <a:off x="22620" y="17018"/>
              <a:ext cx="155" cy="177"/>
            </a:xfrm>
            <a:custGeom>
              <a:avLst/>
              <a:gdLst/>
              <a:ahLst/>
              <a:cxnLst/>
              <a:rect l="0" t="0" r="0" b="0"/>
              <a:pathLst>
                <a:path w="274" h="315">
                  <a:moveTo>
                    <a:pt x="244" y="87"/>
                  </a:moveTo>
                  <a:cubicBezTo>
                    <a:pt x="250" y="80"/>
                    <a:pt x="251" y="72"/>
                    <a:pt x="251" y="62"/>
                  </a:cubicBezTo>
                  <a:cubicBezTo>
                    <a:pt x="250" y="54"/>
                    <a:pt x="240" y="41"/>
                    <a:pt x="232" y="35"/>
                  </a:cubicBezTo>
                  <a:cubicBezTo>
                    <a:pt x="225" y="30"/>
                    <a:pt x="211" y="22"/>
                    <a:pt x="203" y="22"/>
                  </a:cubicBezTo>
                  <a:cubicBezTo>
                    <a:pt x="202" y="22"/>
                    <a:pt x="202" y="22"/>
                    <a:pt x="201" y="22"/>
                  </a:cubicBezTo>
                  <a:cubicBezTo>
                    <a:pt x="193" y="23"/>
                    <a:pt x="185" y="27"/>
                    <a:pt x="180" y="34"/>
                  </a:cubicBezTo>
                  <a:lnTo>
                    <a:pt x="147" y="73"/>
                  </a:lnTo>
                  <a:lnTo>
                    <a:pt x="211" y="125"/>
                  </a:lnTo>
                  <a:lnTo>
                    <a:pt x="244" y="87"/>
                  </a:lnTo>
                  <a:close/>
                  <a:moveTo>
                    <a:pt x="114" y="245"/>
                  </a:moveTo>
                  <a:lnTo>
                    <a:pt x="198" y="142"/>
                  </a:lnTo>
                  <a:lnTo>
                    <a:pt x="133" y="90"/>
                  </a:lnTo>
                  <a:lnTo>
                    <a:pt x="119" y="107"/>
                  </a:lnTo>
                  <a:lnTo>
                    <a:pt x="143" y="126"/>
                  </a:lnTo>
                  <a:cubicBezTo>
                    <a:pt x="145" y="127"/>
                    <a:pt x="146" y="131"/>
                    <a:pt x="145" y="135"/>
                  </a:cubicBezTo>
                  <a:cubicBezTo>
                    <a:pt x="145" y="139"/>
                    <a:pt x="142" y="141"/>
                    <a:pt x="138" y="141"/>
                  </a:cubicBezTo>
                  <a:lnTo>
                    <a:pt x="137" y="141"/>
                  </a:lnTo>
                  <a:cubicBezTo>
                    <a:pt x="135" y="141"/>
                    <a:pt x="133" y="141"/>
                    <a:pt x="132" y="140"/>
                  </a:cubicBezTo>
                  <a:lnTo>
                    <a:pt x="108" y="121"/>
                  </a:lnTo>
                  <a:lnTo>
                    <a:pt x="93" y="140"/>
                  </a:lnTo>
                  <a:lnTo>
                    <a:pt x="117" y="158"/>
                  </a:lnTo>
                  <a:cubicBezTo>
                    <a:pt x="119" y="160"/>
                    <a:pt x="120" y="165"/>
                    <a:pt x="119" y="167"/>
                  </a:cubicBezTo>
                  <a:cubicBezTo>
                    <a:pt x="118" y="171"/>
                    <a:pt x="116" y="173"/>
                    <a:pt x="112" y="174"/>
                  </a:cubicBezTo>
                  <a:lnTo>
                    <a:pt x="111" y="174"/>
                  </a:lnTo>
                  <a:cubicBezTo>
                    <a:pt x="109" y="174"/>
                    <a:pt x="107" y="173"/>
                    <a:pt x="105" y="172"/>
                  </a:cubicBezTo>
                  <a:lnTo>
                    <a:pt x="82" y="154"/>
                  </a:lnTo>
                  <a:lnTo>
                    <a:pt x="82" y="154"/>
                  </a:lnTo>
                  <a:lnTo>
                    <a:pt x="67" y="171"/>
                  </a:lnTo>
                  <a:lnTo>
                    <a:pt x="90" y="190"/>
                  </a:lnTo>
                  <a:cubicBezTo>
                    <a:pt x="93" y="193"/>
                    <a:pt x="94" y="198"/>
                    <a:pt x="92" y="203"/>
                  </a:cubicBezTo>
                  <a:cubicBezTo>
                    <a:pt x="90" y="205"/>
                    <a:pt x="88" y="206"/>
                    <a:pt x="86" y="207"/>
                  </a:cubicBezTo>
                  <a:lnTo>
                    <a:pt x="85" y="207"/>
                  </a:lnTo>
                  <a:cubicBezTo>
                    <a:pt x="83" y="207"/>
                    <a:pt x="81" y="206"/>
                    <a:pt x="79" y="205"/>
                  </a:cubicBezTo>
                  <a:lnTo>
                    <a:pt x="56" y="186"/>
                  </a:lnTo>
                  <a:lnTo>
                    <a:pt x="50" y="194"/>
                  </a:lnTo>
                  <a:cubicBezTo>
                    <a:pt x="40" y="207"/>
                    <a:pt x="40" y="223"/>
                    <a:pt x="52" y="236"/>
                  </a:cubicBezTo>
                  <a:lnTo>
                    <a:pt x="52" y="236"/>
                  </a:lnTo>
                  <a:lnTo>
                    <a:pt x="55" y="241"/>
                  </a:lnTo>
                  <a:lnTo>
                    <a:pt x="31" y="272"/>
                  </a:lnTo>
                  <a:lnTo>
                    <a:pt x="49" y="286"/>
                  </a:lnTo>
                  <a:lnTo>
                    <a:pt x="73" y="256"/>
                  </a:lnTo>
                  <a:lnTo>
                    <a:pt x="79" y="258"/>
                  </a:lnTo>
                  <a:cubicBezTo>
                    <a:pt x="80" y="259"/>
                    <a:pt x="82" y="259"/>
                    <a:pt x="83" y="259"/>
                  </a:cubicBezTo>
                  <a:cubicBezTo>
                    <a:pt x="85" y="259"/>
                    <a:pt x="87" y="259"/>
                    <a:pt x="89" y="258"/>
                  </a:cubicBezTo>
                  <a:lnTo>
                    <a:pt x="91" y="258"/>
                  </a:lnTo>
                  <a:lnTo>
                    <a:pt x="91" y="258"/>
                  </a:lnTo>
                  <a:cubicBezTo>
                    <a:pt x="101" y="256"/>
                    <a:pt x="109" y="252"/>
                    <a:pt x="114" y="245"/>
                  </a:cubicBezTo>
                  <a:close/>
                  <a:moveTo>
                    <a:pt x="271" y="60"/>
                  </a:moveTo>
                  <a:cubicBezTo>
                    <a:pt x="273" y="74"/>
                    <a:pt x="269" y="88"/>
                    <a:pt x="260" y="100"/>
                  </a:cubicBezTo>
                  <a:lnTo>
                    <a:pt x="227" y="140"/>
                  </a:lnTo>
                  <a:lnTo>
                    <a:pt x="249" y="156"/>
                  </a:lnTo>
                  <a:cubicBezTo>
                    <a:pt x="253" y="160"/>
                    <a:pt x="254" y="167"/>
                    <a:pt x="251" y="171"/>
                  </a:cubicBezTo>
                  <a:cubicBezTo>
                    <a:pt x="249" y="173"/>
                    <a:pt x="246" y="175"/>
                    <a:pt x="243" y="175"/>
                  </a:cubicBezTo>
                  <a:cubicBezTo>
                    <a:pt x="240" y="175"/>
                    <a:pt x="238" y="174"/>
                    <a:pt x="236" y="173"/>
                  </a:cubicBezTo>
                  <a:lnTo>
                    <a:pt x="214" y="155"/>
                  </a:lnTo>
                  <a:lnTo>
                    <a:pt x="131" y="258"/>
                  </a:lnTo>
                  <a:cubicBezTo>
                    <a:pt x="122" y="269"/>
                    <a:pt x="108" y="275"/>
                    <a:pt x="93" y="277"/>
                  </a:cubicBezTo>
                  <a:lnTo>
                    <a:pt x="93" y="277"/>
                  </a:lnTo>
                  <a:cubicBezTo>
                    <a:pt x="88" y="278"/>
                    <a:pt x="87" y="278"/>
                    <a:pt x="80" y="278"/>
                  </a:cubicBezTo>
                  <a:lnTo>
                    <a:pt x="52" y="314"/>
                  </a:lnTo>
                  <a:lnTo>
                    <a:pt x="0" y="273"/>
                  </a:lnTo>
                  <a:lnTo>
                    <a:pt x="27" y="238"/>
                  </a:lnTo>
                  <a:cubicBezTo>
                    <a:pt x="16" y="219"/>
                    <a:pt x="18" y="197"/>
                    <a:pt x="33" y="179"/>
                  </a:cubicBezTo>
                  <a:lnTo>
                    <a:pt x="118" y="75"/>
                  </a:lnTo>
                  <a:lnTo>
                    <a:pt x="97" y="59"/>
                  </a:lnTo>
                  <a:cubicBezTo>
                    <a:pt x="92" y="55"/>
                    <a:pt x="92" y="48"/>
                    <a:pt x="95" y="44"/>
                  </a:cubicBezTo>
                  <a:cubicBezTo>
                    <a:pt x="99" y="39"/>
                    <a:pt x="105" y="38"/>
                    <a:pt x="110" y="42"/>
                  </a:cubicBezTo>
                  <a:lnTo>
                    <a:pt x="131" y="59"/>
                  </a:lnTo>
                  <a:lnTo>
                    <a:pt x="163" y="20"/>
                  </a:lnTo>
                  <a:cubicBezTo>
                    <a:pt x="172" y="8"/>
                    <a:pt x="187" y="0"/>
                    <a:pt x="202" y="0"/>
                  </a:cubicBezTo>
                  <a:cubicBezTo>
                    <a:pt x="217" y="0"/>
                    <a:pt x="235" y="8"/>
                    <a:pt x="245" y="17"/>
                  </a:cubicBezTo>
                  <a:cubicBezTo>
                    <a:pt x="256" y="27"/>
                    <a:pt x="269" y="45"/>
                    <a:pt x="271" y="60"/>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任意多边形 311"/>
            <p:cNvSpPr/>
            <p:nvPr/>
          </p:nvSpPr>
          <p:spPr bwMode="gray">
            <a:xfrm>
              <a:off x="22615" y="17015"/>
              <a:ext cx="160" cy="185"/>
            </a:xfrm>
            <a:custGeom>
              <a:avLst/>
              <a:gdLst/>
              <a:ahLst/>
              <a:cxnLst/>
              <a:rect l="0" t="0" r="0" b="0"/>
              <a:pathLst>
                <a:path w="284" h="327">
                  <a:moveTo>
                    <a:pt x="58" y="326"/>
                  </a:moveTo>
                  <a:lnTo>
                    <a:pt x="0" y="278"/>
                  </a:lnTo>
                  <a:lnTo>
                    <a:pt x="28" y="243"/>
                  </a:lnTo>
                  <a:cubicBezTo>
                    <a:pt x="17" y="223"/>
                    <a:pt x="19" y="200"/>
                    <a:pt x="35" y="181"/>
                  </a:cubicBezTo>
                  <a:lnTo>
                    <a:pt x="117" y="81"/>
                  </a:lnTo>
                  <a:lnTo>
                    <a:pt x="100" y="67"/>
                  </a:lnTo>
                  <a:cubicBezTo>
                    <a:pt x="94" y="62"/>
                    <a:pt x="93" y="52"/>
                    <a:pt x="98" y="46"/>
                  </a:cubicBezTo>
                  <a:cubicBezTo>
                    <a:pt x="100" y="43"/>
                    <a:pt x="104" y="40"/>
                    <a:pt x="108" y="40"/>
                  </a:cubicBezTo>
                  <a:cubicBezTo>
                    <a:pt x="111" y="39"/>
                    <a:pt x="116" y="41"/>
                    <a:pt x="119" y="43"/>
                  </a:cubicBezTo>
                  <a:lnTo>
                    <a:pt x="136" y="57"/>
                  </a:lnTo>
                  <a:lnTo>
                    <a:pt x="164" y="22"/>
                  </a:lnTo>
                  <a:cubicBezTo>
                    <a:pt x="175" y="9"/>
                    <a:pt x="191" y="1"/>
                    <a:pt x="207" y="0"/>
                  </a:cubicBezTo>
                  <a:cubicBezTo>
                    <a:pt x="223" y="0"/>
                    <a:pt x="242" y="9"/>
                    <a:pt x="253" y="18"/>
                  </a:cubicBezTo>
                  <a:cubicBezTo>
                    <a:pt x="265" y="28"/>
                    <a:pt x="279" y="46"/>
                    <a:pt x="281" y="63"/>
                  </a:cubicBezTo>
                  <a:lnTo>
                    <a:pt x="281" y="63"/>
                  </a:lnTo>
                  <a:cubicBezTo>
                    <a:pt x="283" y="78"/>
                    <a:pt x="279" y="94"/>
                    <a:pt x="269" y="106"/>
                  </a:cubicBezTo>
                  <a:lnTo>
                    <a:pt x="239" y="143"/>
                  </a:lnTo>
                  <a:lnTo>
                    <a:pt x="257" y="157"/>
                  </a:lnTo>
                  <a:cubicBezTo>
                    <a:pt x="259" y="159"/>
                    <a:pt x="261" y="162"/>
                    <a:pt x="262" y="167"/>
                  </a:cubicBezTo>
                  <a:cubicBezTo>
                    <a:pt x="263" y="171"/>
                    <a:pt x="261" y="175"/>
                    <a:pt x="259" y="178"/>
                  </a:cubicBezTo>
                  <a:cubicBezTo>
                    <a:pt x="257" y="181"/>
                    <a:pt x="253" y="184"/>
                    <a:pt x="249" y="184"/>
                  </a:cubicBezTo>
                  <a:cubicBezTo>
                    <a:pt x="245" y="184"/>
                    <a:pt x="241" y="183"/>
                    <a:pt x="238" y="180"/>
                  </a:cubicBezTo>
                  <a:lnTo>
                    <a:pt x="220" y="166"/>
                  </a:lnTo>
                  <a:lnTo>
                    <a:pt x="139" y="265"/>
                  </a:lnTo>
                  <a:cubicBezTo>
                    <a:pt x="130" y="277"/>
                    <a:pt x="115" y="285"/>
                    <a:pt x="99" y="287"/>
                  </a:cubicBezTo>
                  <a:cubicBezTo>
                    <a:pt x="94" y="288"/>
                    <a:pt x="93" y="288"/>
                    <a:pt x="88" y="288"/>
                  </a:cubicBezTo>
                  <a:lnTo>
                    <a:pt x="58" y="326"/>
                  </a:lnTo>
                  <a:close/>
                  <a:moveTo>
                    <a:pt x="14" y="277"/>
                  </a:moveTo>
                  <a:lnTo>
                    <a:pt x="58" y="312"/>
                  </a:lnTo>
                  <a:lnTo>
                    <a:pt x="85" y="277"/>
                  </a:lnTo>
                  <a:lnTo>
                    <a:pt x="86" y="277"/>
                  </a:lnTo>
                  <a:cubicBezTo>
                    <a:pt x="92" y="277"/>
                    <a:pt x="93" y="277"/>
                    <a:pt x="98" y="277"/>
                  </a:cubicBezTo>
                  <a:lnTo>
                    <a:pt x="98" y="277"/>
                  </a:lnTo>
                  <a:cubicBezTo>
                    <a:pt x="111" y="275"/>
                    <a:pt x="124" y="268"/>
                    <a:pt x="132" y="259"/>
                  </a:cubicBezTo>
                  <a:lnTo>
                    <a:pt x="218" y="153"/>
                  </a:lnTo>
                  <a:lnTo>
                    <a:pt x="244" y="173"/>
                  </a:lnTo>
                  <a:cubicBezTo>
                    <a:pt x="244" y="174"/>
                    <a:pt x="246" y="175"/>
                    <a:pt x="248" y="174"/>
                  </a:cubicBezTo>
                  <a:cubicBezTo>
                    <a:pt x="250" y="174"/>
                    <a:pt x="251" y="173"/>
                    <a:pt x="252" y="172"/>
                  </a:cubicBezTo>
                  <a:cubicBezTo>
                    <a:pt x="253" y="171"/>
                    <a:pt x="254" y="170"/>
                    <a:pt x="253" y="168"/>
                  </a:cubicBezTo>
                  <a:cubicBezTo>
                    <a:pt x="253" y="166"/>
                    <a:pt x="252" y="165"/>
                    <a:pt x="251" y="164"/>
                  </a:cubicBezTo>
                  <a:lnTo>
                    <a:pt x="227" y="144"/>
                  </a:lnTo>
                  <a:lnTo>
                    <a:pt x="262" y="100"/>
                  </a:lnTo>
                  <a:cubicBezTo>
                    <a:pt x="270" y="90"/>
                    <a:pt x="273" y="77"/>
                    <a:pt x="272" y="63"/>
                  </a:cubicBezTo>
                  <a:cubicBezTo>
                    <a:pt x="270" y="50"/>
                    <a:pt x="258" y="33"/>
                    <a:pt x="248" y="25"/>
                  </a:cubicBezTo>
                  <a:cubicBezTo>
                    <a:pt x="239" y="17"/>
                    <a:pt x="222" y="9"/>
                    <a:pt x="208" y="9"/>
                  </a:cubicBezTo>
                  <a:cubicBezTo>
                    <a:pt x="194" y="9"/>
                    <a:pt x="181" y="15"/>
                    <a:pt x="172" y="26"/>
                  </a:cubicBezTo>
                  <a:lnTo>
                    <a:pt x="137" y="69"/>
                  </a:lnTo>
                  <a:lnTo>
                    <a:pt x="112" y="50"/>
                  </a:lnTo>
                  <a:cubicBezTo>
                    <a:pt x="111" y="49"/>
                    <a:pt x="110" y="49"/>
                    <a:pt x="108" y="49"/>
                  </a:cubicBezTo>
                  <a:cubicBezTo>
                    <a:pt x="106" y="49"/>
                    <a:pt x="105" y="50"/>
                    <a:pt x="104" y="51"/>
                  </a:cubicBezTo>
                  <a:cubicBezTo>
                    <a:pt x="102" y="53"/>
                    <a:pt x="102" y="57"/>
                    <a:pt x="105" y="59"/>
                  </a:cubicBezTo>
                  <a:lnTo>
                    <a:pt x="129" y="78"/>
                  </a:lnTo>
                  <a:lnTo>
                    <a:pt x="42" y="185"/>
                  </a:lnTo>
                  <a:cubicBezTo>
                    <a:pt x="28" y="202"/>
                    <a:pt x="26" y="222"/>
                    <a:pt x="37" y="239"/>
                  </a:cubicBezTo>
                  <a:lnTo>
                    <a:pt x="39" y="242"/>
                  </a:lnTo>
                  <a:lnTo>
                    <a:pt x="14" y="277"/>
                  </a:lnTo>
                  <a:close/>
                  <a:moveTo>
                    <a:pt x="56" y="296"/>
                  </a:moveTo>
                  <a:lnTo>
                    <a:pt x="31" y="276"/>
                  </a:lnTo>
                  <a:lnTo>
                    <a:pt x="56" y="244"/>
                  </a:lnTo>
                  <a:lnTo>
                    <a:pt x="55" y="242"/>
                  </a:lnTo>
                  <a:cubicBezTo>
                    <a:pt x="43" y="227"/>
                    <a:pt x="43" y="209"/>
                    <a:pt x="53" y="195"/>
                  </a:cubicBezTo>
                  <a:lnTo>
                    <a:pt x="63" y="183"/>
                  </a:lnTo>
                  <a:lnTo>
                    <a:pt x="90" y="204"/>
                  </a:lnTo>
                  <a:cubicBezTo>
                    <a:pt x="91" y="205"/>
                    <a:pt x="92" y="205"/>
                    <a:pt x="93" y="205"/>
                  </a:cubicBezTo>
                  <a:cubicBezTo>
                    <a:pt x="95" y="205"/>
                    <a:pt x="96" y="204"/>
                    <a:pt x="97" y="203"/>
                  </a:cubicBezTo>
                  <a:cubicBezTo>
                    <a:pt x="98" y="201"/>
                    <a:pt x="98" y="198"/>
                    <a:pt x="96" y="197"/>
                  </a:cubicBezTo>
                  <a:lnTo>
                    <a:pt x="70" y="175"/>
                  </a:lnTo>
                  <a:lnTo>
                    <a:pt x="90" y="150"/>
                  </a:lnTo>
                  <a:lnTo>
                    <a:pt x="94" y="153"/>
                  </a:lnTo>
                  <a:lnTo>
                    <a:pt x="117" y="171"/>
                  </a:lnTo>
                  <a:cubicBezTo>
                    <a:pt x="118" y="172"/>
                    <a:pt x="119" y="172"/>
                    <a:pt x="120" y="172"/>
                  </a:cubicBezTo>
                  <a:cubicBezTo>
                    <a:pt x="122" y="172"/>
                    <a:pt x="124" y="171"/>
                    <a:pt x="124" y="170"/>
                  </a:cubicBezTo>
                  <a:cubicBezTo>
                    <a:pt x="124" y="168"/>
                    <a:pt x="124" y="166"/>
                    <a:pt x="122" y="165"/>
                  </a:cubicBezTo>
                  <a:lnTo>
                    <a:pt x="95" y="144"/>
                  </a:lnTo>
                  <a:lnTo>
                    <a:pt x="115" y="118"/>
                  </a:lnTo>
                  <a:lnTo>
                    <a:pt x="142" y="140"/>
                  </a:lnTo>
                  <a:cubicBezTo>
                    <a:pt x="143" y="141"/>
                    <a:pt x="144" y="141"/>
                    <a:pt x="145" y="141"/>
                  </a:cubicBezTo>
                  <a:cubicBezTo>
                    <a:pt x="147" y="141"/>
                    <a:pt x="149" y="139"/>
                    <a:pt x="149" y="138"/>
                  </a:cubicBezTo>
                  <a:cubicBezTo>
                    <a:pt x="149" y="137"/>
                    <a:pt x="149" y="134"/>
                    <a:pt x="147" y="133"/>
                  </a:cubicBezTo>
                  <a:lnTo>
                    <a:pt x="121" y="112"/>
                  </a:lnTo>
                  <a:lnTo>
                    <a:pt x="140" y="88"/>
                  </a:lnTo>
                  <a:lnTo>
                    <a:pt x="212" y="145"/>
                  </a:lnTo>
                  <a:lnTo>
                    <a:pt x="125" y="251"/>
                  </a:lnTo>
                  <a:cubicBezTo>
                    <a:pt x="120" y="259"/>
                    <a:pt x="110" y="264"/>
                    <a:pt x="99" y="265"/>
                  </a:cubicBezTo>
                  <a:lnTo>
                    <a:pt x="98" y="265"/>
                  </a:lnTo>
                  <a:cubicBezTo>
                    <a:pt x="95" y="265"/>
                    <a:pt x="93" y="266"/>
                    <a:pt x="91" y="266"/>
                  </a:cubicBezTo>
                  <a:cubicBezTo>
                    <a:pt x="89" y="266"/>
                    <a:pt x="87" y="266"/>
                    <a:pt x="85" y="265"/>
                  </a:cubicBezTo>
                  <a:lnTo>
                    <a:pt x="82" y="264"/>
                  </a:lnTo>
                  <a:lnTo>
                    <a:pt x="56" y="296"/>
                  </a:lnTo>
                  <a:close/>
                  <a:moveTo>
                    <a:pt x="43" y="274"/>
                  </a:moveTo>
                  <a:lnTo>
                    <a:pt x="54" y="283"/>
                  </a:lnTo>
                  <a:lnTo>
                    <a:pt x="77" y="254"/>
                  </a:lnTo>
                  <a:lnTo>
                    <a:pt x="85" y="257"/>
                  </a:lnTo>
                  <a:cubicBezTo>
                    <a:pt x="86" y="257"/>
                    <a:pt x="87" y="258"/>
                    <a:pt x="89" y="258"/>
                  </a:cubicBezTo>
                  <a:cubicBezTo>
                    <a:pt x="91" y="258"/>
                    <a:pt x="93" y="258"/>
                    <a:pt x="95" y="257"/>
                  </a:cubicBezTo>
                  <a:lnTo>
                    <a:pt x="97" y="257"/>
                  </a:lnTo>
                  <a:cubicBezTo>
                    <a:pt x="105" y="256"/>
                    <a:pt x="112" y="252"/>
                    <a:pt x="116" y="247"/>
                  </a:cubicBezTo>
                  <a:lnTo>
                    <a:pt x="116" y="247"/>
                  </a:lnTo>
                  <a:lnTo>
                    <a:pt x="197" y="147"/>
                  </a:lnTo>
                  <a:lnTo>
                    <a:pt x="140" y="101"/>
                  </a:lnTo>
                  <a:lnTo>
                    <a:pt x="133" y="110"/>
                  </a:lnTo>
                  <a:lnTo>
                    <a:pt x="152" y="126"/>
                  </a:lnTo>
                  <a:cubicBezTo>
                    <a:pt x="157" y="130"/>
                    <a:pt x="159" y="135"/>
                    <a:pt x="157" y="140"/>
                  </a:cubicBezTo>
                  <a:cubicBezTo>
                    <a:pt x="155" y="145"/>
                    <a:pt x="151" y="149"/>
                    <a:pt x="146" y="149"/>
                  </a:cubicBezTo>
                  <a:lnTo>
                    <a:pt x="144" y="149"/>
                  </a:lnTo>
                  <a:cubicBezTo>
                    <a:pt x="141" y="149"/>
                    <a:pt x="138" y="148"/>
                    <a:pt x="136" y="146"/>
                  </a:cubicBezTo>
                  <a:lnTo>
                    <a:pt x="116" y="131"/>
                  </a:lnTo>
                  <a:lnTo>
                    <a:pt x="107" y="142"/>
                  </a:lnTo>
                  <a:lnTo>
                    <a:pt x="126" y="158"/>
                  </a:lnTo>
                  <a:cubicBezTo>
                    <a:pt x="131" y="161"/>
                    <a:pt x="133" y="167"/>
                    <a:pt x="131" y="171"/>
                  </a:cubicBezTo>
                  <a:cubicBezTo>
                    <a:pt x="129" y="177"/>
                    <a:pt x="124" y="181"/>
                    <a:pt x="120" y="181"/>
                  </a:cubicBezTo>
                  <a:lnTo>
                    <a:pt x="118" y="181"/>
                  </a:lnTo>
                  <a:cubicBezTo>
                    <a:pt x="115" y="181"/>
                    <a:pt x="112" y="180"/>
                    <a:pt x="110" y="178"/>
                  </a:cubicBezTo>
                  <a:lnTo>
                    <a:pt x="90" y="162"/>
                  </a:lnTo>
                  <a:lnTo>
                    <a:pt x="82" y="172"/>
                  </a:lnTo>
                  <a:lnTo>
                    <a:pt x="101" y="188"/>
                  </a:lnTo>
                  <a:cubicBezTo>
                    <a:pt x="107" y="193"/>
                    <a:pt x="108" y="201"/>
                    <a:pt x="103" y="208"/>
                  </a:cubicBezTo>
                  <a:cubicBezTo>
                    <a:pt x="100" y="211"/>
                    <a:pt x="98" y="212"/>
                    <a:pt x="94" y="212"/>
                  </a:cubicBezTo>
                  <a:lnTo>
                    <a:pt x="92" y="212"/>
                  </a:lnTo>
                  <a:cubicBezTo>
                    <a:pt x="89" y="212"/>
                    <a:pt x="85" y="211"/>
                    <a:pt x="84" y="210"/>
                  </a:cubicBezTo>
                  <a:lnTo>
                    <a:pt x="64" y="194"/>
                  </a:lnTo>
                  <a:lnTo>
                    <a:pt x="60" y="198"/>
                  </a:lnTo>
                  <a:cubicBezTo>
                    <a:pt x="52" y="209"/>
                    <a:pt x="53" y="223"/>
                    <a:pt x="62" y="235"/>
                  </a:cubicBezTo>
                  <a:lnTo>
                    <a:pt x="68" y="242"/>
                  </a:lnTo>
                  <a:lnTo>
                    <a:pt x="43" y="274"/>
                  </a:lnTo>
                  <a:close/>
                  <a:moveTo>
                    <a:pt x="218" y="136"/>
                  </a:moveTo>
                  <a:lnTo>
                    <a:pt x="147" y="78"/>
                  </a:lnTo>
                  <a:lnTo>
                    <a:pt x="182" y="36"/>
                  </a:lnTo>
                  <a:cubicBezTo>
                    <a:pt x="188" y="28"/>
                    <a:pt x="197" y="24"/>
                    <a:pt x="206" y="23"/>
                  </a:cubicBezTo>
                  <a:cubicBezTo>
                    <a:pt x="207" y="23"/>
                    <a:pt x="207" y="23"/>
                    <a:pt x="208" y="23"/>
                  </a:cubicBezTo>
                  <a:cubicBezTo>
                    <a:pt x="218" y="23"/>
                    <a:pt x="232" y="29"/>
                    <a:pt x="240" y="36"/>
                  </a:cubicBezTo>
                  <a:cubicBezTo>
                    <a:pt x="247" y="42"/>
                    <a:pt x="258" y="56"/>
                    <a:pt x="260" y="66"/>
                  </a:cubicBezTo>
                  <a:cubicBezTo>
                    <a:pt x="262" y="77"/>
                    <a:pt x="259" y="87"/>
                    <a:pt x="253" y="94"/>
                  </a:cubicBezTo>
                  <a:lnTo>
                    <a:pt x="253" y="94"/>
                  </a:lnTo>
                  <a:lnTo>
                    <a:pt x="218" y="136"/>
                  </a:lnTo>
                  <a:close/>
                  <a:moveTo>
                    <a:pt x="160" y="78"/>
                  </a:moveTo>
                  <a:lnTo>
                    <a:pt x="217" y="124"/>
                  </a:lnTo>
                  <a:lnTo>
                    <a:pt x="246" y="88"/>
                  </a:lnTo>
                  <a:cubicBezTo>
                    <a:pt x="251" y="82"/>
                    <a:pt x="253" y="75"/>
                    <a:pt x="252" y="67"/>
                  </a:cubicBezTo>
                  <a:cubicBezTo>
                    <a:pt x="251" y="61"/>
                    <a:pt x="242" y="49"/>
                    <a:pt x="235" y="43"/>
                  </a:cubicBezTo>
                  <a:cubicBezTo>
                    <a:pt x="229" y="38"/>
                    <a:pt x="216" y="33"/>
                    <a:pt x="208" y="32"/>
                  </a:cubicBezTo>
                  <a:cubicBezTo>
                    <a:pt x="208" y="32"/>
                    <a:pt x="208" y="32"/>
                    <a:pt x="207" y="32"/>
                  </a:cubicBezTo>
                  <a:cubicBezTo>
                    <a:pt x="200" y="33"/>
                    <a:pt x="193" y="37"/>
                    <a:pt x="189" y="42"/>
                  </a:cubicBezTo>
                  <a:lnTo>
                    <a:pt x="160" y="78"/>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任意多边形 312"/>
            <p:cNvSpPr/>
            <p:nvPr/>
          </p:nvSpPr>
          <p:spPr bwMode="gray">
            <a:xfrm>
              <a:off x="23560" y="16998"/>
              <a:ext cx="125" cy="197"/>
            </a:xfrm>
            <a:custGeom>
              <a:avLst/>
              <a:gdLst/>
              <a:ahLst/>
              <a:cxnLst/>
              <a:rect l="0" t="0" r="0" b="0"/>
              <a:pathLst>
                <a:path w="221" h="347">
                  <a:moveTo>
                    <a:pt x="161" y="283"/>
                  </a:moveTo>
                  <a:cubicBezTo>
                    <a:pt x="197" y="264"/>
                    <a:pt x="220" y="226"/>
                    <a:pt x="218" y="185"/>
                  </a:cubicBezTo>
                  <a:cubicBezTo>
                    <a:pt x="216" y="144"/>
                    <a:pt x="191" y="107"/>
                    <a:pt x="154" y="91"/>
                  </a:cubicBezTo>
                  <a:lnTo>
                    <a:pt x="174" y="58"/>
                  </a:lnTo>
                  <a:cubicBezTo>
                    <a:pt x="177" y="55"/>
                    <a:pt x="175" y="49"/>
                    <a:pt x="171" y="46"/>
                  </a:cubicBezTo>
                  <a:lnTo>
                    <a:pt x="165" y="43"/>
                  </a:lnTo>
                  <a:lnTo>
                    <a:pt x="173" y="29"/>
                  </a:lnTo>
                  <a:cubicBezTo>
                    <a:pt x="175" y="24"/>
                    <a:pt x="174" y="18"/>
                    <a:pt x="169" y="17"/>
                  </a:cubicBezTo>
                  <a:lnTo>
                    <a:pt x="146" y="2"/>
                  </a:lnTo>
                  <a:cubicBezTo>
                    <a:pt x="144" y="1"/>
                    <a:pt x="142" y="0"/>
                    <a:pt x="140" y="1"/>
                  </a:cubicBezTo>
                  <a:cubicBezTo>
                    <a:pt x="138" y="2"/>
                    <a:pt x="135" y="3"/>
                    <a:pt x="134" y="4"/>
                  </a:cubicBezTo>
                  <a:lnTo>
                    <a:pt x="125" y="20"/>
                  </a:lnTo>
                  <a:cubicBezTo>
                    <a:pt x="123" y="21"/>
                    <a:pt x="120" y="22"/>
                    <a:pt x="119" y="24"/>
                  </a:cubicBezTo>
                  <a:lnTo>
                    <a:pt x="58" y="125"/>
                  </a:lnTo>
                  <a:cubicBezTo>
                    <a:pt x="55" y="129"/>
                    <a:pt x="57" y="135"/>
                    <a:pt x="61" y="137"/>
                  </a:cubicBezTo>
                  <a:lnTo>
                    <a:pt x="73" y="145"/>
                  </a:lnTo>
                  <a:lnTo>
                    <a:pt x="67" y="154"/>
                  </a:lnTo>
                  <a:cubicBezTo>
                    <a:pt x="65" y="158"/>
                    <a:pt x="66" y="163"/>
                    <a:pt x="70" y="165"/>
                  </a:cubicBezTo>
                  <a:lnTo>
                    <a:pt x="71" y="165"/>
                  </a:lnTo>
                  <a:cubicBezTo>
                    <a:pt x="73" y="166"/>
                    <a:pt x="76" y="167"/>
                    <a:pt x="77" y="166"/>
                  </a:cubicBezTo>
                  <a:cubicBezTo>
                    <a:pt x="79" y="165"/>
                    <a:pt x="81" y="164"/>
                    <a:pt x="83" y="163"/>
                  </a:cubicBezTo>
                  <a:lnTo>
                    <a:pt x="88" y="154"/>
                  </a:lnTo>
                  <a:lnTo>
                    <a:pt x="100" y="162"/>
                  </a:lnTo>
                  <a:cubicBezTo>
                    <a:pt x="102" y="163"/>
                    <a:pt x="103" y="163"/>
                    <a:pt x="105" y="163"/>
                  </a:cubicBezTo>
                  <a:lnTo>
                    <a:pt x="107" y="163"/>
                  </a:lnTo>
                  <a:cubicBezTo>
                    <a:pt x="110" y="162"/>
                    <a:pt x="112" y="161"/>
                    <a:pt x="113" y="159"/>
                  </a:cubicBezTo>
                  <a:lnTo>
                    <a:pt x="145" y="105"/>
                  </a:lnTo>
                  <a:cubicBezTo>
                    <a:pt x="185" y="121"/>
                    <a:pt x="208" y="163"/>
                    <a:pt x="200" y="204"/>
                  </a:cubicBezTo>
                  <a:cubicBezTo>
                    <a:pt x="192" y="246"/>
                    <a:pt x="156" y="277"/>
                    <a:pt x="113" y="277"/>
                  </a:cubicBezTo>
                  <a:cubicBezTo>
                    <a:pt x="87" y="277"/>
                    <a:pt x="63" y="266"/>
                    <a:pt x="46" y="246"/>
                  </a:cubicBezTo>
                  <a:lnTo>
                    <a:pt x="115" y="246"/>
                  </a:lnTo>
                  <a:cubicBezTo>
                    <a:pt x="116" y="246"/>
                    <a:pt x="119" y="245"/>
                    <a:pt x="121" y="243"/>
                  </a:cubicBezTo>
                  <a:cubicBezTo>
                    <a:pt x="123" y="242"/>
                    <a:pt x="124" y="240"/>
                    <a:pt x="124" y="237"/>
                  </a:cubicBezTo>
                  <a:lnTo>
                    <a:pt x="124" y="204"/>
                  </a:lnTo>
                  <a:cubicBezTo>
                    <a:pt x="124" y="202"/>
                    <a:pt x="123" y="200"/>
                    <a:pt x="121" y="198"/>
                  </a:cubicBezTo>
                  <a:cubicBezTo>
                    <a:pt x="119" y="196"/>
                    <a:pt x="117" y="195"/>
                    <a:pt x="115" y="195"/>
                  </a:cubicBezTo>
                  <a:lnTo>
                    <a:pt x="9" y="195"/>
                  </a:lnTo>
                  <a:cubicBezTo>
                    <a:pt x="4" y="195"/>
                    <a:pt x="0" y="199"/>
                    <a:pt x="0" y="203"/>
                  </a:cubicBezTo>
                  <a:lnTo>
                    <a:pt x="0" y="235"/>
                  </a:lnTo>
                  <a:cubicBezTo>
                    <a:pt x="0" y="240"/>
                    <a:pt x="4" y="243"/>
                    <a:pt x="9" y="243"/>
                  </a:cubicBezTo>
                  <a:lnTo>
                    <a:pt x="24" y="243"/>
                  </a:lnTo>
                  <a:cubicBezTo>
                    <a:pt x="44" y="273"/>
                    <a:pt x="76" y="291"/>
                    <a:pt x="112" y="291"/>
                  </a:cubicBezTo>
                  <a:lnTo>
                    <a:pt x="115" y="291"/>
                  </a:lnTo>
                  <a:cubicBezTo>
                    <a:pt x="116" y="291"/>
                    <a:pt x="116" y="291"/>
                    <a:pt x="117" y="291"/>
                  </a:cubicBezTo>
                  <a:cubicBezTo>
                    <a:pt x="163" y="291"/>
                    <a:pt x="187" y="303"/>
                    <a:pt x="196" y="329"/>
                  </a:cubicBezTo>
                  <a:lnTo>
                    <a:pt x="29" y="329"/>
                  </a:lnTo>
                  <a:cubicBezTo>
                    <a:pt x="24" y="329"/>
                    <a:pt x="21" y="333"/>
                    <a:pt x="21" y="337"/>
                  </a:cubicBezTo>
                  <a:cubicBezTo>
                    <a:pt x="21" y="342"/>
                    <a:pt x="24" y="346"/>
                    <a:pt x="29" y="346"/>
                  </a:cubicBezTo>
                  <a:lnTo>
                    <a:pt x="218" y="346"/>
                  </a:lnTo>
                  <a:lnTo>
                    <a:pt x="217" y="336"/>
                  </a:lnTo>
                  <a:cubicBezTo>
                    <a:pt x="212" y="311"/>
                    <a:pt x="190" y="289"/>
                    <a:pt x="161" y="283"/>
                  </a:cubicBezTo>
                  <a:close/>
                  <a:moveTo>
                    <a:pt x="145" y="22"/>
                  </a:moveTo>
                  <a:lnTo>
                    <a:pt x="154" y="28"/>
                  </a:lnTo>
                  <a:lnTo>
                    <a:pt x="150" y="34"/>
                  </a:lnTo>
                  <a:lnTo>
                    <a:pt x="142" y="29"/>
                  </a:lnTo>
                  <a:lnTo>
                    <a:pt x="145" y="22"/>
                  </a:lnTo>
                  <a:close/>
                  <a:moveTo>
                    <a:pt x="102" y="143"/>
                  </a:moveTo>
                  <a:lnTo>
                    <a:pt x="77" y="128"/>
                  </a:lnTo>
                  <a:lnTo>
                    <a:pt x="130" y="42"/>
                  </a:lnTo>
                  <a:lnTo>
                    <a:pt x="148" y="53"/>
                  </a:lnTo>
                  <a:lnTo>
                    <a:pt x="151" y="53"/>
                  </a:lnTo>
                  <a:lnTo>
                    <a:pt x="155" y="56"/>
                  </a:lnTo>
                  <a:lnTo>
                    <a:pt x="102" y="143"/>
                  </a:lnTo>
                  <a:close/>
                  <a:moveTo>
                    <a:pt x="17" y="216"/>
                  </a:moveTo>
                  <a:lnTo>
                    <a:pt x="104" y="216"/>
                  </a:lnTo>
                  <a:lnTo>
                    <a:pt x="104" y="230"/>
                  </a:lnTo>
                  <a:lnTo>
                    <a:pt x="17" y="230"/>
                  </a:lnTo>
                  <a:lnTo>
                    <a:pt x="17" y="216"/>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任意多边形 313"/>
            <p:cNvSpPr/>
            <p:nvPr/>
          </p:nvSpPr>
          <p:spPr bwMode="gray">
            <a:xfrm>
              <a:off x="23558" y="16995"/>
              <a:ext cx="130" cy="205"/>
            </a:xfrm>
            <a:custGeom>
              <a:avLst/>
              <a:gdLst/>
              <a:ahLst/>
              <a:cxnLst/>
              <a:rect l="0" t="0" r="0" b="0"/>
              <a:pathLst>
                <a:path w="230" h="360">
                  <a:moveTo>
                    <a:pt x="226" y="359"/>
                  </a:moveTo>
                  <a:lnTo>
                    <a:pt x="32" y="359"/>
                  </a:lnTo>
                  <a:cubicBezTo>
                    <a:pt x="25" y="359"/>
                    <a:pt x="19" y="353"/>
                    <a:pt x="19" y="346"/>
                  </a:cubicBezTo>
                  <a:cubicBezTo>
                    <a:pt x="19" y="339"/>
                    <a:pt x="25" y="333"/>
                    <a:pt x="32" y="333"/>
                  </a:cubicBezTo>
                  <a:lnTo>
                    <a:pt x="193" y="333"/>
                  </a:lnTo>
                  <a:cubicBezTo>
                    <a:pt x="184" y="313"/>
                    <a:pt x="160" y="304"/>
                    <a:pt x="121" y="304"/>
                  </a:cubicBezTo>
                  <a:cubicBezTo>
                    <a:pt x="120" y="304"/>
                    <a:pt x="120" y="304"/>
                    <a:pt x="118" y="304"/>
                  </a:cubicBezTo>
                  <a:lnTo>
                    <a:pt x="116" y="304"/>
                  </a:lnTo>
                  <a:cubicBezTo>
                    <a:pt x="80" y="304"/>
                    <a:pt x="46" y="287"/>
                    <a:pt x="26" y="257"/>
                  </a:cubicBezTo>
                  <a:lnTo>
                    <a:pt x="13" y="257"/>
                  </a:lnTo>
                  <a:cubicBezTo>
                    <a:pt x="5" y="257"/>
                    <a:pt x="0" y="251"/>
                    <a:pt x="0" y="244"/>
                  </a:cubicBezTo>
                  <a:lnTo>
                    <a:pt x="0" y="212"/>
                  </a:lnTo>
                  <a:cubicBezTo>
                    <a:pt x="0" y="205"/>
                    <a:pt x="5" y="199"/>
                    <a:pt x="13" y="199"/>
                  </a:cubicBezTo>
                  <a:lnTo>
                    <a:pt x="119" y="199"/>
                  </a:lnTo>
                  <a:cubicBezTo>
                    <a:pt x="122" y="199"/>
                    <a:pt x="125" y="201"/>
                    <a:pt x="128" y="203"/>
                  </a:cubicBezTo>
                  <a:cubicBezTo>
                    <a:pt x="131" y="206"/>
                    <a:pt x="132" y="208"/>
                    <a:pt x="132" y="212"/>
                  </a:cubicBezTo>
                  <a:lnTo>
                    <a:pt x="132" y="245"/>
                  </a:lnTo>
                  <a:cubicBezTo>
                    <a:pt x="132" y="248"/>
                    <a:pt x="131" y="251"/>
                    <a:pt x="128" y="254"/>
                  </a:cubicBezTo>
                  <a:cubicBezTo>
                    <a:pt x="125" y="257"/>
                    <a:pt x="122" y="258"/>
                    <a:pt x="119" y="258"/>
                  </a:cubicBezTo>
                  <a:lnTo>
                    <a:pt x="61" y="258"/>
                  </a:lnTo>
                  <a:cubicBezTo>
                    <a:pt x="76" y="272"/>
                    <a:pt x="96" y="279"/>
                    <a:pt x="117" y="279"/>
                  </a:cubicBezTo>
                  <a:lnTo>
                    <a:pt x="117" y="279"/>
                  </a:lnTo>
                  <a:cubicBezTo>
                    <a:pt x="157" y="279"/>
                    <a:pt x="192" y="249"/>
                    <a:pt x="200" y="210"/>
                  </a:cubicBezTo>
                  <a:cubicBezTo>
                    <a:pt x="207" y="172"/>
                    <a:pt x="186" y="133"/>
                    <a:pt x="151" y="117"/>
                  </a:cubicBezTo>
                  <a:lnTo>
                    <a:pt x="120" y="167"/>
                  </a:lnTo>
                  <a:cubicBezTo>
                    <a:pt x="119" y="170"/>
                    <a:pt x="116" y="173"/>
                    <a:pt x="112" y="174"/>
                  </a:cubicBezTo>
                  <a:lnTo>
                    <a:pt x="109" y="174"/>
                  </a:lnTo>
                  <a:cubicBezTo>
                    <a:pt x="107" y="174"/>
                    <a:pt x="104" y="174"/>
                    <a:pt x="102" y="172"/>
                  </a:cubicBezTo>
                  <a:lnTo>
                    <a:pt x="93" y="167"/>
                  </a:lnTo>
                  <a:lnTo>
                    <a:pt x="91" y="171"/>
                  </a:lnTo>
                  <a:cubicBezTo>
                    <a:pt x="89" y="174"/>
                    <a:pt x="86" y="176"/>
                    <a:pt x="82" y="177"/>
                  </a:cubicBezTo>
                  <a:cubicBezTo>
                    <a:pt x="80" y="178"/>
                    <a:pt x="77" y="177"/>
                    <a:pt x="74" y="176"/>
                  </a:cubicBezTo>
                  <a:lnTo>
                    <a:pt x="74" y="176"/>
                  </a:lnTo>
                  <a:lnTo>
                    <a:pt x="72" y="175"/>
                  </a:lnTo>
                  <a:cubicBezTo>
                    <a:pt x="67" y="171"/>
                    <a:pt x="65" y="163"/>
                    <a:pt x="68" y="157"/>
                  </a:cubicBezTo>
                  <a:lnTo>
                    <a:pt x="71" y="152"/>
                  </a:lnTo>
                  <a:lnTo>
                    <a:pt x="63" y="147"/>
                  </a:lnTo>
                  <a:cubicBezTo>
                    <a:pt x="56" y="143"/>
                    <a:pt x="54" y="135"/>
                    <a:pt x="58" y="128"/>
                  </a:cubicBezTo>
                  <a:lnTo>
                    <a:pt x="120" y="27"/>
                  </a:lnTo>
                  <a:cubicBezTo>
                    <a:pt x="121" y="24"/>
                    <a:pt x="123" y="22"/>
                    <a:pt x="126" y="22"/>
                  </a:cubicBezTo>
                  <a:lnTo>
                    <a:pt x="134" y="8"/>
                  </a:lnTo>
                  <a:cubicBezTo>
                    <a:pt x="136" y="5"/>
                    <a:pt x="139" y="2"/>
                    <a:pt x="143" y="1"/>
                  </a:cubicBezTo>
                  <a:cubicBezTo>
                    <a:pt x="147" y="0"/>
                    <a:pt x="150" y="1"/>
                    <a:pt x="153" y="3"/>
                  </a:cubicBezTo>
                  <a:lnTo>
                    <a:pt x="176" y="18"/>
                  </a:lnTo>
                  <a:cubicBezTo>
                    <a:pt x="179" y="20"/>
                    <a:pt x="182" y="22"/>
                    <a:pt x="183" y="25"/>
                  </a:cubicBezTo>
                  <a:cubicBezTo>
                    <a:pt x="184" y="29"/>
                    <a:pt x="184" y="33"/>
                    <a:pt x="182" y="35"/>
                  </a:cubicBezTo>
                  <a:lnTo>
                    <a:pt x="176" y="46"/>
                  </a:lnTo>
                  <a:lnTo>
                    <a:pt x="178" y="48"/>
                  </a:lnTo>
                  <a:cubicBezTo>
                    <a:pt x="185" y="51"/>
                    <a:pt x="186" y="60"/>
                    <a:pt x="183" y="66"/>
                  </a:cubicBezTo>
                  <a:lnTo>
                    <a:pt x="165" y="94"/>
                  </a:lnTo>
                  <a:cubicBezTo>
                    <a:pt x="201" y="112"/>
                    <a:pt x="226" y="149"/>
                    <a:pt x="227" y="190"/>
                  </a:cubicBezTo>
                  <a:cubicBezTo>
                    <a:pt x="229" y="229"/>
                    <a:pt x="210" y="266"/>
                    <a:pt x="178" y="287"/>
                  </a:cubicBezTo>
                  <a:cubicBezTo>
                    <a:pt x="203" y="297"/>
                    <a:pt x="222" y="318"/>
                    <a:pt x="226" y="345"/>
                  </a:cubicBezTo>
                  <a:lnTo>
                    <a:pt x="226" y="359"/>
                  </a:lnTo>
                  <a:close/>
                  <a:moveTo>
                    <a:pt x="32" y="341"/>
                  </a:moveTo>
                  <a:cubicBezTo>
                    <a:pt x="30" y="341"/>
                    <a:pt x="28" y="343"/>
                    <a:pt x="28" y="345"/>
                  </a:cubicBezTo>
                  <a:cubicBezTo>
                    <a:pt x="28" y="347"/>
                    <a:pt x="30" y="349"/>
                    <a:pt x="32" y="349"/>
                  </a:cubicBezTo>
                  <a:lnTo>
                    <a:pt x="216" y="349"/>
                  </a:lnTo>
                  <a:lnTo>
                    <a:pt x="215" y="344"/>
                  </a:lnTo>
                  <a:cubicBezTo>
                    <a:pt x="212" y="317"/>
                    <a:pt x="191" y="296"/>
                    <a:pt x="165" y="291"/>
                  </a:cubicBezTo>
                  <a:lnTo>
                    <a:pt x="152" y="288"/>
                  </a:lnTo>
                  <a:lnTo>
                    <a:pt x="164" y="282"/>
                  </a:lnTo>
                  <a:cubicBezTo>
                    <a:pt x="199" y="263"/>
                    <a:pt x="220" y="226"/>
                    <a:pt x="218" y="187"/>
                  </a:cubicBezTo>
                  <a:cubicBezTo>
                    <a:pt x="216" y="148"/>
                    <a:pt x="192" y="113"/>
                    <a:pt x="157" y="97"/>
                  </a:cubicBezTo>
                  <a:lnTo>
                    <a:pt x="152" y="95"/>
                  </a:lnTo>
                  <a:lnTo>
                    <a:pt x="175" y="58"/>
                  </a:lnTo>
                  <a:cubicBezTo>
                    <a:pt x="176" y="56"/>
                    <a:pt x="176" y="53"/>
                    <a:pt x="174" y="52"/>
                  </a:cubicBezTo>
                  <a:lnTo>
                    <a:pt x="164" y="46"/>
                  </a:lnTo>
                  <a:lnTo>
                    <a:pt x="174" y="28"/>
                  </a:lnTo>
                  <a:cubicBezTo>
                    <a:pt x="174" y="27"/>
                    <a:pt x="175" y="26"/>
                    <a:pt x="174" y="25"/>
                  </a:cubicBezTo>
                  <a:cubicBezTo>
                    <a:pt x="174" y="24"/>
                    <a:pt x="173" y="23"/>
                    <a:pt x="173" y="22"/>
                  </a:cubicBezTo>
                  <a:lnTo>
                    <a:pt x="148" y="8"/>
                  </a:lnTo>
                  <a:cubicBezTo>
                    <a:pt x="147" y="7"/>
                    <a:pt x="147" y="7"/>
                    <a:pt x="146" y="7"/>
                  </a:cubicBezTo>
                  <a:cubicBezTo>
                    <a:pt x="145" y="7"/>
                    <a:pt x="144" y="8"/>
                    <a:pt x="143" y="8"/>
                  </a:cubicBezTo>
                  <a:lnTo>
                    <a:pt x="133" y="26"/>
                  </a:lnTo>
                  <a:lnTo>
                    <a:pt x="131" y="27"/>
                  </a:lnTo>
                  <a:cubicBezTo>
                    <a:pt x="130" y="27"/>
                    <a:pt x="129" y="28"/>
                    <a:pt x="128" y="29"/>
                  </a:cubicBezTo>
                  <a:lnTo>
                    <a:pt x="67" y="130"/>
                  </a:lnTo>
                  <a:cubicBezTo>
                    <a:pt x="66" y="132"/>
                    <a:pt x="66" y="135"/>
                    <a:pt x="67" y="136"/>
                  </a:cubicBezTo>
                  <a:lnTo>
                    <a:pt x="83" y="145"/>
                  </a:lnTo>
                  <a:lnTo>
                    <a:pt x="75" y="158"/>
                  </a:lnTo>
                  <a:cubicBezTo>
                    <a:pt x="74" y="160"/>
                    <a:pt x="74" y="162"/>
                    <a:pt x="76" y="163"/>
                  </a:cubicBezTo>
                  <a:lnTo>
                    <a:pt x="77" y="163"/>
                  </a:lnTo>
                  <a:cubicBezTo>
                    <a:pt x="78" y="164"/>
                    <a:pt x="79" y="164"/>
                    <a:pt x="80" y="163"/>
                  </a:cubicBezTo>
                  <a:cubicBezTo>
                    <a:pt x="80" y="163"/>
                    <a:pt x="81" y="162"/>
                    <a:pt x="82" y="161"/>
                  </a:cubicBezTo>
                  <a:lnTo>
                    <a:pt x="90" y="149"/>
                  </a:lnTo>
                  <a:lnTo>
                    <a:pt x="106" y="159"/>
                  </a:lnTo>
                  <a:cubicBezTo>
                    <a:pt x="107" y="159"/>
                    <a:pt x="107" y="160"/>
                    <a:pt x="108" y="160"/>
                  </a:cubicBezTo>
                  <a:lnTo>
                    <a:pt x="111" y="160"/>
                  </a:lnTo>
                  <a:cubicBezTo>
                    <a:pt x="111" y="160"/>
                    <a:pt x="112" y="159"/>
                    <a:pt x="113" y="158"/>
                  </a:cubicBezTo>
                  <a:lnTo>
                    <a:pt x="147" y="101"/>
                  </a:lnTo>
                  <a:lnTo>
                    <a:pt x="151" y="103"/>
                  </a:lnTo>
                  <a:cubicBezTo>
                    <a:pt x="193" y="120"/>
                    <a:pt x="217" y="164"/>
                    <a:pt x="209" y="208"/>
                  </a:cubicBezTo>
                  <a:cubicBezTo>
                    <a:pt x="200" y="252"/>
                    <a:pt x="162" y="285"/>
                    <a:pt x="117" y="285"/>
                  </a:cubicBezTo>
                  <a:lnTo>
                    <a:pt x="117" y="285"/>
                  </a:lnTo>
                  <a:cubicBezTo>
                    <a:pt x="90" y="285"/>
                    <a:pt x="65" y="273"/>
                    <a:pt x="47" y="252"/>
                  </a:cubicBezTo>
                  <a:lnTo>
                    <a:pt x="40" y="245"/>
                  </a:lnTo>
                  <a:lnTo>
                    <a:pt x="120" y="245"/>
                  </a:lnTo>
                  <a:cubicBezTo>
                    <a:pt x="120" y="245"/>
                    <a:pt x="121" y="245"/>
                    <a:pt x="122" y="244"/>
                  </a:cubicBezTo>
                  <a:cubicBezTo>
                    <a:pt x="123" y="243"/>
                    <a:pt x="123" y="242"/>
                    <a:pt x="123" y="241"/>
                  </a:cubicBezTo>
                  <a:lnTo>
                    <a:pt x="123" y="208"/>
                  </a:lnTo>
                  <a:cubicBezTo>
                    <a:pt x="123" y="207"/>
                    <a:pt x="123" y="207"/>
                    <a:pt x="122" y="206"/>
                  </a:cubicBezTo>
                  <a:cubicBezTo>
                    <a:pt x="121" y="205"/>
                    <a:pt x="120" y="205"/>
                    <a:pt x="120" y="205"/>
                  </a:cubicBezTo>
                  <a:lnTo>
                    <a:pt x="14" y="205"/>
                  </a:lnTo>
                  <a:cubicBezTo>
                    <a:pt x="12" y="205"/>
                    <a:pt x="10" y="207"/>
                    <a:pt x="10" y="208"/>
                  </a:cubicBezTo>
                  <a:lnTo>
                    <a:pt x="10" y="240"/>
                  </a:lnTo>
                  <a:cubicBezTo>
                    <a:pt x="10" y="242"/>
                    <a:pt x="12" y="244"/>
                    <a:pt x="14" y="244"/>
                  </a:cubicBezTo>
                  <a:lnTo>
                    <a:pt x="31" y="244"/>
                  </a:lnTo>
                  <a:lnTo>
                    <a:pt x="32" y="246"/>
                  </a:lnTo>
                  <a:cubicBezTo>
                    <a:pt x="51" y="273"/>
                    <a:pt x="82" y="290"/>
                    <a:pt x="116" y="291"/>
                  </a:cubicBezTo>
                  <a:lnTo>
                    <a:pt x="119" y="291"/>
                  </a:lnTo>
                  <a:cubicBezTo>
                    <a:pt x="120" y="291"/>
                    <a:pt x="120" y="291"/>
                    <a:pt x="120" y="291"/>
                  </a:cubicBezTo>
                  <a:lnTo>
                    <a:pt x="120" y="291"/>
                  </a:lnTo>
                  <a:cubicBezTo>
                    <a:pt x="169" y="291"/>
                    <a:pt x="195" y="304"/>
                    <a:pt x="204" y="332"/>
                  </a:cubicBezTo>
                  <a:lnTo>
                    <a:pt x="206" y="338"/>
                  </a:lnTo>
                  <a:lnTo>
                    <a:pt x="32" y="338"/>
                  </a:lnTo>
                  <a:lnTo>
                    <a:pt x="32" y="341"/>
                  </a:lnTo>
                  <a:close/>
                  <a:moveTo>
                    <a:pt x="113" y="239"/>
                  </a:moveTo>
                  <a:lnTo>
                    <a:pt x="16" y="239"/>
                  </a:lnTo>
                  <a:lnTo>
                    <a:pt x="16" y="216"/>
                  </a:lnTo>
                  <a:lnTo>
                    <a:pt x="113" y="216"/>
                  </a:lnTo>
                  <a:lnTo>
                    <a:pt x="113" y="239"/>
                  </a:lnTo>
                  <a:close/>
                  <a:moveTo>
                    <a:pt x="26" y="230"/>
                  </a:moveTo>
                  <a:lnTo>
                    <a:pt x="104" y="230"/>
                  </a:lnTo>
                  <a:lnTo>
                    <a:pt x="104" y="224"/>
                  </a:lnTo>
                  <a:lnTo>
                    <a:pt x="26" y="224"/>
                  </a:lnTo>
                  <a:lnTo>
                    <a:pt x="26" y="230"/>
                  </a:lnTo>
                  <a:close/>
                  <a:moveTo>
                    <a:pt x="107" y="154"/>
                  </a:moveTo>
                  <a:lnTo>
                    <a:pt x="76" y="134"/>
                  </a:lnTo>
                  <a:lnTo>
                    <a:pt x="133" y="40"/>
                  </a:lnTo>
                  <a:lnTo>
                    <a:pt x="154" y="53"/>
                  </a:lnTo>
                  <a:lnTo>
                    <a:pt x="157" y="53"/>
                  </a:lnTo>
                  <a:lnTo>
                    <a:pt x="166" y="59"/>
                  </a:lnTo>
                  <a:lnTo>
                    <a:pt x="107" y="154"/>
                  </a:lnTo>
                  <a:close/>
                  <a:moveTo>
                    <a:pt x="88" y="131"/>
                  </a:moveTo>
                  <a:lnTo>
                    <a:pt x="105" y="141"/>
                  </a:lnTo>
                  <a:lnTo>
                    <a:pt x="152" y="62"/>
                  </a:lnTo>
                  <a:lnTo>
                    <a:pt x="151" y="62"/>
                  </a:lnTo>
                  <a:lnTo>
                    <a:pt x="136" y="53"/>
                  </a:lnTo>
                  <a:lnTo>
                    <a:pt x="88" y="131"/>
                  </a:lnTo>
                  <a:close/>
                  <a:moveTo>
                    <a:pt x="156" y="44"/>
                  </a:moveTo>
                  <a:lnTo>
                    <a:pt x="139" y="34"/>
                  </a:lnTo>
                  <a:lnTo>
                    <a:pt x="147" y="20"/>
                  </a:lnTo>
                  <a:lnTo>
                    <a:pt x="164" y="30"/>
                  </a:lnTo>
                  <a:lnTo>
                    <a:pt x="156" y="44"/>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任意多边形 314"/>
            <p:cNvSpPr/>
            <p:nvPr/>
          </p:nvSpPr>
          <p:spPr bwMode="gray">
            <a:xfrm>
              <a:off x="23160" y="16655"/>
              <a:ext cx="100" cy="163"/>
            </a:xfrm>
            <a:custGeom>
              <a:avLst/>
              <a:gdLst/>
              <a:ahLst/>
              <a:cxnLst/>
              <a:rect l="0" t="0" r="0" b="0"/>
              <a:pathLst>
                <a:path w="175" h="287">
                  <a:moveTo>
                    <a:pt x="174" y="191"/>
                  </a:moveTo>
                  <a:cubicBezTo>
                    <a:pt x="174" y="206"/>
                    <a:pt x="172" y="219"/>
                    <a:pt x="167" y="231"/>
                  </a:cubicBezTo>
                  <a:cubicBezTo>
                    <a:pt x="162" y="243"/>
                    <a:pt x="156" y="253"/>
                    <a:pt x="146" y="261"/>
                  </a:cubicBezTo>
                  <a:cubicBezTo>
                    <a:pt x="137" y="270"/>
                    <a:pt x="126" y="275"/>
                    <a:pt x="113" y="279"/>
                  </a:cubicBezTo>
                  <a:cubicBezTo>
                    <a:pt x="100" y="284"/>
                    <a:pt x="86" y="286"/>
                    <a:pt x="71" y="286"/>
                  </a:cubicBezTo>
                  <a:cubicBezTo>
                    <a:pt x="63" y="286"/>
                    <a:pt x="54" y="285"/>
                    <a:pt x="47" y="284"/>
                  </a:cubicBezTo>
                  <a:cubicBezTo>
                    <a:pt x="40" y="283"/>
                    <a:pt x="32" y="281"/>
                    <a:pt x="26" y="279"/>
                  </a:cubicBezTo>
                  <a:cubicBezTo>
                    <a:pt x="21" y="278"/>
                    <a:pt x="15" y="276"/>
                    <a:pt x="12" y="274"/>
                  </a:cubicBezTo>
                  <a:cubicBezTo>
                    <a:pt x="8" y="272"/>
                    <a:pt x="5" y="271"/>
                    <a:pt x="4" y="270"/>
                  </a:cubicBezTo>
                  <a:cubicBezTo>
                    <a:pt x="3" y="269"/>
                    <a:pt x="2" y="268"/>
                    <a:pt x="2" y="267"/>
                  </a:cubicBezTo>
                  <a:cubicBezTo>
                    <a:pt x="2" y="266"/>
                    <a:pt x="1" y="265"/>
                    <a:pt x="1" y="265"/>
                  </a:cubicBezTo>
                  <a:cubicBezTo>
                    <a:pt x="1" y="264"/>
                    <a:pt x="0" y="262"/>
                    <a:pt x="0" y="260"/>
                  </a:cubicBezTo>
                  <a:cubicBezTo>
                    <a:pt x="0" y="258"/>
                    <a:pt x="0" y="256"/>
                    <a:pt x="0" y="253"/>
                  </a:cubicBezTo>
                  <a:cubicBezTo>
                    <a:pt x="0" y="251"/>
                    <a:pt x="0" y="249"/>
                    <a:pt x="0" y="247"/>
                  </a:cubicBezTo>
                  <a:cubicBezTo>
                    <a:pt x="0" y="245"/>
                    <a:pt x="1" y="243"/>
                    <a:pt x="1" y="242"/>
                  </a:cubicBezTo>
                  <a:cubicBezTo>
                    <a:pt x="2" y="241"/>
                    <a:pt x="2" y="240"/>
                    <a:pt x="3" y="239"/>
                  </a:cubicBezTo>
                  <a:cubicBezTo>
                    <a:pt x="4" y="238"/>
                    <a:pt x="5" y="238"/>
                    <a:pt x="6" y="238"/>
                  </a:cubicBezTo>
                  <a:cubicBezTo>
                    <a:pt x="8" y="238"/>
                    <a:pt x="11" y="239"/>
                    <a:pt x="13" y="241"/>
                  </a:cubicBezTo>
                  <a:cubicBezTo>
                    <a:pt x="16" y="243"/>
                    <a:pt x="20" y="245"/>
                    <a:pt x="25" y="247"/>
                  </a:cubicBezTo>
                  <a:cubicBezTo>
                    <a:pt x="29" y="249"/>
                    <a:pt x="36" y="251"/>
                    <a:pt x="43" y="252"/>
                  </a:cubicBezTo>
                  <a:cubicBezTo>
                    <a:pt x="51" y="254"/>
                    <a:pt x="60" y="255"/>
                    <a:pt x="70" y="255"/>
                  </a:cubicBezTo>
                  <a:cubicBezTo>
                    <a:pt x="79" y="255"/>
                    <a:pt x="89" y="254"/>
                    <a:pt x="96" y="251"/>
                  </a:cubicBezTo>
                  <a:cubicBezTo>
                    <a:pt x="105" y="249"/>
                    <a:pt x="111" y="246"/>
                    <a:pt x="117" y="240"/>
                  </a:cubicBezTo>
                  <a:cubicBezTo>
                    <a:pt x="122" y="236"/>
                    <a:pt x="127" y="229"/>
                    <a:pt x="131" y="222"/>
                  </a:cubicBezTo>
                  <a:cubicBezTo>
                    <a:pt x="133" y="214"/>
                    <a:pt x="135" y="205"/>
                    <a:pt x="135" y="195"/>
                  </a:cubicBezTo>
                  <a:cubicBezTo>
                    <a:pt x="135" y="185"/>
                    <a:pt x="134" y="178"/>
                    <a:pt x="132" y="172"/>
                  </a:cubicBezTo>
                  <a:cubicBezTo>
                    <a:pt x="129" y="165"/>
                    <a:pt x="124" y="159"/>
                    <a:pt x="119" y="155"/>
                  </a:cubicBezTo>
                  <a:cubicBezTo>
                    <a:pt x="113" y="150"/>
                    <a:pt x="106" y="147"/>
                    <a:pt x="96" y="145"/>
                  </a:cubicBezTo>
                  <a:cubicBezTo>
                    <a:pt x="87" y="143"/>
                    <a:pt x="77" y="141"/>
                    <a:pt x="65" y="141"/>
                  </a:cubicBezTo>
                  <a:cubicBezTo>
                    <a:pt x="56" y="141"/>
                    <a:pt x="49" y="141"/>
                    <a:pt x="42" y="142"/>
                  </a:cubicBezTo>
                  <a:cubicBezTo>
                    <a:pt x="36" y="143"/>
                    <a:pt x="30" y="143"/>
                    <a:pt x="25" y="143"/>
                  </a:cubicBezTo>
                  <a:cubicBezTo>
                    <a:pt x="21" y="143"/>
                    <a:pt x="18" y="142"/>
                    <a:pt x="16" y="140"/>
                  </a:cubicBezTo>
                  <a:cubicBezTo>
                    <a:pt x="14" y="138"/>
                    <a:pt x="13" y="134"/>
                    <a:pt x="13" y="129"/>
                  </a:cubicBezTo>
                  <a:lnTo>
                    <a:pt x="13" y="14"/>
                  </a:lnTo>
                  <a:cubicBezTo>
                    <a:pt x="13" y="10"/>
                    <a:pt x="14" y="6"/>
                    <a:pt x="17" y="4"/>
                  </a:cubicBezTo>
                  <a:cubicBezTo>
                    <a:pt x="19" y="2"/>
                    <a:pt x="23" y="0"/>
                    <a:pt x="26" y="0"/>
                  </a:cubicBezTo>
                  <a:lnTo>
                    <a:pt x="149" y="0"/>
                  </a:lnTo>
                  <a:cubicBezTo>
                    <a:pt x="150" y="0"/>
                    <a:pt x="151" y="0"/>
                    <a:pt x="153" y="1"/>
                  </a:cubicBezTo>
                  <a:cubicBezTo>
                    <a:pt x="154" y="2"/>
                    <a:pt x="155" y="3"/>
                    <a:pt x="156" y="4"/>
                  </a:cubicBezTo>
                  <a:cubicBezTo>
                    <a:pt x="157" y="5"/>
                    <a:pt x="157" y="7"/>
                    <a:pt x="158" y="9"/>
                  </a:cubicBezTo>
                  <a:cubicBezTo>
                    <a:pt x="158" y="11"/>
                    <a:pt x="159" y="13"/>
                    <a:pt x="159" y="16"/>
                  </a:cubicBezTo>
                  <a:cubicBezTo>
                    <a:pt x="159" y="22"/>
                    <a:pt x="158" y="26"/>
                    <a:pt x="157" y="28"/>
                  </a:cubicBezTo>
                  <a:cubicBezTo>
                    <a:pt x="155" y="31"/>
                    <a:pt x="154" y="33"/>
                    <a:pt x="151" y="33"/>
                  </a:cubicBezTo>
                  <a:lnTo>
                    <a:pt x="53" y="33"/>
                  </a:lnTo>
                  <a:lnTo>
                    <a:pt x="53" y="111"/>
                  </a:lnTo>
                  <a:cubicBezTo>
                    <a:pt x="57" y="110"/>
                    <a:pt x="62" y="110"/>
                    <a:pt x="67" y="110"/>
                  </a:cubicBezTo>
                  <a:cubicBezTo>
                    <a:pt x="72" y="110"/>
                    <a:pt x="79" y="110"/>
                    <a:pt x="85" y="110"/>
                  </a:cubicBezTo>
                  <a:cubicBezTo>
                    <a:pt x="100" y="110"/>
                    <a:pt x="114" y="112"/>
                    <a:pt x="125" y="116"/>
                  </a:cubicBezTo>
                  <a:cubicBezTo>
                    <a:pt x="136" y="119"/>
                    <a:pt x="146" y="125"/>
                    <a:pt x="154" y="132"/>
                  </a:cubicBezTo>
                  <a:cubicBezTo>
                    <a:pt x="161" y="139"/>
                    <a:pt x="167" y="147"/>
                    <a:pt x="172" y="157"/>
                  </a:cubicBezTo>
                  <a:cubicBezTo>
                    <a:pt x="172" y="168"/>
                    <a:pt x="174" y="179"/>
                    <a:pt x="174" y="191"/>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任意多边形 315"/>
            <p:cNvSpPr/>
            <p:nvPr/>
          </p:nvSpPr>
          <p:spPr bwMode="gray">
            <a:xfrm>
              <a:off x="23283" y="16653"/>
              <a:ext cx="130" cy="165"/>
            </a:xfrm>
            <a:custGeom>
              <a:avLst/>
              <a:gdLst/>
              <a:ahLst/>
              <a:cxnLst/>
              <a:rect l="0" t="0" r="0" b="0"/>
              <a:pathLst>
                <a:path w="229" h="289">
                  <a:moveTo>
                    <a:pt x="228" y="42"/>
                  </a:moveTo>
                  <a:cubicBezTo>
                    <a:pt x="228" y="45"/>
                    <a:pt x="228" y="47"/>
                    <a:pt x="228" y="50"/>
                  </a:cubicBezTo>
                  <a:cubicBezTo>
                    <a:pt x="228" y="52"/>
                    <a:pt x="227" y="54"/>
                    <a:pt x="227" y="56"/>
                  </a:cubicBezTo>
                  <a:cubicBezTo>
                    <a:pt x="226" y="57"/>
                    <a:pt x="226" y="58"/>
                    <a:pt x="225" y="58"/>
                  </a:cubicBezTo>
                  <a:cubicBezTo>
                    <a:pt x="224" y="59"/>
                    <a:pt x="223" y="59"/>
                    <a:pt x="222" y="59"/>
                  </a:cubicBezTo>
                  <a:cubicBezTo>
                    <a:pt x="221" y="59"/>
                    <a:pt x="218" y="58"/>
                    <a:pt x="214" y="56"/>
                  </a:cubicBezTo>
                  <a:cubicBezTo>
                    <a:pt x="210" y="53"/>
                    <a:pt x="205" y="50"/>
                    <a:pt x="198" y="46"/>
                  </a:cubicBezTo>
                  <a:cubicBezTo>
                    <a:pt x="192" y="42"/>
                    <a:pt x="183" y="40"/>
                    <a:pt x="174" y="37"/>
                  </a:cubicBezTo>
                  <a:cubicBezTo>
                    <a:pt x="165" y="34"/>
                    <a:pt x="154" y="33"/>
                    <a:pt x="141" y="33"/>
                  </a:cubicBezTo>
                  <a:cubicBezTo>
                    <a:pt x="126" y="33"/>
                    <a:pt x="112" y="36"/>
                    <a:pt x="100" y="42"/>
                  </a:cubicBezTo>
                  <a:cubicBezTo>
                    <a:pt x="88" y="47"/>
                    <a:pt x="77" y="55"/>
                    <a:pt x="69" y="65"/>
                  </a:cubicBezTo>
                  <a:cubicBezTo>
                    <a:pt x="61" y="75"/>
                    <a:pt x="54" y="86"/>
                    <a:pt x="49" y="100"/>
                  </a:cubicBezTo>
                  <a:cubicBezTo>
                    <a:pt x="45" y="114"/>
                    <a:pt x="43" y="129"/>
                    <a:pt x="43" y="145"/>
                  </a:cubicBezTo>
                  <a:cubicBezTo>
                    <a:pt x="43" y="162"/>
                    <a:pt x="46" y="178"/>
                    <a:pt x="50" y="192"/>
                  </a:cubicBezTo>
                  <a:cubicBezTo>
                    <a:pt x="55" y="206"/>
                    <a:pt x="62" y="217"/>
                    <a:pt x="71" y="228"/>
                  </a:cubicBezTo>
                  <a:cubicBezTo>
                    <a:pt x="79" y="237"/>
                    <a:pt x="90" y="244"/>
                    <a:pt x="102" y="249"/>
                  </a:cubicBezTo>
                  <a:cubicBezTo>
                    <a:pt x="115" y="254"/>
                    <a:pt x="127" y="256"/>
                    <a:pt x="142" y="256"/>
                  </a:cubicBezTo>
                  <a:cubicBezTo>
                    <a:pt x="150" y="256"/>
                    <a:pt x="159" y="255"/>
                    <a:pt x="168" y="254"/>
                  </a:cubicBezTo>
                  <a:cubicBezTo>
                    <a:pt x="176" y="252"/>
                    <a:pt x="184" y="248"/>
                    <a:pt x="192" y="244"/>
                  </a:cubicBezTo>
                  <a:lnTo>
                    <a:pt x="192" y="162"/>
                  </a:lnTo>
                  <a:lnTo>
                    <a:pt x="128" y="162"/>
                  </a:lnTo>
                  <a:cubicBezTo>
                    <a:pt x="125" y="162"/>
                    <a:pt x="123" y="162"/>
                    <a:pt x="122" y="159"/>
                  </a:cubicBezTo>
                  <a:cubicBezTo>
                    <a:pt x="121" y="156"/>
                    <a:pt x="120" y="152"/>
                    <a:pt x="120" y="148"/>
                  </a:cubicBezTo>
                  <a:cubicBezTo>
                    <a:pt x="120" y="145"/>
                    <a:pt x="120" y="142"/>
                    <a:pt x="120" y="140"/>
                  </a:cubicBezTo>
                  <a:cubicBezTo>
                    <a:pt x="120" y="138"/>
                    <a:pt x="121" y="136"/>
                    <a:pt x="121" y="135"/>
                  </a:cubicBezTo>
                  <a:cubicBezTo>
                    <a:pt x="122" y="135"/>
                    <a:pt x="123" y="134"/>
                    <a:pt x="123" y="133"/>
                  </a:cubicBezTo>
                  <a:cubicBezTo>
                    <a:pt x="124" y="132"/>
                    <a:pt x="125" y="132"/>
                    <a:pt x="126" y="132"/>
                  </a:cubicBezTo>
                  <a:lnTo>
                    <a:pt x="213" y="132"/>
                  </a:lnTo>
                  <a:cubicBezTo>
                    <a:pt x="215" y="132"/>
                    <a:pt x="216" y="132"/>
                    <a:pt x="218" y="133"/>
                  </a:cubicBezTo>
                  <a:cubicBezTo>
                    <a:pt x="220" y="134"/>
                    <a:pt x="221" y="135"/>
                    <a:pt x="222" y="135"/>
                  </a:cubicBezTo>
                  <a:cubicBezTo>
                    <a:pt x="223" y="136"/>
                    <a:pt x="224" y="138"/>
                    <a:pt x="225" y="140"/>
                  </a:cubicBezTo>
                  <a:cubicBezTo>
                    <a:pt x="226" y="142"/>
                    <a:pt x="226" y="145"/>
                    <a:pt x="226" y="147"/>
                  </a:cubicBezTo>
                  <a:lnTo>
                    <a:pt x="226" y="254"/>
                  </a:lnTo>
                  <a:cubicBezTo>
                    <a:pt x="226" y="257"/>
                    <a:pt x="225" y="261"/>
                    <a:pt x="224" y="263"/>
                  </a:cubicBezTo>
                  <a:cubicBezTo>
                    <a:pt x="223" y="266"/>
                    <a:pt x="221" y="268"/>
                    <a:pt x="216" y="270"/>
                  </a:cubicBezTo>
                  <a:cubicBezTo>
                    <a:pt x="212" y="272"/>
                    <a:pt x="207" y="275"/>
                    <a:pt x="200" y="277"/>
                  </a:cubicBezTo>
                  <a:cubicBezTo>
                    <a:pt x="194" y="280"/>
                    <a:pt x="187" y="281"/>
                    <a:pt x="180" y="283"/>
                  </a:cubicBezTo>
                  <a:cubicBezTo>
                    <a:pt x="173" y="285"/>
                    <a:pt x="166" y="286"/>
                    <a:pt x="158" y="287"/>
                  </a:cubicBezTo>
                  <a:cubicBezTo>
                    <a:pt x="151" y="288"/>
                    <a:pt x="144" y="288"/>
                    <a:pt x="137" y="288"/>
                  </a:cubicBezTo>
                  <a:cubicBezTo>
                    <a:pt x="115" y="288"/>
                    <a:pt x="96" y="284"/>
                    <a:pt x="79" y="278"/>
                  </a:cubicBezTo>
                  <a:cubicBezTo>
                    <a:pt x="62" y="271"/>
                    <a:pt x="49" y="262"/>
                    <a:pt x="36" y="249"/>
                  </a:cubicBezTo>
                  <a:cubicBezTo>
                    <a:pt x="25" y="237"/>
                    <a:pt x="16" y="222"/>
                    <a:pt x="9" y="204"/>
                  </a:cubicBezTo>
                  <a:cubicBezTo>
                    <a:pt x="3" y="187"/>
                    <a:pt x="0" y="168"/>
                    <a:pt x="0" y="147"/>
                  </a:cubicBezTo>
                  <a:cubicBezTo>
                    <a:pt x="0" y="124"/>
                    <a:pt x="4" y="104"/>
                    <a:pt x="10" y="86"/>
                  </a:cubicBezTo>
                  <a:cubicBezTo>
                    <a:pt x="17" y="69"/>
                    <a:pt x="26" y="53"/>
                    <a:pt x="38" y="40"/>
                  </a:cubicBezTo>
                  <a:cubicBezTo>
                    <a:pt x="50" y="27"/>
                    <a:pt x="65" y="17"/>
                    <a:pt x="82" y="10"/>
                  </a:cubicBezTo>
                  <a:cubicBezTo>
                    <a:pt x="99" y="3"/>
                    <a:pt x="117" y="0"/>
                    <a:pt x="138" y="0"/>
                  </a:cubicBezTo>
                  <a:cubicBezTo>
                    <a:pt x="148" y="0"/>
                    <a:pt x="159" y="2"/>
                    <a:pt x="168" y="3"/>
                  </a:cubicBezTo>
                  <a:cubicBezTo>
                    <a:pt x="178" y="5"/>
                    <a:pt x="186" y="6"/>
                    <a:pt x="193" y="9"/>
                  </a:cubicBezTo>
                  <a:cubicBezTo>
                    <a:pt x="201" y="12"/>
                    <a:pt x="206" y="15"/>
                    <a:pt x="211" y="17"/>
                  </a:cubicBezTo>
                  <a:cubicBezTo>
                    <a:pt x="216" y="20"/>
                    <a:pt x="220" y="23"/>
                    <a:pt x="221" y="25"/>
                  </a:cubicBezTo>
                  <a:cubicBezTo>
                    <a:pt x="223" y="27"/>
                    <a:pt x="224" y="29"/>
                    <a:pt x="225" y="31"/>
                  </a:cubicBezTo>
                  <a:cubicBezTo>
                    <a:pt x="228" y="34"/>
                    <a:pt x="228" y="38"/>
                    <a:pt x="228" y="4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任意多边形 316"/>
            <p:cNvSpPr/>
            <p:nvPr/>
          </p:nvSpPr>
          <p:spPr bwMode="gray">
            <a:xfrm>
              <a:off x="23405" y="16530"/>
              <a:ext cx="130" cy="140"/>
            </a:xfrm>
            <a:custGeom>
              <a:avLst/>
              <a:gdLst/>
              <a:ahLst/>
              <a:cxnLst/>
              <a:rect l="0" t="0" r="0" b="0"/>
              <a:pathLst>
                <a:path w="228" h="245">
                  <a:moveTo>
                    <a:pt x="13" y="1"/>
                  </a:moveTo>
                  <a:cubicBezTo>
                    <a:pt x="6" y="1"/>
                    <a:pt x="0" y="8"/>
                    <a:pt x="0" y="15"/>
                  </a:cubicBezTo>
                  <a:cubicBezTo>
                    <a:pt x="0" y="22"/>
                    <a:pt x="6" y="29"/>
                    <a:pt x="14" y="29"/>
                  </a:cubicBezTo>
                  <a:cubicBezTo>
                    <a:pt x="64" y="28"/>
                    <a:pt x="113" y="49"/>
                    <a:pt x="148" y="88"/>
                  </a:cubicBezTo>
                  <a:cubicBezTo>
                    <a:pt x="182" y="127"/>
                    <a:pt x="199" y="178"/>
                    <a:pt x="193" y="228"/>
                  </a:cubicBezTo>
                  <a:cubicBezTo>
                    <a:pt x="192" y="235"/>
                    <a:pt x="198" y="242"/>
                    <a:pt x="205" y="243"/>
                  </a:cubicBezTo>
                  <a:cubicBezTo>
                    <a:pt x="209" y="244"/>
                    <a:pt x="213" y="242"/>
                    <a:pt x="216" y="239"/>
                  </a:cubicBezTo>
                  <a:cubicBezTo>
                    <a:pt x="219" y="237"/>
                    <a:pt x="219" y="234"/>
                    <a:pt x="220" y="231"/>
                  </a:cubicBezTo>
                  <a:cubicBezTo>
                    <a:pt x="227" y="173"/>
                    <a:pt x="208" y="115"/>
                    <a:pt x="168" y="70"/>
                  </a:cubicBezTo>
                  <a:cubicBezTo>
                    <a:pt x="126" y="25"/>
                    <a:pt x="71" y="0"/>
                    <a:pt x="13" y="1"/>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任意多边形 317"/>
            <p:cNvSpPr/>
            <p:nvPr/>
          </p:nvSpPr>
          <p:spPr bwMode="gray">
            <a:xfrm>
              <a:off x="23395" y="16568"/>
              <a:ext cx="98" cy="105"/>
            </a:xfrm>
            <a:custGeom>
              <a:avLst/>
              <a:gdLst/>
              <a:ahLst/>
              <a:cxnLst/>
              <a:rect l="0" t="0" r="0" b="0"/>
              <a:pathLst>
                <a:path w="174" h="185">
                  <a:moveTo>
                    <a:pt x="14" y="0"/>
                  </a:moveTo>
                  <a:cubicBezTo>
                    <a:pt x="7" y="0"/>
                    <a:pt x="0" y="5"/>
                    <a:pt x="1" y="14"/>
                  </a:cubicBezTo>
                  <a:cubicBezTo>
                    <a:pt x="1" y="21"/>
                    <a:pt x="8" y="28"/>
                    <a:pt x="15" y="28"/>
                  </a:cubicBezTo>
                  <a:cubicBezTo>
                    <a:pt x="51" y="28"/>
                    <a:pt x="84" y="43"/>
                    <a:pt x="109" y="71"/>
                  </a:cubicBezTo>
                  <a:cubicBezTo>
                    <a:pt x="133" y="98"/>
                    <a:pt x="145" y="133"/>
                    <a:pt x="141" y="168"/>
                  </a:cubicBezTo>
                  <a:cubicBezTo>
                    <a:pt x="140" y="176"/>
                    <a:pt x="145" y="182"/>
                    <a:pt x="153" y="183"/>
                  </a:cubicBezTo>
                  <a:cubicBezTo>
                    <a:pt x="157" y="184"/>
                    <a:pt x="161" y="182"/>
                    <a:pt x="164" y="180"/>
                  </a:cubicBezTo>
                  <a:cubicBezTo>
                    <a:pt x="167" y="178"/>
                    <a:pt x="168" y="176"/>
                    <a:pt x="169" y="172"/>
                  </a:cubicBezTo>
                  <a:cubicBezTo>
                    <a:pt x="173" y="129"/>
                    <a:pt x="159" y="86"/>
                    <a:pt x="129" y="53"/>
                  </a:cubicBezTo>
                  <a:cubicBezTo>
                    <a:pt x="98" y="18"/>
                    <a:pt x="57" y="0"/>
                    <a:pt x="14" y="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9" name="任意多边形 318"/>
            <p:cNvSpPr/>
            <p:nvPr/>
          </p:nvSpPr>
          <p:spPr bwMode="gray">
            <a:xfrm>
              <a:off x="23383" y="16608"/>
              <a:ext cx="70" cy="72"/>
            </a:xfrm>
            <a:custGeom>
              <a:avLst/>
              <a:gdLst/>
              <a:ahLst/>
              <a:cxnLst/>
              <a:rect l="0" t="0" r="0" b="0"/>
              <a:pathLst>
                <a:path w="123" h="129">
                  <a:moveTo>
                    <a:pt x="12" y="4"/>
                  </a:moveTo>
                  <a:cubicBezTo>
                    <a:pt x="5" y="5"/>
                    <a:pt x="0" y="13"/>
                    <a:pt x="1" y="19"/>
                  </a:cubicBezTo>
                  <a:cubicBezTo>
                    <a:pt x="2" y="27"/>
                    <a:pt x="9" y="32"/>
                    <a:pt x="17" y="31"/>
                  </a:cubicBezTo>
                  <a:cubicBezTo>
                    <a:pt x="37" y="28"/>
                    <a:pt x="59" y="36"/>
                    <a:pt x="73" y="52"/>
                  </a:cubicBezTo>
                  <a:cubicBezTo>
                    <a:pt x="88" y="69"/>
                    <a:pt x="94" y="90"/>
                    <a:pt x="89" y="110"/>
                  </a:cubicBezTo>
                  <a:cubicBezTo>
                    <a:pt x="87" y="118"/>
                    <a:pt x="92" y="125"/>
                    <a:pt x="98" y="127"/>
                  </a:cubicBezTo>
                  <a:cubicBezTo>
                    <a:pt x="103" y="128"/>
                    <a:pt x="108" y="127"/>
                    <a:pt x="111" y="124"/>
                  </a:cubicBezTo>
                  <a:cubicBezTo>
                    <a:pt x="112" y="123"/>
                    <a:pt x="114" y="121"/>
                    <a:pt x="114" y="118"/>
                  </a:cubicBezTo>
                  <a:cubicBezTo>
                    <a:pt x="122" y="88"/>
                    <a:pt x="113" y="57"/>
                    <a:pt x="93" y="33"/>
                  </a:cubicBezTo>
                  <a:cubicBezTo>
                    <a:pt x="72" y="11"/>
                    <a:pt x="42" y="0"/>
                    <a:pt x="12" y="4"/>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0" name="任意多边形 319"/>
            <p:cNvSpPr/>
            <p:nvPr/>
          </p:nvSpPr>
          <p:spPr bwMode="gray">
            <a:xfrm>
              <a:off x="22948" y="16768"/>
              <a:ext cx="432" cy="305"/>
            </a:xfrm>
            <a:custGeom>
              <a:avLst/>
              <a:gdLst/>
              <a:ahLst/>
              <a:cxnLst/>
              <a:rect l="0" t="0" r="0" b="0"/>
              <a:pathLst>
                <a:path w="765" h="536">
                  <a:moveTo>
                    <a:pt x="0" y="0"/>
                  </a:moveTo>
                  <a:lnTo>
                    <a:pt x="0" y="535"/>
                  </a:lnTo>
                  <a:lnTo>
                    <a:pt x="764" y="535"/>
                  </a:lnTo>
                  <a:lnTo>
                    <a:pt x="764" y="117"/>
                  </a:lnTo>
                  <a:lnTo>
                    <a:pt x="714" y="117"/>
                  </a:lnTo>
                  <a:lnTo>
                    <a:pt x="714" y="484"/>
                  </a:lnTo>
                  <a:lnTo>
                    <a:pt x="52" y="484"/>
                  </a:lnTo>
                  <a:lnTo>
                    <a:pt x="52" y="52"/>
                  </a:lnTo>
                  <a:lnTo>
                    <a:pt x="346" y="52"/>
                  </a:lnTo>
                  <a:lnTo>
                    <a:pt x="346" y="0"/>
                  </a:lnTo>
                  <a:lnTo>
                    <a:pt x="0" y="0"/>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任意多边形 320"/>
            <p:cNvSpPr/>
            <p:nvPr/>
          </p:nvSpPr>
          <p:spPr bwMode="gray">
            <a:xfrm>
              <a:off x="23078" y="16833"/>
              <a:ext cx="175" cy="175"/>
            </a:xfrm>
            <a:custGeom>
              <a:avLst/>
              <a:gdLst/>
              <a:ahLst/>
              <a:cxnLst/>
              <a:rect l="0" t="0" r="0" b="0"/>
              <a:pathLst>
                <a:path w="307" h="307">
                  <a:moveTo>
                    <a:pt x="179" y="0"/>
                  </a:moveTo>
                  <a:lnTo>
                    <a:pt x="128" y="0"/>
                  </a:lnTo>
                  <a:lnTo>
                    <a:pt x="128" y="127"/>
                  </a:lnTo>
                  <a:lnTo>
                    <a:pt x="0" y="127"/>
                  </a:lnTo>
                  <a:lnTo>
                    <a:pt x="0" y="178"/>
                  </a:lnTo>
                  <a:lnTo>
                    <a:pt x="128" y="178"/>
                  </a:lnTo>
                  <a:lnTo>
                    <a:pt x="128" y="306"/>
                  </a:lnTo>
                  <a:lnTo>
                    <a:pt x="179" y="306"/>
                  </a:lnTo>
                  <a:lnTo>
                    <a:pt x="179" y="178"/>
                  </a:lnTo>
                  <a:lnTo>
                    <a:pt x="306" y="178"/>
                  </a:lnTo>
                  <a:lnTo>
                    <a:pt x="306" y="127"/>
                  </a:lnTo>
                  <a:lnTo>
                    <a:pt x="179" y="127"/>
                  </a:lnTo>
                  <a:lnTo>
                    <a:pt x="179" y="0"/>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2" name="组合 333"/>
          <p:cNvGrpSpPr>
            <a:grpSpLocks/>
          </p:cNvGrpSpPr>
          <p:nvPr/>
        </p:nvGrpSpPr>
        <p:grpSpPr bwMode="gray">
          <a:xfrm>
            <a:off x="7345789" y="1522968"/>
            <a:ext cx="464851" cy="472805"/>
            <a:chOff x="8526463" y="2335213"/>
            <a:chExt cx="835025" cy="849312"/>
          </a:xfrm>
        </p:grpSpPr>
        <p:sp>
          <p:nvSpPr>
            <p:cNvPr id="323" name="Freeform 253"/>
            <p:cNvSpPr>
              <a:spLocks/>
            </p:cNvSpPr>
            <p:nvPr/>
          </p:nvSpPr>
          <p:spPr bwMode="gray">
            <a:xfrm>
              <a:off x="8526463" y="2335213"/>
              <a:ext cx="835025" cy="831850"/>
            </a:xfrm>
            <a:custGeom>
              <a:avLst/>
              <a:gdLst>
                <a:gd name="T0" fmla="*/ 369888 w 526"/>
                <a:gd name="T1" fmla="*/ 831850 h 524"/>
                <a:gd name="T2" fmla="*/ 368300 w 526"/>
                <a:gd name="T3" fmla="*/ 831850 h 524"/>
                <a:gd name="T4" fmla="*/ 0 w 526"/>
                <a:gd name="T5" fmla="*/ 417513 h 524"/>
                <a:gd name="T6" fmla="*/ 417513 w 526"/>
                <a:gd name="T7" fmla="*/ 0 h 524"/>
                <a:gd name="T8" fmla="*/ 835025 w 526"/>
                <a:gd name="T9" fmla="*/ 417513 h 524"/>
                <a:gd name="T10" fmla="*/ 469900 w 526"/>
                <a:gd name="T11" fmla="*/ 831850 h 524"/>
                <a:gd name="T12" fmla="*/ 454025 w 526"/>
                <a:gd name="T13" fmla="*/ 819150 h 524"/>
                <a:gd name="T14" fmla="*/ 466725 w 526"/>
                <a:gd name="T15" fmla="*/ 803275 h 524"/>
                <a:gd name="T16" fmla="*/ 806450 w 526"/>
                <a:gd name="T17" fmla="*/ 417513 h 524"/>
                <a:gd name="T18" fmla="*/ 417513 w 526"/>
                <a:gd name="T19" fmla="*/ 28575 h 524"/>
                <a:gd name="T20" fmla="*/ 28575 w 526"/>
                <a:gd name="T21" fmla="*/ 417513 h 524"/>
                <a:gd name="T22" fmla="*/ 371475 w 526"/>
                <a:gd name="T23" fmla="*/ 803275 h 524"/>
                <a:gd name="T24" fmla="*/ 384175 w 526"/>
                <a:gd name="T25" fmla="*/ 819150 h 524"/>
                <a:gd name="T26" fmla="*/ 369888 w 526"/>
                <a:gd name="T27" fmla="*/ 831850 h 5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4"/>
                <a:gd name="T44" fmla="*/ 526 w 526"/>
                <a:gd name="T45" fmla="*/ 524 h 5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4">
                  <a:moveTo>
                    <a:pt x="233" y="524"/>
                  </a:moveTo>
                  <a:cubicBezTo>
                    <a:pt x="232" y="524"/>
                    <a:pt x="232" y="524"/>
                    <a:pt x="232" y="524"/>
                  </a:cubicBezTo>
                  <a:cubicBezTo>
                    <a:pt x="99" y="509"/>
                    <a:pt x="0" y="396"/>
                    <a:pt x="0" y="263"/>
                  </a:cubicBezTo>
                  <a:cubicBezTo>
                    <a:pt x="0" y="118"/>
                    <a:pt x="118" y="0"/>
                    <a:pt x="263" y="0"/>
                  </a:cubicBezTo>
                  <a:cubicBezTo>
                    <a:pt x="408" y="0"/>
                    <a:pt x="526" y="118"/>
                    <a:pt x="526" y="263"/>
                  </a:cubicBezTo>
                  <a:cubicBezTo>
                    <a:pt x="526" y="395"/>
                    <a:pt x="427" y="507"/>
                    <a:pt x="296" y="524"/>
                  </a:cubicBezTo>
                  <a:cubicBezTo>
                    <a:pt x="291" y="524"/>
                    <a:pt x="287" y="521"/>
                    <a:pt x="286" y="516"/>
                  </a:cubicBezTo>
                  <a:cubicBezTo>
                    <a:pt x="285" y="511"/>
                    <a:pt x="289" y="507"/>
                    <a:pt x="294" y="506"/>
                  </a:cubicBezTo>
                  <a:cubicBezTo>
                    <a:pt x="416" y="491"/>
                    <a:pt x="508" y="386"/>
                    <a:pt x="508" y="263"/>
                  </a:cubicBezTo>
                  <a:cubicBezTo>
                    <a:pt x="508" y="128"/>
                    <a:pt x="398" y="18"/>
                    <a:pt x="263" y="18"/>
                  </a:cubicBezTo>
                  <a:cubicBezTo>
                    <a:pt x="128" y="18"/>
                    <a:pt x="18" y="128"/>
                    <a:pt x="18" y="263"/>
                  </a:cubicBezTo>
                  <a:cubicBezTo>
                    <a:pt x="18" y="387"/>
                    <a:pt x="111" y="492"/>
                    <a:pt x="234" y="506"/>
                  </a:cubicBezTo>
                  <a:cubicBezTo>
                    <a:pt x="239" y="507"/>
                    <a:pt x="242" y="511"/>
                    <a:pt x="242" y="516"/>
                  </a:cubicBezTo>
                  <a:cubicBezTo>
                    <a:pt x="241" y="521"/>
                    <a:pt x="237" y="524"/>
                    <a:pt x="233" y="52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Oval 254"/>
            <p:cNvSpPr>
              <a:spLocks noChangeArrowheads="1"/>
            </p:cNvSpPr>
            <p:nvPr/>
          </p:nvSpPr>
          <p:spPr bwMode="gray">
            <a:xfrm>
              <a:off x="8863013" y="3121025"/>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5" name="Oval 255"/>
            <p:cNvSpPr>
              <a:spLocks noChangeArrowheads="1"/>
            </p:cNvSpPr>
            <p:nvPr/>
          </p:nvSpPr>
          <p:spPr bwMode="gray">
            <a:xfrm>
              <a:off x="8959851" y="3121025"/>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6" name="Freeform 266"/>
            <p:cNvSpPr>
              <a:spLocks/>
            </p:cNvSpPr>
            <p:nvPr/>
          </p:nvSpPr>
          <p:spPr bwMode="gray">
            <a:xfrm>
              <a:off x="8604251" y="2544763"/>
              <a:ext cx="677863" cy="298450"/>
            </a:xfrm>
            <a:custGeom>
              <a:avLst/>
              <a:gdLst>
                <a:gd name="T0" fmla="*/ 206375 w 427"/>
                <a:gd name="T1" fmla="*/ 298450 h 188"/>
                <a:gd name="T2" fmla="*/ 196850 w 427"/>
                <a:gd name="T3" fmla="*/ 295275 h 188"/>
                <a:gd name="T4" fmla="*/ 165100 w 427"/>
                <a:gd name="T5" fmla="*/ 249238 h 188"/>
                <a:gd name="T6" fmla="*/ 95250 w 427"/>
                <a:gd name="T7" fmla="*/ 249238 h 188"/>
                <a:gd name="T8" fmla="*/ 0 w 427"/>
                <a:gd name="T9" fmla="*/ 152400 h 188"/>
                <a:gd name="T10" fmla="*/ 90488 w 427"/>
                <a:gd name="T11" fmla="*/ 57150 h 188"/>
                <a:gd name="T12" fmla="*/ 177800 w 427"/>
                <a:gd name="T13" fmla="*/ 0 h 188"/>
                <a:gd name="T14" fmla="*/ 261938 w 427"/>
                <a:gd name="T15" fmla="*/ 49213 h 188"/>
                <a:gd name="T16" fmla="*/ 307975 w 427"/>
                <a:gd name="T17" fmla="*/ 71438 h 188"/>
                <a:gd name="T18" fmla="*/ 376238 w 427"/>
                <a:gd name="T19" fmla="*/ 74613 h 188"/>
                <a:gd name="T20" fmla="*/ 423863 w 427"/>
                <a:gd name="T21" fmla="*/ 57150 h 188"/>
                <a:gd name="T22" fmla="*/ 511175 w 427"/>
                <a:gd name="T23" fmla="*/ 0 h 188"/>
                <a:gd name="T24" fmla="*/ 595313 w 427"/>
                <a:gd name="T25" fmla="*/ 49213 h 188"/>
                <a:gd name="T26" fmla="*/ 677863 w 427"/>
                <a:gd name="T27" fmla="*/ 147638 h 188"/>
                <a:gd name="T28" fmla="*/ 577850 w 427"/>
                <a:gd name="T29" fmla="*/ 249238 h 188"/>
                <a:gd name="T30" fmla="*/ 498475 w 427"/>
                <a:gd name="T31" fmla="*/ 249238 h 188"/>
                <a:gd name="T32" fmla="*/ 469900 w 427"/>
                <a:gd name="T33" fmla="*/ 292100 h 188"/>
                <a:gd name="T34" fmla="*/ 449263 w 427"/>
                <a:gd name="T35" fmla="*/ 290513 h 188"/>
                <a:gd name="T36" fmla="*/ 450850 w 427"/>
                <a:gd name="T37" fmla="*/ 269875 h 188"/>
                <a:gd name="T38" fmla="*/ 474663 w 427"/>
                <a:gd name="T39" fmla="*/ 231775 h 188"/>
                <a:gd name="T40" fmla="*/ 477838 w 427"/>
                <a:gd name="T41" fmla="*/ 220663 h 188"/>
                <a:gd name="T42" fmla="*/ 577850 w 427"/>
                <a:gd name="T43" fmla="*/ 220663 h 188"/>
                <a:gd name="T44" fmla="*/ 649288 w 427"/>
                <a:gd name="T45" fmla="*/ 147638 h 188"/>
                <a:gd name="T46" fmla="*/ 584200 w 427"/>
                <a:gd name="T47" fmla="*/ 76200 h 188"/>
                <a:gd name="T48" fmla="*/ 576263 w 427"/>
                <a:gd name="T49" fmla="*/ 76200 h 188"/>
                <a:gd name="T50" fmla="*/ 573088 w 427"/>
                <a:gd name="T51" fmla="*/ 68263 h 188"/>
                <a:gd name="T52" fmla="*/ 511175 w 427"/>
                <a:gd name="T53" fmla="*/ 28575 h 188"/>
                <a:gd name="T54" fmla="*/ 447675 w 427"/>
                <a:gd name="T55" fmla="*/ 76200 h 188"/>
                <a:gd name="T56" fmla="*/ 444500 w 427"/>
                <a:gd name="T57" fmla="*/ 85725 h 188"/>
                <a:gd name="T58" fmla="*/ 433388 w 427"/>
                <a:gd name="T59" fmla="*/ 85725 h 188"/>
                <a:gd name="T60" fmla="*/ 387350 w 427"/>
                <a:gd name="T61" fmla="*/ 101600 h 188"/>
                <a:gd name="T62" fmla="*/ 379413 w 427"/>
                <a:gd name="T63" fmla="*/ 107950 h 188"/>
                <a:gd name="T64" fmla="*/ 369888 w 427"/>
                <a:gd name="T65" fmla="*/ 103188 h 188"/>
                <a:gd name="T66" fmla="*/ 311150 w 427"/>
                <a:gd name="T67" fmla="*/ 101600 h 188"/>
                <a:gd name="T68" fmla="*/ 301625 w 427"/>
                <a:gd name="T69" fmla="*/ 104775 h 188"/>
                <a:gd name="T70" fmla="*/ 295275 w 427"/>
                <a:gd name="T71" fmla="*/ 98425 h 188"/>
                <a:gd name="T72" fmla="*/ 250825 w 427"/>
                <a:gd name="T73" fmla="*/ 76200 h 188"/>
                <a:gd name="T74" fmla="*/ 242888 w 427"/>
                <a:gd name="T75" fmla="*/ 76200 h 188"/>
                <a:gd name="T76" fmla="*/ 239713 w 427"/>
                <a:gd name="T77" fmla="*/ 68263 h 188"/>
                <a:gd name="T78" fmla="*/ 177800 w 427"/>
                <a:gd name="T79" fmla="*/ 28575 h 188"/>
                <a:gd name="T80" fmla="*/ 114300 w 427"/>
                <a:gd name="T81" fmla="*/ 76200 h 188"/>
                <a:gd name="T82" fmla="*/ 111125 w 427"/>
                <a:gd name="T83" fmla="*/ 85725 h 188"/>
                <a:gd name="T84" fmla="*/ 100013 w 427"/>
                <a:gd name="T85" fmla="*/ 85725 h 188"/>
                <a:gd name="T86" fmla="*/ 96838 w 427"/>
                <a:gd name="T87" fmla="*/ 85725 h 188"/>
                <a:gd name="T88" fmla="*/ 28575 w 427"/>
                <a:gd name="T89" fmla="*/ 152400 h 188"/>
                <a:gd name="T90" fmla="*/ 96838 w 427"/>
                <a:gd name="T91" fmla="*/ 220663 h 188"/>
                <a:gd name="T92" fmla="*/ 96838 w 427"/>
                <a:gd name="T93" fmla="*/ 220663 h 188"/>
                <a:gd name="T94" fmla="*/ 188913 w 427"/>
                <a:gd name="T95" fmla="*/ 220663 h 188"/>
                <a:gd name="T96" fmla="*/ 190500 w 427"/>
                <a:gd name="T97" fmla="*/ 231775 h 188"/>
                <a:gd name="T98" fmla="*/ 215900 w 427"/>
                <a:gd name="T99" fmla="*/ 273050 h 188"/>
                <a:gd name="T100" fmla="*/ 217488 w 427"/>
                <a:gd name="T101" fmla="*/ 292100 h 188"/>
                <a:gd name="T102" fmla="*/ 206375 w 427"/>
                <a:gd name="T103" fmla="*/ 298450 h 1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27"/>
                <a:gd name="T157" fmla="*/ 0 h 188"/>
                <a:gd name="T158" fmla="*/ 427 w 427"/>
                <a:gd name="T159" fmla="*/ 188 h 1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27" h="188">
                  <a:moveTo>
                    <a:pt x="130" y="188"/>
                  </a:moveTo>
                  <a:cubicBezTo>
                    <a:pt x="128" y="188"/>
                    <a:pt x="126" y="187"/>
                    <a:pt x="124" y="186"/>
                  </a:cubicBezTo>
                  <a:cubicBezTo>
                    <a:pt x="115" y="178"/>
                    <a:pt x="108" y="168"/>
                    <a:pt x="104" y="157"/>
                  </a:cubicBezTo>
                  <a:cubicBezTo>
                    <a:pt x="60" y="157"/>
                    <a:pt x="60" y="157"/>
                    <a:pt x="60" y="157"/>
                  </a:cubicBezTo>
                  <a:cubicBezTo>
                    <a:pt x="27" y="156"/>
                    <a:pt x="0" y="129"/>
                    <a:pt x="0" y="96"/>
                  </a:cubicBezTo>
                  <a:cubicBezTo>
                    <a:pt x="0" y="64"/>
                    <a:pt x="25" y="38"/>
                    <a:pt x="57" y="36"/>
                  </a:cubicBezTo>
                  <a:cubicBezTo>
                    <a:pt x="66" y="14"/>
                    <a:pt x="88" y="0"/>
                    <a:pt x="112" y="0"/>
                  </a:cubicBezTo>
                  <a:cubicBezTo>
                    <a:pt x="134" y="0"/>
                    <a:pt x="155" y="12"/>
                    <a:pt x="165" y="31"/>
                  </a:cubicBezTo>
                  <a:cubicBezTo>
                    <a:pt x="176" y="33"/>
                    <a:pt x="186" y="38"/>
                    <a:pt x="194" y="45"/>
                  </a:cubicBezTo>
                  <a:cubicBezTo>
                    <a:pt x="208" y="40"/>
                    <a:pt x="223" y="41"/>
                    <a:pt x="237" y="47"/>
                  </a:cubicBezTo>
                  <a:cubicBezTo>
                    <a:pt x="246" y="40"/>
                    <a:pt x="256" y="37"/>
                    <a:pt x="267" y="36"/>
                  </a:cubicBezTo>
                  <a:cubicBezTo>
                    <a:pt x="276" y="14"/>
                    <a:pt x="298" y="0"/>
                    <a:pt x="322" y="0"/>
                  </a:cubicBezTo>
                  <a:cubicBezTo>
                    <a:pt x="344" y="0"/>
                    <a:pt x="365" y="12"/>
                    <a:pt x="375" y="31"/>
                  </a:cubicBezTo>
                  <a:cubicBezTo>
                    <a:pt x="405" y="37"/>
                    <a:pt x="427" y="63"/>
                    <a:pt x="427" y="93"/>
                  </a:cubicBezTo>
                  <a:cubicBezTo>
                    <a:pt x="427" y="128"/>
                    <a:pt x="399" y="157"/>
                    <a:pt x="364" y="157"/>
                  </a:cubicBezTo>
                  <a:cubicBezTo>
                    <a:pt x="314" y="157"/>
                    <a:pt x="314" y="157"/>
                    <a:pt x="314" y="157"/>
                  </a:cubicBezTo>
                  <a:cubicBezTo>
                    <a:pt x="311" y="167"/>
                    <a:pt x="305" y="176"/>
                    <a:pt x="296" y="184"/>
                  </a:cubicBezTo>
                  <a:cubicBezTo>
                    <a:pt x="292" y="187"/>
                    <a:pt x="287" y="186"/>
                    <a:pt x="283" y="183"/>
                  </a:cubicBezTo>
                  <a:cubicBezTo>
                    <a:pt x="280" y="179"/>
                    <a:pt x="281" y="173"/>
                    <a:pt x="284" y="170"/>
                  </a:cubicBezTo>
                  <a:cubicBezTo>
                    <a:pt x="292" y="164"/>
                    <a:pt x="297" y="155"/>
                    <a:pt x="299" y="146"/>
                  </a:cubicBezTo>
                  <a:cubicBezTo>
                    <a:pt x="301" y="139"/>
                    <a:pt x="301" y="139"/>
                    <a:pt x="301" y="139"/>
                  </a:cubicBezTo>
                  <a:cubicBezTo>
                    <a:pt x="364" y="139"/>
                    <a:pt x="364" y="139"/>
                    <a:pt x="364" y="139"/>
                  </a:cubicBezTo>
                  <a:cubicBezTo>
                    <a:pt x="389" y="139"/>
                    <a:pt x="409" y="118"/>
                    <a:pt x="409" y="93"/>
                  </a:cubicBezTo>
                  <a:cubicBezTo>
                    <a:pt x="409" y="70"/>
                    <a:pt x="392" y="51"/>
                    <a:pt x="368" y="48"/>
                  </a:cubicBezTo>
                  <a:cubicBezTo>
                    <a:pt x="363" y="48"/>
                    <a:pt x="363" y="48"/>
                    <a:pt x="363" y="48"/>
                  </a:cubicBezTo>
                  <a:cubicBezTo>
                    <a:pt x="361" y="43"/>
                    <a:pt x="361" y="43"/>
                    <a:pt x="361" y="43"/>
                  </a:cubicBezTo>
                  <a:cubicBezTo>
                    <a:pt x="354" y="28"/>
                    <a:pt x="339" y="18"/>
                    <a:pt x="322" y="18"/>
                  </a:cubicBezTo>
                  <a:cubicBezTo>
                    <a:pt x="304" y="18"/>
                    <a:pt x="287" y="30"/>
                    <a:pt x="282" y="48"/>
                  </a:cubicBezTo>
                  <a:cubicBezTo>
                    <a:pt x="280" y="54"/>
                    <a:pt x="280" y="54"/>
                    <a:pt x="280" y="54"/>
                  </a:cubicBezTo>
                  <a:cubicBezTo>
                    <a:pt x="273" y="54"/>
                    <a:pt x="273" y="54"/>
                    <a:pt x="273" y="54"/>
                  </a:cubicBezTo>
                  <a:cubicBezTo>
                    <a:pt x="262" y="53"/>
                    <a:pt x="252" y="57"/>
                    <a:pt x="244" y="64"/>
                  </a:cubicBezTo>
                  <a:cubicBezTo>
                    <a:pt x="239" y="68"/>
                    <a:pt x="239" y="68"/>
                    <a:pt x="239" y="68"/>
                  </a:cubicBezTo>
                  <a:cubicBezTo>
                    <a:pt x="233" y="65"/>
                    <a:pt x="233" y="65"/>
                    <a:pt x="233" y="65"/>
                  </a:cubicBezTo>
                  <a:cubicBezTo>
                    <a:pt x="222" y="59"/>
                    <a:pt x="208" y="58"/>
                    <a:pt x="196" y="64"/>
                  </a:cubicBezTo>
                  <a:cubicBezTo>
                    <a:pt x="190" y="66"/>
                    <a:pt x="190" y="66"/>
                    <a:pt x="190" y="66"/>
                  </a:cubicBezTo>
                  <a:cubicBezTo>
                    <a:pt x="186" y="62"/>
                    <a:pt x="186" y="62"/>
                    <a:pt x="186" y="62"/>
                  </a:cubicBezTo>
                  <a:cubicBezTo>
                    <a:pt x="178" y="54"/>
                    <a:pt x="169" y="49"/>
                    <a:pt x="158" y="48"/>
                  </a:cubicBezTo>
                  <a:cubicBezTo>
                    <a:pt x="153" y="48"/>
                    <a:pt x="153" y="48"/>
                    <a:pt x="153" y="48"/>
                  </a:cubicBezTo>
                  <a:cubicBezTo>
                    <a:pt x="151" y="43"/>
                    <a:pt x="151" y="43"/>
                    <a:pt x="151" y="43"/>
                  </a:cubicBezTo>
                  <a:cubicBezTo>
                    <a:pt x="144" y="28"/>
                    <a:pt x="129" y="18"/>
                    <a:pt x="112" y="18"/>
                  </a:cubicBezTo>
                  <a:cubicBezTo>
                    <a:pt x="94" y="18"/>
                    <a:pt x="77" y="30"/>
                    <a:pt x="72" y="48"/>
                  </a:cubicBezTo>
                  <a:cubicBezTo>
                    <a:pt x="70" y="54"/>
                    <a:pt x="70" y="54"/>
                    <a:pt x="70" y="54"/>
                  </a:cubicBezTo>
                  <a:cubicBezTo>
                    <a:pt x="63" y="54"/>
                    <a:pt x="63" y="54"/>
                    <a:pt x="63" y="54"/>
                  </a:cubicBezTo>
                  <a:cubicBezTo>
                    <a:pt x="62" y="54"/>
                    <a:pt x="61" y="54"/>
                    <a:pt x="61" y="54"/>
                  </a:cubicBezTo>
                  <a:cubicBezTo>
                    <a:pt x="37" y="54"/>
                    <a:pt x="18" y="73"/>
                    <a:pt x="18" y="96"/>
                  </a:cubicBezTo>
                  <a:cubicBezTo>
                    <a:pt x="18" y="120"/>
                    <a:pt x="37" y="139"/>
                    <a:pt x="61" y="139"/>
                  </a:cubicBezTo>
                  <a:cubicBezTo>
                    <a:pt x="61" y="139"/>
                    <a:pt x="61" y="139"/>
                    <a:pt x="61" y="139"/>
                  </a:cubicBezTo>
                  <a:cubicBezTo>
                    <a:pt x="119" y="139"/>
                    <a:pt x="119" y="139"/>
                    <a:pt x="119" y="139"/>
                  </a:cubicBezTo>
                  <a:cubicBezTo>
                    <a:pt x="120" y="146"/>
                    <a:pt x="120" y="146"/>
                    <a:pt x="120" y="146"/>
                  </a:cubicBezTo>
                  <a:cubicBezTo>
                    <a:pt x="122" y="156"/>
                    <a:pt x="128" y="165"/>
                    <a:pt x="136" y="172"/>
                  </a:cubicBezTo>
                  <a:cubicBezTo>
                    <a:pt x="139" y="175"/>
                    <a:pt x="140" y="180"/>
                    <a:pt x="137" y="184"/>
                  </a:cubicBezTo>
                  <a:cubicBezTo>
                    <a:pt x="135" y="186"/>
                    <a:pt x="133" y="188"/>
                    <a:pt x="130" y="1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Freeform 267"/>
            <p:cNvSpPr>
              <a:spLocks/>
            </p:cNvSpPr>
            <p:nvPr/>
          </p:nvSpPr>
          <p:spPr bwMode="gray">
            <a:xfrm>
              <a:off x="8766176" y="2611438"/>
              <a:ext cx="342900" cy="171450"/>
            </a:xfrm>
            <a:custGeom>
              <a:avLst/>
              <a:gdLst>
                <a:gd name="T0" fmla="*/ 341313 w 216"/>
                <a:gd name="T1" fmla="*/ 171450 h 108"/>
                <a:gd name="T2" fmla="*/ 312738 w 216"/>
                <a:gd name="T3" fmla="*/ 165100 h 108"/>
                <a:gd name="T4" fmla="*/ 314325 w 216"/>
                <a:gd name="T5" fmla="*/ 149225 h 108"/>
                <a:gd name="T6" fmla="*/ 250825 w 216"/>
                <a:gd name="T7" fmla="*/ 76200 h 108"/>
                <a:gd name="T8" fmla="*/ 241300 w 216"/>
                <a:gd name="T9" fmla="*/ 76200 h 108"/>
                <a:gd name="T10" fmla="*/ 238125 w 216"/>
                <a:gd name="T11" fmla="*/ 68263 h 108"/>
                <a:gd name="T12" fmla="*/ 176213 w 216"/>
                <a:gd name="T13" fmla="*/ 28575 h 108"/>
                <a:gd name="T14" fmla="*/ 112713 w 216"/>
                <a:gd name="T15" fmla="*/ 76200 h 108"/>
                <a:gd name="T16" fmla="*/ 109538 w 216"/>
                <a:gd name="T17" fmla="*/ 85725 h 108"/>
                <a:gd name="T18" fmla="*/ 98425 w 216"/>
                <a:gd name="T19" fmla="*/ 85725 h 108"/>
                <a:gd name="T20" fmla="*/ 95250 w 216"/>
                <a:gd name="T21" fmla="*/ 85725 h 108"/>
                <a:gd name="T22" fmla="*/ 28575 w 216"/>
                <a:gd name="T23" fmla="*/ 152400 h 108"/>
                <a:gd name="T24" fmla="*/ 28575 w 216"/>
                <a:gd name="T25" fmla="*/ 165100 h 108"/>
                <a:gd name="T26" fmla="*/ 1588 w 216"/>
                <a:gd name="T27" fmla="*/ 169863 h 108"/>
                <a:gd name="T28" fmla="*/ 0 w 216"/>
                <a:gd name="T29" fmla="*/ 152400 h 108"/>
                <a:gd name="T30" fmla="*/ 88900 w 216"/>
                <a:gd name="T31" fmla="*/ 57150 h 108"/>
                <a:gd name="T32" fmla="*/ 176213 w 216"/>
                <a:gd name="T33" fmla="*/ 0 h 108"/>
                <a:gd name="T34" fmla="*/ 260350 w 216"/>
                <a:gd name="T35" fmla="*/ 49213 h 108"/>
                <a:gd name="T36" fmla="*/ 342900 w 216"/>
                <a:gd name="T37" fmla="*/ 149225 h 108"/>
                <a:gd name="T38" fmla="*/ 341313 w 216"/>
                <a:gd name="T39" fmla="*/ 171450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6"/>
                <a:gd name="T61" fmla="*/ 0 h 108"/>
                <a:gd name="T62" fmla="*/ 216 w 216"/>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6" h="108">
                  <a:moveTo>
                    <a:pt x="215" y="108"/>
                  </a:moveTo>
                  <a:cubicBezTo>
                    <a:pt x="197" y="104"/>
                    <a:pt x="197" y="104"/>
                    <a:pt x="197" y="104"/>
                  </a:cubicBezTo>
                  <a:cubicBezTo>
                    <a:pt x="198" y="100"/>
                    <a:pt x="198" y="97"/>
                    <a:pt x="198" y="94"/>
                  </a:cubicBezTo>
                  <a:cubicBezTo>
                    <a:pt x="198" y="70"/>
                    <a:pt x="181" y="51"/>
                    <a:pt x="158" y="48"/>
                  </a:cubicBezTo>
                  <a:cubicBezTo>
                    <a:pt x="152" y="48"/>
                    <a:pt x="152" y="48"/>
                    <a:pt x="152" y="48"/>
                  </a:cubicBezTo>
                  <a:cubicBezTo>
                    <a:pt x="150" y="43"/>
                    <a:pt x="150" y="43"/>
                    <a:pt x="150" y="43"/>
                  </a:cubicBezTo>
                  <a:cubicBezTo>
                    <a:pt x="143" y="28"/>
                    <a:pt x="128" y="18"/>
                    <a:pt x="111" y="18"/>
                  </a:cubicBezTo>
                  <a:cubicBezTo>
                    <a:pt x="93" y="18"/>
                    <a:pt x="77" y="30"/>
                    <a:pt x="71" y="48"/>
                  </a:cubicBezTo>
                  <a:cubicBezTo>
                    <a:pt x="69" y="54"/>
                    <a:pt x="69" y="54"/>
                    <a:pt x="69" y="54"/>
                  </a:cubicBezTo>
                  <a:cubicBezTo>
                    <a:pt x="62" y="54"/>
                    <a:pt x="62" y="54"/>
                    <a:pt x="62" y="54"/>
                  </a:cubicBezTo>
                  <a:cubicBezTo>
                    <a:pt x="61" y="54"/>
                    <a:pt x="61" y="54"/>
                    <a:pt x="60" y="54"/>
                  </a:cubicBezTo>
                  <a:cubicBezTo>
                    <a:pt x="37" y="54"/>
                    <a:pt x="18" y="73"/>
                    <a:pt x="18" y="96"/>
                  </a:cubicBezTo>
                  <a:cubicBezTo>
                    <a:pt x="18" y="99"/>
                    <a:pt x="18" y="102"/>
                    <a:pt x="18" y="104"/>
                  </a:cubicBezTo>
                  <a:cubicBezTo>
                    <a:pt x="1" y="107"/>
                    <a:pt x="1" y="107"/>
                    <a:pt x="1" y="107"/>
                  </a:cubicBezTo>
                  <a:cubicBezTo>
                    <a:pt x="0" y="104"/>
                    <a:pt x="0" y="100"/>
                    <a:pt x="0" y="96"/>
                  </a:cubicBezTo>
                  <a:cubicBezTo>
                    <a:pt x="0" y="64"/>
                    <a:pt x="25" y="38"/>
                    <a:pt x="56" y="36"/>
                  </a:cubicBezTo>
                  <a:cubicBezTo>
                    <a:pt x="66" y="14"/>
                    <a:pt x="87" y="0"/>
                    <a:pt x="111" y="0"/>
                  </a:cubicBezTo>
                  <a:cubicBezTo>
                    <a:pt x="134" y="0"/>
                    <a:pt x="154" y="12"/>
                    <a:pt x="164" y="31"/>
                  </a:cubicBezTo>
                  <a:cubicBezTo>
                    <a:pt x="194" y="37"/>
                    <a:pt x="216" y="63"/>
                    <a:pt x="216" y="94"/>
                  </a:cubicBezTo>
                  <a:cubicBezTo>
                    <a:pt x="216" y="98"/>
                    <a:pt x="216" y="103"/>
                    <a:pt x="215" y="10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Freeform 268"/>
            <p:cNvSpPr>
              <a:spLocks/>
            </p:cNvSpPr>
            <p:nvPr/>
          </p:nvSpPr>
          <p:spPr bwMode="gray">
            <a:xfrm>
              <a:off x="8870951" y="2720975"/>
              <a:ext cx="28575" cy="228600"/>
            </a:xfrm>
            <a:custGeom>
              <a:avLst/>
              <a:gdLst>
                <a:gd name="T0" fmla="*/ 14288 w 18"/>
                <a:gd name="T1" fmla="*/ 228600 h 144"/>
                <a:gd name="T2" fmla="*/ 0 w 18"/>
                <a:gd name="T3" fmla="*/ 214313 h 144"/>
                <a:gd name="T4" fmla="*/ 0 w 18"/>
                <a:gd name="T5" fmla="*/ 14288 h 144"/>
                <a:gd name="T6" fmla="*/ 14288 w 18"/>
                <a:gd name="T7" fmla="*/ 0 h 144"/>
                <a:gd name="T8" fmla="*/ 28575 w 18"/>
                <a:gd name="T9" fmla="*/ 14288 h 144"/>
                <a:gd name="T10" fmla="*/ 28575 w 18"/>
                <a:gd name="T11" fmla="*/ 214313 h 144"/>
                <a:gd name="T12" fmla="*/ 14288 w 18"/>
                <a:gd name="T13" fmla="*/ 228600 h 144"/>
                <a:gd name="T14" fmla="*/ 0 60000 65536"/>
                <a:gd name="T15" fmla="*/ 0 60000 65536"/>
                <a:gd name="T16" fmla="*/ 0 60000 65536"/>
                <a:gd name="T17" fmla="*/ 0 60000 65536"/>
                <a:gd name="T18" fmla="*/ 0 60000 65536"/>
                <a:gd name="T19" fmla="*/ 0 60000 65536"/>
                <a:gd name="T20" fmla="*/ 0 60000 65536"/>
                <a:gd name="T21" fmla="*/ 0 w 18"/>
                <a:gd name="T22" fmla="*/ 0 h 144"/>
                <a:gd name="T23" fmla="*/ 18 w 18"/>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44">
                  <a:moveTo>
                    <a:pt x="9" y="144"/>
                  </a:moveTo>
                  <a:cubicBezTo>
                    <a:pt x="4" y="144"/>
                    <a:pt x="0" y="140"/>
                    <a:pt x="0" y="135"/>
                  </a:cubicBezTo>
                  <a:cubicBezTo>
                    <a:pt x="0" y="9"/>
                    <a:pt x="0" y="9"/>
                    <a:pt x="0" y="9"/>
                  </a:cubicBezTo>
                  <a:cubicBezTo>
                    <a:pt x="0" y="4"/>
                    <a:pt x="4" y="0"/>
                    <a:pt x="9" y="0"/>
                  </a:cubicBezTo>
                  <a:cubicBezTo>
                    <a:pt x="14" y="0"/>
                    <a:pt x="18" y="4"/>
                    <a:pt x="18" y="9"/>
                  </a:cubicBezTo>
                  <a:cubicBezTo>
                    <a:pt x="18" y="135"/>
                    <a:pt x="18" y="135"/>
                    <a:pt x="18" y="135"/>
                  </a:cubicBezTo>
                  <a:cubicBezTo>
                    <a:pt x="18" y="140"/>
                    <a:pt x="14" y="144"/>
                    <a:pt x="9"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Freeform 269"/>
            <p:cNvSpPr>
              <a:spLocks/>
            </p:cNvSpPr>
            <p:nvPr/>
          </p:nvSpPr>
          <p:spPr bwMode="gray">
            <a:xfrm>
              <a:off x="8823326" y="2884488"/>
              <a:ext cx="77788" cy="76200"/>
            </a:xfrm>
            <a:custGeom>
              <a:avLst/>
              <a:gdLst>
                <a:gd name="T0" fmla="*/ 61913 w 49"/>
                <a:gd name="T1" fmla="*/ 76200 h 48"/>
                <a:gd name="T2" fmla="*/ 52388 w 49"/>
                <a:gd name="T3" fmla="*/ 73025 h 48"/>
                <a:gd name="T4" fmla="*/ 6350 w 49"/>
                <a:gd name="T5" fmla="*/ 25400 h 48"/>
                <a:gd name="T6" fmla="*/ 6350 w 49"/>
                <a:gd name="T7" fmla="*/ 6350 h 48"/>
                <a:gd name="T8" fmla="*/ 26988 w 49"/>
                <a:gd name="T9" fmla="*/ 6350 h 48"/>
                <a:gd name="T10" fmla="*/ 73025 w 49"/>
                <a:gd name="T11" fmla="*/ 52388 h 48"/>
                <a:gd name="T12" fmla="*/ 73025 w 49"/>
                <a:gd name="T13" fmla="*/ 73025 h 48"/>
                <a:gd name="T14" fmla="*/ 61913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39" y="48"/>
                  </a:moveTo>
                  <a:cubicBezTo>
                    <a:pt x="37" y="48"/>
                    <a:pt x="35" y="47"/>
                    <a:pt x="33" y="46"/>
                  </a:cubicBezTo>
                  <a:cubicBezTo>
                    <a:pt x="4" y="16"/>
                    <a:pt x="4" y="16"/>
                    <a:pt x="4" y="16"/>
                  </a:cubicBezTo>
                  <a:cubicBezTo>
                    <a:pt x="0" y="13"/>
                    <a:pt x="0" y="7"/>
                    <a:pt x="4" y="4"/>
                  </a:cubicBezTo>
                  <a:cubicBezTo>
                    <a:pt x="7" y="0"/>
                    <a:pt x="13" y="0"/>
                    <a:pt x="17" y="4"/>
                  </a:cubicBezTo>
                  <a:cubicBezTo>
                    <a:pt x="46" y="33"/>
                    <a:pt x="46" y="33"/>
                    <a:pt x="46" y="33"/>
                  </a:cubicBezTo>
                  <a:cubicBezTo>
                    <a:pt x="49" y="36"/>
                    <a:pt x="49" y="42"/>
                    <a:pt x="46" y="46"/>
                  </a:cubicBezTo>
                  <a:cubicBezTo>
                    <a:pt x="44" y="47"/>
                    <a:pt x="42" y="48"/>
                    <a:pt x="39"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Freeform 270"/>
            <p:cNvSpPr>
              <a:spLocks/>
            </p:cNvSpPr>
            <p:nvPr/>
          </p:nvSpPr>
          <p:spPr bwMode="gray">
            <a:xfrm>
              <a:off x="8869363" y="2884488"/>
              <a:ext cx="77788" cy="76200"/>
            </a:xfrm>
            <a:custGeom>
              <a:avLst/>
              <a:gdLst>
                <a:gd name="T0" fmla="*/ 15875 w 49"/>
                <a:gd name="T1" fmla="*/ 76200 h 48"/>
                <a:gd name="T2" fmla="*/ 6350 w 49"/>
                <a:gd name="T3" fmla="*/ 73025 h 48"/>
                <a:gd name="T4" fmla="*/ 6350 w 49"/>
                <a:gd name="T5" fmla="*/ 52388 h 48"/>
                <a:gd name="T6" fmla="*/ 52388 w 49"/>
                <a:gd name="T7" fmla="*/ 6350 h 48"/>
                <a:gd name="T8" fmla="*/ 73025 w 49"/>
                <a:gd name="T9" fmla="*/ 6350 h 48"/>
                <a:gd name="T10" fmla="*/ 73025 w 49"/>
                <a:gd name="T11" fmla="*/ 25400 h 48"/>
                <a:gd name="T12" fmla="*/ 26988 w 49"/>
                <a:gd name="T13" fmla="*/ 73025 h 48"/>
                <a:gd name="T14" fmla="*/ 15875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10" y="48"/>
                  </a:moveTo>
                  <a:cubicBezTo>
                    <a:pt x="8" y="48"/>
                    <a:pt x="6" y="47"/>
                    <a:pt x="4" y="46"/>
                  </a:cubicBezTo>
                  <a:cubicBezTo>
                    <a:pt x="0" y="42"/>
                    <a:pt x="0" y="36"/>
                    <a:pt x="4" y="33"/>
                  </a:cubicBezTo>
                  <a:cubicBezTo>
                    <a:pt x="33" y="4"/>
                    <a:pt x="33" y="4"/>
                    <a:pt x="33" y="4"/>
                  </a:cubicBezTo>
                  <a:cubicBezTo>
                    <a:pt x="37" y="0"/>
                    <a:pt x="42" y="0"/>
                    <a:pt x="46" y="4"/>
                  </a:cubicBezTo>
                  <a:cubicBezTo>
                    <a:pt x="49" y="7"/>
                    <a:pt x="49" y="13"/>
                    <a:pt x="46" y="16"/>
                  </a:cubicBezTo>
                  <a:cubicBezTo>
                    <a:pt x="17" y="46"/>
                    <a:pt x="17" y="46"/>
                    <a:pt x="17" y="46"/>
                  </a:cubicBezTo>
                  <a:cubicBezTo>
                    <a:pt x="15" y="47"/>
                    <a:pt x="13" y="48"/>
                    <a:pt x="10"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Freeform 271"/>
            <p:cNvSpPr>
              <a:spLocks/>
            </p:cNvSpPr>
            <p:nvPr/>
          </p:nvSpPr>
          <p:spPr bwMode="gray">
            <a:xfrm>
              <a:off x="9078913" y="2833688"/>
              <a:ext cx="28575" cy="120650"/>
            </a:xfrm>
            <a:custGeom>
              <a:avLst/>
              <a:gdLst>
                <a:gd name="T0" fmla="*/ 14288 w 18"/>
                <a:gd name="T1" fmla="*/ 120650 h 76"/>
                <a:gd name="T2" fmla="*/ 0 w 18"/>
                <a:gd name="T3" fmla="*/ 106363 h 76"/>
                <a:gd name="T4" fmla="*/ 0 w 18"/>
                <a:gd name="T5" fmla="*/ 14288 h 76"/>
                <a:gd name="T6" fmla="*/ 14288 w 18"/>
                <a:gd name="T7" fmla="*/ 0 h 76"/>
                <a:gd name="T8" fmla="*/ 28575 w 18"/>
                <a:gd name="T9" fmla="*/ 14288 h 76"/>
                <a:gd name="T10" fmla="*/ 28575 w 18"/>
                <a:gd name="T11" fmla="*/ 106363 h 76"/>
                <a:gd name="T12" fmla="*/ 14288 w 18"/>
                <a:gd name="T13" fmla="*/ 120650 h 76"/>
                <a:gd name="T14" fmla="*/ 0 60000 65536"/>
                <a:gd name="T15" fmla="*/ 0 60000 65536"/>
                <a:gd name="T16" fmla="*/ 0 60000 65536"/>
                <a:gd name="T17" fmla="*/ 0 60000 65536"/>
                <a:gd name="T18" fmla="*/ 0 60000 65536"/>
                <a:gd name="T19" fmla="*/ 0 60000 65536"/>
                <a:gd name="T20" fmla="*/ 0 60000 65536"/>
                <a:gd name="T21" fmla="*/ 0 w 18"/>
                <a:gd name="T22" fmla="*/ 0 h 76"/>
                <a:gd name="T23" fmla="*/ 18 w 18"/>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6">
                  <a:moveTo>
                    <a:pt x="9" y="76"/>
                  </a:moveTo>
                  <a:cubicBezTo>
                    <a:pt x="4" y="76"/>
                    <a:pt x="0" y="72"/>
                    <a:pt x="0" y="67"/>
                  </a:cubicBezTo>
                  <a:cubicBezTo>
                    <a:pt x="0" y="9"/>
                    <a:pt x="0" y="9"/>
                    <a:pt x="0" y="9"/>
                  </a:cubicBezTo>
                  <a:cubicBezTo>
                    <a:pt x="0" y="4"/>
                    <a:pt x="4" y="0"/>
                    <a:pt x="9" y="0"/>
                  </a:cubicBezTo>
                  <a:cubicBezTo>
                    <a:pt x="14" y="0"/>
                    <a:pt x="18" y="4"/>
                    <a:pt x="18" y="9"/>
                  </a:cubicBezTo>
                  <a:cubicBezTo>
                    <a:pt x="18" y="67"/>
                    <a:pt x="18" y="67"/>
                    <a:pt x="18" y="67"/>
                  </a:cubicBezTo>
                  <a:cubicBezTo>
                    <a:pt x="18" y="72"/>
                    <a:pt x="14" y="76"/>
                    <a:pt x="9" y="7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Freeform 272"/>
            <p:cNvSpPr>
              <a:spLocks/>
            </p:cNvSpPr>
            <p:nvPr/>
          </p:nvSpPr>
          <p:spPr bwMode="gray">
            <a:xfrm>
              <a:off x="9048751" y="2901950"/>
              <a:ext cx="60325" cy="58738"/>
            </a:xfrm>
            <a:custGeom>
              <a:avLst/>
              <a:gdLst>
                <a:gd name="T0" fmla="*/ 44450 w 38"/>
                <a:gd name="T1" fmla="*/ 58738 h 37"/>
                <a:gd name="T2" fmla="*/ 34925 w 38"/>
                <a:gd name="T3" fmla="*/ 55563 h 37"/>
                <a:gd name="T4" fmla="*/ 4763 w 38"/>
                <a:gd name="T5" fmla="*/ 26988 h 37"/>
                <a:gd name="T6" fmla="*/ 4763 w 38"/>
                <a:gd name="T7" fmla="*/ 6350 h 37"/>
                <a:gd name="T8" fmla="*/ 25400 w 38"/>
                <a:gd name="T9" fmla="*/ 6350 h 37"/>
                <a:gd name="T10" fmla="*/ 53975 w 38"/>
                <a:gd name="T11" fmla="*/ 34925 h 37"/>
                <a:gd name="T12" fmla="*/ 53975 w 38"/>
                <a:gd name="T13" fmla="*/ 55563 h 37"/>
                <a:gd name="T14" fmla="*/ 44450 w 38"/>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37"/>
                <a:gd name="T26" fmla="*/ 38 w 38"/>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37">
                  <a:moveTo>
                    <a:pt x="28" y="37"/>
                  </a:moveTo>
                  <a:cubicBezTo>
                    <a:pt x="26" y="37"/>
                    <a:pt x="23" y="36"/>
                    <a:pt x="22" y="35"/>
                  </a:cubicBezTo>
                  <a:cubicBezTo>
                    <a:pt x="3" y="17"/>
                    <a:pt x="3" y="17"/>
                    <a:pt x="3" y="17"/>
                  </a:cubicBezTo>
                  <a:cubicBezTo>
                    <a:pt x="0" y="13"/>
                    <a:pt x="0" y="7"/>
                    <a:pt x="3" y="4"/>
                  </a:cubicBezTo>
                  <a:cubicBezTo>
                    <a:pt x="7" y="0"/>
                    <a:pt x="13" y="0"/>
                    <a:pt x="16" y="4"/>
                  </a:cubicBezTo>
                  <a:cubicBezTo>
                    <a:pt x="34" y="22"/>
                    <a:pt x="34" y="22"/>
                    <a:pt x="34" y="22"/>
                  </a:cubicBezTo>
                  <a:cubicBezTo>
                    <a:pt x="38" y="25"/>
                    <a:pt x="38" y="31"/>
                    <a:pt x="34" y="35"/>
                  </a:cubicBezTo>
                  <a:cubicBezTo>
                    <a:pt x="32" y="36"/>
                    <a:pt x="30" y="37"/>
                    <a:pt x="28"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Freeform 273"/>
            <p:cNvSpPr>
              <a:spLocks/>
            </p:cNvSpPr>
            <p:nvPr/>
          </p:nvSpPr>
          <p:spPr bwMode="gray">
            <a:xfrm>
              <a:off x="9077326" y="2901950"/>
              <a:ext cx="60325" cy="58738"/>
            </a:xfrm>
            <a:custGeom>
              <a:avLst/>
              <a:gdLst>
                <a:gd name="T0" fmla="*/ 15875 w 38"/>
                <a:gd name="T1" fmla="*/ 58738 h 37"/>
                <a:gd name="T2" fmla="*/ 6350 w 38"/>
                <a:gd name="T3" fmla="*/ 55563 h 37"/>
                <a:gd name="T4" fmla="*/ 6350 w 38"/>
                <a:gd name="T5" fmla="*/ 34925 h 37"/>
                <a:gd name="T6" fmla="*/ 34925 w 38"/>
                <a:gd name="T7" fmla="*/ 6350 h 37"/>
                <a:gd name="T8" fmla="*/ 53975 w 38"/>
                <a:gd name="T9" fmla="*/ 6350 h 37"/>
                <a:gd name="T10" fmla="*/ 53975 w 38"/>
                <a:gd name="T11" fmla="*/ 26988 h 37"/>
                <a:gd name="T12" fmla="*/ 25400 w 38"/>
                <a:gd name="T13" fmla="*/ 55563 h 37"/>
                <a:gd name="T14" fmla="*/ 15875 w 38"/>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37"/>
                <a:gd name="T26" fmla="*/ 38 w 38"/>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37">
                  <a:moveTo>
                    <a:pt x="10" y="37"/>
                  </a:moveTo>
                  <a:cubicBezTo>
                    <a:pt x="8" y="37"/>
                    <a:pt x="5" y="36"/>
                    <a:pt x="4" y="35"/>
                  </a:cubicBezTo>
                  <a:cubicBezTo>
                    <a:pt x="0" y="31"/>
                    <a:pt x="0" y="25"/>
                    <a:pt x="4" y="22"/>
                  </a:cubicBezTo>
                  <a:cubicBezTo>
                    <a:pt x="22" y="4"/>
                    <a:pt x="22" y="4"/>
                    <a:pt x="22" y="4"/>
                  </a:cubicBezTo>
                  <a:cubicBezTo>
                    <a:pt x="25" y="0"/>
                    <a:pt x="31" y="0"/>
                    <a:pt x="34" y="4"/>
                  </a:cubicBezTo>
                  <a:cubicBezTo>
                    <a:pt x="38" y="7"/>
                    <a:pt x="38" y="13"/>
                    <a:pt x="34" y="17"/>
                  </a:cubicBezTo>
                  <a:cubicBezTo>
                    <a:pt x="16" y="35"/>
                    <a:pt x="16" y="35"/>
                    <a:pt x="16" y="35"/>
                  </a:cubicBezTo>
                  <a:cubicBezTo>
                    <a:pt x="14" y="36"/>
                    <a:pt x="12" y="37"/>
                    <a:pt x="10"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Freeform 274"/>
            <p:cNvSpPr>
              <a:spLocks/>
            </p:cNvSpPr>
            <p:nvPr/>
          </p:nvSpPr>
          <p:spPr bwMode="gray">
            <a:xfrm>
              <a:off x="8975726" y="2732088"/>
              <a:ext cx="28575" cy="228600"/>
            </a:xfrm>
            <a:custGeom>
              <a:avLst/>
              <a:gdLst>
                <a:gd name="T0" fmla="*/ 14288 w 18"/>
                <a:gd name="T1" fmla="*/ 228600 h 144"/>
                <a:gd name="T2" fmla="*/ 0 w 18"/>
                <a:gd name="T3" fmla="*/ 214313 h 144"/>
                <a:gd name="T4" fmla="*/ 0 w 18"/>
                <a:gd name="T5" fmla="*/ 14288 h 144"/>
                <a:gd name="T6" fmla="*/ 14288 w 18"/>
                <a:gd name="T7" fmla="*/ 0 h 144"/>
                <a:gd name="T8" fmla="*/ 28575 w 18"/>
                <a:gd name="T9" fmla="*/ 14288 h 144"/>
                <a:gd name="T10" fmla="*/ 28575 w 18"/>
                <a:gd name="T11" fmla="*/ 214313 h 144"/>
                <a:gd name="T12" fmla="*/ 14288 w 18"/>
                <a:gd name="T13" fmla="*/ 228600 h 144"/>
                <a:gd name="T14" fmla="*/ 0 60000 65536"/>
                <a:gd name="T15" fmla="*/ 0 60000 65536"/>
                <a:gd name="T16" fmla="*/ 0 60000 65536"/>
                <a:gd name="T17" fmla="*/ 0 60000 65536"/>
                <a:gd name="T18" fmla="*/ 0 60000 65536"/>
                <a:gd name="T19" fmla="*/ 0 60000 65536"/>
                <a:gd name="T20" fmla="*/ 0 60000 65536"/>
                <a:gd name="T21" fmla="*/ 0 w 18"/>
                <a:gd name="T22" fmla="*/ 0 h 144"/>
                <a:gd name="T23" fmla="*/ 18 w 18"/>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44">
                  <a:moveTo>
                    <a:pt x="9" y="144"/>
                  </a:moveTo>
                  <a:cubicBezTo>
                    <a:pt x="4" y="144"/>
                    <a:pt x="0" y="140"/>
                    <a:pt x="0" y="135"/>
                  </a:cubicBezTo>
                  <a:cubicBezTo>
                    <a:pt x="0" y="9"/>
                    <a:pt x="0" y="9"/>
                    <a:pt x="0" y="9"/>
                  </a:cubicBezTo>
                  <a:cubicBezTo>
                    <a:pt x="0" y="4"/>
                    <a:pt x="4" y="0"/>
                    <a:pt x="9" y="0"/>
                  </a:cubicBezTo>
                  <a:cubicBezTo>
                    <a:pt x="14" y="0"/>
                    <a:pt x="18" y="4"/>
                    <a:pt x="18" y="9"/>
                  </a:cubicBezTo>
                  <a:cubicBezTo>
                    <a:pt x="18" y="135"/>
                    <a:pt x="18" y="135"/>
                    <a:pt x="18" y="135"/>
                  </a:cubicBezTo>
                  <a:cubicBezTo>
                    <a:pt x="18" y="140"/>
                    <a:pt x="14" y="144"/>
                    <a:pt x="9"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5" name="Freeform 275"/>
            <p:cNvSpPr>
              <a:spLocks/>
            </p:cNvSpPr>
            <p:nvPr/>
          </p:nvSpPr>
          <p:spPr bwMode="gray">
            <a:xfrm>
              <a:off x="8928101" y="2719388"/>
              <a:ext cx="77788" cy="76200"/>
            </a:xfrm>
            <a:custGeom>
              <a:avLst/>
              <a:gdLst>
                <a:gd name="T0" fmla="*/ 15875 w 49"/>
                <a:gd name="T1" fmla="*/ 76200 h 48"/>
                <a:gd name="T2" fmla="*/ 4763 w 49"/>
                <a:gd name="T3" fmla="*/ 73025 h 48"/>
                <a:gd name="T4" fmla="*/ 4763 w 49"/>
                <a:gd name="T5" fmla="*/ 52388 h 48"/>
                <a:gd name="T6" fmla="*/ 50800 w 49"/>
                <a:gd name="T7" fmla="*/ 6350 h 48"/>
                <a:gd name="T8" fmla="*/ 71438 w 49"/>
                <a:gd name="T9" fmla="*/ 6350 h 48"/>
                <a:gd name="T10" fmla="*/ 71438 w 49"/>
                <a:gd name="T11" fmla="*/ 26988 h 48"/>
                <a:gd name="T12" fmla="*/ 25400 w 49"/>
                <a:gd name="T13" fmla="*/ 73025 h 48"/>
                <a:gd name="T14" fmla="*/ 15875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10" y="48"/>
                  </a:moveTo>
                  <a:cubicBezTo>
                    <a:pt x="7" y="48"/>
                    <a:pt x="5" y="47"/>
                    <a:pt x="3" y="46"/>
                  </a:cubicBezTo>
                  <a:cubicBezTo>
                    <a:pt x="0" y="42"/>
                    <a:pt x="0" y="36"/>
                    <a:pt x="3" y="33"/>
                  </a:cubicBezTo>
                  <a:cubicBezTo>
                    <a:pt x="32" y="4"/>
                    <a:pt x="32" y="4"/>
                    <a:pt x="32" y="4"/>
                  </a:cubicBezTo>
                  <a:cubicBezTo>
                    <a:pt x="36" y="0"/>
                    <a:pt x="42" y="0"/>
                    <a:pt x="45" y="4"/>
                  </a:cubicBezTo>
                  <a:cubicBezTo>
                    <a:pt x="49" y="7"/>
                    <a:pt x="49" y="13"/>
                    <a:pt x="45" y="17"/>
                  </a:cubicBezTo>
                  <a:cubicBezTo>
                    <a:pt x="16" y="46"/>
                    <a:pt x="16" y="46"/>
                    <a:pt x="16" y="46"/>
                  </a:cubicBezTo>
                  <a:cubicBezTo>
                    <a:pt x="14" y="47"/>
                    <a:pt x="12" y="48"/>
                    <a:pt x="10"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Freeform 276"/>
            <p:cNvSpPr>
              <a:spLocks/>
            </p:cNvSpPr>
            <p:nvPr/>
          </p:nvSpPr>
          <p:spPr bwMode="gray">
            <a:xfrm>
              <a:off x="8974138" y="2719388"/>
              <a:ext cx="77788" cy="76200"/>
            </a:xfrm>
            <a:custGeom>
              <a:avLst/>
              <a:gdLst>
                <a:gd name="T0" fmla="*/ 61913 w 49"/>
                <a:gd name="T1" fmla="*/ 76200 h 48"/>
                <a:gd name="T2" fmla="*/ 52388 w 49"/>
                <a:gd name="T3" fmla="*/ 73025 h 48"/>
                <a:gd name="T4" fmla="*/ 4763 w 49"/>
                <a:gd name="T5" fmla="*/ 26988 h 48"/>
                <a:gd name="T6" fmla="*/ 4763 w 49"/>
                <a:gd name="T7" fmla="*/ 6350 h 48"/>
                <a:gd name="T8" fmla="*/ 25400 w 49"/>
                <a:gd name="T9" fmla="*/ 6350 h 48"/>
                <a:gd name="T10" fmla="*/ 71438 w 49"/>
                <a:gd name="T11" fmla="*/ 52388 h 48"/>
                <a:gd name="T12" fmla="*/ 71438 w 49"/>
                <a:gd name="T13" fmla="*/ 73025 h 48"/>
                <a:gd name="T14" fmla="*/ 61913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39" y="48"/>
                  </a:moveTo>
                  <a:cubicBezTo>
                    <a:pt x="37" y="48"/>
                    <a:pt x="34" y="47"/>
                    <a:pt x="33" y="46"/>
                  </a:cubicBezTo>
                  <a:cubicBezTo>
                    <a:pt x="3" y="17"/>
                    <a:pt x="3" y="17"/>
                    <a:pt x="3" y="17"/>
                  </a:cubicBezTo>
                  <a:cubicBezTo>
                    <a:pt x="0" y="13"/>
                    <a:pt x="0" y="7"/>
                    <a:pt x="3" y="4"/>
                  </a:cubicBezTo>
                  <a:cubicBezTo>
                    <a:pt x="7" y="0"/>
                    <a:pt x="13" y="0"/>
                    <a:pt x="16" y="4"/>
                  </a:cubicBezTo>
                  <a:cubicBezTo>
                    <a:pt x="45" y="33"/>
                    <a:pt x="45" y="33"/>
                    <a:pt x="45" y="33"/>
                  </a:cubicBezTo>
                  <a:cubicBezTo>
                    <a:pt x="49" y="36"/>
                    <a:pt x="49" y="42"/>
                    <a:pt x="45" y="46"/>
                  </a:cubicBezTo>
                  <a:cubicBezTo>
                    <a:pt x="44" y="47"/>
                    <a:pt x="41" y="48"/>
                    <a:pt x="39"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Freeform 277"/>
            <p:cNvSpPr>
              <a:spLocks/>
            </p:cNvSpPr>
            <p:nvPr/>
          </p:nvSpPr>
          <p:spPr bwMode="gray">
            <a:xfrm>
              <a:off x="8631238" y="2843213"/>
              <a:ext cx="157163" cy="117475"/>
            </a:xfrm>
            <a:custGeom>
              <a:avLst/>
              <a:gdLst>
                <a:gd name="T0" fmla="*/ 142875 w 99"/>
                <a:gd name="T1" fmla="*/ 117475 h 74"/>
                <a:gd name="T2" fmla="*/ 14288 w 99"/>
                <a:gd name="T3" fmla="*/ 117475 h 74"/>
                <a:gd name="T4" fmla="*/ 0 w 99"/>
                <a:gd name="T5" fmla="*/ 103188 h 74"/>
                <a:gd name="T6" fmla="*/ 14288 w 99"/>
                <a:gd name="T7" fmla="*/ 88900 h 74"/>
                <a:gd name="T8" fmla="*/ 128588 w 99"/>
                <a:gd name="T9" fmla="*/ 88900 h 74"/>
                <a:gd name="T10" fmla="*/ 128588 w 99"/>
                <a:gd name="T11" fmla="*/ 14288 h 74"/>
                <a:gd name="T12" fmla="*/ 142875 w 99"/>
                <a:gd name="T13" fmla="*/ 0 h 74"/>
                <a:gd name="T14" fmla="*/ 157163 w 99"/>
                <a:gd name="T15" fmla="*/ 14288 h 74"/>
                <a:gd name="T16" fmla="*/ 157163 w 99"/>
                <a:gd name="T17" fmla="*/ 103188 h 74"/>
                <a:gd name="T18" fmla="*/ 142875 w 99"/>
                <a:gd name="T19" fmla="*/ 117475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74"/>
                <a:gd name="T32" fmla="*/ 99 w 99"/>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74">
                  <a:moveTo>
                    <a:pt x="90" y="74"/>
                  </a:moveTo>
                  <a:cubicBezTo>
                    <a:pt x="9" y="74"/>
                    <a:pt x="9" y="74"/>
                    <a:pt x="9" y="74"/>
                  </a:cubicBezTo>
                  <a:cubicBezTo>
                    <a:pt x="4" y="74"/>
                    <a:pt x="0" y="70"/>
                    <a:pt x="0" y="65"/>
                  </a:cubicBezTo>
                  <a:cubicBezTo>
                    <a:pt x="0" y="60"/>
                    <a:pt x="4" y="56"/>
                    <a:pt x="9" y="56"/>
                  </a:cubicBezTo>
                  <a:cubicBezTo>
                    <a:pt x="81" y="56"/>
                    <a:pt x="81" y="56"/>
                    <a:pt x="81" y="56"/>
                  </a:cubicBezTo>
                  <a:cubicBezTo>
                    <a:pt x="81" y="9"/>
                    <a:pt x="81" y="9"/>
                    <a:pt x="81" y="9"/>
                  </a:cubicBezTo>
                  <a:cubicBezTo>
                    <a:pt x="81" y="4"/>
                    <a:pt x="85" y="0"/>
                    <a:pt x="90" y="0"/>
                  </a:cubicBezTo>
                  <a:cubicBezTo>
                    <a:pt x="95" y="0"/>
                    <a:pt x="99" y="4"/>
                    <a:pt x="99" y="9"/>
                  </a:cubicBezTo>
                  <a:cubicBezTo>
                    <a:pt x="99" y="65"/>
                    <a:pt x="99" y="65"/>
                    <a:pt x="99" y="65"/>
                  </a:cubicBezTo>
                  <a:cubicBezTo>
                    <a:pt x="99" y="70"/>
                    <a:pt x="95" y="74"/>
                    <a:pt x="90" y="7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Freeform 278"/>
            <p:cNvSpPr>
              <a:spLocks/>
            </p:cNvSpPr>
            <p:nvPr/>
          </p:nvSpPr>
          <p:spPr bwMode="gray">
            <a:xfrm>
              <a:off x="8731251" y="2835275"/>
              <a:ext cx="58738" cy="58738"/>
            </a:xfrm>
            <a:custGeom>
              <a:avLst/>
              <a:gdLst>
                <a:gd name="T0" fmla="*/ 14288 w 37"/>
                <a:gd name="T1" fmla="*/ 58738 h 37"/>
                <a:gd name="T2" fmla="*/ 4763 w 37"/>
                <a:gd name="T3" fmla="*/ 53975 h 37"/>
                <a:gd name="T4" fmla="*/ 4763 w 37"/>
                <a:gd name="T5" fmla="*/ 33338 h 37"/>
                <a:gd name="T6" fmla="*/ 31750 w 37"/>
                <a:gd name="T7" fmla="*/ 6350 h 37"/>
                <a:gd name="T8" fmla="*/ 52388 w 37"/>
                <a:gd name="T9" fmla="*/ 6350 h 37"/>
                <a:gd name="T10" fmla="*/ 52388 w 37"/>
                <a:gd name="T11" fmla="*/ 26988 h 37"/>
                <a:gd name="T12" fmla="*/ 25400 w 37"/>
                <a:gd name="T13" fmla="*/ 53975 h 37"/>
                <a:gd name="T14" fmla="*/ 14288 w 37"/>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7"/>
                <a:gd name="T26" fmla="*/ 37 w 37"/>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7">
                  <a:moveTo>
                    <a:pt x="9" y="37"/>
                  </a:moveTo>
                  <a:cubicBezTo>
                    <a:pt x="7" y="37"/>
                    <a:pt x="5" y="36"/>
                    <a:pt x="3" y="34"/>
                  </a:cubicBezTo>
                  <a:cubicBezTo>
                    <a:pt x="0" y="31"/>
                    <a:pt x="0" y="25"/>
                    <a:pt x="3" y="21"/>
                  </a:cubicBezTo>
                  <a:cubicBezTo>
                    <a:pt x="20" y="4"/>
                    <a:pt x="20" y="4"/>
                    <a:pt x="20" y="4"/>
                  </a:cubicBezTo>
                  <a:cubicBezTo>
                    <a:pt x="24" y="0"/>
                    <a:pt x="30" y="0"/>
                    <a:pt x="33" y="4"/>
                  </a:cubicBezTo>
                  <a:cubicBezTo>
                    <a:pt x="37" y="8"/>
                    <a:pt x="37" y="13"/>
                    <a:pt x="33" y="17"/>
                  </a:cubicBezTo>
                  <a:cubicBezTo>
                    <a:pt x="16" y="34"/>
                    <a:pt x="16" y="34"/>
                    <a:pt x="16" y="34"/>
                  </a:cubicBezTo>
                  <a:cubicBezTo>
                    <a:pt x="14" y="36"/>
                    <a:pt x="12" y="37"/>
                    <a:pt x="9"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Freeform 279"/>
            <p:cNvSpPr>
              <a:spLocks/>
            </p:cNvSpPr>
            <p:nvPr/>
          </p:nvSpPr>
          <p:spPr bwMode="gray">
            <a:xfrm>
              <a:off x="8758238" y="2835275"/>
              <a:ext cx="58738" cy="58738"/>
            </a:xfrm>
            <a:custGeom>
              <a:avLst/>
              <a:gdLst>
                <a:gd name="T0" fmla="*/ 42863 w 37"/>
                <a:gd name="T1" fmla="*/ 58738 h 37"/>
                <a:gd name="T2" fmla="*/ 33338 w 37"/>
                <a:gd name="T3" fmla="*/ 53975 h 37"/>
                <a:gd name="T4" fmla="*/ 4763 w 37"/>
                <a:gd name="T5" fmla="*/ 26988 h 37"/>
                <a:gd name="T6" fmla="*/ 4763 w 37"/>
                <a:gd name="T7" fmla="*/ 6350 h 37"/>
                <a:gd name="T8" fmla="*/ 25400 w 37"/>
                <a:gd name="T9" fmla="*/ 6350 h 37"/>
                <a:gd name="T10" fmla="*/ 52388 w 37"/>
                <a:gd name="T11" fmla="*/ 33338 h 37"/>
                <a:gd name="T12" fmla="*/ 52388 w 37"/>
                <a:gd name="T13" fmla="*/ 53975 h 37"/>
                <a:gd name="T14" fmla="*/ 42863 w 37"/>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7"/>
                <a:gd name="T26" fmla="*/ 37 w 37"/>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7">
                  <a:moveTo>
                    <a:pt x="27" y="37"/>
                  </a:moveTo>
                  <a:cubicBezTo>
                    <a:pt x="25" y="37"/>
                    <a:pt x="22" y="36"/>
                    <a:pt x="21" y="34"/>
                  </a:cubicBezTo>
                  <a:cubicBezTo>
                    <a:pt x="3" y="17"/>
                    <a:pt x="3" y="17"/>
                    <a:pt x="3" y="17"/>
                  </a:cubicBezTo>
                  <a:cubicBezTo>
                    <a:pt x="0" y="13"/>
                    <a:pt x="0" y="8"/>
                    <a:pt x="3" y="4"/>
                  </a:cubicBezTo>
                  <a:cubicBezTo>
                    <a:pt x="7" y="0"/>
                    <a:pt x="13" y="0"/>
                    <a:pt x="16" y="4"/>
                  </a:cubicBezTo>
                  <a:cubicBezTo>
                    <a:pt x="33" y="21"/>
                    <a:pt x="33" y="21"/>
                    <a:pt x="33" y="21"/>
                  </a:cubicBezTo>
                  <a:cubicBezTo>
                    <a:pt x="37" y="25"/>
                    <a:pt x="37" y="31"/>
                    <a:pt x="33" y="34"/>
                  </a:cubicBezTo>
                  <a:cubicBezTo>
                    <a:pt x="32" y="36"/>
                    <a:pt x="29" y="37"/>
                    <a:pt x="27"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Freeform 280"/>
            <p:cNvSpPr>
              <a:spLocks/>
            </p:cNvSpPr>
            <p:nvPr/>
          </p:nvSpPr>
          <p:spPr bwMode="gray">
            <a:xfrm>
              <a:off x="9078913" y="2932113"/>
              <a:ext cx="173038" cy="28575"/>
            </a:xfrm>
            <a:custGeom>
              <a:avLst/>
              <a:gdLst>
                <a:gd name="T0" fmla="*/ 158750 w 109"/>
                <a:gd name="T1" fmla="*/ 28575 h 18"/>
                <a:gd name="T2" fmla="*/ 14288 w 109"/>
                <a:gd name="T3" fmla="*/ 28575 h 18"/>
                <a:gd name="T4" fmla="*/ 0 w 109"/>
                <a:gd name="T5" fmla="*/ 14288 h 18"/>
                <a:gd name="T6" fmla="*/ 14288 w 109"/>
                <a:gd name="T7" fmla="*/ 0 h 18"/>
                <a:gd name="T8" fmla="*/ 158750 w 109"/>
                <a:gd name="T9" fmla="*/ 0 h 18"/>
                <a:gd name="T10" fmla="*/ 173038 w 109"/>
                <a:gd name="T11" fmla="*/ 14288 h 18"/>
                <a:gd name="T12" fmla="*/ 158750 w 109"/>
                <a:gd name="T13" fmla="*/ 28575 h 18"/>
                <a:gd name="T14" fmla="*/ 0 60000 65536"/>
                <a:gd name="T15" fmla="*/ 0 60000 65536"/>
                <a:gd name="T16" fmla="*/ 0 60000 65536"/>
                <a:gd name="T17" fmla="*/ 0 60000 65536"/>
                <a:gd name="T18" fmla="*/ 0 60000 65536"/>
                <a:gd name="T19" fmla="*/ 0 60000 65536"/>
                <a:gd name="T20" fmla="*/ 0 60000 65536"/>
                <a:gd name="T21" fmla="*/ 0 w 109"/>
                <a:gd name="T22" fmla="*/ 0 h 18"/>
                <a:gd name="T23" fmla="*/ 109 w 1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 h="18">
                  <a:moveTo>
                    <a:pt x="100" y="18"/>
                  </a:moveTo>
                  <a:cubicBezTo>
                    <a:pt x="9" y="18"/>
                    <a:pt x="9" y="18"/>
                    <a:pt x="9" y="18"/>
                  </a:cubicBezTo>
                  <a:cubicBezTo>
                    <a:pt x="4" y="18"/>
                    <a:pt x="0" y="14"/>
                    <a:pt x="0" y="9"/>
                  </a:cubicBezTo>
                  <a:cubicBezTo>
                    <a:pt x="0" y="4"/>
                    <a:pt x="4" y="0"/>
                    <a:pt x="9" y="0"/>
                  </a:cubicBezTo>
                  <a:cubicBezTo>
                    <a:pt x="100" y="0"/>
                    <a:pt x="100" y="0"/>
                    <a:pt x="100" y="0"/>
                  </a:cubicBezTo>
                  <a:cubicBezTo>
                    <a:pt x="105" y="0"/>
                    <a:pt x="109" y="4"/>
                    <a:pt x="109" y="9"/>
                  </a:cubicBezTo>
                  <a:cubicBezTo>
                    <a:pt x="109" y="14"/>
                    <a:pt x="105" y="18"/>
                    <a:pt x="1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1" name="Freeform 281"/>
            <p:cNvSpPr>
              <a:spLocks noEditPoints="1"/>
            </p:cNvSpPr>
            <p:nvPr/>
          </p:nvSpPr>
          <p:spPr bwMode="gray">
            <a:xfrm>
              <a:off x="8662988" y="2676525"/>
              <a:ext cx="79375" cy="77788"/>
            </a:xfrm>
            <a:custGeom>
              <a:avLst/>
              <a:gdLst>
                <a:gd name="T0" fmla="*/ 39688 w 50"/>
                <a:gd name="T1" fmla="*/ 77788 h 49"/>
                <a:gd name="T2" fmla="*/ 0 w 50"/>
                <a:gd name="T3" fmla="*/ 38100 h 49"/>
                <a:gd name="T4" fmla="*/ 39688 w 50"/>
                <a:gd name="T5" fmla="*/ 0 h 49"/>
                <a:gd name="T6" fmla="*/ 79375 w 50"/>
                <a:gd name="T7" fmla="*/ 38100 h 49"/>
                <a:gd name="T8" fmla="*/ 39688 w 50"/>
                <a:gd name="T9" fmla="*/ 77788 h 49"/>
                <a:gd name="T10" fmla="*/ 39688 w 50"/>
                <a:gd name="T11" fmla="*/ 28575 h 49"/>
                <a:gd name="T12" fmla="*/ 28575 w 50"/>
                <a:gd name="T13" fmla="*/ 38100 h 49"/>
                <a:gd name="T14" fmla="*/ 39688 w 50"/>
                <a:gd name="T15" fmla="*/ 49213 h 49"/>
                <a:gd name="T16" fmla="*/ 50800 w 50"/>
                <a:gd name="T17" fmla="*/ 38100 h 49"/>
                <a:gd name="T18" fmla="*/ 39688 w 50"/>
                <a:gd name="T19" fmla="*/ 28575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49"/>
                <a:gd name="T32" fmla="*/ 50 w 50"/>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49">
                  <a:moveTo>
                    <a:pt x="25" y="49"/>
                  </a:moveTo>
                  <a:cubicBezTo>
                    <a:pt x="11" y="49"/>
                    <a:pt x="0" y="38"/>
                    <a:pt x="0" y="24"/>
                  </a:cubicBezTo>
                  <a:cubicBezTo>
                    <a:pt x="0" y="11"/>
                    <a:pt x="11" y="0"/>
                    <a:pt x="25" y="0"/>
                  </a:cubicBezTo>
                  <a:cubicBezTo>
                    <a:pt x="39" y="0"/>
                    <a:pt x="50" y="11"/>
                    <a:pt x="50" y="24"/>
                  </a:cubicBezTo>
                  <a:cubicBezTo>
                    <a:pt x="50" y="38"/>
                    <a:pt x="39" y="49"/>
                    <a:pt x="25" y="49"/>
                  </a:cubicBezTo>
                  <a:close/>
                  <a:moveTo>
                    <a:pt x="25" y="18"/>
                  </a:moveTo>
                  <a:cubicBezTo>
                    <a:pt x="21" y="18"/>
                    <a:pt x="18" y="21"/>
                    <a:pt x="18" y="24"/>
                  </a:cubicBezTo>
                  <a:cubicBezTo>
                    <a:pt x="18" y="28"/>
                    <a:pt x="21" y="31"/>
                    <a:pt x="25" y="31"/>
                  </a:cubicBezTo>
                  <a:cubicBezTo>
                    <a:pt x="29" y="31"/>
                    <a:pt x="32" y="28"/>
                    <a:pt x="32" y="24"/>
                  </a:cubicBezTo>
                  <a:cubicBezTo>
                    <a:pt x="32" y="21"/>
                    <a:pt x="29" y="18"/>
                    <a:pt x="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2" name="Freeform 282"/>
            <p:cNvSpPr>
              <a:spLocks/>
            </p:cNvSpPr>
            <p:nvPr/>
          </p:nvSpPr>
          <p:spPr bwMode="gray">
            <a:xfrm>
              <a:off x="8697913" y="2624138"/>
              <a:ext cx="144463" cy="80963"/>
            </a:xfrm>
            <a:custGeom>
              <a:avLst/>
              <a:gdLst>
                <a:gd name="T0" fmla="*/ 17463 w 91"/>
                <a:gd name="T1" fmla="*/ 80963 h 51"/>
                <a:gd name="T2" fmla="*/ 9525 w 91"/>
                <a:gd name="T3" fmla="*/ 77788 h 51"/>
                <a:gd name="T4" fmla="*/ 4763 w 91"/>
                <a:gd name="T5" fmla="*/ 58738 h 51"/>
                <a:gd name="T6" fmla="*/ 36513 w 91"/>
                <a:gd name="T7" fmla="*/ 6350 h 51"/>
                <a:gd name="T8" fmla="*/ 49213 w 91"/>
                <a:gd name="T9" fmla="*/ 0 h 51"/>
                <a:gd name="T10" fmla="*/ 130175 w 91"/>
                <a:gd name="T11" fmla="*/ 0 h 51"/>
                <a:gd name="T12" fmla="*/ 144463 w 91"/>
                <a:gd name="T13" fmla="*/ 14288 h 51"/>
                <a:gd name="T14" fmla="*/ 130175 w 91"/>
                <a:gd name="T15" fmla="*/ 28575 h 51"/>
                <a:gd name="T16" fmla="*/ 57150 w 91"/>
                <a:gd name="T17" fmla="*/ 28575 h 51"/>
                <a:gd name="T18" fmla="*/ 28575 w 91"/>
                <a:gd name="T19" fmla="*/ 73025 h 51"/>
                <a:gd name="T20" fmla="*/ 17463 w 91"/>
                <a:gd name="T21" fmla="*/ 80963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1"/>
                <a:gd name="T34" fmla="*/ 0 h 51"/>
                <a:gd name="T35" fmla="*/ 91 w 91"/>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1" h="51">
                  <a:moveTo>
                    <a:pt x="11" y="51"/>
                  </a:moveTo>
                  <a:cubicBezTo>
                    <a:pt x="9" y="51"/>
                    <a:pt x="8" y="50"/>
                    <a:pt x="6" y="49"/>
                  </a:cubicBezTo>
                  <a:cubicBezTo>
                    <a:pt x="2" y="47"/>
                    <a:pt x="0" y="41"/>
                    <a:pt x="3" y="37"/>
                  </a:cubicBezTo>
                  <a:cubicBezTo>
                    <a:pt x="23" y="4"/>
                    <a:pt x="23" y="4"/>
                    <a:pt x="23" y="4"/>
                  </a:cubicBezTo>
                  <a:cubicBezTo>
                    <a:pt x="25" y="1"/>
                    <a:pt x="27" y="0"/>
                    <a:pt x="31" y="0"/>
                  </a:cubicBezTo>
                  <a:cubicBezTo>
                    <a:pt x="82" y="0"/>
                    <a:pt x="82" y="0"/>
                    <a:pt x="82" y="0"/>
                  </a:cubicBezTo>
                  <a:cubicBezTo>
                    <a:pt x="87" y="0"/>
                    <a:pt x="91" y="4"/>
                    <a:pt x="91" y="9"/>
                  </a:cubicBezTo>
                  <a:cubicBezTo>
                    <a:pt x="91" y="14"/>
                    <a:pt x="87" y="18"/>
                    <a:pt x="82" y="18"/>
                  </a:cubicBezTo>
                  <a:cubicBezTo>
                    <a:pt x="36" y="18"/>
                    <a:pt x="36" y="18"/>
                    <a:pt x="36" y="18"/>
                  </a:cubicBezTo>
                  <a:cubicBezTo>
                    <a:pt x="18" y="46"/>
                    <a:pt x="18" y="46"/>
                    <a:pt x="18" y="46"/>
                  </a:cubicBezTo>
                  <a:cubicBezTo>
                    <a:pt x="17" y="49"/>
                    <a:pt x="14" y="51"/>
                    <a:pt x="11" y="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283"/>
            <p:cNvSpPr>
              <a:spLocks noEditPoints="1"/>
            </p:cNvSpPr>
            <p:nvPr/>
          </p:nvSpPr>
          <p:spPr bwMode="gray">
            <a:xfrm>
              <a:off x="9063038" y="2600325"/>
              <a:ext cx="77788" cy="76200"/>
            </a:xfrm>
            <a:custGeom>
              <a:avLst/>
              <a:gdLst>
                <a:gd name="T0" fmla="*/ 39688 w 49"/>
                <a:gd name="T1" fmla="*/ 76200 h 48"/>
                <a:gd name="T2" fmla="*/ 0 w 49"/>
                <a:gd name="T3" fmla="*/ 38100 h 48"/>
                <a:gd name="T4" fmla="*/ 39688 w 49"/>
                <a:gd name="T5" fmla="*/ 0 h 48"/>
                <a:gd name="T6" fmla="*/ 77788 w 49"/>
                <a:gd name="T7" fmla="*/ 38100 h 48"/>
                <a:gd name="T8" fmla="*/ 39688 w 49"/>
                <a:gd name="T9" fmla="*/ 76200 h 48"/>
                <a:gd name="T10" fmla="*/ 39688 w 49"/>
                <a:gd name="T11" fmla="*/ 28575 h 48"/>
                <a:gd name="T12" fmla="*/ 28575 w 49"/>
                <a:gd name="T13" fmla="*/ 38100 h 48"/>
                <a:gd name="T14" fmla="*/ 39688 w 49"/>
                <a:gd name="T15" fmla="*/ 47625 h 48"/>
                <a:gd name="T16" fmla="*/ 49213 w 49"/>
                <a:gd name="T17" fmla="*/ 38100 h 48"/>
                <a:gd name="T18" fmla="*/ 39688 w 49"/>
                <a:gd name="T19" fmla="*/ 28575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48"/>
                <a:gd name="T32" fmla="*/ 49 w 49"/>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48">
                  <a:moveTo>
                    <a:pt x="25" y="48"/>
                  </a:moveTo>
                  <a:cubicBezTo>
                    <a:pt x="11" y="48"/>
                    <a:pt x="0" y="38"/>
                    <a:pt x="0" y="24"/>
                  </a:cubicBezTo>
                  <a:cubicBezTo>
                    <a:pt x="0" y="11"/>
                    <a:pt x="11" y="0"/>
                    <a:pt x="25" y="0"/>
                  </a:cubicBezTo>
                  <a:cubicBezTo>
                    <a:pt x="38" y="0"/>
                    <a:pt x="49" y="11"/>
                    <a:pt x="49" y="24"/>
                  </a:cubicBezTo>
                  <a:cubicBezTo>
                    <a:pt x="49" y="38"/>
                    <a:pt x="38" y="48"/>
                    <a:pt x="25" y="48"/>
                  </a:cubicBezTo>
                  <a:close/>
                  <a:moveTo>
                    <a:pt x="25" y="18"/>
                  </a:moveTo>
                  <a:cubicBezTo>
                    <a:pt x="21" y="18"/>
                    <a:pt x="18" y="21"/>
                    <a:pt x="18" y="24"/>
                  </a:cubicBezTo>
                  <a:cubicBezTo>
                    <a:pt x="18" y="28"/>
                    <a:pt x="21" y="30"/>
                    <a:pt x="25" y="30"/>
                  </a:cubicBezTo>
                  <a:cubicBezTo>
                    <a:pt x="28" y="30"/>
                    <a:pt x="31" y="28"/>
                    <a:pt x="31" y="24"/>
                  </a:cubicBezTo>
                  <a:cubicBezTo>
                    <a:pt x="31" y="21"/>
                    <a:pt x="28" y="18"/>
                    <a:pt x="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Freeform 284"/>
            <p:cNvSpPr>
              <a:spLocks/>
            </p:cNvSpPr>
            <p:nvPr/>
          </p:nvSpPr>
          <p:spPr bwMode="gray">
            <a:xfrm>
              <a:off x="9110663" y="2630488"/>
              <a:ext cx="96838" cy="107950"/>
            </a:xfrm>
            <a:custGeom>
              <a:avLst/>
              <a:gdLst>
                <a:gd name="T0" fmla="*/ 82550 w 61"/>
                <a:gd name="T1" fmla="*/ 107950 h 68"/>
                <a:gd name="T2" fmla="*/ 68263 w 61"/>
                <a:gd name="T3" fmla="*/ 93663 h 68"/>
                <a:gd name="T4" fmla="*/ 68263 w 61"/>
                <a:gd name="T5" fmla="*/ 46038 h 68"/>
                <a:gd name="T6" fmla="*/ 11113 w 61"/>
                <a:gd name="T7" fmla="*/ 28575 h 68"/>
                <a:gd name="T8" fmla="*/ 1588 w 61"/>
                <a:gd name="T9" fmla="*/ 11113 h 68"/>
                <a:gd name="T10" fmla="*/ 19050 w 61"/>
                <a:gd name="T11" fmla="*/ 1588 h 68"/>
                <a:gd name="T12" fmla="*/ 87313 w 61"/>
                <a:gd name="T13" fmla="*/ 22225 h 68"/>
                <a:gd name="T14" fmla="*/ 96838 w 61"/>
                <a:gd name="T15" fmla="*/ 34925 h 68"/>
                <a:gd name="T16" fmla="*/ 96838 w 61"/>
                <a:gd name="T17" fmla="*/ 93663 h 68"/>
                <a:gd name="T18" fmla="*/ 82550 w 61"/>
                <a:gd name="T19" fmla="*/ 10795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68"/>
                <a:gd name="T32" fmla="*/ 61 w 61"/>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68">
                  <a:moveTo>
                    <a:pt x="52" y="68"/>
                  </a:moveTo>
                  <a:cubicBezTo>
                    <a:pt x="47" y="68"/>
                    <a:pt x="43" y="64"/>
                    <a:pt x="43" y="59"/>
                  </a:cubicBezTo>
                  <a:cubicBezTo>
                    <a:pt x="43" y="29"/>
                    <a:pt x="43" y="29"/>
                    <a:pt x="43" y="29"/>
                  </a:cubicBezTo>
                  <a:cubicBezTo>
                    <a:pt x="7" y="18"/>
                    <a:pt x="7" y="18"/>
                    <a:pt x="7" y="18"/>
                  </a:cubicBezTo>
                  <a:cubicBezTo>
                    <a:pt x="3" y="17"/>
                    <a:pt x="0" y="12"/>
                    <a:pt x="1" y="7"/>
                  </a:cubicBezTo>
                  <a:cubicBezTo>
                    <a:pt x="3" y="3"/>
                    <a:pt x="8" y="0"/>
                    <a:pt x="12" y="1"/>
                  </a:cubicBezTo>
                  <a:cubicBezTo>
                    <a:pt x="55" y="14"/>
                    <a:pt x="55" y="14"/>
                    <a:pt x="55" y="14"/>
                  </a:cubicBezTo>
                  <a:cubicBezTo>
                    <a:pt x="59" y="15"/>
                    <a:pt x="61" y="18"/>
                    <a:pt x="61" y="22"/>
                  </a:cubicBezTo>
                  <a:cubicBezTo>
                    <a:pt x="61" y="59"/>
                    <a:pt x="61" y="59"/>
                    <a:pt x="61" y="59"/>
                  </a:cubicBezTo>
                  <a:cubicBezTo>
                    <a:pt x="61" y="64"/>
                    <a:pt x="57" y="68"/>
                    <a:pt x="52" y="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45" name="组合 107"/>
          <p:cNvGrpSpPr>
            <a:grpSpLocks/>
          </p:cNvGrpSpPr>
          <p:nvPr/>
        </p:nvGrpSpPr>
        <p:grpSpPr bwMode="gray">
          <a:xfrm>
            <a:off x="7936367" y="1900106"/>
            <a:ext cx="593523" cy="496958"/>
            <a:chOff x="8613776" y="2317751"/>
            <a:chExt cx="800100" cy="669925"/>
          </a:xfrm>
        </p:grpSpPr>
        <p:sp>
          <p:nvSpPr>
            <p:cNvPr id="346" name="Freeform 32"/>
            <p:cNvSpPr>
              <a:spLocks/>
            </p:cNvSpPr>
            <p:nvPr/>
          </p:nvSpPr>
          <p:spPr bwMode="gray">
            <a:xfrm>
              <a:off x="8707438" y="2317751"/>
              <a:ext cx="612775" cy="379413"/>
            </a:xfrm>
            <a:custGeom>
              <a:avLst/>
              <a:gdLst>
                <a:gd name="T0" fmla="*/ 2147483646 w 394"/>
                <a:gd name="T1" fmla="*/ 2147483646 h 243"/>
                <a:gd name="T2" fmla="*/ 2147483646 w 394"/>
                <a:gd name="T3" fmla="*/ 2147483646 h 243"/>
                <a:gd name="T4" fmla="*/ 2147483646 w 394"/>
                <a:gd name="T5" fmla="*/ 2147483646 h 243"/>
                <a:gd name="T6" fmla="*/ 2147483646 w 394"/>
                <a:gd name="T7" fmla="*/ 2147483646 h 243"/>
                <a:gd name="T8" fmla="*/ 2147483646 w 394"/>
                <a:gd name="T9" fmla="*/ 2147483646 h 243"/>
                <a:gd name="T10" fmla="*/ 2147483646 w 394"/>
                <a:gd name="T11" fmla="*/ 2147483646 h 243"/>
                <a:gd name="T12" fmla="*/ 2147483646 w 394"/>
                <a:gd name="T13" fmla="*/ 2147483646 h 243"/>
                <a:gd name="T14" fmla="*/ 2147483646 w 394"/>
                <a:gd name="T15" fmla="*/ 2147483646 h 243"/>
                <a:gd name="T16" fmla="*/ 2147483646 w 394"/>
                <a:gd name="T17" fmla="*/ 2147483646 h 243"/>
                <a:gd name="T18" fmla="*/ 2147483646 w 394"/>
                <a:gd name="T19" fmla="*/ 2147483646 h 243"/>
                <a:gd name="T20" fmla="*/ 2147483646 w 394"/>
                <a:gd name="T21" fmla="*/ 2147483646 h 243"/>
                <a:gd name="T22" fmla="*/ 2147483646 w 394"/>
                <a:gd name="T23" fmla="*/ 2147483646 h 243"/>
                <a:gd name="T24" fmla="*/ 2147483646 w 394"/>
                <a:gd name="T25" fmla="*/ 2147483646 h 243"/>
                <a:gd name="T26" fmla="*/ 2147483646 w 394"/>
                <a:gd name="T27" fmla="*/ 2147483646 h 243"/>
                <a:gd name="T28" fmla="*/ 2147483646 w 394"/>
                <a:gd name="T29" fmla="*/ 2147483646 h 243"/>
                <a:gd name="T30" fmla="*/ 2147483646 w 394"/>
                <a:gd name="T31" fmla="*/ 2147483646 h 243"/>
                <a:gd name="T32" fmla="*/ 2147483646 w 394"/>
                <a:gd name="T33" fmla="*/ 2147483646 h 243"/>
                <a:gd name="T34" fmla="*/ 2147483646 w 394"/>
                <a:gd name="T35" fmla="*/ 2147483646 h 243"/>
                <a:gd name="T36" fmla="*/ 0 w 394"/>
                <a:gd name="T37" fmla="*/ 2147483646 h 243"/>
                <a:gd name="T38" fmla="*/ 2147483646 w 394"/>
                <a:gd name="T39" fmla="*/ 2147483646 h 243"/>
                <a:gd name="T40" fmla="*/ 2147483646 w 394"/>
                <a:gd name="T41" fmla="*/ 0 h 243"/>
                <a:gd name="T42" fmla="*/ 2147483646 w 394"/>
                <a:gd name="T43" fmla="*/ 2147483646 h 243"/>
                <a:gd name="T44" fmla="*/ 2147483646 w 394"/>
                <a:gd name="T45" fmla="*/ 2147483646 h 243"/>
                <a:gd name="T46" fmla="*/ 2147483646 w 394"/>
                <a:gd name="T47" fmla="*/ 2147483646 h 243"/>
                <a:gd name="T48" fmla="*/ 2147483646 w 394"/>
                <a:gd name="T49" fmla="*/ 2147483646 h 24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4" h="243">
                  <a:moveTo>
                    <a:pt x="308" y="243"/>
                  </a:moveTo>
                  <a:cubicBezTo>
                    <a:pt x="246" y="243"/>
                    <a:pt x="246" y="243"/>
                    <a:pt x="246" y="243"/>
                  </a:cubicBezTo>
                  <a:cubicBezTo>
                    <a:pt x="246" y="227"/>
                    <a:pt x="246" y="227"/>
                    <a:pt x="246" y="227"/>
                  </a:cubicBezTo>
                  <a:cubicBezTo>
                    <a:pt x="308" y="227"/>
                    <a:pt x="308" y="227"/>
                    <a:pt x="308" y="227"/>
                  </a:cubicBezTo>
                  <a:cubicBezTo>
                    <a:pt x="347" y="227"/>
                    <a:pt x="378" y="195"/>
                    <a:pt x="378" y="156"/>
                  </a:cubicBezTo>
                  <a:cubicBezTo>
                    <a:pt x="378" y="117"/>
                    <a:pt x="347" y="85"/>
                    <a:pt x="308" y="85"/>
                  </a:cubicBezTo>
                  <a:cubicBezTo>
                    <a:pt x="306" y="85"/>
                    <a:pt x="305" y="85"/>
                    <a:pt x="303" y="85"/>
                  </a:cubicBezTo>
                  <a:cubicBezTo>
                    <a:pt x="298" y="85"/>
                    <a:pt x="298" y="85"/>
                    <a:pt x="298" y="85"/>
                  </a:cubicBezTo>
                  <a:cubicBezTo>
                    <a:pt x="296" y="81"/>
                    <a:pt x="296" y="81"/>
                    <a:pt x="296" y="81"/>
                  </a:cubicBezTo>
                  <a:cubicBezTo>
                    <a:pt x="275" y="41"/>
                    <a:pt x="233" y="16"/>
                    <a:pt x="188" y="16"/>
                  </a:cubicBezTo>
                  <a:cubicBezTo>
                    <a:pt x="131" y="16"/>
                    <a:pt x="83" y="54"/>
                    <a:pt x="70" y="109"/>
                  </a:cubicBezTo>
                  <a:cubicBezTo>
                    <a:pt x="69" y="114"/>
                    <a:pt x="69" y="114"/>
                    <a:pt x="69" y="114"/>
                  </a:cubicBezTo>
                  <a:cubicBezTo>
                    <a:pt x="63" y="115"/>
                    <a:pt x="63" y="115"/>
                    <a:pt x="63" y="115"/>
                  </a:cubicBezTo>
                  <a:cubicBezTo>
                    <a:pt x="36" y="119"/>
                    <a:pt x="16" y="143"/>
                    <a:pt x="16" y="171"/>
                  </a:cubicBezTo>
                  <a:cubicBezTo>
                    <a:pt x="16" y="201"/>
                    <a:pt x="41" y="227"/>
                    <a:pt x="72" y="227"/>
                  </a:cubicBezTo>
                  <a:cubicBezTo>
                    <a:pt x="148" y="227"/>
                    <a:pt x="148" y="227"/>
                    <a:pt x="148" y="227"/>
                  </a:cubicBezTo>
                  <a:cubicBezTo>
                    <a:pt x="148" y="243"/>
                    <a:pt x="148" y="243"/>
                    <a:pt x="148" y="243"/>
                  </a:cubicBezTo>
                  <a:cubicBezTo>
                    <a:pt x="72" y="243"/>
                    <a:pt x="72" y="243"/>
                    <a:pt x="72" y="243"/>
                  </a:cubicBezTo>
                  <a:cubicBezTo>
                    <a:pt x="32" y="243"/>
                    <a:pt x="0" y="210"/>
                    <a:pt x="0" y="171"/>
                  </a:cubicBezTo>
                  <a:cubicBezTo>
                    <a:pt x="0" y="137"/>
                    <a:pt x="23" y="108"/>
                    <a:pt x="56" y="100"/>
                  </a:cubicBezTo>
                  <a:cubicBezTo>
                    <a:pt x="72" y="41"/>
                    <a:pt x="126" y="0"/>
                    <a:pt x="188" y="0"/>
                  </a:cubicBezTo>
                  <a:cubicBezTo>
                    <a:pt x="238" y="0"/>
                    <a:pt x="283" y="26"/>
                    <a:pt x="307" y="69"/>
                  </a:cubicBezTo>
                  <a:cubicBezTo>
                    <a:pt x="307" y="69"/>
                    <a:pt x="308" y="69"/>
                    <a:pt x="308" y="69"/>
                  </a:cubicBezTo>
                  <a:cubicBezTo>
                    <a:pt x="356" y="69"/>
                    <a:pt x="394" y="108"/>
                    <a:pt x="394" y="156"/>
                  </a:cubicBezTo>
                  <a:cubicBezTo>
                    <a:pt x="394" y="204"/>
                    <a:pt x="356" y="243"/>
                    <a:pt x="308" y="24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7" name="Oval 33"/>
            <p:cNvSpPr>
              <a:spLocks noChangeArrowheads="1"/>
            </p:cNvSpPr>
            <p:nvPr/>
          </p:nvSpPr>
          <p:spPr bwMode="gray">
            <a:xfrm>
              <a:off x="8926513" y="2651126"/>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Oval 34"/>
            <p:cNvSpPr>
              <a:spLocks noChangeArrowheads="1"/>
            </p:cNvSpPr>
            <p:nvPr/>
          </p:nvSpPr>
          <p:spPr bwMode="gray">
            <a:xfrm>
              <a:off x="9037638" y="2651126"/>
              <a:ext cx="63500"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Freeform 93"/>
            <p:cNvSpPr>
              <a:spLocks/>
            </p:cNvSpPr>
            <p:nvPr/>
          </p:nvSpPr>
          <p:spPr bwMode="gray">
            <a:xfrm>
              <a:off x="8716963" y="2755901"/>
              <a:ext cx="595313" cy="80963"/>
            </a:xfrm>
            <a:custGeom>
              <a:avLst/>
              <a:gdLst>
                <a:gd name="T0" fmla="*/ 2147483646 w 375"/>
                <a:gd name="T1" fmla="*/ 2147483646 h 51"/>
                <a:gd name="T2" fmla="*/ 2147483646 w 375"/>
                <a:gd name="T3" fmla="*/ 2147483646 h 51"/>
                <a:gd name="T4" fmla="*/ 2147483646 w 375"/>
                <a:gd name="T5" fmla="*/ 2147483646 h 51"/>
                <a:gd name="T6" fmla="*/ 2147483646 w 375"/>
                <a:gd name="T7" fmla="*/ 2147483646 h 51"/>
                <a:gd name="T8" fmla="*/ 2147483646 w 375"/>
                <a:gd name="T9" fmla="*/ 2147483646 h 51"/>
                <a:gd name="T10" fmla="*/ 0 w 375"/>
                <a:gd name="T11" fmla="*/ 2147483646 h 51"/>
                <a:gd name="T12" fmla="*/ 0 w 375"/>
                <a:gd name="T13" fmla="*/ 0 h 51"/>
                <a:gd name="T14" fmla="*/ 2147483646 w 375"/>
                <a:gd name="T15" fmla="*/ 0 h 51"/>
                <a:gd name="T16" fmla="*/ 2147483646 w 375"/>
                <a:gd name="T17" fmla="*/ 2147483646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5" h="51">
                  <a:moveTo>
                    <a:pt x="375" y="51"/>
                  </a:moveTo>
                  <a:lnTo>
                    <a:pt x="359" y="51"/>
                  </a:lnTo>
                  <a:lnTo>
                    <a:pt x="359" y="16"/>
                  </a:lnTo>
                  <a:lnTo>
                    <a:pt x="16" y="16"/>
                  </a:lnTo>
                  <a:lnTo>
                    <a:pt x="16" y="51"/>
                  </a:lnTo>
                  <a:lnTo>
                    <a:pt x="0" y="51"/>
                  </a:lnTo>
                  <a:lnTo>
                    <a:pt x="0" y="0"/>
                  </a:lnTo>
                  <a:lnTo>
                    <a:pt x="375" y="0"/>
                  </a:lnTo>
                  <a:lnTo>
                    <a:pt x="375" y="51"/>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Rectangle 94"/>
            <p:cNvSpPr>
              <a:spLocks noChangeArrowheads="1"/>
            </p:cNvSpPr>
            <p:nvPr/>
          </p:nvSpPr>
          <p:spPr bwMode="gray">
            <a:xfrm>
              <a:off x="9001126" y="2684463"/>
              <a:ext cx="25400" cy="152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1" name="Freeform 95"/>
            <p:cNvSpPr>
              <a:spLocks noEditPoints="1"/>
            </p:cNvSpPr>
            <p:nvPr/>
          </p:nvSpPr>
          <p:spPr bwMode="gray">
            <a:xfrm>
              <a:off x="8613776" y="2824163"/>
              <a:ext cx="230188" cy="163513"/>
            </a:xfrm>
            <a:custGeom>
              <a:avLst/>
              <a:gdLst>
                <a:gd name="T0" fmla="*/ 2147483646 w 148"/>
                <a:gd name="T1" fmla="*/ 2147483646 h 105"/>
                <a:gd name="T2" fmla="*/ 2147483646 w 148"/>
                <a:gd name="T3" fmla="*/ 2147483646 h 105"/>
                <a:gd name="T4" fmla="*/ 0 w 148"/>
                <a:gd name="T5" fmla="*/ 2147483646 h 105"/>
                <a:gd name="T6" fmla="*/ 2147483646 w 148"/>
                <a:gd name="T7" fmla="*/ 2147483646 h 105"/>
                <a:gd name="T8" fmla="*/ 2147483646 w 148"/>
                <a:gd name="T9" fmla="*/ 0 h 105"/>
                <a:gd name="T10" fmla="*/ 2147483646 w 148"/>
                <a:gd name="T11" fmla="*/ 2147483646 h 105"/>
                <a:gd name="T12" fmla="*/ 2147483646 w 148"/>
                <a:gd name="T13" fmla="*/ 2147483646 h 105"/>
                <a:gd name="T14" fmla="*/ 2147483646 w 148"/>
                <a:gd name="T15" fmla="*/ 2147483646 h 105"/>
                <a:gd name="T16" fmla="*/ 2147483646 w 148"/>
                <a:gd name="T17" fmla="*/ 2147483646 h 105"/>
                <a:gd name="T18" fmla="*/ 2147483646 w 148"/>
                <a:gd name="T19" fmla="*/ 2147483646 h 105"/>
                <a:gd name="T20" fmla="*/ 2147483646 w 148"/>
                <a:gd name="T21" fmla="*/ 2147483646 h 105"/>
                <a:gd name="T22" fmla="*/ 2147483646 w 148"/>
                <a:gd name="T23" fmla="*/ 2147483646 h 105"/>
                <a:gd name="T24" fmla="*/ 2147483646 w 148"/>
                <a:gd name="T25" fmla="*/ 2147483646 h 105"/>
                <a:gd name="T26" fmla="*/ 2147483646 w 148"/>
                <a:gd name="T27" fmla="*/ 2147483646 h 105"/>
                <a:gd name="T28" fmla="*/ 2147483646 w 148"/>
                <a:gd name="T29" fmla="*/ 2147483646 h 105"/>
                <a:gd name="T30" fmla="*/ 2147483646 w 148"/>
                <a:gd name="T31" fmla="*/ 2147483646 h 105"/>
                <a:gd name="T32" fmla="*/ 2147483646 w 148"/>
                <a:gd name="T33" fmla="*/ 2147483646 h 105"/>
                <a:gd name="T34" fmla="*/ 2147483646 w 148"/>
                <a:gd name="T35" fmla="*/ 2147483646 h 105"/>
                <a:gd name="T36" fmla="*/ 2147483646 w 148"/>
                <a:gd name="T37" fmla="*/ 2147483646 h 105"/>
                <a:gd name="T38" fmla="*/ 2147483646 w 148"/>
                <a:gd name="T39" fmla="*/ 2147483646 h 105"/>
                <a:gd name="T40" fmla="*/ 2147483646 w 148"/>
                <a:gd name="T41" fmla="*/ 2147483646 h 105"/>
                <a:gd name="T42" fmla="*/ 2147483646 w 148"/>
                <a:gd name="T43" fmla="*/ 2147483646 h 10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8" h="105">
                  <a:moveTo>
                    <a:pt x="111" y="105"/>
                  </a:moveTo>
                  <a:cubicBezTo>
                    <a:pt x="37" y="105"/>
                    <a:pt x="37" y="105"/>
                    <a:pt x="37" y="105"/>
                  </a:cubicBezTo>
                  <a:cubicBezTo>
                    <a:pt x="17" y="105"/>
                    <a:pt x="0" y="89"/>
                    <a:pt x="0" y="68"/>
                  </a:cubicBezTo>
                  <a:cubicBezTo>
                    <a:pt x="0" y="48"/>
                    <a:pt x="16" y="32"/>
                    <a:pt x="35" y="31"/>
                  </a:cubicBezTo>
                  <a:cubicBezTo>
                    <a:pt x="39" y="14"/>
                    <a:pt x="55" y="0"/>
                    <a:pt x="74" y="0"/>
                  </a:cubicBezTo>
                  <a:cubicBezTo>
                    <a:pt x="93" y="0"/>
                    <a:pt x="108" y="14"/>
                    <a:pt x="112" y="31"/>
                  </a:cubicBezTo>
                  <a:cubicBezTo>
                    <a:pt x="132" y="32"/>
                    <a:pt x="148" y="48"/>
                    <a:pt x="148" y="68"/>
                  </a:cubicBezTo>
                  <a:cubicBezTo>
                    <a:pt x="148" y="89"/>
                    <a:pt x="131" y="105"/>
                    <a:pt x="111" y="105"/>
                  </a:cubicBezTo>
                  <a:close/>
                  <a:moveTo>
                    <a:pt x="37" y="47"/>
                  </a:moveTo>
                  <a:cubicBezTo>
                    <a:pt x="25" y="47"/>
                    <a:pt x="16" y="57"/>
                    <a:pt x="16" y="68"/>
                  </a:cubicBezTo>
                  <a:cubicBezTo>
                    <a:pt x="16" y="80"/>
                    <a:pt x="25" y="89"/>
                    <a:pt x="37" y="89"/>
                  </a:cubicBezTo>
                  <a:cubicBezTo>
                    <a:pt x="111" y="89"/>
                    <a:pt x="111" y="89"/>
                    <a:pt x="111" y="89"/>
                  </a:cubicBezTo>
                  <a:cubicBezTo>
                    <a:pt x="123" y="89"/>
                    <a:pt x="132" y="80"/>
                    <a:pt x="132" y="68"/>
                  </a:cubicBezTo>
                  <a:cubicBezTo>
                    <a:pt x="132" y="57"/>
                    <a:pt x="123" y="47"/>
                    <a:pt x="111" y="47"/>
                  </a:cubicBezTo>
                  <a:cubicBezTo>
                    <a:pt x="110" y="47"/>
                    <a:pt x="108" y="47"/>
                    <a:pt x="107" y="48"/>
                  </a:cubicBezTo>
                  <a:cubicBezTo>
                    <a:pt x="97" y="49"/>
                    <a:pt x="97" y="49"/>
                    <a:pt x="97" y="49"/>
                  </a:cubicBezTo>
                  <a:cubicBezTo>
                    <a:pt x="97" y="40"/>
                    <a:pt x="97" y="40"/>
                    <a:pt x="97" y="40"/>
                  </a:cubicBezTo>
                  <a:cubicBezTo>
                    <a:pt x="97" y="27"/>
                    <a:pt x="87" y="16"/>
                    <a:pt x="74" y="16"/>
                  </a:cubicBezTo>
                  <a:cubicBezTo>
                    <a:pt x="61" y="16"/>
                    <a:pt x="51" y="27"/>
                    <a:pt x="51" y="40"/>
                  </a:cubicBezTo>
                  <a:cubicBezTo>
                    <a:pt x="50" y="49"/>
                    <a:pt x="50" y="49"/>
                    <a:pt x="50" y="49"/>
                  </a:cubicBezTo>
                  <a:cubicBezTo>
                    <a:pt x="41" y="48"/>
                    <a:pt x="41" y="48"/>
                    <a:pt x="41" y="48"/>
                  </a:cubicBezTo>
                  <a:cubicBezTo>
                    <a:pt x="40" y="47"/>
                    <a:pt x="38" y="47"/>
                    <a:pt x="37" y="4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Freeform 96"/>
            <p:cNvSpPr>
              <a:spLocks noEditPoints="1"/>
            </p:cNvSpPr>
            <p:nvPr/>
          </p:nvSpPr>
          <p:spPr bwMode="gray">
            <a:xfrm>
              <a:off x="8899526" y="2824163"/>
              <a:ext cx="230188" cy="163513"/>
            </a:xfrm>
            <a:custGeom>
              <a:avLst/>
              <a:gdLst>
                <a:gd name="T0" fmla="*/ 2147483646 w 148"/>
                <a:gd name="T1" fmla="*/ 2147483646 h 105"/>
                <a:gd name="T2" fmla="*/ 2147483646 w 148"/>
                <a:gd name="T3" fmla="*/ 2147483646 h 105"/>
                <a:gd name="T4" fmla="*/ 0 w 148"/>
                <a:gd name="T5" fmla="*/ 2147483646 h 105"/>
                <a:gd name="T6" fmla="*/ 2147483646 w 148"/>
                <a:gd name="T7" fmla="*/ 2147483646 h 105"/>
                <a:gd name="T8" fmla="*/ 2147483646 w 148"/>
                <a:gd name="T9" fmla="*/ 0 h 105"/>
                <a:gd name="T10" fmla="*/ 2147483646 w 148"/>
                <a:gd name="T11" fmla="*/ 2147483646 h 105"/>
                <a:gd name="T12" fmla="*/ 2147483646 w 148"/>
                <a:gd name="T13" fmla="*/ 2147483646 h 105"/>
                <a:gd name="T14" fmla="*/ 2147483646 w 148"/>
                <a:gd name="T15" fmla="*/ 2147483646 h 105"/>
                <a:gd name="T16" fmla="*/ 2147483646 w 148"/>
                <a:gd name="T17" fmla="*/ 2147483646 h 105"/>
                <a:gd name="T18" fmla="*/ 2147483646 w 148"/>
                <a:gd name="T19" fmla="*/ 2147483646 h 105"/>
                <a:gd name="T20" fmla="*/ 2147483646 w 148"/>
                <a:gd name="T21" fmla="*/ 2147483646 h 105"/>
                <a:gd name="T22" fmla="*/ 2147483646 w 148"/>
                <a:gd name="T23" fmla="*/ 2147483646 h 105"/>
                <a:gd name="T24" fmla="*/ 2147483646 w 148"/>
                <a:gd name="T25" fmla="*/ 2147483646 h 105"/>
                <a:gd name="T26" fmla="*/ 2147483646 w 148"/>
                <a:gd name="T27" fmla="*/ 2147483646 h 105"/>
                <a:gd name="T28" fmla="*/ 2147483646 w 148"/>
                <a:gd name="T29" fmla="*/ 2147483646 h 105"/>
                <a:gd name="T30" fmla="*/ 2147483646 w 148"/>
                <a:gd name="T31" fmla="*/ 2147483646 h 105"/>
                <a:gd name="T32" fmla="*/ 2147483646 w 148"/>
                <a:gd name="T33" fmla="*/ 2147483646 h 105"/>
                <a:gd name="T34" fmla="*/ 2147483646 w 148"/>
                <a:gd name="T35" fmla="*/ 2147483646 h 105"/>
                <a:gd name="T36" fmla="*/ 2147483646 w 148"/>
                <a:gd name="T37" fmla="*/ 2147483646 h 105"/>
                <a:gd name="T38" fmla="*/ 2147483646 w 148"/>
                <a:gd name="T39" fmla="*/ 2147483646 h 105"/>
                <a:gd name="T40" fmla="*/ 2147483646 w 148"/>
                <a:gd name="T41" fmla="*/ 2147483646 h 1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8" h="105">
                  <a:moveTo>
                    <a:pt x="111" y="105"/>
                  </a:moveTo>
                  <a:cubicBezTo>
                    <a:pt x="37" y="105"/>
                    <a:pt x="37" y="105"/>
                    <a:pt x="37" y="105"/>
                  </a:cubicBezTo>
                  <a:cubicBezTo>
                    <a:pt x="16" y="105"/>
                    <a:pt x="0" y="89"/>
                    <a:pt x="0" y="68"/>
                  </a:cubicBezTo>
                  <a:cubicBezTo>
                    <a:pt x="0" y="48"/>
                    <a:pt x="16" y="32"/>
                    <a:pt x="35" y="31"/>
                  </a:cubicBezTo>
                  <a:cubicBezTo>
                    <a:pt x="39" y="14"/>
                    <a:pt x="55" y="0"/>
                    <a:pt x="74" y="0"/>
                  </a:cubicBezTo>
                  <a:cubicBezTo>
                    <a:pt x="93" y="0"/>
                    <a:pt x="108" y="14"/>
                    <a:pt x="112" y="31"/>
                  </a:cubicBezTo>
                  <a:cubicBezTo>
                    <a:pt x="132" y="32"/>
                    <a:pt x="148" y="48"/>
                    <a:pt x="148" y="68"/>
                  </a:cubicBezTo>
                  <a:cubicBezTo>
                    <a:pt x="148" y="89"/>
                    <a:pt x="131" y="105"/>
                    <a:pt x="111" y="105"/>
                  </a:cubicBezTo>
                  <a:close/>
                  <a:moveTo>
                    <a:pt x="37" y="47"/>
                  </a:moveTo>
                  <a:cubicBezTo>
                    <a:pt x="25" y="47"/>
                    <a:pt x="16" y="57"/>
                    <a:pt x="16" y="68"/>
                  </a:cubicBezTo>
                  <a:cubicBezTo>
                    <a:pt x="16" y="80"/>
                    <a:pt x="25" y="89"/>
                    <a:pt x="37" y="89"/>
                  </a:cubicBezTo>
                  <a:cubicBezTo>
                    <a:pt x="111" y="89"/>
                    <a:pt x="111" y="89"/>
                    <a:pt x="111" y="89"/>
                  </a:cubicBezTo>
                  <a:cubicBezTo>
                    <a:pt x="122" y="89"/>
                    <a:pt x="132" y="80"/>
                    <a:pt x="132" y="68"/>
                  </a:cubicBezTo>
                  <a:cubicBezTo>
                    <a:pt x="132" y="55"/>
                    <a:pt x="120" y="45"/>
                    <a:pt x="107" y="48"/>
                  </a:cubicBezTo>
                  <a:cubicBezTo>
                    <a:pt x="97" y="49"/>
                    <a:pt x="97" y="49"/>
                    <a:pt x="97" y="49"/>
                  </a:cubicBezTo>
                  <a:cubicBezTo>
                    <a:pt x="97" y="40"/>
                    <a:pt x="97" y="40"/>
                    <a:pt x="97" y="40"/>
                  </a:cubicBezTo>
                  <a:cubicBezTo>
                    <a:pt x="97" y="27"/>
                    <a:pt x="87" y="16"/>
                    <a:pt x="74" y="16"/>
                  </a:cubicBezTo>
                  <a:cubicBezTo>
                    <a:pt x="61" y="16"/>
                    <a:pt x="50" y="27"/>
                    <a:pt x="50" y="40"/>
                  </a:cubicBezTo>
                  <a:cubicBezTo>
                    <a:pt x="50" y="49"/>
                    <a:pt x="50" y="49"/>
                    <a:pt x="50" y="49"/>
                  </a:cubicBezTo>
                  <a:cubicBezTo>
                    <a:pt x="41" y="48"/>
                    <a:pt x="41" y="48"/>
                    <a:pt x="41" y="48"/>
                  </a:cubicBezTo>
                  <a:cubicBezTo>
                    <a:pt x="40" y="47"/>
                    <a:pt x="38" y="47"/>
                    <a:pt x="37" y="4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3" name="Freeform 97"/>
            <p:cNvSpPr>
              <a:spLocks noEditPoints="1"/>
            </p:cNvSpPr>
            <p:nvPr/>
          </p:nvSpPr>
          <p:spPr bwMode="gray">
            <a:xfrm>
              <a:off x="9183688" y="2824163"/>
              <a:ext cx="230188" cy="163513"/>
            </a:xfrm>
            <a:custGeom>
              <a:avLst/>
              <a:gdLst>
                <a:gd name="T0" fmla="*/ 2147483646 w 148"/>
                <a:gd name="T1" fmla="*/ 2147483646 h 105"/>
                <a:gd name="T2" fmla="*/ 2147483646 w 148"/>
                <a:gd name="T3" fmla="*/ 2147483646 h 105"/>
                <a:gd name="T4" fmla="*/ 0 w 148"/>
                <a:gd name="T5" fmla="*/ 2147483646 h 105"/>
                <a:gd name="T6" fmla="*/ 2147483646 w 148"/>
                <a:gd name="T7" fmla="*/ 2147483646 h 105"/>
                <a:gd name="T8" fmla="*/ 2147483646 w 148"/>
                <a:gd name="T9" fmla="*/ 0 h 105"/>
                <a:gd name="T10" fmla="*/ 2147483646 w 148"/>
                <a:gd name="T11" fmla="*/ 2147483646 h 105"/>
                <a:gd name="T12" fmla="*/ 2147483646 w 148"/>
                <a:gd name="T13" fmla="*/ 2147483646 h 105"/>
                <a:gd name="T14" fmla="*/ 2147483646 w 148"/>
                <a:gd name="T15" fmla="*/ 2147483646 h 105"/>
                <a:gd name="T16" fmla="*/ 2147483646 w 148"/>
                <a:gd name="T17" fmla="*/ 2147483646 h 105"/>
                <a:gd name="T18" fmla="*/ 2147483646 w 148"/>
                <a:gd name="T19" fmla="*/ 2147483646 h 105"/>
                <a:gd name="T20" fmla="*/ 2147483646 w 148"/>
                <a:gd name="T21" fmla="*/ 2147483646 h 105"/>
                <a:gd name="T22" fmla="*/ 2147483646 w 148"/>
                <a:gd name="T23" fmla="*/ 2147483646 h 105"/>
                <a:gd name="T24" fmla="*/ 2147483646 w 148"/>
                <a:gd name="T25" fmla="*/ 2147483646 h 105"/>
                <a:gd name="T26" fmla="*/ 2147483646 w 148"/>
                <a:gd name="T27" fmla="*/ 2147483646 h 105"/>
                <a:gd name="T28" fmla="*/ 2147483646 w 148"/>
                <a:gd name="T29" fmla="*/ 2147483646 h 105"/>
                <a:gd name="T30" fmla="*/ 2147483646 w 148"/>
                <a:gd name="T31" fmla="*/ 2147483646 h 105"/>
                <a:gd name="T32" fmla="*/ 2147483646 w 148"/>
                <a:gd name="T33" fmla="*/ 2147483646 h 105"/>
                <a:gd name="T34" fmla="*/ 2147483646 w 148"/>
                <a:gd name="T35" fmla="*/ 2147483646 h 105"/>
                <a:gd name="T36" fmla="*/ 2147483646 w 148"/>
                <a:gd name="T37" fmla="*/ 2147483646 h 105"/>
                <a:gd name="T38" fmla="*/ 2147483646 w 148"/>
                <a:gd name="T39" fmla="*/ 2147483646 h 105"/>
                <a:gd name="T40" fmla="*/ 2147483646 w 148"/>
                <a:gd name="T41" fmla="*/ 2147483646 h 1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8" h="105">
                  <a:moveTo>
                    <a:pt x="111" y="105"/>
                  </a:moveTo>
                  <a:cubicBezTo>
                    <a:pt x="37" y="105"/>
                    <a:pt x="37" y="105"/>
                    <a:pt x="37" y="105"/>
                  </a:cubicBezTo>
                  <a:cubicBezTo>
                    <a:pt x="16" y="105"/>
                    <a:pt x="0" y="89"/>
                    <a:pt x="0" y="68"/>
                  </a:cubicBezTo>
                  <a:cubicBezTo>
                    <a:pt x="0" y="48"/>
                    <a:pt x="16" y="32"/>
                    <a:pt x="35" y="31"/>
                  </a:cubicBezTo>
                  <a:cubicBezTo>
                    <a:pt x="39" y="14"/>
                    <a:pt x="55" y="0"/>
                    <a:pt x="74" y="0"/>
                  </a:cubicBezTo>
                  <a:cubicBezTo>
                    <a:pt x="93" y="0"/>
                    <a:pt x="108" y="14"/>
                    <a:pt x="112" y="31"/>
                  </a:cubicBezTo>
                  <a:cubicBezTo>
                    <a:pt x="132" y="32"/>
                    <a:pt x="148" y="48"/>
                    <a:pt x="148" y="68"/>
                  </a:cubicBezTo>
                  <a:cubicBezTo>
                    <a:pt x="148" y="89"/>
                    <a:pt x="131" y="105"/>
                    <a:pt x="111" y="105"/>
                  </a:cubicBezTo>
                  <a:close/>
                  <a:moveTo>
                    <a:pt x="37" y="47"/>
                  </a:moveTo>
                  <a:cubicBezTo>
                    <a:pt x="25" y="47"/>
                    <a:pt x="16" y="57"/>
                    <a:pt x="16" y="68"/>
                  </a:cubicBezTo>
                  <a:cubicBezTo>
                    <a:pt x="16" y="80"/>
                    <a:pt x="25" y="89"/>
                    <a:pt x="37" y="89"/>
                  </a:cubicBezTo>
                  <a:cubicBezTo>
                    <a:pt x="111" y="89"/>
                    <a:pt x="111" y="89"/>
                    <a:pt x="111" y="89"/>
                  </a:cubicBezTo>
                  <a:cubicBezTo>
                    <a:pt x="122" y="89"/>
                    <a:pt x="132" y="80"/>
                    <a:pt x="132" y="68"/>
                  </a:cubicBezTo>
                  <a:cubicBezTo>
                    <a:pt x="132" y="55"/>
                    <a:pt x="120" y="45"/>
                    <a:pt x="107" y="48"/>
                  </a:cubicBezTo>
                  <a:cubicBezTo>
                    <a:pt x="97" y="49"/>
                    <a:pt x="97" y="49"/>
                    <a:pt x="97" y="49"/>
                  </a:cubicBezTo>
                  <a:cubicBezTo>
                    <a:pt x="97" y="40"/>
                    <a:pt x="97" y="40"/>
                    <a:pt x="97" y="40"/>
                  </a:cubicBezTo>
                  <a:cubicBezTo>
                    <a:pt x="97" y="27"/>
                    <a:pt x="87" y="16"/>
                    <a:pt x="74" y="16"/>
                  </a:cubicBezTo>
                  <a:cubicBezTo>
                    <a:pt x="61" y="16"/>
                    <a:pt x="50" y="27"/>
                    <a:pt x="50" y="40"/>
                  </a:cubicBezTo>
                  <a:cubicBezTo>
                    <a:pt x="50" y="49"/>
                    <a:pt x="50" y="49"/>
                    <a:pt x="50" y="49"/>
                  </a:cubicBezTo>
                  <a:cubicBezTo>
                    <a:pt x="41" y="48"/>
                    <a:pt x="41" y="48"/>
                    <a:pt x="41" y="48"/>
                  </a:cubicBezTo>
                  <a:cubicBezTo>
                    <a:pt x="40" y="47"/>
                    <a:pt x="38" y="47"/>
                    <a:pt x="37" y="4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4" name="Freeform 118"/>
            <p:cNvSpPr>
              <a:spLocks noEditPoints="1"/>
            </p:cNvSpPr>
            <p:nvPr/>
          </p:nvSpPr>
          <p:spPr bwMode="gray">
            <a:xfrm>
              <a:off x="8966201" y="2406651"/>
              <a:ext cx="127000" cy="225425"/>
            </a:xfrm>
            <a:custGeom>
              <a:avLst/>
              <a:gdLst>
                <a:gd name="T0" fmla="*/ 2147483646 w 82"/>
                <a:gd name="T1" fmla="*/ 2147483646 h 144"/>
                <a:gd name="T2" fmla="*/ 2147483646 w 82"/>
                <a:gd name="T3" fmla="*/ 2147483646 h 144"/>
                <a:gd name="T4" fmla="*/ 0 w 82"/>
                <a:gd name="T5" fmla="*/ 2147483646 h 144"/>
                <a:gd name="T6" fmla="*/ 0 w 82"/>
                <a:gd name="T7" fmla="*/ 2147483646 h 144"/>
                <a:gd name="T8" fmla="*/ 2147483646 w 82"/>
                <a:gd name="T9" fmla="*/ 0 h 144"/>
                <a:gd name="T10" fmla="*/ 2147483646 w 82"/>
                <a:gd name="T11" fmla="*/ 0 h 144"/>
                <a:gd name="T12" fmla="*/ 2147483646 w 82"/>
                <a:gd name="T13" fmla="*/ 2147483646 h 144"/>
                <a:gd name="T14" fmla="*/ 2147483646 w 82"/>
                <a:gd name="T15" fmla="*/ 2147483646 h 144"/>
                <a:gd name="T16" fmla="*/ 2147483646 w 82"/>
                <a:gd name="T17" fmla="*/ 2147483646 h 144"/>
                <a:gd name="T18" fmla="*/ 2147483646 w 82"/>
                <a:gd name="T19" fmla="*/ 2147483646 h 144"/>
                <a:gd name="T20" fmla="*/ 2147483646 w 82"/>
                <a:gd name="T21" fmla="*/ 2147483646 h 144"/>
                <a:gd name="T22" fmla="*/ 2147483646 w 82"/>
                <a:gd name="T23" fmla="*/ 2147483646 h 144"/>
                <a:gd name="T24" fmla="*/ 2147483646 w 82"/>
                <a:gd name="T25" fmla="*/ 2147483646 h 144"/>
                <a:gd name="T26" fmla="*/ 2147483646 w 82"/>
                <a:gd name="T27" fmla="*/ 2147483646 h 1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2" h="144">
                  <a:moveTo>
                    <a:pt x="76" y="144"/>
                  </a:moveTo>
                  <a:cubicBezTo>
                    <a:pt x="6" y="144"/>
                    <a:pt x="6" y="144"/>
                    <a:pt x="6" y="144"/>
                  </a:cubicBezTo>
                  <a:cubicBezTo>
                    <a:pt x="3" y="144"/>
                    <a:pt x="0" y="141"/>
                    <a:pt x="0" y="138"/>
                  </a:cubicBezTo>
                  <a:cubicBezTo>
                    <a:pt x="0" y="6"/>
                    <a:pt x="0" y="6"/>
                    <a:pt x="0" y="6"/>
                  </a:cubicBezTo>
                  <a:cubicBezTo>
                    <a:pt x="0" y="3"/>
                    <a:pt x="3" y="0"/>
                    <a:pt x="6" y="0"/>
                  </a:cubicBezTo>
                  <a:cubicBezTo>
                    <a:pt x="76" y="0"/>
                    <a:pt x="76" y="0"/>
                    <a:pt x="76" y="0"/>
                  </a:cubicBezTo>
                  <a:cubicBezTo>
                    <a:pt x="79" y="0"/>
                    <a:pt x="82" y="3"/>
                    <a:pt x="82" y="6"/>
                  </a:cubicBezTo>
                  <a:cubicBezTo>
                    <a:pt x="82" y="138"/>
                    <a:pt x="82" y="138"/>
                    <a:pt x="82" y="138"/>
                  </a:cubicBezTo>
                  <a:cubicBezTo>
                    <a:pt x="82" y="141"/>
                    <a:pt x="79" y="144"/>
                    <a:pt x="76" y="144"/>
                  </a:cubicBezTo>
                  <a:close/>
                  <a:moveTo>
                    <a:pt x="12" y="132"/>
                  </a:moveTo>
                  <a:cubicBezTo>
                    <a:pt x="70" y="132"/>
                    <a:pt x="70" y="132"/>
                    <a:pt x="70" y="132"/>
                  </a:cubicBezTo>
                  <a:cubicBezTo>
                    <a:pt x="70" y="12"/>
                    <a:pt x="70" y="12"/>
                    <a:pt x="70" y="12"/>
                  </a:cubicBezTo>
                  <a:cubicBezTo>
                    <a:pt x="12" y="12"/>
                    <a:pt x="12" y="12"/>
                    <a:pt x="12" y="12"/>
                  </a:cubicBezTo>
                  <a:lnTo>
                    <a:pt x="12" y="13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5" name="Rectangle 119"/>
            <p:cNvSpPr>
              <a:spLocks noChangeArrowheads="1"/>
            </p:cNvSpPr>
            <p:nvPr/>
          </p:nvSpPr>
          <p:spPr bwMode="gray">
            <a:xfrm>
              <a:off x="9001126" y="2462213"/>
              <a:ext cx="55563"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Rectangle 120"/>
            <p:cNvSpPr>
              <a:spLocks noChangeArrowheads="1"/>
            </p:cNvSpPr>
            <p:nvPr/>
          </p:nvSpPr>
          <p:spPr bwMode="gray">
            <a:xfrm>
              <a:off x="9001126" y="2501901"/>
              <a:ext cx="55563"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Rectangle 121"/>
            <p:cNvSpPr>
              <a:spLocks noChangeArrowheads="1"/>
            </p:cNvSpPr>
            <p:nvPr/>
          </p:nvSpPr>
          <p:spPr bwMode="gray">
            <a:xfrm>
              <a:off x="9001126" y="2543176"/>
              <a:ext cx="55563"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Rectangle 122"/>
            <p:cNvSpPr>
              <a:spLocks noChangeArrowheads="1"/>
            </p:cNvSpPr>
            <p:nvPr/>
          </p:nvSpPr>
          <p:spPr bwMode="gray">
            <a:xfrm>
              <a:off x="8928101" y="2543176"/>
              <a:ext cx="23813"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Freeform 123"/>
            <p:cNvSpPr>
              <a:spLocks/>
            </p:cNvSpPr>
            <p:nvPr/>
          </p:nvSpPr>
          <p:spPr bwMode="gray">
            <a:xfrm>
              <a:off x="8896351" y="2470151"/>
              <a:ext cx="85725" cy="161925"/>
            </a:xfrm>
            <a:custGeom>
              <a:avLst/>
              <a:gdLst>
                <a:gd name="T0" fmla="*/ 2147483646 w 55"/>
                <a:gd name="T1" fmla="*/ 2147483646 h 103"/>
                <a:gd name="T2" fmla="*/ 2147483646 w 55"/>
                <a:gd name="T3" fmla="*/ 2147483646 h 103"/>
                <a:gd name="T4" fmla="*/ 0 w 55"/>
                <a:gd name="T5" fmla="*/ 2147483646 h 103"/>
                <a:gd name="T6" fmla="*/ 0 w 55"/>
                <a:gd name="T7" fmla="*/ 2147483646 h 103"/>
                <a:gd name="T8" fmla="*/ 2147483646 w 55"/>
                <a:gd name="T9" fmla="*/ 2147483646 h 103"/>
                <a:gd name="T10" fmla="*/ 2147483646 w 55"/>
                <a:gd name="T11" fmla="*/ 0 h 103"/>
                <a:gd name="T12" fmla="*/ 2147483646 w 55"/>
                <a:gd name="T13" fmla="*/ 2147483646 h 103"/>
                <a:gd name="T14" fmla="*/ 2147483646 w 55"/>
                <a:gd name="T15" fmla="*/ 2147483646 h 103"/>
                <a:gd name="T16" fmla="*/ 2147483646 w 55"/>
                <a:gd name="T17" fmla="*/ 2147483646 h 103"/>
                <a:gd name="T18" fmla="*/ 2147483646 w 55"/>
                <a:gd name="T19" fmla="*/ 2147483646 h 103"/>
                <a:gd name="T20" fmla="*/ 2147483646 w 55"/>
                <a:gd name="T21" fmla="*/ 2147483646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103">
                  <a:moveTo>
                    <a:pt x="51" y="103"/>
                  </a:moveTo>
                  <a:cubicBezTo>
                    <a:pt x="6" y="103"/>
                    <a:pt x="6" y="103"/>
                    <a:pt x="6" y="103"/>
                  </a:cubicBezTo>
                  <a:cubicBezTo>
                    <a:pt x="3" y="103"/>
                    <a:pt x="0" y="100"/>
                    <a:pt x="0" y="97"/>
                  </a:cubicBezTo>
                  <a:cubicBezTo>
                    <a:pt x="0" y="35"/>
                    <a:pt x="0" y="35"/>
                    <a:pt x="0" y="35"/>
                  </a:cubicBezTo>
                  <a:cubicBezTo>
                    <a:pt x="0" y="33"/>
                    <a:pt x="1" y="31"/>
                    <a:pt x="3" y="30"/>
                  </a:cubicBezTo>
                  <a:cubicBezTo>
                    <a:pt x="48" y="0"/>
                    <a:pt x="48" y="0"/>
                    <a:pt x="48" y="0"/>
                  </a:cubicBezTo>
                  <a:cubicBezTo>
                    <a:pt x="55" y="10"/>
                    <a:pt x="55" y="10"/>
                    <a:pt x="55" y="10"/>
                  </a:cubicBezTo>
                  <a:cubicBezTo>
                    <a:pt x="12" y="38"/>
                    <a:pt x="12" y="38"/>
                    <a:pt x="12" y="38"/>
                  </a:cubicBezTo>
                  <a:cubicBezTo>
                    <a:pt x="12" y="91"/>
                    <a:pt x="12" y="91"/>
                    <a:pt x="12" y="91"/>
                  </a:cubicBezTo>
                  <a:cubicBezTo>
                    <a:pt x="51" y="91"/>
                    <a:pt x="51" y="91"/>
                    <a:pt x="51" y="91"/>
                  </a:cubicBezTo>
                  <a:lnTo>
                    <a:pt x="51" y="10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 name="组合 2"/>
          <p:cNvGrpSpPr/>
          <p:nvPr/>
        </p:nvGrpSpPr>
        <p:grpSpPr>
          <a:xfrm>
            <a:off x="7563478" y="99476"/>
            <a:ext cx="4185610" cy="252000"/>
            <a:chOff x="7563478" y="99476"/>
            <a:chExt cx="4185610" cy="252000"/>
          </a:xfrm>
        </p:grpSpPr>
        <p:sp>
          <p:nvSpPr>
            <p:cNvPr id="364" name="燕尾形 363"/>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65" name="燕尾形 364"/>
            <p:cNvSpPr/>
            <p:nvPr/>
          </p:nvSpPr>
          <p:spPr bwMode="gray">
            <a:xfrm>
              <a:off x="10381088"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WAN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66" name="五边形 365"/>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14388718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Service Requirements and Challenges Facing the WAN</a:t>
            </a:r>
            <a:endParaRPr lang="en-US" altLang="zh-CN" dirty="0">
              <a:sym typeface="Huawei Sans" panose="020C0503030203020204" pitchFamily="34" charset="0"/>
            </a:endParaRPr>
          </a:p>
        </p:txBody>
      </p:sp>
      <p:sp>
        <p:nvSpPr>
          <p:cNvPr id="360" name="圆角矩形 359"/>
          <p:cNvSpPr>
            <a:spLocks/>
          </p:cNvSpPr>
          <p:nvPr/>
        </p:nvSpPr>
        <p:spPr bwMode="gray">
          <a:xfrm>
            <a:off x="565813" y="1457957"/>
            <a:ext cx="3520544" cy="4719819"/>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61" name="圆角矩形 360"/>
          <p:cNvSpPr/>
          <p:nvPr/>
        </p:nvSpPr>
        <p:spPr bwMode="gray">
          <a:xfrm flipH="1">
            <a:off x="575206" y="1043560"/>
            <a:ext cx="35205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Slow service provisioning</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圆角矩形 361"/>
          <p:cNvSpPr>
            <a:spLocks/>
          </p:cNvSpPr>
          <p:nvPr/>
        </p:nvSpPr>
        <p:spPr bwMode="gray">
          <a:xfrm>
            <a:off x="4336706" y="1457957"/>
            <a:ext cx="3520544" cy="4719819"/>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63" name="圆角矩形 362"/>
          <p:cNvSpPr/>
          <p:nvPr/>
        </p:nvSpPr>
        <p:spPr bwMode="gray">
          <a:xfrm flipH="1">
            <a:off x="4335728" y="1043560"/>
            <a:ext cx="35205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High SLA requirements</a:t>
            </a:r>
            <a:endParaRPr lang="en-US" dirty="0">
              <a:solidFill>
                <a:srgbClr val="30B5C5"/>
              </a:solidFill>
              <a:latin typeface="Huawei Sans" panose="020C0503030203020204" pitchFamily="34" charset="0"/>
            </a:endParaRPr>
          </a:p>
        </p:txBody>
      </p:sp>
      <p:sp>
        <p:nvSpPr>
          <p:cNvPr id="364" name="圆角矩形 363"/>
          <p:cNvSpPr>
            <a:spLocks/>
          </p:cNvSpPr>
          <p:nvPr/>
        </p:nvSpPr>
        <p:spPr bwMode="gray">
          <a:xfrm>
            <a:off x="8066506" y="1457957"/>
            <a:ext cx="3520544" cy="4719819"/>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65" name="圆角矩形 364"/>
          <p:cNvSpPr/>
          <p:nvPr/>
        </p:nvSpPr>
        <p:spPr bwMode="gray">
          <a:xfrm flipH="1">
            <a:off x="8096250" y="1043560"/>
            <a:ext cx="35205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Complex O&amp;M</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矩形 365"/>
          <p:cNvSpPr/>
          <p:nvPr/>
        </p:nvSpPr>
        <p:spPr>
          <a:xfrm>
            <a:off x="576184" y="4017565"/>
            <a:ext cx="3519566" cy="1374735"/>
          </a:xfrm>
          <a:prstGeom prst="rect">
            <a:avLst/>
          </a:prstGeom>
        </p:spPr>
        <p:txBody>
          <a:bodyPr wrap="square">
            <a:spAutoFit/>
          </a:bodyPr>
          <a:lstStyle/>
          <a:p>
            <a:pPr marL="85725" fontAlgn="ctr">
              <a:lnSpc>
                <a:spcPts val="2000"/>
              </a:lnSpc>
              <a:spcAft>
                <a:spcPts val="600"/>
              </a:spcAft>
            </a:pPr>
            <a:r>
              <a:rPr lang="en-US" sz="1400" dirty="0" smtClean="0">
                <a:latin typeface="Huawei Sans" panose="020C0503030203020204" pitchFamily="34" charset="0"/>
              </a:rPr>
              <a:t>The network passively adapts to various new services, such as enterprise private line services. Service provisioning is time-consuming and customer response is slow.</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矩形 366"/>
          <p:cNvSpPr/>
          <p:nvPr/>
        </p:nvSpPr>
        <p:spPr>
          <a:xfrm>
            <a:off x="4335728" y="4017565"/>
            <a:ext cx="3519566" cy="2144177"/>
          </a:xfrm>
          <a:prstGeom prst="rect">
            <a:avLst/>
          </a:prstGeom>
        </p:spPr>
        <p:txBody>
          <a:bodyPr wrap="square">
            <a:spAutoFit/>
          </a:bodyPr>
          <a:lstStyle/>
          <a:p>
            <a:pPr marL="85725" fontAlgn="ctr">
              <a:lnSpc>
                <a:spcPts val="2000"/>
              </a:lnSpc>
              <a:spcAft>
                <a:spcPts val="600"/>
              </a:spcAft>
            </a:pPr>
            <a:r>
              <a:rPr lang="en-US" sz="1400" dirty="0" smtClean="0">
                <a:latin typeface="Huawei Sans" panose="020C0503030203020204" pitchFamily="34" charset="0"/>
              </a:rPr>
              <a:t>With the development of new services such as enterprise application migration to the cloud, network traffic in carriers' pipes is more dynamic and unpredictable. Traditional network planning and optimization have poor adaptability, and service SLA assurance faces great challenges.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矩形 367"/>
          <p:cNvSpPr/>
          <p:nvPr/>
        </p:nvSpPr>
        <p:spPr>
          <a:xfrm>
            <a:off x="8094294" y="4017565"/>
            <a:ext cx="3519566" cy="2221121"/>
          </a:xfrm>
          <a:prstGeom prst="rect">
            <a:avLst/>
          </a:prstGeom>
          <a:ln>
            <a:noFill/>
            <a:prstDash val="dash"/>
          </a:ln>
        </p:spPr>
        <p:txBody>
          <a:bodyPr wrap="square">
            <a:spAutoFit/>
          </a:bodyPr>
          <a:lstStyle/>
          <a:p>
            <a:pPr marL="85725" fontAlgn="ctr">
              <a:lnSpc>
                <a:spcPts val="2000"/>
              </a:lnSpc>
              <a:spcAft>
                <a:spcPts val="600"/>
              </a:spcAft>
            </a:pPr>
            <a:r>
              <a:rPr lang="en-US" sz="1400" dirty="0" smtClean="0">
                <a:latin typeface="Huawei Sans" panose="020C0503030203020204" pitchFamily="34" charset="0"/>
              </a:rPr>
              <a:t>As the network scale and complexity increase, the O&amp;M complexity also increases. Carriers urgently need to deploy automation measures to reduce the skill requirements for O&amp;M personnel and effectively control the OPEX in the long term.</a:t>
            </a:r>
          </a:p>
          <a:p>
            <a:pPr marL="85725" fontAlgn="ctr">
              <a:lnSpc>
                <a:spcPts val="2000"/>
              </a:lnSpc>
              <a:spcAft>
                <a:spcPts val="600"/>
              </a:spcAft>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平行四边形 368">
            <a:extLst>
              <a:ext uri="{FF2B5EF4-FFF2-40B4-BE49-F238E27FC236}">
                <a16:creationId xmlns:a16="http://schemas.microsoft.com/office/drawing/2014/main" xmlns="" id="{ECD7B8C5-71BC-463D-A33B-237A74D4859C}"/>
              </a:ext>
            </a:extLst>
          </p:cNvPr>
          <p:cNvSpPr/>
          <p:nvPr/>
        </p:nvSpPr>
        <p:spPr>
          <a:xfrm>
            <a:off x="638933" y="2950854"/>
            <a:ext cx="3438393" cy="1087289"/>
          </a:xfrm>
          <a:prstGeom prst="parallelogram">
            <a:avLst>
              <a:gd name="adj" fmla="val 38486"/>
            </a:avLst>
          </a:pr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1" name="直接连接符 370">
            <a:extLst>
              <a:ext uri="{FF2B5EF4-FFF2-40B4-BE49-F238E27FC236}">
                <a16:creationId xmlns:a16="http://schemas.microsoft.com/office/drawing/2014/main" xmlns="" id="{E04C2366-B6F3-4216-A98E-ABC56D22DC1B}"/>
              </a:ext>
            </a:extLst>
          </p:cNvPr>
          <p:cNvCxnSpPr>
            <a:cxnSpLocks/>
          </p:cNvCxnSpPr>
          <p:nvPr/>
        </p:nvCxnSpPr>
        <p:spPr>
          <a:xfrm>
            <a:off x="1145263" y="3449421"/>
            <a:ext cx="622267" cy="0"/>
          </a:xfrm>
          <a:prstGeom prst="line">
            <a:avLst/>
          </a:prstGeom>
          <a:noFill/>
          <a:ln w="9525" cap="flat" cmpd="sng" algn="ctr">
            <a:solidFill>
              <a:sysClr val="window" lastClr="FFFFFF">
                <a:lumMod val="50000"/>
              </a:sysClr>
            </a:solidFill>
            <a:prstDash val="solid"/>
            <a:miter lim="800000"/>
          </a:ln>
          <a:effectLst/>
        </p:spPr>
      </p:cxnSp>
      <p:cxnSp>
        <p:nvCxnSpPr>
          <p:cNvPr id="372" name="直接连接符 371">
            <a:extLst>
              <a:ext uri="{FF2B5EF4-FFF2-40B4-BE49-F238E27FC236}">
                <a16:creationId xmlns:a16="http://schemas.microsoft.com/office/drawing/2014/main" xmlns="" id="{EE1FC398-5B6E-4DE2-A220-41E673D3BFFD}"/>
              </a:ext>
            </a:extLst>
          </p:cNvPr>
          <p:cNvCxnSpPr>
            <a:cxnSpLocks/>
          </p:cNvCxnSpPr>
          <p:nvPr/>
        </p:nvCxnSpPr>
        <p:spPr>
          <a:xfrm flipV="1">
            <a:off x="2722096" y="3155826"/>
            <a:ext cx="876615" cy="6584"/>
          </a:xfrm>
          <a:prstGeom prst="line">
            <a:avLst/>
          </a:prstGeom>
          <a:noFill/>
          <a:ln w="9525" cap="flat" cmpd="sng" algn="ctr">
            <a:solidFill>
              <a:sysClr val="window" lastClr="FFFFFF">
                <a:lumMod val="50000"/>
              </a:sysClr>
            </a:solidFill>
            <a:prstDash val="solid"/>
            <a:miter lim="800000"/>
          </a:ln>
          <a:effectLst/>
        </p:spPr>
      </p:cxnSp>
      <p:cxnSp>
        <p:nvCxnSpPr>
          <p:cNvPr id="373" name="直接连接符 372">
            <a:extLst>
              <a:ext uri="{FF2B5EF4-FFF2-40B4-BE49-F238E27FC236}">
                <a16:creationId xmlns:a16="http://schemas.microsoft.com/office/drawing/2014/main" xmlns="" id="{061D1FD3-33DF-479E-8B7D-44CCDF841A2D}"/>
              </a:ext>
            </a:extLst>
          </p:cNvPr>
          <p:cNvCxnSpPr>
            <a:cxnSpLocks/>
          </p:cNvCxnSpPr>
          <p:nvPr/>
        </p:nvCxnSpPr>
        <p:spPr>
          <a:xfrm>
            <a:off x="2240291" y="3837388"/>
            <a:ext cx="1211010" cy="5782"/>
          </a:xfrm>
          <a:prstGeom prst="line">
            <a:avLst/>
          </a:prstGeom>
          <a:noFill/>
          <a:ln w="9525" cap="flat" cmpd="sng" algn="ctr">
            <a:solidFill>
              <a:sysClr val="window" lastClr="FFFFFF">
                <a:lumMod val="50000"/>
              </a:sysClr>
            </a:solidFill>
            <a:prstDash val="solid"/>
            <a:miter lim="800000"/>
          </a:ln>
          <a:effectLst/>
        </p:spPr>
      </p:cxnSp>
      <p:cxnSp>
        <p:nvCxnSpPr>
          <p:cNvPr id="374" name="直接连接符 373">
            <a:extLst>
              <a:ext uri="{FF2B5EF4-FFF2-40B4-BE49-F238E27FC236}">
                <a16:creationId xmlns:a16="http://schemas.microsoft.com/office/drawing/2014/main" xmlns="" id="{E08D8A6B-4681-4AE7-BBB9-A02E4A80C203}"/>
              </a:ext>
            </a:extLst>
          </p:cNvPr>
          <p:cNvCxnSpPr>
            <a:cxnSpLocks/>
          </p:cNvCxnSpPr>
          <p:nvPr/>
        </p:nvCxnSpPr>
        <p:spPr>
          <a:xfrm flipV="1">
            <a:off x="2240290" y="3154953"/>
            <a:ext cx="1450989" cy="682439"/>
          </a:xfrm>
          <a:prstGeom prst="line">
            <a:avLst/>
          </a:prstGeom>
          <a:noFill/>
          <a:ln w="9525" cap="flat" cmpd="sng" algn="ctr">
            <a:solidFill>
              <a:sysClr val="window" lastClr="FFFFFF">
                <a:lumMod val="50000"/>
              </a:sysClr>
            </a:solidFill>
            <a:prstDash val="solid"/>
            <a:miter lim="800000"/>
          </a:ln>
          <a:effectLst/>
        </p:spPr>
      </p:cxnSp>
      <p:cxnSp>
        <p:nvCxnSpPr>
          <p:cNvPr id="375" name="直接连接符 374">
            <a:extLst>
              <a:ext uri="{FF2B5EF4-FFF2-40B4-BE49-F238E27FC236}">
                <a16:creationId xmlns:a16="http://schemas.microsoft.com/office/drawing/2014/main" xmlns="" id="{63193FB6-7620-4057-B764-366DDE5A2BD7}"/>
              </a:ext>
            </a:extLst>
          </p:cNvPr>
          <p:cNvCxnSpPr>
            <a:cxnSpLocks/>
          </p:cNvCxnSpPr>
          <p:nvPr/>
        </p:nvCxnSpPr>
        <p:spPr>
          <a:xfrm>
            <a:off x="2819631" y="3162409"/>
            <a:ext cx="631670" cy="680761"/>
          </a:xfrm>
          <a:prstGeom prst="line">
            <a:avLst/>
          </a:prstGeom>
          <a:noFill/>
          <a:ln w="9525" cap="flat" cmpd="sng" algn="ctr">
            <a:solidFill>
              <a:sysClr val="window" lastClr="FFFFFF">
                <a:lumMod val="50000"/>
              </a:sysClr>
            </a:solidFill>
            <a:prstDash val="solid"/>
            <a:miter lim="800000"/>
          </a:ln>
          <a:effectLst/>
        </p:spPr>
      </p:cxnSp>
      <p:cxnSp>
        <p:nvCxnSpPr>
          <p:cNvPr id="376" name="直接连接符 375">
            <a:extLst>
              <a:ext uri="{FF2B5EF4-FFF2-40B4-BE49-F238E27FC236}">
                <a16:creationId xmlns:a16="http://schemas.microsoft.com/office/drawing/2014/main" xmlns="" id="{F5C197B8-19E5-459B-B34A-5A9FCA8CA840}"/>
              </a:ext>
            </a:extLst>
          </p:cNvPr>
          <p:cNvCxnSpPr/>
          <p:nvPr/>
        </p:nvCxnSpPr>
        <p:spPr>
          <a:xfrm flipH="1">
            <a:off x="2286889" y="3162409"/>
            <a:ext cx="506269" cy="685779"/>
          </a:xfrm>
          <a:prstGeom prst="line">
            <a:avLst/>
          </a:prstGeom>
          <a:noFill/>
          <a:ln w="9525" cap="flat" cmpd="sng" algn="ctr">
            <a:solidFill>
              <a:sysClr val="window" lastClr="FFFFFF">
                <a:lumMod val="50000"/>
              </a:sysClr>
            </a:solidFill>
            <a:prstDash val="solid"/>
            <a:miter lim="800000"/>
          </a:ln>
          <a:effectLst/>
        </p:spPr>
      </p:cxnSp>
      <p:cxnSp>
        <p:nvCxnSpPr>
          <p:cNvPr id="377" name="直接连接符 376">
            <a:extLst>
              <a:ext uri="{FF2B5EF4-FFF2-40B4-BE49-F238E27FC236}">
                <a16:creationId xmlns:a16="http://schemas.microsoft.com/office/drawing/2014/main" xmlns="" id="{B22DDBDE-5118-4F3A-939F-6343F5B1B474}"/>
              </a:ext>
            </a:extLst>
          </p:cNvPr>
          <p:cNvCxnSpPr/>
          <p:nvPr/>
        </p:nvCxnSpPr>
        <p:spPr>
          <a:xfrm flipH="1">
            <a:off x="2240290" y="3162409"/>
            <a:ext cx="506269" cy="685779"/>
          </a:xfrm>
          <a:prstGeom prst="line">
            <a:avLst/>
          </a:prstGeom>
          <a:noFill/>
          <a:ln w="9525" cap="flat" cmpd="sng" algn="ctr">
            <a:solidFill>
              <a:sysClr val="window" lastClr="FFFFFF">
                <a:lumMod val="50000"/>
              </a:sysClr>
            </a:solidFill>
            <a:prstDash val="solid"/>
            <a:miter lim="800000"/>
          </a:ln>
          <a:effectLst/>
        </p:spPr>
      </p:cxnSp>
      <p:cxnSp>
        <p:nvCxnSpPr>
          <p:cNvPr id="378" name="直接连接符 377">
            <a:extLst>
              <a:ext uri="{FF2B5EF4-FFF2-40B4-BE49-F238E27FC236}">
                <a16:creationId xmlns:a16="http://schemas.microsoft.com/office/drawing/2014/main" xmlns="" id="{E0AACDEF-8256-43A9-9B21-74647358B687}"/>
              </a:ext>
            </a:extLst>
          </p:cNvPr>
          <p:cNvCxnSpPr/>
          <p:nvPr/>
        </p:nvCxnSpPr>
        <p:spPr>
          <a:xfrm flipH="1" flipV="1">
            <a:off x="1881033" y="3505298"/>
            <a:ext cx="590619" cy="340976"/>
          </a:xfrm>
          <a:prstGeom prst="line">
            <a:avLst/>
          </a:prstGeom>
          <a:noFill/>
          <a:ln w="9525" cap="flat" cmpd="sng" algn="ctr">
            <a:solidFill>
              <a:sysClr val="window" lastClr="FFFFFF">
                <a:lumMod val="50000"/>
              </a:sysClr>
            </a:solidFill>
            <a:prstDash val="solid"/>
            <a:miter lim="800000"/>
          </a:ln>
          <a:effectLst/>
        </p:spPr>
      </p:cxnSp>
      <p:cxnSp>
        <p:nvCxnSpPr>
          <p:cNvPr id="381" name="直接连接符 380">
            <a:extLst>
              <a:ext uri="{FF2B5EF4-FFF2-40B4-BE49-F238E27FC236}">
                <a16:creationId xmlns:a16="http://schemas.microsoft.com/office/drawing/2014/main" xmlns="" id="{7904EE0A-C7A1-4263-8489-0A57313424E1}"/>
              </a:ext>
            </a:extLst>
          </p:cNvPr>
          <p:cNvCxnSpPr>
            <a:stCxn id="390" idx="3"/>
          </p:cNvCxnSpPr>
          <p:nvPr/>
        </p:nvCxnSpPr>
        <p:spPr>
          <a:xfrm flipH="1">
            <a:off x="1881809" y="3173505"/>
            <a:ext cx="927634" cy="320994"/>
          </a:xfrm>
          <a:prstGeom prst="line">
            <a:avLst/>
          </a:prstGeom>
          <a:noFill/>
          <a:ln w="9525" cap="flat" cmpd="sng" algn="ctr">
            <a:solidFill>
              <a:sysClr val="window" lastClr="FFFFFF">
                <a:lumMod val="50000"/>
              </a:sysClr>
            </a:solidFill>
            <a:prstDash val="solid"/>
            <a:miter lim="800000"/>
          </a:ln>
          <a:effectLst/>
        </p:spPr>
      </p:cxnSp>
      <p:pic>
        <p:nvPicPr>
          <p:cNvPr id="388" name="图片 3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02312" y="3314943"/>
            <a:ext cx="330970" cy="271395"/>
          </a:xfrm>
          <a:prstGeom prst="rect">
            <a:avLst/>
          </a:prstGeom>
        </p:spPr>
      </p:pic>
      <p:pic>
        <p:nvPicPr>
          <p:cNvPr id="389" name="图片 3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45238" y="3669124"/>
            <a:ext cx="330970" cy="271395"/>
          </a:xfrm>
          <a:prstGeom prst="rect">
            <a:avLst/>
          </a:prstGeom>
        </p:spPr>
      </p:pic>
      <p:pic>
        <p:nvPicPr>
          <p:cNvPr id="390" name="图片 3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78473" y="3037807"/>
            <a:ext cx="330970" cy="271395"/>
          </a:xfrm>
          <a:prstGeom prst="rect">
            <a:avLst/>
          </a:prstGeom>
        </p:spPr>
      </p:pic>
      <p:pic>
        <p:nvPicPr>
          <p:cNvPr id="391" name="图片 3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1250" y="3037807"/>
            <a:ext cx="330970" cy="271395"/>
          </a:xfrm>
          <a:prstGeom prst="rect">
            <a:avLst/>
          </a:prstGeom>
        </p:spPr>
      </p:pic>
      <p:pic>
        <p:nvPicPr>
          <p:cNvPr id="392" name="图片 3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47962" y="3669124"/>
            <a:ext cx="330970" cy="271395"/>
          </a:xfrm>
          <a:prstGeom prst="rect">
            <a:avLst/>
          </a:prstGeom>
        </p:spPr>
      </p:pic>
      <p:pic>
        <p:nvPicPr>
          <p:cNvPr id="393" name="图片 3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1603" y="3314943"/>
            <a:ext cx="330970" cy="271395"/>
          </a:xfrm>
          <a:prstGeom prst="rect">
            <a:avLst/>
          </a:prstGeom>
        </p:spPr>
      </p:pic>
      <p:sp>
        <p:nvSpPr>
          <p:cNvPr id="394" name="圆角矩形 393">
            <a:extLst>
              <a:ext uri="{FF2B5EF4-FFF2-40B4-BE49-F238E27FC236}">
                <a16:creationId xmlns:a16="http://schemas.microsoft.com/office/drawing/2014/main" xmlns="" id="{66350495-7E86-414B-A94C-7B4FE428404E}"/>
              </a:ext>
            </a:extLst>
          </p:cNvPr>
          <p:cNvSpPr/>
          <p:nvPr/>
        </p:nvSpPr>
        <p:spPr>
          <a:xfrm>
            <a:off x="1533268" y="2358344"/>
            <a:ext cx="1649722" cy="261606"/>
          </a:xfrm>
          <a:prstGeom prst="roundRect">
            <a:avLst/>
          </a:prstGeom>
          <a:solidFill>
            <a:srgbClr val="F3FBFE"/>
          </a:solidFill>
          <a:ln w="22225">
            <a:solidFill>
              <a:srgbClr val="1AABE2">
                <a:alpha val="45882"/>
              </a:srgbClr>
            </a:solidFill>
            <a:miter lim="800000"/>
            <a:headEnd/>
            <a:tailEnd/>
          </a:ln>
        </p:spPr>
        <p:txBody>
          <a:bodyPr wrap="square" lIns="36000" rIns="36000" anchor="ctr">
            <a:noAutofit/>
          </a:bodyPr>
          <a:lstStyle/>
          <a:p>
            <a:pPr marL="0" marR="0" lvl="0" indent="0" algn="ctr" defTabSz="914217" eaLnBrk="0" fontAlgn="ctr" latinLnBrk="0" hangingPunct="0">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rPr>
              <a:t>Network policy</a:t>
            </a:r>
            <a:endParaRPr kumimoji="0" lang="en-US"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95" name="直接箭头连接符 394">
            <a:extLst>
              <a:ext uri="{FF2B5EF4-FFF2-40B4-BE49-F238E27FC236}">
                <a16:creationId xmlns:a16="http://schemas.microsoft.com/office/drawing/2014/main" xmlns="" id="{828A2694-FFDF-4871-8B94-DA568EE351A9}"/>
              </a:ext>
            </a:extLst>
          </p:cNvPr>
          <p:cNvCxnSpPr>
            <a:cxnSpLocks/>
            <a:stCxn id="394" idx="2"/>
          </p:cNvCxnSpPr>
          <p:nvPr/>
        </p:nvCxnSpPr>
        <p:spPr>
          <a:xfrm>
            <a:off x="2358129" y="2619950"/>
            <a:ext cx="0" cy="318431"/>
          </a:xfrm>
          <a:prstGeom prst="straightConnector1">
            <a:avLst/>
          </a:prstGeom>
          <a:noFill/>
          <a:ln w="25400" cap="flat" cmpd="sng" algn="ctr">
            <a:solidFill>
              <a:srgbClr val="00B0F0"/>
            </a:solidFill>
            <a:prstDash val="solid"/>
            <a:miter lim="800000"/>
            <a:tailEnd type="triangle"/>
          </a:ln>
          <a:effectLst/>
        </p:spPr>
      </p:cxnSp>
      <p:sp>
        <p:nvSpPr>
          <p:cNvPr id="33" name="圆角矩形 32">
            <a:extLst>
              <a:ext uri="{FF2B5EF4-FFF2-40B4-BE49-F238E27FC236}">
                <a16:creationId xmlns:a16="http://schemas.microsoft.com/office/drawing/2014/main" xmlns="" id="{66350495-7E86-414B-A94C-7B4FE428404E}"/>
              </a:ext>
            </a:extLst>
          </p:cNvPr>
          <p:cNvSpPr/>
          <p:nvPr/>
        </p:nvSpPr>
        <p:spPr>
          <a:xfrm>
            <a:off x="1533268" y="1787439"/>
            <a:ext cx="1649722" cy="261606"/>
          </a:xfrm>
          <a:prstGeom prst="roundRect">
            <a:avLst/>
          </a:prstGeom>
          <a:solidFill>
            <a:srgbClr val="F3FBFE"/>
          </a:solidFill>
          <a:ln w="22225">
            <a:solidFill>
              <a:srgbClr val="1AABE2">
                <a:alpha val="45882"/>
              </a:srgbClr>
            </a:solidFill>
            <a:miter lim="800000"/>
            <a:headEnd/>
            <a:tailEnd/>
          </a:ln>
        </p:spPr>
        <p:txBody>
          <a:bodyPr wrap="square" lIns="36000" rIns="36000" anchor="ctr">
            <a:noAutofit/>
          </a:bodyPr>
          <a:lstStyle/>
          <a:p>
            <a:pPr marL="0" marR="0" lvl="0" indent="0" algn="ctr" defTabSz="914217" eaLnBrk="0" fontAlgn="ctr" latinLnBrk="0" hangingPunct="0">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rPr>
              <a:t>Service requirements</a:t>
            </a:r>
            <a:endParaRPr kumimoji="0" lang="en-US"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4" name="直接箭头连接符 33">
            <a:extLst>
              <a:ext uri="{FF2B5EF4-FFF2-40B4-BE49-F238E27FC236}">
                <a16:creationId xmlns:a16="http://schemas.microsoft.com/office/drawing/2014/main" xmlns="" id="{828A2694-FFDF-4871-8B94-DA568EE351A9}"/>
              </a:ext>
            </a:extLst>
          </p:cNvPr>
          <p:cNvCxnSpPr>
            <a:cxnSpLocks/>
            <a:stCxn id="33" idx="2"/>
          </p:cNvCxnSpPr>
          <p:nvPr/>
        </p:nvCxnSpPr>
        <p:spPr>
          <a:xfrm>
            <a:off x="2358129" y="2049045"/>
            <a:ext cx="0" cy="318431"/>
          </a:xfrm>
          <a:prstGeom prst="straightConnector1">
            <a:avLst/>
          </a:prstGeom>
          <a:noFill/>
          <a:ln w="25400" cap="flat" cmpd="sng" algn="ctr">
            <a:solidFill>
              <a:srgbClr val="00B0F0"/>
            </a:solidFill>
            <a:prstDash val="solid"/>
            <a:miter lim="800000"/>
            <a:tailEnd type="triangle"/>
          </a:ln>
          <a:effectLst/>
        </p:spPr>
      </p:cxnSp>
      <p:grpSp>
        <p:nvGrpSpPr>
          <p:cNvPr id="35" name="组合 38"/>
          <p:cNvGrpSpPr>
            <a:grpSpLocks/>
          </p:cNvGrpSpPr>
          <p:nvPr/>
        </p:nvGrpSpPr>
        <p:grpSpPr bwMode="auto">
          <a:xfrm>
            <a:off x="5563604" y="2620388"/>
            <a:ext cx="943584" cy="726560"/>
            <a:chOff x="5530851" y="923926"/>
            <a:chExt cx="793750" cy="611188"/>
          </a:xfrm>
        </p:grpSpPr>
        <p:sp>
          <p:nvSpPr>
            <p:cNvPr id="36" name="Oval 37"/>
            <p:cNvSpPr>
              <a:spLocks noChangeArrowheads="1"/>
            </p:cNvSpPr>
            <p:nvPr/>
          </p:nvSpPr>
          <p:spPr bwMode="auto">
            <a:xfrm>
              <a:off x="5822951" y="1385888"/>
              <a:ext cx="63500"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38"/>
            <p:cNvSpPr>
              <a:spLocks noChangeArrowheads="1"/>
            </p:cNvSpPr>
            <p:nvPr/>
          </p:nvSpPr>
          <p:spPr bwMode="auto">
            <a:xfrm>
              <a:off x="5967413" y="1385888"/>
              <a:ext cx="66675"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43"/>
            <p:cNvSpPr>
              <a:spLocks/>
            </p:cNvSpPr>
            <p:nvPr/>
          </p:nvSpPr>
          <p:spPr bwMode="auto">
            <a:xfrm>
              <a:off x="5834063" y="1166813"/>
              <a:ext cx="187325" cy="30163"/>
            </a:xfrm>
            <a:custGeom>
              <a:avLst/>
              <a:gdLst>
                <a:gd name="T0" fmla="*/ 2147483646 w 120"/>
                <a:gd name="T1" fmla="*/ 2147483646 h 20"/>
                <a:gd name="T2" fmla="*/ 0 w 120"/>
                <a:gd name="T3" fmla="*/ 2147483646 h 20"/>
                <a:gd name="T4" fmla="*/ 2147483646 w 120"/>
                <a:gd name="T5" fmla="*/ 0 h 20"/>
                <a:gd name="T6" fmla="*/ 2147483646 w 120"/>
                <a:gd name="T7" fmla="*/ 2147483646 h 20"/>
                <a:gd name="T8" fmla="*/ 2147483646 w 120"/>
                <a:gd name="T9" fmla="*/ 0 h 20"/>
                <a:gd name="T10" fmla="*/ 2147483646 w 120"/>
                <a:gd name="T11" fmla="*/ 2147483646 h 20"/>
                <a:gd name="T12" fmla="*/ 2147483646 w 120"/>
                <a:gd name="T13" fmla="*/ 2147483646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20">
                  <a:moveTo>
                    <a:pt x="60" y="20"/>
                  </a:moveTo>
                  <a:cubicBezTo>
                    <a:pt x="38" y="20"/>
                    <a:pt x="17" y="16"/>
                    <a:pt x="0" y="8"/>
                  </a:cubicBezTo>
                  <a:cubicBezTo>
                    <a:pt x="4" y="0"/>
                    <a:pt x="4" y="0"/>
                    <a:pt x="4" y="0"/>
                  </a:cubicBezTo>
                  <a:cubicBezTo>
                    <a:pt x="19" y="8"/>
                    <a:pt x="39" y="12"/>
                    <a:pt x="60" y="12"/>
                  </a:cubicBezTo>
                  <a:cubicBezTo>
                    <a:pt x="81" y="12"/>
                    <a:pt x="101" y="8"/>
                    <a:pt x="117" y="0"/>
                  </a:cubicBezTo>
                  <a:cubicBezTo>
                    <a:pt x="120" y="8"/>
                    <a:pt x="120" y="8"/>
                    <a:pt x="120" y="8"/>
                  </a:cubicBezTo>
                  <a:cubicBezTo>
                    <a:pt x="104" y="16"/>
                    <a:pt x="82" y="20"/>
                    <a:pt x="60"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44"/>
            <p:cNvSpPr>
              <a:spLocks/>
            </p:cNvSpPr>
            <p:nvPr/>
          </p:nvSpPr>
          <p:spPr bwMode="auto">
            <a:xfrm>
              <a:off x="5834063" y="1316038"/>
              <a:ext cx="187325" cy="31750"/>
            </a:xfrm>
            <a:custGeom>
              <a:avLst/>
              <a:gdLst>
                <a:gd name="T0" fmla="*/ 2147483646 w 120"/>
                <a:gd name="T1" fmla="*/ 2147483646 h 20"/>
                <a:gd name="T2" fmla="*/ 0 w 120"/>
                <a:gd name="T3" fmla="*/ 2147483646 h 20"/>
                <a:gd name="T4" fmla="*/ 2147483646 w 120"/>
                <a:gd name="T5" fmla="*/ 0 h 20"/>
                <a:gd name="T6" fmla="*/ 2147483646 w 120"/>
                <a:gd name="T7" fmla="*/ 2147483646 h 20"/>
                <a:gd name="T8" fmla="*/ 2147483646 w 120"/>
                <a:gd name="T9" fmla="*/ 2147483646 h 20"/>
                <a:gd name="T10" fmla="*/ 2147483646 w 120"/>
                <a:gd name="T11" fmla="*/ 2147483646 h 20"/>
                <a:gd name="T12" fmla="*/ 2147483646 w 120"/>
                <a:gd name="T13" fmla="*/ 2147483646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20">
                  <a:moveTo>
                    <a:pt x="4" y="20"/>
                  </a:moveTo>
                  <a:cubicBezTo>
                    <a:pt x="0" y="13"/>
                    <a:pt x="0" y="13"/>
                    <a:pt x="0" y="13"/>
                  </a:cubicBezTo>
                  <a:cubicBezTo>
                    <a:pt x="17" y="4"/>
                    <a:pt x="38" y="0"/>
                    <a:pt x="60" y="0"/>
                  </a:cubicBezTo>
                  <a:cubicBezTo>
                    <a:pt x="82" y="0"/>
                    <a:pt x="104" y="4"/>
                    <a:pt x="120" y="13"/>
                  </a:cubicBezTo>
                  <a:cubicBezTo>
                    <a:pt x="117" y="20"/>
                    <a:pt x="117" y="20"/>
                    <a:pt x="117" y="20"/>
                  </a:cubicBezTo>
                  <a:cubicBezTo>
                    <a:pt x="101" y="12"/>
                    <a:pt x="81" y="8"/>
                    <a:pt x="60" y="8"/>
                  </a:cubicBezTo>
                  <a:cubicBezTo>
                    <a:pt x="39" y="8"/>
                    <a:pt x="19" y="12"/>
                    <a:pt x="4"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45"/>
            <p:cNvSpPr>
              <a:spLocks noEditPoints="1"/>
            </p:cNvSpPr>
            <p:nvPr/>
          </p:nvSpPr>
          <p:spPr bwMode="auto">
            <a:xfrm>
              <a:off x="5792788" y="1120776"/>
              <a:ext cx="271463" cy="273050"/>
            </a:xfrm>
            <a:custGeom>
              <a:avLst/>
              <a:gdLst>
                <a:gd name="T0" fmla="*/ 2147483646 w 175"/>
                <a:gd name="T1" fmla="*/ 2147483646 h 175"/>
                <a:gd name="T2" fmla="*/ 0 w 175"/>
                <a:gd name="T3" fmla="*/ 2147483646 h 175"/>
                <a:gd name="T4" fmla="*/ 2147483646 w 175"/>
                <a:gd name="T5" fmla="*/ 0 h 175"/>
                <a:gd name="T6" fmla="*/ 2147483646 w 175"/>
                <a:gd name="T7" fmla="*/ 2147483646 h 175"/>
                <a:gd name="T8" fmla="*/ 2147483646 w 175"/>
                <a:gd name="T9" fmla="*/ 2147483646 h 175"/>
                <a:gd name="T10" fmla="*/ 2147483646 w 175"/>
                <a:gd name="T11" fmla="*/ 2147483646 h 175"/>
                <a:gd name="T12" fmla="*/ 2147483646 w 175"/>
                <a:gd name="T13" fmla="*/ 2147483646 h 175"/>
                <a:gd name="T14" fmla="*/ 2147483646 w 175"/>
                <a:gd name="T15" fmla="*/ 2147483646 h 175"/>
                <a:gd name="T16" fmla="*/ 2147483646 w 175"/>
                <a:gd name="T17" fmla="*/ 2147483646 h 175"/>
                <a:gd name="T18" fmla="*/ 2147483646 w 175"/>
                <a:gd name="T19" fmla="*/ 2147483646 h 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5" h="175">
                  <a:moveTo>
                    <a:pt x="87" y="175"/>
                  </a:moveTo>
                  <a:cubicBezTo>
                    <a:pt x="39" y="175"/>
                    <a:pt x="0" y="135"/>
                    <a:pt x="0" y="87"/>
                  </a:cubicBezTo>
                  <a:cubicBezTo>
                    <a:pt x="0" y="39"/>
                    <a:pt x="39" y="0"/>
                    <a:pt x="87" y="0"/>
                  </a:cubicBezTo>
                  <a:cubicBezTo>
                    <a:pt x="135" y="0"/>
                    <a:pt x="175" y="39"/>
                    <a:pt x="175" y="87"/>
                  </a:cubicBezTo>
                  <a:cubicBezTo>
                    <a:pt x="175" y="135"/>
                    <a:pt x="135" y="175"/>
                    <a:pt x="87" y="175"/>
                  </a:cubicBezTo>
                  <a:close/>
                  <a:moveTo>
                    <a:pt x="87" y="16"/>
                  </a:moveTo>
                  <a:cubicBezTo>
                    <a:pt x="48" y="16"/>
                    <a:pt x="16" y="48"/>
                    <a:pt x="16" y="87"/>
                  </a:cubicBezTo>
                  <a:cubicBezTo>
                    <a:pt x="16" y="126"/>
                    <a:pt x="48" y="159"/>
                    <a:pt x="87" y="159"/>
                  </a:cubicBezTo>
                  <a:cubicBezTo>
                    <a:pt x="126" y="159"/>
                    <a:pt x="159" y="126"/>
                    <a:pt x="159" y="87"/>
                  </a:cubicBezTo>
                  <a:cubicBezTo>
                    <a:pt x="159" y="48"/>
                    <a:pt x="126" y="16"/>
                    <a:pt x="87" y="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le 46"/>
            <p:cNvSpPr>
              <a:spLocks noChangeArrowheads="1"/>
            </p:cNvSpPr>
            <p:nvPr/>
          </p:nvSpPr>
          <p:spPr bwMode="auto">
            <a:xfrm>
              <a:off x="5808663" y="1250951"/>
              <a:ext cx="234950" cy="127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Rectangle 47"/>
            <p:cNvSpPr>
              <a:spLocks noChangeArrowheads="1"/>
            </p:cNvSpPr>
            <p:nvPr/>
          </p:nvSpPr>
          <p:spPr bwMode="auto">
            <a:xfrm>
              <a:off x="5921376" y="1133476"/>
              <a:ext cx="12700" cy="2476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48"/>
            <p:cNvSpPr>
              <a:spLocks noEditPoints="1"/>
            </p:cNvSpPr>
            <p:nvPr/>
          </p:nvSpPr>
          <p:spPr bwMode="auto">
            <a:xfrm>
              <a:off x="5851526" y="1127126"/>
              <a:ext cx="150813" cy="260350"/>
            </a:xfrm>
            <a:custGeom>
              <a:avLst/>
              <a:gdLst>
                <a:gd name="T0" fmla="*/ 2147483646 w 97"/>
                <a:gd name="T1" fmla="*/ 2147483646 h 167"/>
                <a:gd name="T2" fmla="*/ 0 w 97"/>
                <a:gd name="T3" fmla="*/ 2147483646 h 167"/>
                <a:gd name="T4" fmla="*/ 2147483646 w 97"/>
                <a:gd name="T5" fmla="*/ 0 h 167"/>
                <a:gd name="T6" fmla="*/ 2147483646 w 97"/>
                <a:gd name="T7" fmla="*/ 2147483646 h 167"/>
                <a:gd name="T8" fmla="*/ 2147483646 w 97"/>
                <a:gd name="T9" fmla="*/ 2147483646 h 167"/>
                <a:gd name="T10" fmla="*/ 2147483646 w 97"/>
                <a:gd name="T11" fmla="*/ 2147483646 h 167"/>
                <a:gd name="T12" fmla="*/ 2147483646 w 97"/>
                <a:gd name="T13" fmla="*/ 2147483646 h 167"/>
                <a:gd name="T14" fmla="*/ 2147483646 w 97"/>
                <a:gd name="T15" fmla="*/ 2147483646 h 167"/>
                <a:gd name="T16" fmla="*/ 2147483646 w 97"/>
                <a:gd name="T17" fmla="*/ 2147483646 h 167"/>
                <a:gd name="T18" fmla="*/ 2147483646 w 97"/>
                <a:gd name="T19" fmla="*/ 2147483646 h 1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7" h="167">
                  <a:moveTo>
                    <a:pt x="49" y="167"/>
                  </a:moveTo>
                  <a:cubicBezTo>
                    <a:pt x="21" y="167"/>
                    <a:pt x="0" y="130"/>
                    <a:pt x="0" y="83"/>
                  </a:cubicBezTo>
                  <a:cubicBezTo>
                    <a:pt x="0" y="36"/>
                    <a:pt x="21" y="0"/>
                    <a:pt x="49" y="0"/>
                  </a:cubicBezTo>
                  <a:cubicBezTo>
                    <a:pt x="76" y="0"/>
                    <a:pt x="97" y="36"/>
                    <a:pt x="97" y="83"/>
                  </a:cubicBezTo>
                  <a:cubicBezTo>
                    <a:pt x="97" y="130"/>
                    <a:pt x="76" y="167"/>
                    <a:pt x="49" y="167"/>
                  </a:cubicBezTo>
                  <a:close/>
                  <a:moveTo>
                    <a:pt x="49" y="8"/>
                  </a:moveTo>
                  <a:cubicBezTo>
                    <a:pt x="27" y="8"/>
                    <a:pt x="8" y="42"/>
                    <a:pt x="8" y="83"/>
                  </a:cubicBezTo>
                  <a:cubicBezTo>
                    <a:pt x="8" y="124"/>
                    <a:pt x="27" y="159"/>
                    <a:pt x="49" y="159"/>
                  </a:cubicBezTo>
                  <a:cubicBezTo>
                    <a:pt x="71" y="159"/>
                    <a:pt x="89" y="124"/>
                    <a:pt x="89" y="83"/>
                  </a:cubicBezTo>
                  <a:cubicBezTo>
                    <a:pt x="89" y="42"/>
                    <a:pt x="71" y="8"/>
                    <a:pt x="49"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49"/>
            <p:cNvSpPr>
              <a:spLocks noEditPoints="1"/>
            </p:cNvSpPr>
            <p:nvPr/>
          </p:nvSpPr>
          <p:spPr bwMode="auto">
            <a:xfrm>
              <a:off x="5530851" y="923926"/>
              <a:ext cx="222250" cy="157163"/>
            </a:xfrm>
            <a:custGeom>
              <a:avLst/>
              <a:gdLst>
                <a:gd name="T0" fmla="*/ 2147483646 w 143"/>
                <a:gd name="T1" fmla="*/ 2147483646 h 101"/>
                <a:gd name="T2" fmla="*/ 2147483646 w 143"/>
                <a:gd name="T3" fmla="*/ 2147483646 h 101"/>
                <a:gd name="T4" fmla="*/ 0 w 143"/>
                <a:gd name="T5" fmla="*/ 2147483646 h 101"/>
                <a:gd name="T6" fmla="*/ 2147483646 w 143"/>
                <a:gd name="T7" fmla="*/ 2147483646 h 101"/>
                <a:gd name="T8" fmla="*/ 2147483646 w 143"/>
                <a:gd name="T9" fmla="*/ 0 h 101"/>
                <a:gd name="T10" fmla="*/ 2147483646 w 143"/>
                <a:gd name="T11" fmla="*/ 2147483646 h 101"/>
                <a:gd name="T12" fmla="*/ 2147483646 w 143"/>
                <a:gd name="T13" fmla="*/ 2147483646 h 101"/>
                <a:gd name="T14" fmla="*/ 2147483646 w 143"/>
                <a:gd name="T15" fmla="*/ 2147483646 h 101"/>
                <a:gd name="T16" fmla="*/ 2147483646 w 143"/>
                <a:gd name="T17" fmla="*/ 2147483646 h 101"/>
                <a:gd name="T18" fmla="*/ 2147483646 w 143"/>
                <a:gd name="T19" fmla="*/ 2147483646 h 101"/>
                <a:gd name="T20" fmla="*/ 2147483646 w 143"/>
                <a:gd name="T21" fmla="*/ 2147483646 h 101"/>
                <a:gd name="T22" fmla="*/ 2147483646 w 143"/>
                <a:gd name="T23" fmla="*/ 2147483646 h 101"/>
                <a:gd name="T24" fmla="*/ 2147483646 w 143"/>
                <a:gd name="T25" fmla="*/ 2147483646 h 101"/>
                <a:gd name="T26" fmla="*/ 2147483646 w 143"/>
                <a:gd name="T27" fmla="*/ 2147483646 h 101"/>
                <a:gd name="T28" fmla="*/ 2147483646 w 143"/>
                <a:gd name="T29" fmla="*/ 2147483646 h 101"/>
                <a:gd name="T30" fmla="*/ 2147483646 w 143"/>
                <a:gd name="T31" fmla="*/ 2147483646 h 101"/>
                <a:gd name="T32" fmla="*/ 2147483646 w 143"/>
                <a:gd name="T33" fmla="*/ 2147483646 h 101"/>
                <a:gd name="T34" fmla="*/ 2147483646 w 143"/>
                <a:gd name="T35" fmla="*/ 2147483646 h 101"/>
                <a:gd name="T36" fmla="*/ 2147483646 w 143"/>
                <a:gd name="T37" fmla="*/ 2147483646 h 101"/>
                <a:gd name="T38" fmla="*/ 2147483646 w 143"/>
                <a:gd name="T39" fmla="*/ 2147483646 h 101"/>
                <a:gd name="T40" fmla="*/ 2147483646 w 143"/>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3" h="101">
                  <a:moveTo>
                    <a:pt x="107" y="101"/>
                  </a:moveTo>
                  <a:cubicBezTo>
                    <a:pt x="36" y="101"/>
                    <a:pt x="36" y="101"/>
                    <a:pt x="36" y="101"/>
                  </a:cubicBezTo>
                  <a:cubicBezTo>
                    <a:pt x="16" y="101"/>
                    <a:pt x="0" y="85"/>
                    <a:pt x="0" y="66"/>
                  </a:cubicBezTo>
                  <a:cubicBezTo>
                    <a:pt x="0" y="46"/>
                    <a:pt x="15" y="31"/>
                    <a:pt x="34" y="30"/>
                  </a:cubicBezTo>
                  <a:cubicBezTo>
                    <a:pt x="38" y="13"/>
                    <a:pt x="53" y="0"/>
                    <a:pt x="71" y="0"/>
                  </a:cubicBezTo>
                  <a:cubicBezTo>
                    <a:pt x="89" y="0"/>
                    <a:pt x="105" y="13"/>
                    <a:pt x="108" y="30"/>
                  </a:cubicBezTo>
                  <a:cubicBezTo>
                    <a:pt x="127" y="31"/>
                    <a:pt x="143" y="46"/>
                    <a:pt x="143" y="66"/>
                  </a:cubicBezTo>
                  <a:cubicBezTo>
                    <a:pt x="143" y="85"/>
                    <a:pt x="127" y="101"/>
                    <a:pt x="107" y="101"/>
                  </a:cubicBezTo>
                  <a:close/>
                  <a:moveTo>
                    <a:pt x="36" y="46"/>
                  </a:moveTo>
                  <a:cubicBezTo>
                    <a:pt x="25" y="46"/>
                    <a:pt x="16" y="55"/>
                    <a:pt x="16" y="66"/>
                  </a:cubicBezTo>
                  <a:cubicBezTo>
                    <a:pt x="16" y="76"/>
                    <a:pt x="25" y="85"/>
                    <a:pt x="36" y="85"/>
                  </a:cubicBezTo>
                  <a:cubicBezTo>
                    <a:pt x="107" y="85"/>
                    <a:pt x="107" y="85"/>
                    <a:pt x="107" y="85"/>
                  </a:cubicBezTo>
                  <a:cubicBezTo>
                    <a:pt x="118" y="85"/>
                    <a:pt x="127" y="76"/>
                    <a:pt x="127" y="66"/>
                  </a:cubicBezTo>
                  <a:cubicBezTo>
                    <a:pt x="127" y="53"/>
                    <a:pt x="115" y="44"/>
                    <a:pt x="103"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40" y="46"/>
                    <a:pt x="40" y="46"/>
                    <a:pt x="40" y="46"/>
                  </a:cubicBezTo>
                  <a:cubicBezTo>
                    <a:pt x="38" y="46"/>
                    <a:pt x="37" y="46"/>
                    <a:pt x="36"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50"/>
            <p:cNvSpPr>
              <a:spLocks noEditPoints="1"/>
            </p:cNvSpPr>
            <p:nvPr/>
          </p:nvSpPr>
          <p:spPr bwMode="auto">
            <a:xfrm>
              <a:off x="5530851" y="1157288"/>
              <a:ext cx="222250" cy="157163"/>
            </a:xfrm>
            <a:custGeom>
              <a:avLst/>
              <a:gdLst>
                <a:gd name="T0" fmla="*/ 2147483646 w 143"/>
                <a:gd name="T1" fmla="*/ 2147483646 h 101"/>
                <a:gd name="T2" fmla="*/ 2147483646 w 143"/>
                <a:gd name="T3" fmla="*/ 2147483646 h 101"/>
                <a:gd name="T4" fmla="*/ 0 w 143"/>
                <a:gd name="T5" fmla="*/ 2147483646 h 101"/>
                <a:gd name="T6" fmla="*/ 2147483646 w 143"/>
                <a:gd name="T7" fmla="*/ 2147483646 h 101"/>
                <a:gd name="T8" fmla="*/ 2147483646 w 143"/>
                <a:gd name="T9" fmla="*/ 0 h 101"/>
                <a:gd name="T10" fmla="*/ 2147483646 w 143"/>
                <a:gd name="T11" fmla="*/ 2147483646 h 101"/>
                <a:gd name="T12" fmla="*/ 2147483646 w 143"/>
                <a:gd name="T13" fmla="*/ 2147483646 h 101"/>
                <a:gd name="T14" fmla="*/ 2147483646 w 143"/>
                <a:gd name="T15" fmla="*/ 2147483646 h 101"/>
                <a:gd name="T16" fmla="*/ 2147483646 w 143"/>
                <a:gd name="T17" fmla="*/ 2147483646 h 101"/>
                <a:gd name="T18" fmla="*/ 2147483646 w 143"/>
                <a:gd name="T19" fmla="*/ 2147483646 h 101"/>
                <a:gd name="T20" fmla="*/ 2147483646 w 143"/>
                <a:gd name="T21" fmla="*/ 2147483646 h 101"/>
                <a:gd name="T22" fmla="*/ 2147483646 w 143"/>
                <a:gd name="T23" fmla="*/ 2147483646 h 101"/>
                <a:gd name="T24" fmla="*/ 2147483646 w 143"/>
                <a:gd name="T25" fmla="*/ 2147483646 h 101"/>
                <a:gd name="T26" fmla="*/ 2147483646 w 143"/>
                <a:gd name="T27" fmla="*/ 2147483646 h 101"/>
                <a:gd name="T28" fmla="*/ 2147483646 w 143"/>
                <a:gd name="T29" fmla="*/ 2147483646 h 101"/>
                <a:gd name="T30" fmla="*/ 2147483646 w 143"/>
                <a:gd name="T31" fmla="*/ 2147483646 h 101"/>
                <a:gd name="T32" fmla="*/ 2147483646 w 143"/>
                <a:gd name="T33" fmla="*/ 2147483646 h 101"/>
                <a:gd name="T34" fmla="*/ 2147483646 w 143"/>
                <a:gd name="T35" fmla="*/ 2147483646 h 101"/>
                <a:gd name="T36" fmla="*/ 2147483646 w 143"/>
                <a:gd name="T37" fmla="*/ 2147483646 h 101"/>
                <a:gd name="T38" fmla="*/ 2147483646 w 143"/>
                <a:gd name="T39" fmla="*/ 2147483646 h 101"/>
                <a:gd name="T40" fmla="*/ 2147483646 w 143"/>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3" h="101">
                  <a:moveTo>
                    <a:pt x="107" y="101"/>
                  </a:moveTo>
                  <a:cubicBezTo>
                    <a:pt x="36" y="101"/>
                    <a:pt x="36" y="101"/>
                    <a:pt x="36" y="101"/>
                  </a:cubicBezTo>
                  <a:cubicBezTo>
                    <a:pt x="16" y="101"/>
                    <a:pt x="0" y="85"/>
                    <a:pt x="0" y="66"/>
                  </a:cubicBezTo>
                  <a:cubicBezTo>
                    <a:pt x="0" y="46"/>
                    <a:pt x="15" y="31"/>
                    <a:pt x="34" y="30"/>
                  </a:cubicBezTo>
                  <a:cubicBezTo>
                    <a:pt x="38" y="13"/>
                    <a:pt x="53" y="0"/>
                    <a:pt x="71" y="0"/>
                  </a:cubicBezTo>
                  <a:cubicBezTo>
                    <a:pt x="89" y="0"/>
                    <a:pt x="105" y="13"/>
                    <a:pt x="108" y="30"/>
                  </a:cubicBezTo>
                  <a:cubicBezTo>
                    <a:pt x="127" y="31"/>
                    <a:pt x="143" y="46"/>
                    <a:pt x="143" y="66"/>
                  </a:cubicBezTo>
                  <a:cubicBezTo>
                    <a:pt x="143" y="85"/>
                    <a:pt x="127" y="101"/>
                    <a:pt x="107" y="101"/>
                  </a:cubicBezTo>
                  <a:close/>
                  <a:moveTo>
                    <a:pt x="36" y="46"/>
                  </a:moveTo>
                  <a:cubicBezTo>
                    <a:pt x="25" y="46"/>
                    <a:pt x="16" y="55"/>
                    <a:pt x="16" y="66"/>
                  </a:cubicBezTo>
                  <a:cubicBezTo>
                    <a:pt x="16" y="76"/>
                    <a:pt x="25" y="85"/>
                    <a:pt x="36" y="85"/>
                  </a:cubicBezTo>
                  <a:cubicBezTo>
                    <a:pt x="107" y="85"/>
                    <a:pt x="107" y="85"/>
                    <a:pt x="107" y="85"/>
                  </a:cubicBezTo>
                  <a:cubicBezTo>
                    <a:pt x="118" y="85"/>
                    <a:pt x="127" y="76"/>
                    <a:pt x="127" y="66"/>
                  </a:cubicBezTo>
                  <a:cubicBezTo>
                    <a:pt x="127" y="53"/>
                    <a:pt x="115" y="44"/>
                    <a:pt x="103"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40" y="46"/>
                    <a:pt x="40" y="46"/>
                    <a:pt x="40" y="46"/>
                  </a:cubicBezTo>
                  <a:cubicBezTo>
                    <a:pt x="38" y="46"/>
                    <a:pt x="37" y="46"/>
                    <a:pt x="36"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51"/>
            <p:cNvSpPr>
              <a:spLocks noEditPoints="1"/>
            </p:cNvSpPr>
            <p:nvPr/>
          </p:nvSpPr>
          <p:spPr bwMode="auto">
            <a:xfrm>
              <a:off x="5530851" y="1377951"/>
              <a:ext cx="222250" cy="157163"/>
            </a:xfrm>
            <a:custGeom>
              <a:avLst/>
              <a:gdLst>
                <a:gd name="T0" fmla="*/ 2147483646 w 143"/>
                <a:gd name="T1" fmla="*/ 2147483646 h 101"/>
                <a:gd name="T2" fmla="*/ 2147483646 w 143"/>
                <a:gd name="T3" fmla="*/ 2147483646 h 101"/>
                <a:gd name="T4" fmla="*/ 0 w 143"/>
                <a:gd name="T5" fmla="*/ 2147483646 h 101"/>
                <a:gd name="T6" fmla="*/ 2147483646 w 143"/>
                <a:gd name="T7" fmla="*/ 2147483646 h 101"/>
                <a:gd name="T8" fmla="*/ 2147483646 w 143"/>
                <a:gd name="T9" fmla="*/ 0 h 101"/>
                <a:gd name="T10" fmla="*/ 2147483646 w 143"/>
                <a:gd name="T11" fmla="*/ 2147483646 h 101"/>
                <a:gd name="T12" fmla="*/ 2147483646 w 143"/>
                <a:gd name="T13" fmla="*/ 2147483646 h 101"/>
                <a:gd name="T14" fmla="*/ 2147483646 w 143"/>
                <a:gd name="T15" fmla="*/ 2147483646 h 101"/>
                <a:gd name="T16" fmla="*/ 2147483646 w 143"/>
                <a:gd name="T17" fmla="*/ 2147483646 h 101"/>
                <a:gd name="T18" fmla="*/ 2147483646 w 143"/>
                <a:gd name="T19" fmla="*/ 2147483646 h 101"/>
                <a:gd name="T20" fmla="*/ 2147483646 w 143"/>
                <a:gd name="T21" fmla="*/ 2147483646 h 101"/>
                <a:gd name="T22" fmla="*/ 2147483646 w 143"/>
                <a:gd name="T23" fmla="*/ 2147483646 h 101"/>
                <a:gd name="T24" fmla="*/ 2147483646 w 143"/>
                <a:gd name="T25" fmla="*/ 2147483646 h 101"/>
                <a:gd name="T26" fmla="*/ 2147483646 w 143"/>
                <a:gd name="T27" fmla="*/ 2147483646 h 101"/>
                <a:gd name="T28" fmla="*/ 2147483646 w 143"/>
                <a:gd name="T29" fmla="*/ 2147483646 h 101"/>
                <a:gd name="T30" fmla="*/ 2147483646 w 143"/>
                <a:gd name="T31" fmla="*/ 2147483646 h 101"/>
                <a:gd name="T32" fmla="*/ 2147483646 w 143"/>
                <a:gd name="T33" fmla="*/ 2147483646 h 101"/>
                <a:gd name="T34" fmla="*/ 2147483646 w 143"/>
                <a:gd name="T35" fmla="*/ 2147483646 h 101"/>
                <a:gd name="T36" fmla="*/ 2147483646 w 143"/>
                <a:gd name="T37" fmla="*/ 2147483646 h 101"/>
                <a:gd name="T38" fmla="*/ 2147483646 w 143"/>
                <a:gd name="T39" fmla="*/ 2147483646 h 101"/>
                <a:gd name="T40" fmla="*/ 2147483646 w 143"/>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3" h="101">
                  <a:moveTo>
                    <a:pt x="107" y="101"/>
                  </a:moveTo>
                  <a:cubicBezTo>
                    <a:pt x="36" y="101"/>
                    <a:pt x="36" y="101"/>
                    <a:pt x="36" y="101"/>
                  </a:cubicBezTo>
                  <a:cubicBezTo>
                    <a:pt x="16" y="101"/>
                    <a:pt x="0" y="85"/>
                    <a:pt x="0" y="65"/>
                  </a:cubicBezTo>
                  <a:cubicBezTo>
                    <a:pt x="0" y="46"/>
                    <a:pt x="15" y="30"/>
                    <a:pt x="34" y="29"/>
                  </a:cubicBezTo>
                  <a:cubicBezTo>
                    <a:pt x="38" y="12"/>
                    <a:pt x="53" y="0"/>
                    <a:pt x="71" y="0"/>
                  </a:cubicBezTo>
                  <a:cubicBezTo>
                    <a:pt x="89" y="0"/>
                    <a:pt x="105" y="12"/>
                    <a:pt x="108" y="29"/>
                  </a:cubicBezTo>
                  <a:cubicBezTo>
                    <a:pt x="127" y="30"/>
                    <a:pt x="143" y="46"/>
                    <a:pt x="143" y="65"/>
                  </a:cubicBezTo>
                  <a:cubicBezTo>
                    <a:pt x="143" y="85"/>
                    <a:pt x="127" y="101"/>
                    <a:pt x="107" y="101"/>
                  </a:cubicBezTo>
                  <a:close/>
                  <a:moveTo>
                    <a:pt x="36" y="45"/>
                  </a:moveTo>
                  <a:cubicBezTo>
                    <a:pt x="25" y="45"/>
                    <a:pt x="16" y="54"/>
                    <a:pt x="16" y="65"/>
                  </a:cubicBezTo>
                  <a:cubicBezTo>
                    <a:pt x="16" y="76"/>
                    <a:pt x="25" y="85"/>
                    <a:pt x="36" y="85"/>
                  </a:cubicBezTo>
                  <a:cubicBezTo>
                    <a:pt x="107" y="85"/>
                    <a:pt x="107" y="85"/>
                    <a:pt x="107" y="85"/>
                  </a:cubicBezTo>
                  <a:cubicBezTo>
                    <a:pt x="118" y="85"/>
                    <a:pt x="127" y="76"/>
                    <a:pt x="127" y="65"/>
                  </a:cubicBezTo>
                  <a:cubicBezTo>
                    <a:pt x="127" y="53"/>
                    <a:pt x="115" y="43"/>
                    <a:pt x="103" y="46"/>
                  </a:cubicBezTo>
                  <a:cubicBezTo>
                    <a:pt x="93" y="47"/>
                    <a:pt x="93" y="47"/>
                    <a:pt x="93" y="47"/>
                  </a:cubicBezTo>
                  <a:cubicBezTo>
                    <a:pt x="93" y="38"/>
                    <a:pt x="93" y="38"/>
                    <a:pt x="93" y="38"/>
                  </a:cubicBezTo>
                  <a:cubicBezTo>
                    <a:pt x="93" y="26"/>
                    <a:pt x="83" y="16"/>
                    <a:pt x="71" y="16"/>
                  </a:cubicBezTo>
                  <a:cubicBezTo>
                    <a:pt x="59" y="16"/>
                    <a:pt x="49" y="26"/>
                    <a:pt x="49" y="38"/>
                  </a:cubicBezTo>
                  <a:cubicBezTo>
                    <a:pt x="49" y="47"/>
                    <a:pt x="49" y="47"/>
                    <a:pt x="49" y="47"/>
                  </a:cubicBezTo>
                  <a:cubicBezTo>
                    <a:pt x="40" y="46"/>
                    <a:pt x="40" y="46"/>
                    <a:pt x="40" y="46"/>
                  </a:cubicBezTo>
                  <a:cubicBezTo>
                    <a:pt x="38" y="45"/>
                    <a:pt x="37" y="45"/>
                    <a:pt x="36" y="4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52"/>
            <p:cNvSpPr>
              <a:spLocks/>
            </p:cNvSpPr>
            <p:nvPr/>
          </p:nvSpPr>
          <p:spPr bwMode="auto">
            <a:xfrm>
              <a:off x="5740401" y="1414463"/>
              <a:ext cx="127000" cy="87313"/>
            </a:xfrm>
            <a:custGeom>
              <a:avLst/>
              <a:gdLst>
                <a:gd name="T0" fmla="*/ 2147483646 w 81"/>
                <a:gd name="T1" fmla="*/ 2147483646 h 56"/>
                <a:gd name="T2" fmla="*/ 0 w 81"/>
                <a:gd name="T3" fmla="*/ 2147483646 h 56"/>
                <a:gd name="T4" fmla="*/ 0 w 81"/>
                <a:gd name="T5" fmla="*/ 2147483646 h 56"/>
                <a:gd name="T6" fmla="*/ 2147483646 w 81"/>
                <a:gd name="T7" fmla="*/ 2147483646 h 56"/>
                <a:gd name="T8" fmla="*/ 2147483646 w 81"/>
                <a:gd name="T9" fmla="*/ 2147483646 h 56"/>
                <a:gd name="T10" fmla="*/ 2147483646 w 81"/>
                <a:gd name="T11" fmla="*/ 0 h 56"/>
                <a:gd name="T12" fmla="*/ 2147483646 w 81"/>
                <a:gd name="T13" fmla="*/ 0 h 56"/>
                <a:gd name="T14" fmla="*/ 2147483646 w 81"/>
                <a:gd name="T15" fmla="*/ 2147483646 h 56"/>
                <a:gd name="T16" fmla="*/ 2147483646 w 81"/>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56">
                  <a:moveTo>
                    <a:pt x="45" y="56"/>
                  </a:moveTo>
                  <a:cubicBezTo>
                    <a:pt x="0" y="56"/>
                    <a:pt x="0" y="56"/>
                    <a:pt x="0" y="56"/>
                  </a:cubicBezTo>
                  <a:cubicBezTo>
                    <a:pt x="0" y="40"/>
                    <a:pt x="0" y="40"/>
                    <a:pt x="0" y="40"/>
                  </a:cubicBezTo>
                  <a:cubicBezTo>
                    <a:pt x="45" y="40"/>
                    <a:pt x="45" y="40"/>
                    <a:pt x="45" y="40"/>
                  </a:cubicBezTo>
                  <a:cubicBezTo>
                    <a:pt x="56" y="40"/>
                    <a:pt x="65" y="30"/>
                    <a:pt x="65" y="19"/>
                  </a:cubicBezTo>
                  <a:cubicBezTo>
                    <a:pt x="65" y="0"/>
                    <a:pt x="65" y="0"/>
                    <a:pt x="65" y="0"/>
                  </a:cubicBezTo>
                  <a:cubicBezTo>
                    <a:pt x="81" y="0"/>
                    <a:pt x="81" y="0"/>
                    <a:pt x="81" y="0"/>
                  </a:cubicBezTo>
                  <a:cubicBezTo>
                    <a:pt x="81" y="19"/>
                    <a:pt x="81" y="19"/>
                    <a:pt x="81" y="19"/>
                  </a:cubicBezTo>
                  <a:cubicBezTo>
                    <a:pt x="81" y="39"/>
                    <a:pt x="65" y="56"/>
                    <a:pt x="45" y="5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53"/>
            <p:cNvSpPr>
              <a:spLocks/>
            </p:cNvSpPr>
            <p:nvPr/>
          </p:nvSpPr>
          <p:spPr bwMode="auto">
            <a:xfrm>
              <a:off x="5740401" y="1027113"/>
              <a:ext cx="127000" cy="130175"/>
            </a:xfrm>
            <a:custGeom>
              <a:avLst/>
              <a:gdLst>
                <a:gd name="T0" fmla="*/ 2147483646 w 81"/>
                <a:gd name="T1" fmla="*/ 2147483646 h 84"/>
                <a:gd name="T2" fmla="*/ 2147483646 w 81"/>
                <a:gd name="T3" fmla="*/ 2147483646 h 84"/>
                <a:gd name="T4" fmla="*/ 2147483646 w 81"/>
                <a:gd name="T5" fmla="*/ 2147483646 h 84"/>
                <a:gd name="T6" fmla="*/ 2147483646 w 81"/>
                <a:gd name="T7" fmla="*/ 2147483646 h 84"/>
                <a:gd name="T8" fmla="*/ 0 w 81"/>
                <a:gd name="T9" fmla="*/ 2147483646 h 84"/>
                <a:gd name="T10" fmla="*/ 0 w 81"/>
                <a:gd name="T11" fmla="*/ 0 h 84"/>
                <a:gd name="T12" fmla="*/ 2147483646 w 81"/>
                <a:gd name="T13" fmla="*/ 0 h 84"/>
                <a:gd name="T14" fmla="*/ 2147483646 w 81"/>
                <a:gd name="T15" fmla="*/ 2147483646 h 84"/>
                <a:gd name="T16" fmla="*/ 2147483646 w 81"/>
                <a:gd name="T17" fmla="*/ 2147483646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84">
                  <a:moveTo>
                    <a:pt x="81" y="84"/>
                  </a:moveTo>
                  <a:cubicBezTo>
                    <a:pt x="65" y="84"/>
                    <a:pt x="65" y="84"/>
                    <a:pt x="65" y="84"/>
                  </a:cubicBezTo>
                  <a:cubicBezTo>
                    <a:pt x="65" y="36"/>
                    <a:pt x="65" y="36"/>
                    <a:pt x="65" y="36"/>
                  </a:cubicBezTo>
                  <a:cubicBezTo>
                    <a:pt x="65" y="25"/>
                    <a:pt x="56" y="16"/>
                    <a:pt x="45" y="16"/>
                  </a:cubicBezTo>
                  <a:cubicBezTo>
                    <a:pt x="0" y="16"/>
                    <a:pt x="0" y="16"/>
                    <a:pt x="0" y="16"/>
                  </a:cubicBezTo>
                  <a:cubicBezTo>
                    <a:pt x="0" y="0"/>
                    <a:pt x="0" y="0"/>
                    <a:pt x="0" y="0"/>
                  </a:cubicBezTo>
                  <a:cubicBezTo>
                    <a:pt x="45" y="0"/>
                    <a:pt x="45" y="0"/>
                    <a:pt x="45" y="0"/>
                  </a:cubicBezTo>
                  <a:cubicBezTo>
                    <a:pt x="65" y="0"/>
                    <a:pt x="81" y="16"/>
                    <a:pt x="81" y="36"/>
                  </a:cubicBezTo>
                  <a:lnTo>
                    <a:pt x="81" y="8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Rectangle 54"/>
            <p:cNvSpPr>
              <a:spLocks noChangeArrowheads="1"/>
            </p:cNvSpPr>
            <p:nvPr/>
          </p:nvSpPr>
          <p:spPr bwMode="auto">
            <a:xfrm>
              <a:off x="5740401" y="1244601"/>
              <a:ext cx="63500"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55"/>
            <p:cNvSpPr>
              <a:spLocks noEditPoints="1"/>
            </p:cNvSpPr>
            <p:nvPr/>
          </p:nvSpPr>
          <p:spPr bwMode="auto">
            <a:xfrm>
              <a:off x="6103938" y="923926"/>
              <a:ext cx="220663" cy="157163"/>
            </a:xfrm>
            <a:custGeom>
              <a:avLst/>
              <a:gdLst>
                <a:gd name="T0" fmla="*/ 2147483646 w 142"/>
                <a:gd name="T1" fmla="*/ 2147483646 h 101"/>
                <a:gd name="T2" fmla="*/ 2147483646 w 142"/>
                <a:gd name="T3" fmla="*/ 2147483646 h 101"/>
                <a:gd name="T4" fmla="*/ 0 w 142"/>
                <a:gd name="T5" fmla="*/ 2147483646 h 101"/>
                <a:gd name="T6" fmla="*/ 2147483646 w 142"/>
                <a:gd name="T7" fmla="*/ 2147483646 h 101"/>
                <a:gd name="T8" fmla="*/ 2147483646 w 142"/>
                <a:gd name="T9" fmla="*/ 0 h 101"/>
                <a:gd name="T10" fmla="*/ 2147483646 w 142"/>
                <a:gd name="T11" fmla="*/ 2147483646 h 101"/>
                <a:gd name="T12" fmla="*/ 2147483646 w 142"/>
                <a:gd name="T13" fmla="*/ 2147483646 h 101"/>
                <a:gd name="T14" fmla="*/ 2147483646 w 142"/>
                <a:gd name="T15" fmla="*/ 2147483646 h 101"/>
                <a:gd name="T16" fmla="*/ 2147483646 w 142"/>
                <a:gd name="T17" fmla="*/ 2147483646 h 101"/>
                <a:gd name="T18" fmla="*/ 2147483646 w 142"/>
                <a:gd name="T19" fmla="*/ 2147483646 h 101"/>
                <a:gd name="T20" fmla="*/ 2147483646 w 142"/>
                <a:gd name="T21" fmla="*/ 2147483646 h 101"/>
                <a:gd name="T22" fmla="*/ 2147483646 w 142"/>
                <a:gd name="T23" fmla="*/ 2147483646 h 101"/>
                <a:gd name="T24" fmla="*/ 2147483646 w 142"/>
                <a:gd name="T25" fmla="*/ 2147483646 h 101"/>
                <a:gd name="T26" fmla="*/ 2147483646 w 142"/>
                <a:gd name="T27" fmla="*/ 2147483646 h 101"/>
                <a:gd name="T28" fmla="*/ 2147483646 w 142"/>
                <a:gd name="T29" fmla="*/ 2147483646 h 101"/>
                <a:gd name="T30" fmla="*/ 2147483646 w 142"/>
                <a:gd name="T31" fmla="*/ 2147483646 h 101"/>
                <a:gd name="T32" fmla="*/ 2147483646 w 142"/>
                <a:gd name="T33" fmla="*/ 2147483646 h 101"/>
                <a:gd name="T34" fmla="*/ 2147483646 w 142"/>
                <a:gd name="T35" fmla="*/ 2147483646 h 101"/>
                <a:gd name="T36" fmla="*/ 2147483646 w 142"/>
                <a:gd name="T37" fmla="*/ 2147483646 h 101"/>
                <a:gd name="T38" fmla="*/ 2147483646 w 142"/>
                <a:gd name="T39" fmla="*/ 2147483646 h 101"/>
                <a:gd name="T40" fmla="*/ 2147483646 w 142"/>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2" h="101">
                  <a:moveTo>
                    <a:pt x="106" y="101"/>
                  </a:moveTo>
                  <a:cubicBezTo>
                    <a:pt x="35" y="101"/>
                    <a:pt x="35" y="101"/>
                    <a:pt x="35" y="101"/>
                  </a:cubicBezTo>
                  <a:cubicBezTo>
                    <a:pt x="16" y="101"/>
                    <a:pt x="0" y="85"/>
                    <a:pt x="0" y="66"/>
                  </a:cubicBezTo>
                  <a:cubicBezTo>
                    <a:pt x="0" y="46"/>
                    <a:pt x="15" y="31"/>
                    <a:pt x="34" y="30"/>
                  </a:cubicBezTo>
                  <a:cubicBezTo>
                    <a:pt x="38" y="13"/>
                    <a:pt x="53" y="0"/>
                    <a:pt x="71" y="0"/>
                  </a:cubicBezTo>
                  <a:cubicBezTo>
                    <a:pt x="89" y="0"/>
                    <a:pt x="104" y="13"/>
                    <a:pt x="108" y="30"/>
                  </a:cubicBezTo>
                  <a:cubicBezTo>
                    <a:pt x="127" y="31"/>
                    <a:pt x="142" y="46"/>
                    <a:pt x="142" y="66"/>
                  </a:cubicBezTo>
                  <a:cubicBezTo>
                    <a:pt x="142" y="85"/>
                    <a:pt x="126" y="101"/>
                    <a:pt x="106" y="101"/>
                  </a:cubicBezTo>
                  <a:close/>
                  <a:moveTo>
                    <a:pt x="35" y="46"/>
                  </a:moveTo>
                  <a:cubicBezTo>
                    <a:pt x="24" y="46"/>
                    <a:pt x="16" y="55"/>
                    <a:pt x="16" y="66"/>
                  </a:cubicBezTo>
                  <a:cubicBezTo>
                    <a:pt x="16" y="76"/>
                    <a:pt x="24" y="85"/>
                    <a:pt x="35" y="85"/>
                  </a:cubicBezTo>
                  <a:cubicBezTo>
                    <a:pt x="106" y="85"/>
                    <a:pt x="106" y="85"/>
                    <a:pt x="106" y="85"/>
                  </a:cubicBezTo>
                  <a:cubicBezTo>
                    <a:pt x="117" y="85"/>
                    <a:pt x="126" y="76"/>
                    <a:pt x="126" y="66"/>
                  </a:cubicBezTo>
                  <a:cubicBezTo>
                    <a:pt x="126" y="53"/>
                    <a:pt x="115" y="44"/>
                    <a:pt x="102"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39" y="46"/>
                    <a:pt x="39" y="46"/>
                    <a:pt x="39" y="46"/>
                  </a:cubicBezTo>
                  <a:cubicBezTo>
                    <a:pt x="38" y="46"/>
                    <a:pt x="37" y="46"/>
                    <a:pt x="35"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6"/>
            <p:cNvSpPr>
              <a:spLocks noEditPoints="1"/>
            </p:cNvSpPr>
            <p:nvPr/>
          </p:nvSpPr>
          <p:spPr bwMode="auto">
            <a:xfrm>
              <a:off x="6103938" y="1157288"/>
              <a:ext cx="220663" cy="157163"/>
            </a:xfrm>
            <a:custGeom>
              <a:avLst/>
              <a:gdLst>
                <a:gd name="T0" fmla="*/ 2147483646 w 142"/>
                <a:gd name="T1" fmla="*/ 2147483646 h 101"/>
                <a:gd name="T2" fmla="*/ 2147483646 w 142"/>
                <a:gd name="T3" fmla="*/ 2147483646 h 101"/>
                <a:gd name="T4" fmla="*/ 0 w 142"/>
                <a:gd name="T5" fmla="*/ 2147483646 h 101"/>
                <a:gd name="T6" fmla="*/ 2147483646 w 142"/>
                <a:gd name="T7" fmla="*/ 2147483646 h 101"/>
                <a:gd name="T8" fmla="*/ 2147483646 w 142"/>
                <a:gd name="T9" fmla="*/ 0 h 101"/>
                <a:gd name="T10" fmla="*/ 2147483646 w 142"/>
                <a:gd name="T11" fmla="*/ 2147483646 h 101"/>
                <a:gd name="T12" fmla="*/ 2147483646 w 142"/>
                <a:gd name="T13" fmla="*/ 2147483646 h 101"/>
                <a:gd name="T14" fmla="*/ 2147483646 w 142"/>
                <a:gd name="T15" fmla="*/ 2147483646 h 101"/>
                <a:gd name="T16" fmla="*/ 2147483646 w 142"/>
                <a:gd name="T17" fmla="*/ 2147483646 h 101"/>
                <a:gd name="T18" fmla="*/ 2147483646 w 142"/>
                <a:gd name="T19" fmla="*/ 2147483646 h 101"/>
                <a:gd name="T20" fmla="*/ 2147483646 w 142"/>
                <a:gd name="T21" fmla="*/ 2147483646 h 101"/>
                <a:gd name="T22" fmla="*/ 2147483646 w 142"/>
                <a:gd name="T23" fmla="*/ 2147483646 h 101"/>
                <a:gd name="T24" fmla="*/ 2147483646 w 142"/>
                <a:gd name="T25" fmla="*/ 2147483646 h 101"/>
                <a:gd name="T26" fmla="*/ 2147483646 w 142"/>
                <a:gd name="T27" fmla="*/ 2147483646 h 101"/>
                <a:gd name="T28" fmla="*/ 2147483646 w 142"/>
                <a:gd name="T29" fmla="*/ 2147483646 h 101"/>
                <a:gd name="T30" fmla="*/ 2147483646 w 142"/>
                <a:gd name="T31" fmla="*/ 2147483646 h 101"/>
                <a:gd name="T32" fmla="*/ 2147483646 w 142"/>
                <a:gd name="T33" fmla="*/ 2147483646 h 101"/>
                <a:gd name="T34" fmla="*/ 2147483646 w 142"/>
                <a:gd name="T35" fmla="*/ 2147483646 h 101"/>
                <a:gd name="T36" fmla="*/ 2147483646 w 142"/>
                <a:gd name="T37" fmla="*/ 2147483646 h 101"/>
                <a:gd name="T38" fmla="*/ 2147483646 w 142"/>
                <a:gd name="T39" fmla="*/ 2147483646 h 101"/>
                <a:gd name="T40" fmla="*/ 2147483646 w 142"/>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2" h="101">
                  <a:moveTo>
                    <a:pt x="106" y="101"/>
                  </a:moveTo>
                  <a:cubicBezTo>
                    <a:pt x="35" y="101"/>
                    <a:pt x="35" y="101"/>
                    <a:pt x="35" y="101"/>
                  </a:cubicBezTo>
                  <a:cubicBezTo>
                    <a:pt x="16" y="101"/>
                    <a:pt x="0" y="85"/>
                    <a:pt x="0" y="66"/>
                  </a:cubicBezTo>
                  <a:cubicBezTo>
                    <a:pt x="0" y="46"/>
                    <a:pt x="15" y="31"/>
                    <a:pt x="34" y="30"/>
                  </a:cubicBezTo>
                  <a:cubicBezTo>
                    <a:pt x="38" y="13"/>
                    <a:pt x="53" y="0"/>
                    <a:pt x="71" y="0"/>
                  </a:cubicBezTo>
                  <a:cubicBezTo>
                    <a:pt x="89" y="0"/>
                    <a:pt x="104" y="13"/>
                    <a:pt x="108" y="30"/>
                  </a:cubicBezTo>
                  <a:cubicBezTo>
                    <a:pt x="127" y="31"/>
                    <a:pt x="142" y="46"/>
                    <a:pt x="142" y="66"/>
                  </a:cubicBezTo>
                  <a:cubicBezTo>
                    <a:pt x="142" y="85"/>
                    <a:pt x="126" y="101"/>
                    <a:pt x="106" y="101"/>
                  </a:cubicBezTo>
                  <a:close/>
                  <a:moveTo>
                    <a:pt x="35" y="46"/>
                  </a:moveTo>
                  <a:cubicBezTo>
                    <a:pt x="24" y="46"/>
                    <a:pt x="16" y="55"/>
                    <a:pt x="16" y="66"/>
                  </a:cubicBezTo>
                  <a:cubicBezTo>
                    <a:pt x="16" y="76"/>
                    <a:pt x="24" y="85"/>
                    <a:pt x="35" y="85"/>
                  </a:cubicBezTo>
                  <a:cubicBezTo>
                    <a:pt x="106" y="85"/>
                    <a:pt x="106" y="85"/>
                    <a:pt x="106" y="85"/>
                  </a:cubicBezTo>
                  <a:cubicBezTo>
                    <a:pt x="117" y="85"/>
                    <a:pt x="126" y="76"/>
                    <a:pt x="126" y="66"/>
                  </a:cubicBezTo>
                  <a:cubicBezTo>
                    <a:pt x="126" y="53"/>
                    <a:pt x="115" y="44"/>
                    <a:pt x="102"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39" y="46"/>
                    <a:pt x="39" y="46"/>
                    <a:pt x="39" y="46"/>
                  </a:cubicBezTo>
                  <a:cubicBezTo>
                    <a:pt x="38" y="46"/>
                    <a:pt x="37" y="46"/>
                    <a:pt x="35"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57"/>
            <p:cNvSpPr>
              <a:spLocks noEditPoints="1"/>
            </p:cNvSpPr>
            <p:nvPr/>
          </p:nvSpPr>
          <p:spPr bwMode="auto">
            <a:xfrm>
              <a:off x="6103938" y="1377951"/>
              <a:ext cx="220663" cy="157163"/>
            </a:xfrm>
            <a:custGeom>
              <a:avLst/>
              <a:gdLst>
                <a:gd name="T0" fmla="*/ 2147483646 w 142"/>
                <a:gd name="T1" fmla="*/ 2147483646 h 101"/>
                <a:gd name="T2" fmla="*/ 2147483646 w 142"/>
                <a:gd name="T3" fmla="*/ 2147483646 h 101"/>
                <a:gd name="T4" fmla="*/ 0 w 142"/>
                <a:gd name="T5" fmla="*/ 2147483646 h 101"/>
                <a:gd name="T6" fmla="*/ 2147483646 w 142"/>
                <a:gd name="T7" fmla="*/ 2147483646 h 101"/>
                <a:gd name="T8" fmla="*/ 2147483646 w 142"/>
                <a:gd name="T9" fmla="*/ 0 h 101"/>
                <a:gd name="T10" fmla="*/ 2147483646 w 142"/>
                <a:gd name="T11" fmla="*/ 2147483646 h 101"/>
                <a:gd name="T12" fmla="*/ 2147483646 w 142"/>
                <a:gd name="T13" fmla="*/ 2147483646 h 101"/>
                <a:gd name="T14" fmla="*/ 2147483646 w 142"/>
                <a:gd name="T15" fmla="*/ 2147483646 h 101"/>
                <a:gd name="T16" fmla="*/ 2147483646 w 142"/>
                <a:gd name="T17" fmla="*/ 2147483646 h 101"/>
                <a:gd name="T18" fmla="*/ 2147483646 w 142"/>
                <a:gd name="T19" fmla="*/ 2147483646 h 101"/>
                <a:gd name="T20" fmla="*/ 2147483646 w 142"/>
                <a:gd name="T21" fmla="*/ 2147483646 h 101"/>
                <a:gd name="T22" fmla="*/ 2147483646 w 142"/>
                <a:gd name="T23" fmla="*/ 2147483646 h 101"/>
                <a:gd name="T24" fmla="*/ 2147483646 w 142"/>
                <a:gd name="T25" fmla="*/ 2147483646 h 101"/>
                <a:gd name="T26" fmla="*/ 2147483646 w 142"/>
                <a:gd name="T27" fmla="*/ 2147483646 h 101"/>
                <a:gd name="T28" fmla="*/ 2147483646 w 142"/>
                <a:gd name="T29" fmla="*/ 2147483646 h 101"/>
                <a:gd name="T30" fmla="*/ 2147483646 w 142"/>
                <a:gd name="T31" fmla="*/ 2147483646 h 101"/>
                <a:gd name="T32" fmla="*/ 2147483646 w 142"/>
                <a:gd name="T33" fmla="*/ 2147483646 h 101"/>
                <a:gd name="T34" fmla="*/ 2147483646 w 142"/>
                <a:gd name="T35" fmla="*/ 2147483646 h 101"/>
                <a:gd name="T36" fmla="*/ 2147483646 w 142"/>
                <a:gd name="T37" fmla="*/ 2147483646 h 101"/>
                <a:gd name="T38" fmla="*/ 2147483646 w 142"/>
                <a:gd name="T39" fmla="*/ 2147483646 h 101"/>
                <a:gd name="T40" fmla="*/ 2147483646 w 142"/>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2" h="101">
                  <a:moveTo>
                    <a:pt x="106" y="101"/>
                  </a:moveTo>
                  <a:cubicBezTo>
                    <a:pt x="35" y="101"/>
                    <a:pt x="35" y="101"/>
                    <a:pt x="35" y="101"/>
                  </a:cubicBezTo>
                  <a:cubicBezTo>
                    <a:pt x="16" y="101"/>
                    <a:pt x="0" y="85"/>
                    <a:pt x="0" y="65"/>
                  </a:cubicBezTo>
                  <a:cubicBezTo>
                    <a:pt x="0" y="46"/>
                    <a:pt x="15" y="30"/>
                    <a:pt x="34" y="29"/>
                  </a:cubicBezTo>
                  <a:cubicBezTo>
                    <a:pt x="38" y="12"/>
                    <a:pt x="53" y="0"/>
                    <a:pt x="71" y="0"/>
                  </a:cubicBezTo>
                  <a:cubicBezTo>
                    <a:pt x="89" y="0"/>
                    <a:pt x="104" y="12"/>
                    <a:pt x="108" y="29"/>
                  </a:cubicBezTo>
                  <a:cubicBezTo>
                    <a:pt x="127" y="30"/>
                    <a:pt x="142" y="46"/>
                    <a:pt x="142" y="65"/>
                  </a:cubicBezTo>
                  <a:cubicBezTo>
                    <a:pt x="142" y="85"/>
                    <a:pt x="126" y="101"/>
                    <a:pt x="106" y="101"/>
                  </a:cubicBezTo>
                  <a:close/>
                  <a:moveTo>
                    <a:pt x="35" y="45"/>
                  </a:moveTo>
                  <a:cubicBezTo>
                    <a:pt x="24" y="45"/>
                    <a:pt x="16" y="54"/>
                    <a:pt x="16" y="65"/>
                  </a:cubicBezTo>
                  <a:cubicBezTo>
                    <a:pt x="16" y="76"/>
                    <a:pt x="24" y="85"/>
                    <a:pt x="35" y="85"/>
                  </a:cubicBezTo>
                  <a:cubicBezTo>
                    <a:pt x="106" y="85"/>
                    <a:pt x="106" y="85"/>
                    <a:pt x="106" y="85"/>
                  </a:cubicBezTo>
                  <a:cubicBezTo>
                    <a:pt x="117" y="85"/>
                    <a:pt x="126" y="76"/>
                    <a:pt x="126" y="65"/>
                  </a:cubicBezTo>
                  <a:cubicBezTo>
                    <a:pt x="126" y="53"/>
                    <a:pt x="115" y="43"/>
                    <a:pt x="102" y="46"/>
                  </a:cubicBezTo>
                  <a:cubicBezTo>
                    <a:pt x="93" y="47"/>
                    <a:pt x="93" y="47"/>
                    <a:pt x="93" y="47"/>
                  </a:cubicBezTo>
                  <a:cubicBezTo>
                    <a:pt x="93" y="38"/>
                    <a:pt x="93" y="38"/>
                    <a:pt x="93" y="38"/>
                  </a:cubicBezTo>
                  <a:cubicBezTo>
                    <a:pt x="93" y="26"/>
                    <a:pt x="83" y="16"/>
                    <a:pt x="71" y="16"/>
                  </a:cubicBezTo>
                  <a:cubicBezTo>
                    <a:pt x="59" y="16"/>
                    <a:pt x="49" y="26"/>
                    <a:pt x="49" y="38"/>
                  </a:cubicBezTo>
                  <a:cubicBezTo>
                    <a:pt x="49" y="47"/>
                    <a:pt x="49" y="47"/>
                    <a:pt x="49" y="47"/>
                  </a:cubicBezTo>
                  <a:cubicBezTo>
                    <a:pt x="39" y="46"/>
                    <a:pt x="39" y="46"/>
                    <a:pt x="39" y="46"/>
                  </a:cubicBezTo>
                  <a:cubicBezTo>
                    <a:pt x="38" y="45"/>
                    <a:pt x="37" y="45"/>
                    <a:pt x="35" y="4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58"/>
            <p:cNvSpPr>
              <a:spLocks/>
            </p:cNvSpPr>
            <p:nvPr/>
          </p:nvSpPr>
          <p:spPr bwMode="auto">
            <a:xfrm>
              <a:off x="5988051" y="1414463"/>
              <a:ext cx="128588" cy="87313"/>
            </a:xfrm>
            <a:custGeom>
              <a:avLst/>
              <a:gdLst>
                <a:gd name="T0" fmla="*/ 2147483646 w 83"/>
                <a:gd name="T1" fmla="*/ 2147483646 h 56"/>
                <a:gd name="T2" fmla="*/ 2147483646 w 83"/>
                <a:gd name="T3" fmla="*/ 2147483646 h 56"/>
                <a:gd name="T4" fmla="*/ 0 w 83"/>
                <a:gd name="T5" fmla="*/ 2147483646 h 56"/>
                <a:gd name="T6" fmla="*/ 0 w 83"/>
                <a:gd name="T7" fmla="*/ 0 h 56"/>
                <a:gd name="T8" fmla="*/ 2147483646 w 83"/>
                <a:gd name="T9" fmla="*/ 0 h 56"/>
                <a:gd name="T10" fmla="*/ 2147483646 w 83"/>
                <a:gd name="T11" fmla="*/ 2147483646 h 56"/>
                <a:gd name="T12" fmla="*/ 2147483646 w 83"/>
                <a:gd name="T13" fmla="*/ 2147483646 h 56"/>
                <a:gd name="T14" fmla="*/ 2147483646 w 83"/>
                <a:gd name="T15" fmla="*/ 2147483646 h 56"/>
                <a:gd name="T16" fmla="*/ 2147483646 w 83"/>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56">
                  <a:moveTo>
                    <a:pt x="83" y="56"/>
                  </a:moveTo>
                  <a:cubicBezTo>
                    <a:pt x="36" y="56"/>
                    <a:pt x="36" y="56"/>
                    <a:pt x="36" y="56"/>
                  </a:cubicBezTo>
                  <a:cubicBezTo>
                    <a:pt x="16" y="56"/>
                    <a:pt x="0" y="39"/>
                    <a:pt x="0" y="19"/>
                  </a:cubicBezTo>
                  <a:cubicBezTo>
                    <a:pt x="0" y="0"/>
                    <a:pt x="0" y="0"/>
                    <a:pt x="0" y="0"/>
                  </a:cubicBezTo>
                  <a:cubicBezTo>
                    <a:pt x="16" y="0"/>
                    <a:pt x="16" y="0"/>
                    <a:pt x="16" y="0"/>
                  </a:cubicBezTo>
                  <a:cubicBezTo>
                    <a:pt x="16" y="19"/>
                    <a:pt x="16" y="19"/>
                    <a:pt x="16" y="19"/>
                  </a:cubicBezTo>
                  <a:cubicBezTo>
                    <a:pt x="16" y="30"/>
                    <a:pt x="25" y="40"/>
                    <a:pt x="36" y="40"/>
                  </a:cubicBezTo>
                  <a:cubicBezTo>
                    <a:pt x="83" y="40"/>
                    <a:pt x="83" y="40"/>
                    <a:pt x="83" y="40"/>
                  </a:cubicBezTo>
                  <a:lnTo>
                    <a:pt x="83" y="5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59"/>
            <p:cNvSpPr>
              <a:spLocks/>
            </p:cNvSpPr>
            <p:nvPr/>
          </p:nvSpPr>
          <p:spPr bwMode="auto">
            <a:xfrm>
              <a:off x="5988051" y="1027113"/>
              <a:ext cx="128588" cy="130175"/>
            </a:xfrm>
            <a:custGeom>
              <a:avLst/>
              <a:gdLst>
                <a:gd name="T0" fmla="*/ 2147483646 w 83"/>
                <a:gd name="T1" fmla="*/ 2147483646 h 84"/>
                <a:gd name="T2" fmla="*/ 0 w 83"/>
                <a:gd name="T3" fmla="*/ 2147483646 h 84"/>
                <a:gd name="T4" fmla="*/ 0 w 83"/>
                <a:gd name="T5" fmla="*/ 2147483646 h 84"/>
                <a:gd name="T6" fmla="*/ 2147483646 w 83"/>
                <a:gd name="T7" fmla="*/ 0 h 84"/>
                <a:gd name="T8" fmla="*/ 2147483646 w 83"/>
                <a:gd name="T9" fmla="*/ 0 h 84"/>
                <a:gd name="T10" fmla="*/ 2147483646 w 83"/>
                <a:gd name="T11" fmla="*/ 2147483646 h 84"/>
                <a:gd name="T12" fmla="*/ 2147483646 w 83"/>
                <a:gd name="T13" fmla="*/ 2147483646 h 84"/>
                <a:gd name="T14" fmla="*/ 2147483646 w 83"/>
                <a:gd name="T15" fmla="*/ 2147483646 h 84"/>
                <a:gd name="T16" fmla="*/ 2147483646 w 83"/>
                <a:gd name="T17" fmla="*/ 2147483646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84">
                  <a:moveTo>
                    <a:pt x="16" y="84"/>
                  </a:moveTo>
                  <a:cubicBezTo>
                    <a:pt x="0" y="84"/>
                    <a:pt x="0" y="84"/>
                    <a:pt x="0" y="84"/>
                  </a:cubicBezTo>
                  <a:cubicBezTo>
                    <a:pt x="0" y="36"/>
                    <a:pt x="0" y="36"/>
                    <a:pt x="0" y="36"/>
                  </a:cubicBezTo>
                  <a:cubicBezTo>
                    <a:pt x="0" y="16"/>
                    <a:pt x="16" y="0"/>
                    <a:pt x="36" y="0"/>
                  </a:cubicBezTo>
                  <a:cubicBezTo>
                    <a:pt x="83" y="0"/>
                    <a:pt x="83" y="0"/>
                    <a:pt x="83" y="0"/>
                  </a:cubicBezTo>
                  <a:cubicBezTo>
                    <a:pt x="83" y="16"/>
                    <a:pt x="83" y="16"/>
                    <a:pt x="83" y="16"/>
                  </a:cubicBezTo>
                  <a:cubicBezTo>
                    <a:pt x="36" y="16"/>
                    <a:pt x="36" y="16"/>
                    <a:pt x="36" y="16"/>
                  </a:cubicBezTo>
                  <a:cubicBezTo>
                    <a:pt x="25" y="16"/>
                    <a:pt x="16" y="25"/>
                    <a:pt x="16" y="36"/>
                  </a:cubicBezTo>
                  <a:lnTo>
                    <a:pt x="16" y="8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le 60"/>
            <p:cNvSpPr>
              <a:spLocks noChangeArrowheads="1"/>
            </p:cNvSpPr>
            <p:nvPr/>
          </p:nvSpPr>
          <p:spPr bwMode="auto">
            <a:xfrm>
              <a:off x="6051551" y="1244601"/>
              <a:ext cx="650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Freeform 9"/>
          <p:cNvSpPr>
            <a:spLocks/>
          </p:cNvSpPr>
          <p:nvPr/>
        </p:nvSpPr>
        <p:spPr bwMode="auto">
          <a:xfrm rot="3208550">
            <a:off x="5522526" y="1909013"/>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315"/>
          <p:cNvGrpSpPr>
            <a:grpSpLocks/>
          </p:cNvGrpSpPr>
          <p:nvPr/>
        </p:nvGrpSpPr>
        <p:grpSpPr bwMode="auto">
          <a:xfrm>
            <a:off x="9469949" y="3232974"/>
            <a:ext cx="857111" cy="708122"/>
            <a:chOff x="874713" y="1212851"/>
            <a:chExt cx="812801" cy="671512"/>
          </a:xfrm>
        </p:grpSpPr>
        <p:sp>
          <p:nvSpPr>
            <p:cNvPr id="62" name="Oval 59"/>
            <p:cNvSpPr>
              <a:spLocks noChangeArrowheads="1"/>
            </p:cNvSpPr>
            <p:nvPr/>
          </p:nvSpPr>
          <p:spPr bwMode="auto">
            <a:xfrm>
              <a:off x="1563688" y="1652588"/>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60"/>
            <p:cNvSpPr>
              <a:spLocks noChangeArrowheads="1"/>
            </p:cNvSpPr>
            <p:nvPr/>
          </p:nvSpPr>
          <p:spPr bwMode="auto">
            <a:xfrm>
              <a:off x="1465263" y="1652588"/>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63"/>
            <p:cNvSpPr>
              <a:spLocks noEditPoints="1"/>
            </p:cNvSpPr>
            <p:nvPr/>
          </p:nvSpPr>
          <p:spPr bwMode="auto">
            <a:xfrm>
              <a:off x="1200151" y="1360488"/>
              <a:ext cx="163513" cy="163513"/>
            </a:xfrm>
            <a:custGeom>
              <a:avLst/>
              <a:gdLst>
                <a:gd name="T0" fmla="*/ 80963 w 103"/>
                <a:gd name="T1" fmla="*/ 163513 h 103"/>
                <a:gd name="T2" fmla="*/ 0 w 103"/>
                <a:gd name="T3" fmla="*/ 80963 h 103"/>
                <a:gd name="T4" fmla="*/ 80963 w 103"/>
                <a:gd name="T5" fmla="*/ 0 h 103"/>
                <a:gd name="T6" fmla="*/ 163513 w 103"/>
                <a:gd name="T7" fmla="*/ 80963 h 103"/>
                <a:gd name="T8" fmla="*/ 80963 w 103"/>
                <a:gd name="T9" fmla="*/ 163513 h 103"/>
                <a:gd name="T10" fmla="*/ 80963 w 103"/>
                <a:gd name="T11" fmla="*/ 28575 h 103"/>
                <a:gd name="T12" fmla="*/ 28575 w 103"/>
                <a:gd name="T13" fmla="*/ 80963 h 103"/>
                <a:gd name="T14" fmla="*/ 80963 w 103"/>
                <a:gd name="T15" fmla="*/ 134938 h 103"/>
                <a:gd name="T16" fmla="*/ 134938 w 103"/>
                <a:gd name="T17" fmla="*/ 80963 h 103"/>
                <a:gd name="T18" fmla="*/ 80963 w 103"/>
                <a:gd name="T19" fmla="*/ 28575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103"/>
                <a:gd name="T32" fmla="*/ 103 w 103"/>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103">
                  <a:moveTo>
                    <a:pt x="51" y="103"/>
                  </a:moveTo>
                  <a:cubicBezTo>
                    <a:pt x="23" y="103"/>
                    <a:pt x="0" y="80"/>
                    <a:pt x="0" y="51"/>
                  </a:cubicBezTo>
                  <a:cubicBezTo>
                    <a:pt x="0" y="23"/>
                    <a:pt x="23" y="0"/>
                    <a:pt x="51" y="0"/>
                  </a:cubicBezTo>
                  <a:cubicBezTo>
                    <a:pt x="80" y="0"/>
                    <a:pt x="103" y="23"/>
                    <a:pt x="103" y="51"/>
                  </a:cubicBezTo>
                  <a:cubicBezTo>
                    <a:pt x="103" y="80"/>
                    <a:pt x="80" y="103"/>
                    <a:pt x="51" y="103"/>
                  </a:cubicBezTo>
                  <a:close/>
                  <a:moveTo>
                    <a:pt x="51" y="18"/>
                  </a:moveTo>
                  <a:cubicBezTo>
                    <a:pt x="33" y="18"/>
                    <a:pt x="18" y="33"/>
                    <a:pt x="18" y="51"/>
                  </a:cubicBezTo>
                  <a:cubicBezTo>
                    <a:pt x="18" y="70"/>
                    <a:pt x="33" y="85"/>
                    <a:pt x="51" y="85"/>
                  </a:cubicBezTo>
                  <a:cubicBezTo>
                    <a:pt x="70" y="85"/>
                    <a:pt x="85" y="70"/>
                    <a:pt x="85" y="51"/>
                  </a:cubicBezTo>
                  <a:cubicBezTo>
                    <a:pt x="85" y="33"/>
                    <a:pt x="70" y="18"/>
                    <a:pt x="5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64"/>
            <p:cNvSpPr>
              <a:spLocks noEditPoints="1"/>
            </p:cNvSpPr>
            <p:nvPr/>
          </p:nvSpPr>
          <p:spPr bwMode="auto">
            <a:xfrm>
              <a:off x="876301" y="1212851"/>
              <a:ext cx="255588" cy="257175"/>
            </a:xfrm>
            <a:custGeom>
              <a:avLst/>
              <a:gdLst>
                <a:gd name="T0" fmla="*/ 204788 w 161"/>
                <a:gd name="T1" fmla="*/ 257175 h 162"/>
                <a:gd name="T2" fmla="*/ 49213 w 161"/>
                <a:gd name="T3" fmla="*/ 257175 h 162"/>
                <a:gd name="T4" fmla="*/ 0 w 161"/>
                <a:gd name="T5" fmla="*/ 206375 h 162"/>
                <a:gd name="T6" fmla="*/ 0 w 161"/>
                <a:gd name="T7" fmla="*/ 50800 h 162"/>
                <a:gd name="T8" fmla="*/ 49213 w 161"/>
                <a:gd name="T9" fmla="*/ 0 h 162"/>
                <a:gd name="T10" fmla="*/ 204788 w 161"/>
                <a:gd name="T11" fmla="*/ 0 h 162"/>
                <a:gd name="T12" fmla="*/ 255588 w 161"/>
                <a:gd name="T13" fmla="*/ 50800 h 162"/>
                <a:gd name="T14" fmla="*/ 255588 w 161"/>
                <a:gd name="T15" fmla="*/ 206375 h 162"/>
                <a:gd name="T16" fmla="*/ 204788 w 161"/>
                <a:gd name="T17" fmla="*/ 257175 h 162"/>
                <a:gd name="T18" fmla="*/ 49213 w 161"/>
                <a:gd name="T19" fmla="*/ 28575 h 162"/>
                <a:gd name="T20" fmla="*/ 28575 w 161"/>
                <a:gd name="T21" fmla="*/ 50800 h 162"/>
                <a:gd name="T22" fmla="*/ 28575 w 161"/>
                <a:gd name="T23" fmla="*/ 206375 h 162"/>
                <a:gd name="T24" fmla="*/ 49213 w 161"/>
                <a:gd name="T25" fmla="*/ 228600 h 162"/>
                <a:gd name="T26" fmla="*/ 204788 w 161"/>
                <a:gd name="T27" fmla="*/ 228600 h 162"/>
                <a:gd name="T28" fmla="*/ 227013 w 161"/>
                <a:gd name="T29" fmla="*/ 206375 h 162"/>
                <a:gd name="T30" fmla="*/ 227013 w 161"/>
                <a:gd name="T31" fmla="*/ 50800 h 162"/>
                <a:gd name="T32" fmla="*/ 204788 w 161"/>
                <a:gd name="T33" fmla="*/ 28575 h 162"/>
                <a:gd name="T34" fmla="*/ 49213 w 161"/>
                <a:gd name="T35" fmla="*/ 28575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
                <a:gd name="T55" fmla="*/ 0 h 162"/>
                <a:gd name="T56" fmla="*/ 161 w 161"/>
                <a:gd name="T57" fmla="*/ 162 h 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 h="162">
                  <a:moveTo>
                    <a:pt x="129" y="162"/>
                  </a:moveTo>
                  <a:cubicBezTo>
                    <a:pt x="31" y="162"/>
                    <a:pt x="31" y="162"/>
                    <a:pt x="31" y="162"/>
                  </a:cubicBezTo>
                  <a:cubicBezTo>
                    <a:pt x="14" y="162"/>
                    <a:pt x="0" y="148"/>
                    <a:pt x="0" y="130"/>
                  </a:cubicBezTo>
                  <a:cubicBezTo>
                    <a:pt x="0" y="32"/>
                    <a:pt x="0" y="32"/>
                    <a:pt x="0" y="32"/>
                  </a:cubicBezTo>
                  <a:cubicBezTo>
                    <a:pt x="0" y="14"/>
                    <a:pt x="14" y="0"/>
                    <a:pt x="31" y="0"/>
                  </a:cubicBezTo>
                  <a:cubicBezTo>
                    <a:pt x="129" y="0"/>
                    <a:pt x="129" y="0"/>
                    <a:pt x="129" y="0"/>
                  </a:cubicBezTo>
                  <a:cubicBezTo>
                    <a:pt x="147" y="0"/>
                    <a:pt x="161" y="14"/>
                    <a:pt x="161" y="32"/>
                  </a:cubicBezTo>
                  <a:cubicBezTo>
                    <a:pt x="161" y="130"/>
                    <a:pt x="161" y="130"/>
                    <a:pt x="161" y="130"/>
                  </a:cubicBezTo>
                  <a:cubicBezTo>
                    <a:pt x="161" y="148"/>
                    <a:pt x="147" y="162"/>
                    <a:pt x="129" y="162"/>
                  </a:cubicBezTo>
                  <a:close/>
                  <a:moveTo>
                    <a:pt x="31" y="18"/>
                  </a:moveTo>
                  <a:cubicBezTo>
                    <a:pt x="24" y="18"/>
                    <a:pt x="18" y="24"/>
                    <a:pt x="18" y="32"/>
                  </a:cubicBezTo>
                  <a:cubicBezTo>
                    <a:pt x="18" y="130"/>
                    <a:pt x="18" y="130"/>
                    <a:pt x="18" y="130"/>
                  </a:cubicBezTo>
                  <a:cubicBezTo>
                    <a:pt x="18" y="138"/>
                    <a:pt x="24" y="144"/>
                    <a:pt x="31" y="144"/>
                  </a:cubicBezTo>
                  <a:cubicBezTo>
                    <a:pt x="129" y="144"/>
                    <a:pt x="129" y="144"/>
                    <a:pt x="129" y="144"/>
                  </a:cubicBezTo>
                  <a:cubicBezTo>
                    <a:pt x="137" y="144"/>
                    <a:pt x="143" y="138"/>
                    <a:pt x="143" y="130"/>
                  </a:cubicBezTo>
                  <a:cubicBezTo>
                    <a:pt x="143" y="32"/>
                    <a:pt x="143" y="32"/>
                    <a:pt x="143" y="32"/>
                  </a:cubicBezTo>
                  <a:cubicBezTo>
                    <a:pt x="143" y="24"/>
                    <a:pt x="137" y="18"/>
                    <a:pt x="129" y="18"/>
                  </a:cubicBezTo>
                  <a:lnTo>
                    <a:pt x="31"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65"/>
            <p:cNvSpPr>
              <a:spLocks/>
            </p:cNvSpPr>
            <p:nvPr/>
          </p:nvSpPr>
          <p:spPr bwMode="auto">
            <a:xfrm>
              <a:off x="1154113" y="1212851"/>
              <a:ext cx="255588" cy="257175"/>
            </a:xfrm>
            <a:custGeom>
              <a:avLst/>
              <a:gdLst>
                <a:gd name="T0" fmla="*/ 206375 w 161"/>
                <a:gd name="T1" fmla="*/ 257175 h 162"/>
                <a:gd name="T2" fmla="*/ 192088 w 161"/>
                <a:gd name="T3" fmla="*/ 242888 h 162"/>
                <a:gd name="T4" fmla="*/ 206375 w 161"/>
                <a:gd name="T5" fmla="*/ 228600 h 162"/>
                <a:gd name="T6" fmla="*/ 227013 w 161"/>
                <a:gd name="T7" fmla="*/ 206375 h 162"/>
                <a:gd name="T8" fmla="*/ 227013 w 161"/>
                <a:gd name="T9" fmla="*/ 50800 h 162"/>
                <a:gd name="T10" fmla="*/ 206375 w 161"/>
                <a:gd name="T11" fmla="*/ 28575 h 162"/>
                <a:gd name="T12" fmla="*/ 49213 w 161"/>
                <a:gd name="T13" fmla="*/ 28575 h 162"/>
                <a:gd name="T14" fmla="*/ 28575 w 161"/>
                <a:gd name="T15" fmla="*/ 50800 h 162"/>
                <a:gd name="T16" fmla="*/ 28575 w 161"/>
                <a:gd name="T17" fmla="*/ 206375 h 162"/>
                <a:gd name="T18" fmla="*/ 49213 w 161"/>
                <a:gd name="T19" fmla="*/ 228600 h 162"/>
                <a:gd name="T20" fmla="*/ 63500 w 161"/>
                <a:gd name="T21" fmla="*/ 242888 h 162"/>
                <a:gd name="T22" fmla="*/ 49213 w 161"/>
                <a:gd name="T23" fmla="*/ 257175 h 162"/>
                <a:gd name="T24" fmla="*/ 0 w 161"/>
                <a:gd name="T25" fmla="*/ 206375 h 162"/>
                <a:gd name="T26" fmla="*/ 0 w 161"/>
                <a:gd name="T27" fmla="*/ 50800 h 162"/>
                <a:gd name="T28" fmla="*/ 49213 w 161"/>
                <a:gd name="T29" fmla="*/ 0 h 162"/>
                <a:gd name="T30" fmla="*/ 206375 w 161"/>
                <a:gd name="T31" fmla="*/ 0 h 162"/>
                <a:gd name="T32" fmla="*/ 255588 w 161"/>
                <a:gd name="T33" fmla="*/ 50800 h 162"/>
                <a:gd name="T34" fmla="*/ 255588 w 161"/>
                <a:gd name="T35" fmla="*/ 206375 h 162"/>
                <a:gd name="T36" fmla="*/ 206375 w 161"/>
                <a:gd name="T37" fmla="*/ 257175 h 1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1"/>
                <a:gd name="T58" fmla="*/ 0 h 162"/>
                <a:gd name="T59" fmla="*/ 161 w 161"/>
                <a:gd name="T60" fmla="*/ 162 h 1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1" h="162">
                  <a:moveTo>
                    <a:pt x="130" y="162"/>
                  </a:moveTo>
                  <a:cubicBezTo>
                    <a:pt x="125" y="162"/>
                    <a:pt x="121" y="158"/>
                    <a:pt x="121" y="153"/>
                  </a:cubicBezTo>
                  <a:cubicBezTo>
                    <a:pt x="121" y="148"/>
                    <a:pt x="125" y="144"/>
                    <a:pt x="130" y="144"/>
                  </a:cubicBezTo>
                  <a:cubicBezTo>
                    <a:pt x="137" y="144"/>
                    <a:pt x="143" y="138"/>
                    <a:pt x="143" y="130"/>
                  </a:cubicBezTo>
                  <a:cubicBezTo>
                    <a:pt x="143" y="32"/>
                    <a:pt x="143" y="32"/>
                    <a:pt x="143" y="32"/>
                  </a:cubicBezTo>
                  <a:cubicBezTo>
                    <a:pt x="143" y="24"/>
                    <a:pt x="137" y="18"/>
                    <a:pt x="130" y="18"/>
                  </a:cubicBezTo>
                  <a:cubicBezTo>
                    <a:pt x="31" y="18"/>
                    <a:pt x="31" y="18"/>
                    <a:pt x="31" y="18"/>
                  </a:cubicBezTo>
                  <a:cubicBezTo>
                    <a:pt x="24" y="18"/>
                    <a:pt x="18" y="24"/>
                    <a:pt x="18" y="32"/>
                  </a:cubicBezTo>
                  <a:cubicBezTo>
                    <a:pt x="18" y="130"/>
                    <a:pt x="18" y="130"/>
                    <a:pt x="18" y="130"/>
                  </a:cubicBezTo>
                  <a:cubicBezTo>
                    <a:pt x="18" y="138"/>
                    <a:pt x="24" y="144"/>
                    <a:pt x="31" y="144"/>
                  </a:cubicBezTo>
                  <a:cubicBezTo>
                    <a:pt x="36" y="144"/>
                    <a:pt x="40" y="148"/>
                    <a:pt x="40" y="153"/>
                  </a:cubicBezTo>
                  <a:cubicBezTo>
                    <a:pt x="40" y="158"/>
                    <a:pt x="36" y="162"/>
                    <a:pt x="31" y="162"/>
                  </a:cubicBezTo>
                  <a:cubicBezTo>
                    <a:pt x="14" y="162"/>
                    <a:pt x="0" y="148"/>
                    <a:pt x="0" y="130"/>
                  </a:cubicBezTo>
                  <a:cubicBezTo>
                    <a:pt x="0" y="32"/>
                    <a:pt x="0" y="32"/>
                    <a:pt x="0" y="32"/>
                  </a:cubicBezTo>
                  <a:cubicBezTo>
                    <a:pt x="0" y="14"/>
                    <a:pt x="14" y="0"/>
                    <a:pt x="31" y="0"/>
                  </a:cubicBezTo>
                  <a:cubicBezTo>
                    <a:pt x="130" y="0"/>
                    <a:pt x="130" y="0"/>
                    <a:pt x="130" y="0"/>
                  </a:cubicBezTo>
                  <a:cubicBezTo>
                    <a:pt x="147" y="0"/>
                    <a:pt x="161" y="14"/>
                    <a:pt x="161" y="32"/>
                  </a:cubicBezTo>
                  <a:cubicBezTo>
                    <a:pt x="161" y="130"/>
                    <a:pt x="161" y="130"/>
                    <a:pt x="161" y="130"/>
                  </a:cubicBezTo>
                  <a:cubicBezTo>
                    <a:pt x="161" y="148"/>
                    <a:pt x="147" y="162"/>
                    <a:pt x="130" y="16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66"/>
            <p:cNvSpPr>
              <a:spLocks noEditPoints="1"/>
            </p:cNvSpPr>
            <p:nvPr/>
          </p:nvSpPr>
          <p:spPr bwMode="auto">
            <a:xfrm>
              <a:off x="1431926" y="1212851"/>
              <a:ext cx="255588" cy="257175"/>
            </a:xfrm>
            <a:custGeom>
              <a:avLst/>
              <a:gdLst>
                <a:gd name="T0" fmla="*/ 206375 w 161"/>
                <a:gd name="T1" fmla="*/ 257175 h 162"/>
                <a:gd name="T2" fmla="*/ 49213 w 161"/>
                <a:gd name="T3" fmla="*/ 257175 h 162"/>
                <a:gd name="T4" fmla="*/ 0 w 161"/>
                <a:gd name="T5" fmla="*/ 206375 h 162"/>
                <a:gd name="T6" fmla="*/ 0 w 161"/>
                <a:gd name="T7" fmla="*/ 50800 h 162"/>
                <a:gd name="T8" fmla="*/ 49213 w 161"/>
                <a:gd name="T9" fmla="*/ 0 h 162"/>
                <a:gd name="T10" fmla="*/ 206375 w 161"/>
                <a:gd name="T11" fmla="*/ 0 h 162"/>
                <a:gd name="T12" fmla="*/ 255588 w 161"/>
                <a:gd name="T13" fmla="*/ 50800 h 162"/>
                <a:gd name="T14" fmla="*/ 255588 w 161"/>
                <a:gd name="T15" fmla="*/ 206375 h 162"/>
                <a:gd name="T16" fmla="*/ 206375 w 161"/>
                <a:gd name="T17" fmla="*/ 257175 h 162"/>
                <a:gd name="T18" fmla="*/ 49213 w 161"/>
                <a:gd name="T19" fmla="*/ 28575 h 162"/>
                <a:gd name="T20" fmla="*/ 28575 w 161"/>
                <a:gd name="T21" fmla="*/ 50800 h 162"/>
                <a:gd name="T22" fmla="*/ 28575 w 161"/>
                <a:gd name="T23" fmla="*/ 206375 h 162"/>
                <a:gd name="T24" fmla="*/ 49213 w 161"/>
                <a:gd name="T25" fmla="*/ 228600 h 162"/>
                <a:gd name="T26" fmla="*/ 206375 w 161"/>
                <a:gd name="T27" fmla="*/ 228600 h 162"/>
                <a:gd name="T28" fmla="*/ 227013 w 161"/>
                <a:gd name="T29" fmla="*/ 206375 h 162"/>
                <a:gd name="T30" fmla="*/ 227013 w 161"/>
                <a:gd name="T31" fmla="*/ 50800 h 162"/>
                <a:gd name="T32" fmla="*/ 206375 w 161"/>
                <a:gd name="T33" fmla="*/ 28575 h 162"/>
                <a:gd name="T34" fmla="*/ 49213 w 161"/>
                <a:gd name="T35" fmla="*/ 28575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
                <a:gd name="T55" fmla="*/ 0 h 162"/>
                <a:gd name="T56" fmla="*/ 161 w 161"/>
                <a:gd name="T57" fmla="*/ 162 h 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 h="162">
                  <a:moveTo>
                    <a:pt x="130" y="162"/>
                  </a:moveTo>
                  <a:cubicBezTo>
                    <a:pt x="31" y="162"/>
                    <a:pt x="31" y="162"/>
                    <a:pt x="31" y="162"/>
                  </a:cubicBezTo>
                  <a:cubicBezTo>
                    <a:pt x="14" y="162"/>
                    <a:pt x="0" y="148"/>
                    <a:pt x="0" y="130"/>
                  </a:cubicBezTo>
                  <a:cubicBezTo>
                    <a:pt x="0" y="32"/>
                    <a:pt x="0" y="32"/>
                    <a:pt x="0" y="32"/>
                  </a:cubicBezTo>
                  <a:cubicBezTo>
                    <a:pt x="0" y="14"/>
                    <a:pt x="14" y="0"/>
                    <a:pt x="31" y="0"/>
                  </a:cubicBezTo>
                  <a:cubicBezTo>
                    <a:pt x="130" y="0"/>
                    <a:pt x="130" y="0"/>
                    <a:pt x="130" y="0"/>
                  </a:cubicBezTo>
                  <a:cubicBezTo>
                    <a:pt x="147" y="0"/>
                    <a:pt x="161" y="14"/>
                    <a:pt x="161" y="32"/>
                  </a:cubicBezTo>
                  <a:cubicBezTo>
                    <a:pt x="161" y="130"/>
                    <a:pt x="161" y="130"/>
                    <a:pt x="161" y="130"/>
                  </a:cubicBezTo>
                  <a:cubicBezTo>
                    <a:pt x="161" y="148"/>
                    <a:pt x="147" y="162"/>
                    <a:pt x="130" y="162"/>
                  </a:cubicBezTo>
                  <a:close/>
                  <a:moveTo>
                    <a:pt x="31" y="18"/>
                  </a:moveTo>
                  <a:cubicBezTo>
                    <a:pt x="24" y="18"/>
                    <a:pt x="18" y="24"/>
                    <a:pt x="18" y="32"/>
                  </a:cubicBezTo>
                  <a:cubicBezTo>
                    <a:pt x="18" y="130"/>
                    <a:pt x="18" y="130"/>
                    <a:pt x="18" y="130"/>
                  </a:cubicBezTo>
                  <a:cubicBezTo>
                    <a:pt x="18" y="138"/>
                    <a:pt x="24" y="144"/>
                    <a:pt x="31" y="144"/>
                  </a:cubicBezTo>
                  <a:cubicBezTo>
                    <a:pt x="130" y="144"/>
                    <a:pt x="130" y="144"/>
                    <a:pt x="130" y="144"/>
                  </a:cubicBezTo>
                  <a:cubicBezTo>
                    <a:pt x="137" y="144"/>
                    <a:pt x="143" y="138"/>
                    <a:pt x="143" y="130"/>
                  </a:cubicBezTo>
                  <a:cubicBezTo>
                    <a:pt x="143" y="32"/>
                    <a:pt x="143" y="32"/>
                    <a:pt x="143" y="32"/>
                  </a:cubicBezTo>
                  <a:cubicBezTo>
                    <a:pt x="143" y="24"/>
                    <a:pt x="137" y="18"/>
                    <a:pt x="130" y="18"/>
                  </a:cubicBezTo>
                  <a:lnTo>
                    <a:pt x="31"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67"/>
            <p:cNvSpPr>
              <a:spLocks noEditPoints="1"/>
            </p:cNvSpPr>
            <p:nvPr/>
          </p:nvSpPr>
          <p:spPr bwMode="auto">
            <a:xfrm>
              <a:off x="1131888" y="1576388"/>
              <a:ext cx="300038" cy="228600"/>
            </a:xfrm>
            <a:custGeom>
              <a:avLst/>
              <a:gdLst>
                <a:gd name="T0" fmla="*/ 285750 w 189"/>
                <a:gd name="T1" fmla="*/ 228600 h 144"/>
                <a:gd name="T2" fmla="*/ 14288 w 189"/>
                <a:gd name="T3" fmla="*/ 228600 h 144"/>
                <a:gd name="T4" fmla="*/ 0 w 189"/>
                <a:gd name="T5" fmla="*/ 214313 h 144"/>
                <a:gd name="T6" fmla="*/ 0 w 189"/>
                <a:gd name="T7" fmla="*/ 14288 h 144"/>
                <a:gd name="T8" fmla="*/ 14288 w 189"/>
                <a:gd name="T9" fmla="*/ 0 h 144"/>
                <a:gd name="T10" fmla="*/ 285750 w 189"/>
                <a:gd name="T11" fmla="*/ 0 h 144"/>
                <a:gd name="T12" fmla="*/ 300038 w 189"/>
                <a:gd name="T13" fmla="*/ 14288 h 144"/>
                <a:gd name="T14" fmla="*/ 300038 w 189"/>
                <a:gd name="T15" fmla="*/ 214313 h 144"/>
                <a:gd name="T16" fmla="*/ 285750 w 189"/>
                <a:gd name="T17" fmla="*/ 228600 h 144"/>
                <a:gd name="T18" fmla="*/ 28575 w 189"/>
                <a:gd name="T19" fmla="*/ 200025 h 144"/>
                <a:gd name="T20" fmla="*/ 271463 w 189"/>
                <a:gd name="T21" fmla="*/ 200025 h 144"/>
                <a:gd name="T22" fmla="*/ 271463 w 189"/>
                <a:gd name="T23" fmla="*/ 28575 h 144"/>
                <a:gd name="T24" fmla="*/ 28575 w 189"/>
                <a:gd name="T25" fmla="*/ 28575 h 144"/>
                <a:gd name="T26" fmla="*/ 28575 w 189"/>
                <a:gd name="T27" fmla="*/ 200025 h 1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144"/>
                <a:gd name="T44" fmla="*/ 189 w 189"/>
                <a:gd name="T45" fmla="*/ 144 h 1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144">
                  <a:moveTo>
                    <a:pt x="180" y="144"/>
                  </a:moveTo>
                  <a:cubicBezTo>
                    <a:pt x="9" y="144"/>
                    <a:pt x="9" y="144"/>
                    <a:pt x="9" y="144"/>
                  </a:cubicBezTo>
                  <a:cubicBezTo>
                    <a:pt x="4" y="144"/>
                    <a:pt x="0" y="140"/>
                    <a:pt x="0" y="135"/>
                  </a:cubicBezTo>
                  <a:cubicBezTo>
                    <a:pt x="0" y="9"/>
                    <a:pt x="0" y="9"/>
                    <a:pt x="0" y="9"/>
                  </a:cubicBezTo>
                  <a:cubicBezTo>
                    <a:pt x="0" y="4"/>
                    <a:pt x="4" y="0"/>
                    <a:pt x="9" y="0"/>
                  </a:cubicBezTo>
                  <a:cubicBezTo>
                    <a:pt x="180" y="0"/>
                    <a:pt x="180" y="0"/>
                    <a:pt x="180" y="0"/>
                  </a:cubicBezTo>
                  <a:cubicBezTo>
                    <a:pt x="185" y="0"/>
                    <a:pt x="189" y="4"/>
                    <a:pt x="189" y="9"/>
                  </a:cubicBezTo>
                  <a:cubicBezTo>
                    <a:pt x="189" y="135"/>
                    <a:pt x="189" y="135"/>
                    <a:pt x="189" y="135"/>
                  </a:cubicBezTo>
                  <a:cubicBezTo>
                    <a:pt x="189" y="140"/>
                    <a:pt x="185" y="144"/>
                    <a:pt x="180" y="144"/>
                  </a:cubicBezTo>
                  <a:close/>
                  <a:moveTo>
                    <a:pt x="18" y="126"/>
                  </a:moveTo>
                  <a:cubicBezTo>
                    <a:pt x="171" y="126"/>
                    <a:pt x="171" y="126"/>
                    <a:pt x="171" y="126"/>
                  </a:cubicBezTo>
                  <a:cubicBezTo>
                    <a:pt x="171" y="18"/>
                    <a:pt x="171" y="18"/>
                    <a:pt x="171" y="18"/>
                  </a:cubicBezTo>
                  <a:cubicBezTo>
                    <a:pt x="18" y="18"/>
                    <a:pt x="18" y="18"/>
                    <a:pt x="18" y="18"/>
                  </a:cubicBezTo>
                  <a:lnTo>
                    <a:pt x="18" y="12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68"/>
            <p:cNvSpPr>
              <a:spLocks/>
            </p:cNvSpPr>
            <p:nvPr/>
          </p:nvSpPr>
          <p:spPr bwMode="auto">
            <a:xfrm>
              <a:off x="1266826" y="1776413"/>
              <a:ext cx="28575" cy="107950"/>
            </a:xfrm>
            <a:custGeom>
              <a:avLst/>
              <a:gdLst>
                <a:gd name="T0" fmla="*/ 14288 w 18"/>
                <a:gd name="T1" fmla="*/ 107950 h 68"/>
                <a:gd name="T2" fmla="*/ 0 w 18"/>
                <a:gd name="T3" fmla="*/ 93663 h 68"/>
                <a:gd name="T4" fmla="*/ 0 w 18"/>
                <a:gd name="T5" fmla="*/ 14288 h 68"/>
                <a:gd name="T6" fmla="*/ 14288 w 18"/>
                <a:gd name="T7" fmla="*/ 0 h 68"/>
                <a:gd name="T8" fmla="*/ 28575 w 18"/>
                <a:gd name="T9" fmla="*/ 14288 h 68"/>
                <a:gd name="T10" fmla="*/ 28575 w 18"/>
                <a:gd name="T11" fmla="*/ 93663 h 68"/>
                <a:gd name="T12" fmla="*/ 14288 w 18"/>
                <a:gd name="T13" fmla="*/ 107950 h 68"/>
                <a:gd name="T14" fmla="*/ 0 60000 65536"/>
                <a:gd name="T15" fmla="*/ 0 60000 65536"/>
                <a:gd name="T16" fmla="*/ 0 60000 65536"/>
                <a:gd name="T17" fmla="*/ 0 60000 65536"/>
                <a:gd name="T18" fmla="*/ 0 60000 65536"/>
                <a:gd name="T19" fmla="*/ 0 60000 65536"/>
                <a:gd name="T20" fmla="*/ 0 60000 65536"/>
                <a:gd name="T21" fmla="*/ 0 w 18"/>
                <a:gd name="T22" fmla="*/ 0 h 68"/>
                <a:gd name="T23" fmla="*/ 18 w 1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8">
                  <a:moveTo>
                    <a:pt x="9" y="68"/>
                  </a:moveTo>
                  <a:cubicBezTo>
                    <a:pt x="4" y="68"/>
                    <a:pt x="0" y="64"/>
                    <a:pt x="0" y="59"/>
                  </a:cubicBezTo>
                  <a:cubicBezTo>
                    <a:pt x="0" y="9"/>
                    <a:pt x="0" y="9"/>
                    <a:pt x="0" y="9"/>
                  </a:cubicBezTo>
                  <a:cubicBezTo>
                    <a:pt x="0" y="4"/>
                    <a:pt x="4" y="0"/>
                    <a:pt x="9" y="0"/>
                  </a:cubicBezTo>
                  <a:cubicBezTo>
                    <a:pt x="14" y="0"/>
                    <a:pt x="18" y="4"/>
                    <a:pt x="18" y="9"/>
                  </a:cubicBezTo>
                  <a:cubicBezTo>
                    <a:pt x="18" y="59"/>
                    <a:pt x="18" y="59"/>
                    <a:pt x="18" y="59"/>
                  </a:cubicBezTo>
                  <a:cubicBezTo>
                    <a:pt x="18" y="64"/>
                    <a:pt x="14" y="68"/>
                    <a:pt x="9" y="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69"/>
            <p:cNvSpPr>
              <a:spLocks/>
            </p:cNvSpPr>
            <p:nvPr/>
          </p:nvSpPr>
          <p:spPr bwMode="auto">
            <a:xfrm>
              <a:off x="1173163" y="1855788"/>
              <a:ext cx="222250" cy="28575"/>
            </a:xfrm>
            <a:custGeom>
              <a:avLst/>
              <a:gdLst>
                <a:gd name="T0" fmla="*/ 207963 w 140"/>
                <a:gd name="T1" fmla="*/ 28575 h 18"/>
                <a:gd name="T2" fmla="*/ 14288 w 140"/>
                <a:gd name="T3" fmla="*/ 28575 h 18"/>
                <a:gd name="T4" fmla="*/ 0 w 140"/>
                <a:gd name="T5" fmla="*/ 14288 h 18"/>
                <a:gd name="T6" fmla="*/ 14288 w 140"/>
                <a:gd name="T7" fmla="*/ 0 h 18"/>
                <a:gd name="T8" fmla="*/ 207963 w 140"/>
                <a:gd name="T9" fmla="*/ 0 h 18"/>
                <a:gd name="T10" fmla="*/ 222250 w 140"/>
                <a:gd name="T11" fmla="*/ 14288 h 18"/>
                <a:gd name="T12" fmla="*/ 207963 w 140"/>
                <a:gd name="T13" fmla="*/ 28575 h 18"/>
                <a:gd name="T14" fmla="*/ 0 60000 65536"/>
                <a:gd name="T15" fmla="*/ 0 60000 65536"/>
                <a:gd name="T16" fmla="*/ 0 60000 65536"/>
                <a:gd name="T17" fmla="*/ 0 60000 65536"/>
                <a:gd name="T18" fmla="*/ 0 60000 65536"/>
                <a:gd name="T19" fmla="*/ 0 60000 65536"/>
                <a:gd name="T20" fmla="*/ 0 60000 65536"/>
                <a:gd name="T21" fmla="*/ 0 w 140"/>
                <a:gd name="T22" fmla="*/ 0 h 18"/>
                <a:gd name="T23" fmla="*/ 140 w 14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18">
                  <a:moveTo>
                    <a:pt x="131" y="18"/>
                  </a:moveTo>
                  <a:cubicBezTo>
                    <a:pt x="9" y="18"/>
                    <a:pt x="9" y="18"/>
                    <a:pt x="9" y="18"/>
                  </a:cubicBezTo>
                  <a:cubicBezTo>
                    <a:pt x="4" y="18"/>
                    <a:pt x="0" y="14"/>
                    <a:pt x="0" y="9"/>
                  </a:cubicBezTo>
                  <a:cubicBezTo>
                    <a:pt x="0" y="4"/>
                    <a:pt x="4" y="0"/>
                    <a:pt x="9" y="0"/>
                  </a:cubicBezTo>
                  <a:cubicBezTo>
                    <a:pt x="131" y="0"/>
                    <a:pt x="131" y="0"/>
                    <a:pt x="131" y="0"/>
                  </a:cubicBezTo>
                  <a:cubicBezTo>
                    <a:pt x="136" y="0"/>
                    <a:pt x="140" y="4"/>
                    <a:pt x="140" y="9"/>
                  </a:cubicBezTo>
                  <a:cubicBezTo>
                    <a:pt x="140" y="14"/>
                    <a:pt x="136" y="18"/>
                    <a:pt x="13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70"/>
            <p:cNvSpPr>
              <a:spLocks/>
            </p:cNvSpPr>
            <p:nvPr/>
          </p:nvSpPr>
          <p:spPr bwMode="auto">
            <a:xfrm>
              <a:off x="874713" y="1439863"/>
              <a:ext cx="285750" cy="258763"/>
            </a:xfrm>
            <a:custGeom>
              <a:avLst/>
              <a:gdLst>
                <a:gd name="T0" fmla="*/ 271463 w 180"/>
                <a:gd name="T1" fmla="*/ 258763 h 163"/>
                <a:gd name="T2" fmla="*/ 15875 w 180"/>
                <a:gd name="T3" fmla="*/ 258763 h 163"/>
                <a:gd name="T4" fmla="*/ 3175 w 180"/>
                <a:gd name="T5" fmla="*/ 252413 h 163"/>
                <a:gd name="T6" fmla="*/ 1588 w 180"/>
                <a:gd name="T7" fmla="*/ 241300 h 163"/>
                <a:gd name="T8" fmla="*/ 58738 w 180"/>
                <a:gd name="T9" fmla="*/ 12700 h 163"/>
                <a:gd name="T10" fmla="*/ 76200 w 180"/>
                <a:gd name="T11" fmla="*/ 1588 h 163"/>
                <a:gd name="T12" fmla="*/ 87313 w 180"/>
                <a:gd name="T13" fmla="*/ 19050 h 163"/>
                <a:gd name="T14" fmla="*/ 33338 w 180"/>
                <a:gd name="T15" fmla="*/ 230188 h 163"/>
                <a:gd name="T16" fmla="*/ 271463 w 180"/>
                <a:gd name="T17" fmla="*/ 230188 h 163"/>
                <a:gd name="T18" fmla="*/ 285750 w 180"/>
                <a:gd name="T19" fmla="*/ 244475 h 163"/>
                <a:gd name="T20" fmla="*/ 271463 w 180"/>
                <a:gd name="T21" fmla="*/ 258763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0"/>
                <a:gd name="T34" fmla="*/ 0 h 163"/>
                <a:gd name="T35" fmla="*/ 180 w 180"/>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0" h="163">
                  <a:moveTo>
                    <a:pt x="171" y="163"/>
                  </a:moveTo>
                  <a:cubicBezTo>
                    <a:pt x="10" y="163"/>
                    <a:pt x="10" y="163"/>
                    <a:pt x="10" y="163"/>
                  </a:cubicBezTo>
                  <a:cubicBezTo>
                    <a:pt x="7" y="163"/>
                    <a:pt x="4" y="162"/>
                    <a:pt x="2" y="159"/>
                  </a:cubicBezTo>
                  <a:cubicBezTo>
                    <a:pt x="1" y="157"/>
                    <a:pt x="0" y="154"/>
                    <a:pt x="1" y="152"/>
                  </a:cubicBezTo>
                  <a:cubicBezTo>
                    <a:pt x="37" y="8"/>
                    <a:pt x="37" y="8"/>
                    <a:pt x="37" y="8"/>
                  </a:cubicBezTo>
                  <a:cubicBezTo>
                    <a:pt x="39" y="3"/>
                    <a:pt x="44" y="0"/>
                    <a:pt x="48" y="1"/>
                  </a:cubicBezTo>
                  <a:cubicBezTo>
                    <a:pt x="53" y="2"/>
                    <a:pt x="56" y="7"/>
                    <a:pt x="55" y="12"/>
                  </a:cubicBezTo>
                  <a:cubicBezTo>
                    <a:pt x="21" y="145"/>
                    <a:pt x="21" y="145"/>
                    <a:pt x="21" y="145"/>
                  </a:cubicBezTo>
                  <a:cubicBezTo>
                    <a:pt x="171" y="145"/>
                    <a:pt x="171" y="145"/>
                    <a:pt x="171" y="145"/>
                  </a:cubicBezTo>
                  <a:cubicBezTo>
                    <a:pt x="176" y="145"/>
                    <a:pt x="180" y="149"/>
                    <a:pt x="180" y="154"/>
                  </a:cubicBezTo>
                  <a:cubicBezTo>
                    <a:pt x="180" y="159"/>
                    <a:pt x="176" y="163"/>
                    <a:pt x="171" y="16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71"/>
            <p:cNvSpPr>
              <a:spLocks/>
            </p:cNvSpPr>
            <p:nvPr/>
          </p:nvSpPr>
          <p:spPr bwMode="auto">
            <a:xfrm>
              <a:off x="1403351" y="1670051"/>
              <a:ext cx="107950" cy="28575"/>
            </a:xfrm>
            <a:custGeom>
              <a:avLst/>
              <a:gdLst>
                <a:gd name="T0" fmla="*/ 93663 w 68"/>
                <a:gd name="T1" fmla="*/ 28575 h 18"/>
                <a:gd name="T2" fmla="*/ 14288 w 68"/>
                <a:gd name="T3" fmla="*/ 28575 h 18"/>
                <a:gd name="T4" fmla="*/ 0 w 68"/>
                <a:gd name="T5" fmla="*/ 14288 h 18"/>
                <a:gd name="T6" fmla="*/ 14288 w 68"/>
                <a:gd name="T7" fmla="*/ 0 h 18"/>
                <a:gd name="T8" fmla="*/ 93663 w 68"/>
                <a:gd name="T9" fmla="*/ 0 h 18"/>
                <a:gd name="T10" fmla="*/ 107950 w 68"/>
                <a:gd name="T11" fmla="*/ 14288 h 18"/>
                <a:gd name="T12" fmla="*/ 93663 w 68"/>
                <a:gd name="T13" fmla="*/ 28575 h 18"/>
                <a:gd name="T14" fmla="*/ 0 60000 65536"/>
                <a:gd name="T15" fmla="*/ 0 60000 65536"/>
                <a:gd name="T16" fmla="*/ 0 60000 65536"/>
                <a:gd name="T17" fmla="*/ 0 60000 65536"/>
                <a:gd name="T18" fmla="*/ 0 60000 65536"/>
                <a:gd name="T19" fmla="*/ 0 60000 65536"/>
                <a:gd name="T20" fmla="*/ 0 60000 65536"/>
                <a:gd name="T21" fmla="*/ 0 w 68"/>
                <a:gd name="T22" fmla="*/ 0 h 18"/>
                <a:gd name="T23" fmla="*/ 68 w 6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8">
                  <a:moveTo>
                    <a:pt x="59" y="18"/>
                  </a:moveTo>
                  <a:cubicBezTo>
                    <a:pt x="9" y="18"/>
                    <a:pt x="9" y="18"/>
                    <a:pt x="9" y="18"/>
                  </a:cubicBezTo>
                  <a:cubicBezTo>
                    <a:pt x="4" y="18"/>
                    <a:pt x="0" y="14"/>
                    <a:pt x="0" y="9"/>
                  </a:cubicBezTo>
                  <a:cubicBezTo>
                    <a:pt x="0" y="4"/>
                    <a:pt x="4" y="0"/>
                    <a:pt x="9" y="0"/>
                  </a:cubicBezTo>
                  <a:cubicBezTo>
                    <a:pt x="59" y="0"/>
                    <a:pt x="59" y="0"/>
                    <a:pt x="59" y="0"/>
                  </a:cubicBezTo>
                  <a:cubicBezTo>
                    <a:pt x="64" y="0"/>
                    <a:pt x="68" y="4"/>
                    <a:pt x="68" y="9"/>
                  </a:cubicBezTo>
                  <a:cubicBezTo>
                    <a:pt x="68" y="14"/>
                    <a:pt x="64" y="18"/>
                    <a:pt x="5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72"/>
            <p:cNvSpPr>
              <a:spLocks/>
            </p:cNvSpPr>
            <p:nvPr/>
          </p:nvSpPr>
          <p:spPr bwMode="auto">
            <a:xfrm>
              <a:off x="1581151" y="1439863"/>
              <a:ext cx="104775" cy="258763"/>
            </a:xfrm>
            <a:custGeom>
              <a:avLst/>
              <a:gdLst>
                <a:gd name="T0" fmla="*/ 88900 w 66"/>
                <a:gd name="T1" fmla="*/ 258763 h 163"/>
                <a:gd name="T2" fmla="*/ 14288 w 66"/>
                <a:gd name="T3" fmla="*/ 258763 h 163"/>
                <a:gd name="T4" fmla="*/ 0 w 66"/>
                <a:gd name="T5" fmla="*/ 244475 h 163"/>
                <a:gd name="T6" fmla="*/ 14288 w 66"/>
                <a:gd name="T7" fmla="*/ 230188 h 163"/>
                <a:gd name="T8" fmla="*/ 71438 w 66"/>
                <a:gd name="T9" fmla="*/ 230188 h 163"/>
                <a:gd name="T10" fmla="*/ 17463 w 66"/>
                <a:gd name="T11" fmla="*/ 19050 h 163"/>
                <a:gd name="T12" fmla="*/ 26988 w 66"/>
                <a:gd name="T13" fmla="*/ 1588 h 163"/>
                <a:gd name="T14" fmla="*/ 44450 w 66"/>
                <a:gd name="T15" fmla="*/ 12700 h 163"/>
                <a:gd name="T16" fmla="*/ 103188 w 66"/>
                <a:gd name="T17" fmla="*/ 241300 h 163"/>
                <a:gd name="T18" fmla="*/ 100013 w 66"/>
                <a:gd name="T19" fmla="*/ 252413 h 163"/>
                <a:gd name="T20" fmla="*/ 88900 w 66"/>
                <a:gd name="T21" fmla="*/ 258763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
                <a:gd name="T34" fmla="*/ 0 h 163"/>
                <a:gd name="T35" fmla="*/ 66 w 66"/>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 h="163">
                  <a:moveTo>
                    <a:pt x="56" y="163"/>
                  </a:moveTo>
                  <a:cubicBezTo>
                    <a:pt x="9" y="163"/>
                    <a:pt x="9" y="163"/>
                    <a:pt x="9" y="163"/>
                  </a:cubicBezTo>
                  <a:cubicBezTo>
                    <a:pt x="4" y="163"/>
                    <a:pt x="0" y="159"/>
                    <a:pt x="0" y="154"/>
                  </a:cubicBezTo>
                  <a:cubicBezTo>
                    <a:pt x="0" y="149"/>
                    <a:pt x="4" y="145"/>
                    <a:pt x="9" y="145"/>
                  </a:cubicBezTo>
                  <a:cubicBezTo>
                    <a:pt x="45" y="145"/>
                    <a:pt x="45" y="145"/>
                    <a:pt x="45" y="145"/>
                  </a:cubicBezTo>
                  <a:cubicBezTo>
                    <a:pt x="11" y="12"/>
                    <a:pt x="11" y="12"/>
                    <a:pt x="11" y="12"/>
                  </a:cubicBezTo>
                  <a:cubicBezTo>
                    <a:pt x="10" y="7"/>
                    <a:pt x="12" y="2"/>
                    <a:pt x="17" y="1"/>
                  </a:cubicBezTo>
                  <a:cubicBezTo>
                    <a:pt x="22" y="0"/>
                    <a:pt x="27" y="3"/>
                    <a:pt x="28" y="8"/>
                  </a:cubicBezTo>
                  <a:cubicBezTo>
                    <a:pt x="65" y="152"/>
                    <a:pt x="65" y="152"/>
                    <a:pt x="65" y="152"/>
                  </a:cubicBezTo>
                  <a:cubicBezTo>
                    <a:pt x="66" y="154"/>
                    <a:pt x="65" y="157"/>
                    <a:pt x="63" y="159"/>
                  </a:cubicBezTo>
                  <a:cubicBezTo>
                    <a:pt x="62" y="162"/>
                    <a:pt x="59" y="163"/>
                    <a:pt x="56" y="16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73"/>
            <p:cNvSpPr>
              <a:spLocks/>
            </p:cNvSpPr>
            <p:nvPr/>
          </p:nvSpPr>
          <p:spPr bwMode="auto">
            <a:xfrm>
              <a:off x="1306513" y="1482726"/>
              <a:ext cx="111125" cy="122238"/>
            </a:xfrm>
            <a:custGeom>
              <a:avLst/>
              <a:gdLst>
                <a:gd name="T0" fmla="*/ 96838 w 70"/>
                <a:gd name="T1" fmla="*/ 122238 h 77"/>
                <a:gd name="T2" fmla="*/ 82550 w 70"/>
                <a:gd name="T3" fmla="*/ 111125 h 77"/>
                <a:gd name="T4" fmla="*/ 11113 w 70"/>
                <a:gd name="T5" fmla="*/ 28575 h 77"/>
                <a:gd name="T6" fmla="*/ 1588 w 70"/>
                <a:gd name="T7" fmla="*/ 11113 h 77"/>
                <a:gd name="T8" fmla="*/ 20638 w 70"/>
                <a:gd name="T9" fmla="*/ 1588 h 77"/>
                <a:gd name="T10" fmla="*/ 109538 w 70"/>
                <a:gd name="T11" fmla="*/ 104775 h 77"/>
                <a:gd name="T12" fmla="*/ 98425 w 70"/>
                <a:gd name="T13" fmla="*/ 122238 h 77"/>
                <a:gd name="T14" fmla="*/ 96838 w 70"/>
                <a:gd name="T15" fmla="*/ 122238 h 77"/>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77"/>
                <a:gd name="T26" fmla="*/ 70 w 70"/>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77">
                  <a:moveTo>
                    <a:pt x="61" y="77"/>
                  </a:moveTo>
                  <a:cubicBezTo>
                    <a:pt x="56" y="77"/>
                    <a:pt x="53" y="74"/>
                    <a:pt x="52" y="70"/>
                  </a:cubicBezTo>
                  <a:cubicBezTo>
                    <a:pt x="47" y="46"/>
                    <a:pt x="30" y="26"/>
                    <a:pt x="7" y="18"/>
                  </a:cubicBezTo>
                  <a:cubicBezTo>
                    <a:pt x="2" y="17"/>
                    <a:pt x="0" y="12"/>
                    <a:pt x="1" y="7"/>
                  </a:cubicBezTo>
                  <a:cubicBezTo>
                    <a:pt x="3" y="2"/>
                    <a:pt x="8" y="0"/>
                    <a:pt x="13" y="1"/>
                  </a:cubicBezTo>
                  <a:cubicBezTo>
                    <a:pt x="42" y="11"/>
                    <a:pt x="63" y="36"/>
                    <a:pt x="69" y="66"/>
                  </a:cubicBezTo>
                  <a:cubicBezTo>
                    <a:pt x="70" y="71"/>
                    <a:pt x="67" y="76"/>
                    <a:pt x="62" y="77"/>
                  </a:cubicBezTo>
                  <a:cubicBezTo>
                    <a:pt x="62" y="77"/>
                    <a:pt x="61" y="77"/>
                    <a:pt x="61" y="7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74"/>
            <p:cNvSpPr>
              <a:spLocks/>
            </p:cNvSpPr>
            <p:nvPr/>
          </p:nvSpPr>
          <p:spPr bwMode="auto">
            <a:xfrm>
              <a:off x="1144588" y="1482726"/>
              <a:ext cx="112713" cy="122238"/>
            </a:xfrm>
            <a:custGeom>
              <a:avLst/>
              <a:gdLst>
                <a:gd name="T0" fmla="*/ 15875 w 71"/>
                <a:gd name="T1" fmla="*/ 122238 h 77"/>
                <a:gd name="T2" fmla="*/ 14288 w 71"/>
                <a:gd name="T3" fmla="*/ 122238 h 77"/>
                <a:gd name="T4" fmla="*/ 1588 w 71"/>
                <a:gd name="T5" fmla="*/ 104775 h 77"/>
                <a:gd name="T6" fmla="*/ 92075 w 71"/>
                <a:gd name="T7" fmla="*/ 1588 h 77"/>
                <a:gd name="T8" fmla="*/ 111125 w 71"/>
                <a:gd name="T9" fmla="*/ 11113 h 77"/>
                <a:gd name="T10" fmla="*/ 101600 w 71"/>
                <a:gd name="T11" fmla="*/ 28575 h 77"/>
                <a:gd name="T12" fmla="*/ 30163 w 71"/>
                <a:gd name="T13" fmla="*/ 111125 h 77"/>
                <a:gd name="T14" fmla="*/ 15875 w 71"/>
                <a:gd name="T15" fmla="*/ 122238 h 77"/>
                <a:gd name="T16" fmla="*/ 0 60000 65536"/>
                <a:gd name="T17" fmla="*/ 0 60000 65536"/>
                <a:gd name="T18" fmla="*/ 0 60000 65536"/>
                <a:gd name="T19" fmla="*/ 0 60000 65536"/>
                <a:gd name="T20" fmla="*/ 0 60000 65536"/>
                <a:gd name="T21" fmla="*/ 0 60000 65536"/>
                <a:gd name="T22" fmla="*/ 0 60000 65536"/>
                <a:gd name="T23" fmla="*/ 0 60000 65536"/>
                <a:gd name="T24" fmla="*/ 0 w 71"/>
                <a:gd name="T25" fmla="*/ 0 h 77"/>
                <a:gd name="T26" fmla="*/ 71 w 71"/>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 h="77">
                  <a:moveTo>
                    <a:pt x="10" y="77"/>
                  </a:moveTo>
                  <a:cubicBezTo>
                    <a:pt x="10" y="77"/>
                    <a:pt x="9" y="77"/>
                    <a:pt x="9" y="77"/>
                  </a:cubicBezTo>
                  <a:cubicBezTo>
                    <a:pt x="4" y="76"/>
                    <a:pt x="0" y="71"/>
                    <a:pt x="1" y="66"/>
                  </a:cubicBezTo>
                  <a:cubicBezTo>
                    <a:pt x="7" y="36"/>
                    <a:pt x="29" y="11"/>
                    <a:pt x="58" y="1"/>
                  </a:cubicBezTo>
                  <a:cubicBezTo>
                    <a:pt x="63" y="0"/>
                    <a:pt x="68" y="2"/>
                    <a:pt x="70" y="7"/>
                  </a:cubicBezTo>
                  <a:cubicBezTo>
                    <a:pt x="71" y="12"/>
                    <a:pt x="69" y="17"/>
                    <a:pt x="64" y="18"/>
                  </a:cubicBezTo>
                  <a:cubicBezTo>
                    <a:pt x="41" y="26"/>
                    <a:pt x="24" y="46"/>
                    <a:pt x="19" y="70"/>
                  </a:cubicBezTo>
                  <a:cubicBezTo>
                    <a:pt x="18" y="74"/>
                    <a:pt x="14" y="77"/>
                    <a:pt x="10" y="7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Line 75"/>
            <p:cNvSpPr>
              <a:spLocks noChangeShapeType="1"/>
            </p:cNvSpPr>
            <p:nvPr/>
          </p:nvSpPr>
          <p:spPr bwMode="auto">
            <a:xfrm>
              <a:off x="1049338" y="1395413"/>
              <a:ext cx="1588" cy="1588"/>
            </a:xfrm>
            <a:prstGeom prst="line">
              <a:avLst/>
            </a:prstGeom>
            <a:noFill/>
            <a:ln w="6350" cap="rnd">
              <a:solidFill>
                <a:srgbClr val="59575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ectangle 76"/>
            <p:cNvSpPr>
              <a:spLocks noChangeArrowheads="1"/>
            </p:cNvSpPr>
            <p:nvPr/>
          </p:nvSpPr>
          <p:spPr bwMode="auto">
            <a:xfrm>
              <a:off x="995363" y="1287463"/>
              <a:ext cx="17463" cy="952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77"/>
            <p:cNvSpPr>
              <a:spLocks noEditPoints="1"/>
            </p:cNvSpPr>
            <p:nvPr/>
          </p:nvSpPr>
          <p:spPr bwMode="auto">
            <a:xfrm>
              <a:off x="1243013" y="1285876"/>
              <a:ext cx="77788" cy="98425"/>
            </a:xfrm>
            <a:custGeom>
              <a:avLst/>
              <a:gdLst>
                <a:gd name="T0" fmla="*/ 66675 w 49"/>
                <a:gd name="T1" fmla="*/ 87313 h 62"/>
                <a:gd name="T2" fmla="*/ 38100 w 49"/>
                <a:gd name="T3" fmla="*/ 98425 h 62"/>
                <a:gd name="T4" fmla="*/ 11113 w 49"/>
                <a:gd name="T5" fmla="*/ 87313 h 62"/>
                <a:gd name="T6" fmla="*/ 0 w 49"/>
                <a:gd name="T7" fmla="*/ 49213 h 62"/>
                <a:gd name="T8" fmla="*/ 11113 w 49"/>
                <a:gd name="T9" fmla="*/ 11113 h 62"/>
                <a:gd name="T10" fmla="*/ 38100 w 49"/>
                <a:gd name="T11" fmla="*/ 0 h 62"/>
                <a:gd name="T12" fmla="*/ 66675 w 49"/>
                <a:gd name="T13" fmla="*/ 11113 h 62"/>
                <a:gd name="T14" fmla="*/ 77788 w 49"/>
                <a:gd name="T15" fmla="*/ 49213 h 62"/>
                <a:gd name="T16" fmla="*/ 66675 w 49"/>
                <a:gd name="T17" fmla="*/ 87313 h 62"/>
                <a:gd name="T18" fmla="*/ 53975 w 49"/>
                <a:gd name="T19" fmla="*/ 22225 h 62"/>
                <a:gd name="T20" fmla="*/ 38100 w 49"/>
                <a:gd name="T21" fmla="*/ 15875 h 62"/>
                <a:gd name="T22" fmla="*/ 23813 w 49"/>
                <a:gd name="T23" fmla="*/ 22225 h 62"/>
                <a:gd name="T24" fmla="*/ 17463 w 49"/>
                <a:gd name="T25" fmla="*/ 49213 h 62"/>
                <a:gd name="T26" fmla="*/ 23813 w 49"/>
                <a:gd name="T27" fmla="*/ 76200 h 62"/>
                <a:gd name="T28" fmla="*/ 38100 w 49"/>
                <a:gd name="T29" fmla="*/ 82550 h 62"/>
                <a:gd name="T30" fmla="*/ 53975 w 49"/>
                <a:gd name="T31" fmla="*/ 76200 h 62"/>
                <a:gd name="T32" fmla="*/ 60325 w 49"/>
                <a:gd name="T33" fmla="*/ 49213 h 62"/>
                <a:gd name="T34" fmla="*/ 53975 w 49"/>
                <a:gd name="T35" fmla="*/ 22225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62"/>
                <a:gd name="T56" fmla="*/ 49 w 49"/>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62">
                  <a:moveTo>
                    <a:pt x="42" y="55"/>
                  </a:moveTo>
                  <a:cubicBezTo>
                    <a:pt x="37" y="60"/>
                    <a:pt x="31" y="62"/>
                    <a:pt x="24" y="62"/>
                  </a:cubicBezTo>
                  <a:cubicBezTo>
                    <a:pt x="18" y="62"/>
                    <a:pt x="12" y="60"/>
                    <a:pt x="7" y="55"/>
                  </a:cubicBezTo>
                  <a:cubicBezTo>
                    <a:pt x="1" y="49"/>
                    <a:pt x="0" y="41"/>
                    <a:pt x="0" y="31"/>
                  </a:cubicBezTo>
                  <a:cubicBezTo>
                    <a:pt x="0" y="22"/>
                    <a:pt x="1" y="14"/>
                    <a:pt x="7" y="7"/>
                  </a:cubicBezTo>
                  <a:cubicBezTo>
                    <a:pt x="12" y="3"/>
                    <a:pt x="18" y="0"/>
                    <a:pt x="24" y="0"/>
                  </a:cubicBezTo>
                  <a:cubicBezTo>
                    <a:pt x="31" y="0"/>
                    <a:pt x="37" y="3"/>
                    <a:pt x="42" y="7"/>
                  </a:cubicBezTo>
                  <a:cubicBezTo>
                    <a:pt x="48" y="14"/>
                    <a:pt x="49" y="22"/>
                    <a:pt x="49" y="31"/>
                  </a:cubicBezTo>
                  <a:cubicBezTo>
                    <a:pt x="49" y="41"/>
                    <a:pt x="48" y="49"/>
                    <a:pt x="42" y="55"/>
                  </a:cubicBezTo>
                  <a:close/>
                  <a:moveTo>
                    <a:pt x="34" y="14"/>
                  </a:moveTo>
                  <a:cubicBezTo>
                    <a:pt x="31" y="12"/>
                    <a:pt x="28" y="10"/>
                    <a:pt x="24" y="10"/>
                  </a:cubicBezTo>
                  <a:cubicBezTo>
                    <a:pt x="21" y="10"/>
                    <a:pt x="17" y="12"/>
                    <a:pt x="15" y="14"/>
                  </a:cubicBezTo>
                  <a:cubicBezTo>
                    <a:pt x="11" y="18"/>
                    <a:pt x="11" y="26"/>
                    <a:pt x="11" y="31"/>
                  </a:cubicBezTo>
                  <a:cubicBezTo>
                    <a:pt x="11" y="37"/>
                    <a:pt x="11" y="44"/>
                    <a:pt x="15" y="48"/>
                  </a:cubicBezTo>
                  <a:cubicBezTo>
                    <a:pt x="17" y="51"/>
                    <a:pt x="21" y="52"/>
                    <a:pt x="24" y="52"/>
                  </a:cubicBezTo>
                  <a:cubicBezTo>
                    <a:pt x="28" y="52"/>
                    <a:pt x="31" y="51"/>
                    <a:pt x="34" y="48"/>
                  </a:cubicBezTo>
                  <a:cubicBezTo>
                    <a:pt x="38" y="44"/>
                    <a:pt x="38" y="37"/>
                    <a:pt x="38" y="31"/>
                  </a:cubicBezTo>
                  <a:cubicBezTo>
                    <a:pt x="38" y="26"/>
                    <a:pt x="38" y="18"/>
                    <a:pt x="34" y="1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78"/>
            <p:cNvSpPr>
              <a:spLocks/>
            </p:cNvSpPr>
            <p:nvPr/>
          </p:nvSpPr>
          <p:spPr bwMode="auto">
            <a:xfrm>
              <a:off x="1524001" y="1287463"/>
              <a:ext cx="73025" cy="95250"/>
            </a:xfrm>
            <a:custGeom>
              <a:avLst/>
              <a:gdLst>
                <a:gd name="T0" fmla="*/ 44450 w 46"/>
                <a:gd name="T1" fmla="*/ 17463 h 60"/>
                <a:gd name="T2" fmla="*/ 44450 w 46"/>
                <a:gd name="T3" fmla="*/ 95250 h 60"/>
                <a:gd name="T4" fmla="*/ 26988 w 46"/>
                <a:gd name="T5" fmla="*/ 95250 h 60"/>
                <a:gd name="T6" fmla="*/ 26988 w 46"/>
                <a:gd name="T7" fmla="*/ 17463 h 60"/>
                <a:gd name="T8" fmla="*/ 0 w 46"/>
                <a:gd name="T9" fmla="*/ 17463 h 60"/>
                <a:gd name="T10" fmla="*/ 0 w 46"/>
                <a:gd name="T11" fmla="*/ 0 h 60"/>
                <a:gd name="T12" fmla="*/ 73025 w 46"/>
                <a:gd name="T13" fmla="*/ 0 h 60"/>
                <a:gd name="T14" fmla="*/ 73025 w 46"/>
                <a:gd name="T15" fmla="*/ 17463 h 60"/>
                <a:gd name="T16" fmla="*/ 44450 w 46"/>
                <a:gd name="T17" fmla="*/ 17463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60"/>
                <a:gd name="T29" fmla="*/ 46 w 46"/>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60">
                  <a:moveTo>
                    <a:pt x="28" y="11"/>
                  </a:moveTo>
                  <a:lnTo>
                    <a:pt x="28" y="60"/>
                  </a:lnTo>
                  <a:lnTo>
                    <a:pt x="17" y="60"/>
                  </a:lnTo>
                  <a:lnTo>
                    <a:pt x="17" y="11"/>
                  </a:lnTo>
                  <a:lnTo>
                    <a:pt x="0" y="11"/>
                  </a:lnTo>
                  <a:lnTo>
                    <a:pt x="0" y="0"/>
                  </a:lnTo>
                  <a:lnTo>
                    <a:pt x="46" y="0"/>
                  </a:lnTo>
                  <a:lnTo>
                    <a:pt x="46" y="11"/>
                  </a:lnTo>
                  <a:lnTo>
                    <a:pt x="28"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7" name="矩形 166"/>
          <p:cNvSpPr/>
          <p:nvPr/>
        </p:nvSpPr>
        <p:spPr>
          <a:xfrm>
            <a:off x="6661247" y="2180759"/>
            <a:ext cx="527709" cy="307777"/>
          </a:xfrm>
          <a:prstGeom prst="rect">
            <a:avLst/>
          </a:prstGeom>
        </p:spPr>
        <p:txBody>
          <a:bodyPr wrap="none">
            <a:spAutoFit/>
          </a:bodyPr>
          <a:lstStyle/>
          <a:p>
            <a:pPr algn="ctr" defTabSz="914400" fontAlgn="ctr">
              <a:defRPr/>
            </a:pPr>
            <a:r>
              <a:rPr lang="en-US" sz="1400" b="1" dirty="0" smtClean="0">
                <a:solidFill>
                  <a:srgbClr val="C7000B"/>
                </a:solidFill>
                <a:latin typeface="Huawei Sans" panose="020C0503030203020204" pitchFamily="34" charset="0"/>
              </a:rPr>
              <a:t>&lt; 1s</a:t>
            </a:r>
            <a:endParaRPr lang="en-US" altLang="zh-CN" sz="105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5231419" y="1580439"/>
            <a:ext cx="513282" cy="338554"/>
          </a:xfrm>
          <a:prstGeom prst="rect">
            <a:avLst/>
          </a:prstGeom>
        </p:spPr>
        <p:txBody>
          <a:bodyPr wrap="none">
            <a:spAutoFit/>
          </a:bodyPr>
          <a:lstStyle/>
          <a:p>
            <a:pPr fontAlgn="ctr"/>
            <a:r>
              <a:rPr lang="en-US" sz="1600" b="1" dirty="0" smtClean="0">
                <a:solidFill>
                  <a:srgbClr val="C7000B"/>
                </a:solidFill>
                <a:latin typeface="Huawei Sans" panose="020C0503030203020204" pitchFamily="34" charset="0"/>
              </a:rPr>
              <a:t>10s</a:t>
            </a:r>
            <a:endParaRPr lang="en-US" altLang="zh-CN" sz="1600" dirty="0">
              <a:latin typeface="Huawei Sans" panose="020C0503030203020204" pitchFamily="34" charset="0"/>
            </a:endParaRPr>
          </a:p>
        </p:txBody>
      </p:sp>
      <p:sp>
        <p:nvSpPr>
          <p:cNvPr id="8" name="矩形 7"/>
          <p:cNvSpPr/>
          <p:nvPr/>
        </p:nvSpPr>
        <p:spPr>
          <a:xfrm>
            <a:off x="4528583" y="2197418"/>
            <a:ext cx="1327608" cy="307777"/>
          </a:xfrm>
          <a:prstGeom prst="rect">
            <a:avLst/>
          </a:prstGeom>
        </p:spPr>
        <p:txBody>
          <a:bodyPr wrap="none">
            <a:spAutoFit/>
          </a:bodyPr>
          <a:lstStyle/>
          <a:p>
            <a:pPr algn="ctr" defTabSz="914400" fontAlgn="ctr">
              <a:defRPr/>
            </a:pPr>
            <a:r>
              <a:rPr lang="en-US" sz="1400" b="1" dirty="0" smtClean="0">
                <a:solidFill>
                  <a:srgbClr val="1D1D1A"/>
                </a:solidFill>
                <a:latin typeface="Huawei Sans" panose="020C0503030203020204" pitchFamily="34" charset="0"/>
              </a:rPr>
              <a:t>Failover time</a:t>
            </a:r>
            <a:endParaRPr lang="en-US" altLang="zh-CN"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平行四边形 181">
            <a:extLst>
              <a:ext uri="{FF2B5EF4-FFF2-40B4-BE49-F238E27FC236}">
                <a16:creationId xmlns:a16="http://schemas.microsoft.com/office/drawing/2014/main" xmlns="" id="{ECD7B8C5-71BC-463D-A33B-237A74D4859C}"/>
              </a:ext>
            </a:extLst>
          </p:cNvPr>
          <p:cNvSpPr/>
          <p:nvPr/>
        </p:nvSpPr>
        <p:spPr>
          <a:xfrm>
            <a:off x="8625770" y="1995093"/>
            <a:ext cx="2623540" cy="829616"/>
          </a:xfrm>
          <a:prstGeom prst="parallelogram">
            <a:avLst>
              <a:gd name="adj" fmla="val 38486"/>
            </a:avLst>
          </a:pr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3" name="直接连接符 182">
            <a:extLst>
              <a:ext uri="{FF2B5EF4-FFF2-40B4-BE49-F238E27FC236}">
                <a16:creationId xmlns:a16="http://schemas.microsoft.com/office/drawing/2014/main" xmlns="" id="{E04C2366-B6F3-4216-A98E-ABC56D22DC1B}"/>
              </a:ext>
            </a:extLst>
          </p:cNvPr>
          <p:cNvCxnSpPr>
            <a:cxnSpLocks/>
            <a:stCxn id="197" idx="3"/>
          </p:cNvCxnSpPr>
          <p:nvPr/>
        </p:nvCxnSpPr>
        <p:spPr>
          <a:xfrm flipV="1">
            <a:off x="9207250" y="2468061"/>
            <a:ext cx="179497" cy="1220"/>
          </a:xfrm>
          <a:prstGeom prst="line">
            <a:avLst/>
          </a:prstGeom>
          <a:noFill/>
          <a:ln w="9525" cap="flat" cmpd="sng" algn="ctr">
            <a:solidFill>
              <a:sysClr val="window" lastClr="FFFFFF">
                <a:lumMod val="50000"/>
              </a:sysClr>
            </a:solidFill>
            <a:prstDash val="solid"/>
            <a:miter lim="800000"/>
          </a:ln>
          <a:effectLst/>
        </p:spPr>
      </p:cxnSp>
      <p:cxnSp>
        <p:nvCxnSpPr>
          <p:cNvPr id="184" name="直接连接符 183">
            <a:extLst>
              <a:ext uri="{FF2B5EF4-FFF2-40B4-BE49-F238E27FC236}">
                <a16:creationId xmlns:a16="http://schemas.microsoft.com/office/drawing/2014/main" xmlns="" id="{EE1FC398-5B6E-4DE2-A220-41E673D3BFFD}"/>
              </a:ext>
            </a:extLst>
          </p:cNvPr>
          <p:cNvCxnSpPr>
            <a:cxnSpLocks/>
            <a:stCxn id="194" idx="1"/>
            <a:endCxn id="195" idx="3"/>
          </p:cNvCxnSpPr>
          <p:nvPr/>
        </p:nvCxnSpPr>
        <p:spPr>
          <a:xfrm>
            <a:off x="10097690" y="2192145"/>
            <a:ext cx="1020421" cy="0"/>
          </a:xfrm>
          <a:prstGeom prst="line">
            <a:avLst/>
          </a:prstGeom>
          <a:noFill/>
          <a:ln w="9525" cap="flat" cmpd="sng" algn="ctr">
            <a:solidFill>
              <a:sysClr val="window" lastClr="FFFFFF">
                <a:lumMod val="50000"/>
              </a:sysClr>
            </a:solidFill>
            <a:prstDash val="solid"/>
            <a:miter lim="800000"/>
          </a:ln>
          <a:effectLst/>
        </p:spPr>
      </p:cxnSp>
      <p:cxnSp>
        <p:nvCxnSpPr>
          <p:cNvPr id="185" name="直接连接符 184">
            <a:extLst>
              <a:ext uri="{FF2B5EF4-FFF2-40B4-BE49-F238E27FC236}">
                <a16:creationId xmlns:a16="http://schemas.microsoft.com/office/drawing/2014/main" xmlns="" id="{061D1FD3-33DF-479E-8B7D-44CCDF841A2D}"/>
              </a:ext>
            </a:extLst>
          </p:cNvPr>
          <p:cNvCxnSpPr>
            <a:cxnSpLocks/>
            <a:stCxn id="193" idx="1"/>
            <a:endCxn id="196" idx="3"/>
          </p:cNvCxnSpPr>
          <p:nvPr/>
        </p:nvCxnSpPr>
        <p:spPr>
          <a:xfrm>
            <a:off x="9764455" y="2709102"/>
            <a:ext cx="1025488" cy="0"/>
          </a:xfrm>
          <a:prstGeom prst="line">
            <a:avLst/>
          </a:prstGeom>
          <a:noFill/>
          <a:ln w="9525" cap="flat" cmpd="sng" algn="ctr">
            <a:solidFill>
              <a:sysClr val="window" lastClr="FFFFFF">
                <a:lumMod val="50000"/>
              </a:sysClr>
            </a:solidFill>
            <a:prstDash val="solid"/>
            <a:miter lim="800000"/>
          </a:ln>
          <a:effectLst/>
        </p:spPr>
      </p:cxnSp>
      <p:cxnSp>
        <p:nvCxnSpPr>
          <p:cNvPr id="186" name="直接连接符 185">
            <a:extLst>
              <a:ext uri="{FF2B5EF4-FFF2-40B4-BE49-F238E27FC236}">
                <a16:creationId xmlns:a16="http://schemas.microsoft.com/office/drawing/2014/main" xmlns="" id="{E08D8A6B-4681-4AE7-BBB9-A02E4A80C203}"/>
              </a:ext>
            </a:extLst>
          </p:cNvPr>
          <p:cNvCxnSpPr>
            <a:cxnSpLocks/>
            <a:endCxn id="195" idx="3"/>
          </p:cNvCxnSpPr>
          <p:nvPr/>
        </p:nvCxnSpPr>
        <p:spPr>
          <a:xfrm flipV="1">
            <a:off x="9852406" y="2192145"/>
            <a:ext cx="1265705" cy="602158"/>
          </a:xfrm>
          <a:prstGeom prst="line">
            <a:avLst/>
          </a:prstGeom>
          <a:noFill/>
          <a:ln w="9525" cap="flat" cmpd="sng" algn="ctr">
            <a:solidFill>
              <a:sysClr val="window" lastClr="FFFFFF">
                <a:lumMod val="50000"/>
              </a:sysClr>
            </a:solidFill>
            <a:prstDash val="solid"/>
            <a:miter lim="800000"/>
          </a:ln>
          <a:effectLst/>
        </p:spPr>
      </p:cxnSp>
      <p:cxnSp>
        <p:nvCxnSpPr>
          <p:cNvPr id="187" name="直接连接符 186">
            <a:extLst>
              <a:ext uri="{FF2B5EF4-FFF2-40B4-BE49-F238E27FC236}">
                <a16:creationId xmlns:a16="http://schemas.microsoft.com/office/drawing/2014/main" xmlns="" id="{63193FB6-7620-4057-B764-366DDE5A2BD7}"/>
              </a:ext>
            </a:extLst>
          </p:cNvPr>
          <p:cNvCxnSpPr>
            <a:cxnSpLocks/>
            <a:endCxn id="196" idx="3"/>
          </p:cNvCxnSpPr>
          <p:nvPr/>
        </p:nvCxnSpPr>
        <p:spPr>
          <a:xfrm>
            <a:off x="10438848" y="2181049"/>
            <a:ext cx="351095" cy="528053"/>
          </a:xfrm>
          <a:prstGeom prst="line">
            <a:avLst/>
          </a:prstGeom>
          <a:noFill/>
          <a:ln w="9525" cap="flat" cmpd="sng" algn="ctr">
            <a:solidFill>
              <a:sysClr val="window" lastClr="FFFFFF">
                <a:lumMod val="50000"/>
              </a:sysClr>
            </a:solidFill>
            <a:prstDash val="solid"/>
            <a:miter lim="800000"/>
          </a:ln>
          <a:effectLst/>
        </p:spPr>
      </p:cxnSp>
      <p:cxnSp>
        <p:nvCxnSpPr>
          <p:cNvPr id="188" name="直接连接符 187">
            <a:extLst>
              <a:ext uri="{FF2B5EF4-FFF2-40B4-BE49-F238E27FC236}">
                <a16:creationId xmlns:a16="http://schemas.microsoft.com/office/drawing/2014/main" xmlns="" id="{F5C197B8-19E5-459B-B34A-5A9FCA8CA840}"/>
              </a:ext>
            </a:extLst>
          </p:cNvPr>
          <p:cNvCxnSpPr/>
          <p:nvPr/>
        </p:nvCxnSpPr>
        <p:spPr>
          <a:xfrm flipH="1">
            <a:off x="9851208" y="2135931"/>
            <a:ext cx="506269" cy="685779"/>
          </a:xfrm>
          <a:prstGeom prst="line">
            <a:avLst/>
          </a:prstGeom>
          <a:noFill/>
          <a:ln w="9525" cap="flat" cmpd="sng" algn="ctr">
            <a:solidFill>
              <a:sysClr val="window" lastClr="FFFFFF">
                <a:lumMod val="50000"/>
              </a:sysClr>
            </a:solidFill>
            <a:prstDash val="solid"/>
            <a:miter lim="800000"/>
          </a:ln>
          <a:effectLst/>
        </p:spPr>
      </p:cxnSp>
      <p:cxnSp>
        <p:nvCxnSpPr>
          <p:cNvPr id="189" name="直接连接符 188">
            <a:extLst>
              <a:ext uri="{FF2B5EF4-FFF2-40B4-BE49-F238E27FC236}">
                <a16:creationId xmlns:a16="http://schemas.microsoft.com/office/drawing/2014/main" xmlns="" id="{B22DDBDE-5118-4F3A-939F-6343F5B1B474}"/>
              </a:ext>
            </a:extLst>
          </p:cNvPr>
          <p:cNvCxnSpPr/>
          <p:nvPr/>
        </p:nvCxnSpPr>
        <p:spPr>
          <a:xfrm flipH="1">
            <a:off x="9804609" y="2135931"/>
            <a:ext cx="506269" cy="685779"/>
          </a:xfrm>
          <a:prstGeom prst="line">
            <a:avLst/>
          </a:prstGeom>
          <a:noFill/>
          <a:ln w="9525" cap="flat" cmpd="sng" algn="ctr">
            <a:solidFill>
              <a:sysClr val="window" lastClr="FFFFFF">
                <a:lumMod val="50000"/>
              </a:sysClr>
            </a:solidFill>
            <a:prstDash val="solid"/>
            <a:miter lim="800000"/>
          </a:ln>
          <a:effectLst/>
        </p:spPr>
      </p:cxnSp>
      <p:cxnSp>
        <p:nvCxnSpPr>
          <p:cNvPr id="190" name="直接连接符 189">
            <a:extLst>
              <a:ext uri="{FF2B5EF4-FFF2-40B4-BE49-F238E27FC236}">
                <a16:creationId xmlns:a16="http://schemas.microsoft.com/office/drawing/2014/main" xmlns="" id="{E0AACDEF-8256-43A9-9B21-74647358B687}"/>
              </a:ext>
            </a:extLst>
          </p:cNvPr>
          <p:cNvCxnSpPr>
            <a:stCxn id="193" idx="3"/>
          </p:cNvCxnSpPr>
          <p:nvPr/>
        </p:nvCxnSpPr>
        <p:spPr>
          <a:xfrm flipH="1" flipV="1">
            <a:off x="9500251" y="2523938"/>
            <a:ext cx="595174" cy="185164"/>
          </a:xfrm>
          <a:prstGeom prst="line">
            <a:avLst/>
          </a:prstGeom>
          <a:noFill/>
          <a:ln w="9525" cap="flat" cmpd="sng" algn="ctr">
            <a:solidFill>
              <a:sysClr val="window" lastClr="FFFFFF">
                <a:lumMod val="50000"/>
              </a:sysClr>
            </a:solidFill>
            <a:prstDash val="solid"/>
            <a:miter lim="800000"/>
          </a:ln>
          <a:effectLst/>
        </p:spPr>
      </p:cxnSp>
      <p:cxnSp>
        <p:nvCxnSpPr>
          <p:cNvPr id="191" name="直接连接符 190">
            <a:extLst>
              <a:ext uri="{FF2B5EF4-FFF2-40B4-BE49-F238E27FC236}">
                <a16:creationId xmlns:a16="http://schemas.microsoft.com/office/drawing/2014/main" xmlns="" id="{7904EE0A-C7A1-4263-8489-0A57313424E1}"/>
              </a:ext>
            </a:extLst>
          </p:cNvPr>
          <p:cNvCxnSpPr>
            <a:stCxn id="194" idx="3"/>
          </p:cNvCxnSpPr>
          <p:nvPr/>
        </p:nvCxnSpPr>
        <p:spPr>
          <a:xfrm flipH="1">
            <a:off x="9501026" y="2192145"/>
            <a:ext cx="927634" cy="320994"/>
          </a:xfrm>
          <a:prstGeom prst="line">
            <a:avLst/>
          </a:prstGeom>
          <a:noFill/>
          <a:ln w="9525" cap="flat" cmpd="sng" algn="ctr">
            <a:solidFill>
              <a:sysClr val="window" lastClr="FFFFFF">
                <a:lumMod val="50000"/>
              </a:sysClr>
            </a:solidFill>
            <a:prstDash val="solid"/>
            <a:miter lim="800000"/>
          </a:ln>
          <a:effectLst/>
        </p:spPr>
      </p:cxnSp>
      <p:pic>
        <p:nvPicPr>
          <p:cNvPr id="192" name="图片 1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1529" y="2333583"/>
            <a:ext cx="330970" cy="271395"/>
          </a:xfrm>
          <a:prstGeom prst="rect">
            <a:avLst/>
          </a:prstGeom>
        </p:spPr>
      </p:pic>
      <p:pic>
        <p:nvPicPr>
          <p:cNvPr id="193" name="图片 1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64455" y="2573404"/>
            <a:ext cx="330970" cy="271395"/>
          </a:xfrm>
          <a:prstGeom prst="rect">
            <a:avLst/>
          </a:prstGeom>
        </p:spPr>
      </p:pic>
      <p:pic>
        <p:nvPicPr>
          <p:cNvPr id="194" name="图片 1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97690" y="2056447"/>
            <a:ext cx="330970" cy="271395"/>
          </a:xfrm>
          <a:prstGeom prst="rect">
            <a:avLst/>
          </a:prstGeom>
        </p:spPr>
      </p:pic>
      <p:pic>
        <p:nvPicPr>
          <p:cNvPr id="195" name="图片 1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87141" y="2056447"/>
            <a:ext cx="330970" cy="271395"/>
          </a:xfrm>
          <a:prstGeom prst="rect">
            <a:avLst/>
          </a:prstGeom>
        </p:spPr>
      </p:pic>
      <p:pic>
        <p:nvPicPr>
          <p:cNvPr id="196" name="图片 1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58973" y="2573404"/>
            <a:ext cx="330970" cy="271395"/>
          </a:xfrm>
          <a:prstGeom prst="rect">
            <a:avLst/>
          </a:prstGeom>
        </p:spPr>
      </p:pic>
      <p:pic>
        <p:nvPicPr>
          <p:cNvPr id="197" name="图片 19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76280" y="2333583"/>
            <a:ext cx="330970" cy="271395"/>
          </a:xfrm>
          <a:prstGeom prst="rect">
            <a:avLst/>
          </a:prstGeom>
        </p:spPr>
      </p:pic>
      <p:cxnSp>
        <p:nvCxnSpPr>
          <p:cNvPr id="201" name="直接箭头连接符 200"/>
          <p:cNvCxnSpPr/>
          <p:nvPr/>
        </p:nvCxnSpPr>
        <p:spPr>
          <a:xfrm flipH="1">
            <a:off x="9873394" y="2884132"/>
            <a:ext cx="1" cy="306086"/>
          </a:xfrm>
          <a:prstGeom prst="straightConnector1">
            <a:avLst/>
          </a:prstGeom>
          <a:ln w="1905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210550" y="1666875"/>
            <a:ext cx="445942" cy="0"/>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bwMode="grayWhite">
          <a:xfrm>
            <a:off x="8210550" y="1851545"/>
            <a:ext cx="445942" cy="0"/>
          </a:xfrm>
          <a:prstGeom prst="line">
            <a:avLst/>
          </a:prstGeom>
          <a:ln w="38100">
            <a:solidFill>
              <a:srgbClr val="56C4D2"/>
            </a:solidFill>
            <a:prstDash val="dash"/>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a:off x="8506076" y="2047188"/>
            <a:ext cx="2958957" cy="174660"/>
          </a:xfrm>
          <a:custGeom>
            <a:avLst/>
            <a:gdLst>
              <a:gd name="connsiteX0" fmla="*/ 0 w 2958957"/>
              <a:gd name="connsiteY0" fmla="*/ 30822 h 174660"/>
              <a:gd name="connsiteX1" fmla="*/ 554805 w 2958957"/>
              <a:gd name="connsiteY1" fmla="*/ 174660 h 174660"/>
              <a:gd name="connsiteX2" fmla="*/ 2486346 w 2958957"/>
              <a:gd name="connsiteY2" fmla="*/ 154112 h 174660"/>
              <a:gd name="connsiteX3" fmla="*/ 2958957 w 2958957"/>
              <a:gd name="connsiteY3" fmla="*/ 0 h 174660"/>
            </a:gdLst>
            <a:ahLst/>
            <a:cxnLst>
              <a:cxn ang="0">
                <a:pos x="connsiteX0" y="connsiteY0"/>
              </a:cxn>
              <a:cxn ang="0">
                <a:pos x="connsiteX1" y="connsiteY1"/>
              </a:cxn>
              <a:cxn ang="0">
                <a:pos x="connsiteX2" y="connsiteY2"/>
              </a:cxn>
              <a:cxn ang="0">
                <a:pos x="connsiteX3" y="connsiteY3"/>
              </a:cxn>
            </a:cxnLst>
            <a:rect l="l" t="t" r="r" b="b"/>
            <a:pathLst>
              <a:path w="2958957" h="174660">
                <a:moveTo>
                  <a:pt x="0" y="30822"/>
                </a:moveTo>
                <a:lnTo>
                  <a:pt x="554805" y="174660"/>
                </a:lnTo>
                <a:lnTo>
                  <a:pt x="2486346" y="154112"/>
                </a:lnTo>
                <a:lnTo>
                  <a:pt x="2958957" y="0"/>
                </a:lnTo>
              </a:path>
            </a:pathLst>
          </a:custGeom>
          <a:ln w="38100">
            <a:solidFill>
              <a:srgbClr val="FDD35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06" name="任意多边形 205"/>
          <p:cNvSpPr/>
          <p:nvPr/>
        </p:nvSpPr>
        <p:spPr bwMode="grayWhite">
          <a:xfrm>
            <a:off x="8460877" y="2227202"/>
            <a:ext cx="2958957" cy="174660"/>
          </a:xfrm>
          <a:custGeom>
            <a:avLst/>
            <a:gdLst>
              <a:gd name="connsiteX0" fmla="*/ 0 w 2958957"/>
              <a:gd name="connsiteY0" fmla="*/ 30822 h 174660"/>
              <a:gd name="connsiteX1" fmla="*/ 554805 w 2958957"/>
              <a:gd name="connsiteY1" fmla="*/ 174660 h 174660"/>
              <a:gd name="connsiteX2" fmla="*/ 2486346 w 2958957"/>
              <a:gd name="connsiteY2" fmla="*/ 154112 h 174660"/>
              <a:gd name="connsiteX3" fmla="*/ 2958957 w 2958957"/>
              <a:gd name="connsiteY3" fmla="*/ 0 h 174660"/>
            </a:gdLst>
            <a:ahLst/>
            <a:cxnLst>
              <a:cxn ang="0">
                <a:pos x="connsiteX0" y="connsiteY0"/>
              </a:cxn>
              <a:cxn ang="0">
                <a:pos x="connsiteX1" y="connsiteY1"/>
              </a:cxn>
              <a:cxn ang="0">
                <a:pos x="connsiteX2" y="connsiteY2"/>
              </a:cxn>
              <a:cxn ang="0">
                <a:pos x="connsiteX3" y="connsiteY3"/>
              </a:cxn>
            </a:cxnLst>
            <a:rect l="l" t="t" r="r" b="b"/>
            <a:pathLst>
              <a:path w="2958957" h="174660">
                <a:moveTo>
                  <a:pt x="0" y="30822"/>
                </a:moveTo>
                <a:lnTo>
                  <a:pt x="554805" y="174660"/>
                </a:lnTo>
                <a:lnTo>
                  <a:pt x="2486346" y="154112"/>
                </a:lnTo>
                <a:lnTo>
                  <a:pt x="2958957" y="0"/>
                </a:lnTo>
              </a:path>
            </a:pathLst>
          </a:custGeom>
          <a:ln w="38100">
            <a:solidFill>
              <a:srgbClr val="56C4D2"/>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4" name="矩形 23"/>
          <p:cNvSpPr/>
          <p:nvPr/>
        </p:nvSpPr>
        <p:spPr>
          <a:xfrm>
            <a:off x="8656492" y="1520690"/>
            <a:ext cx="675185" cy="276999"/>
          </a:xfrm>
          <a:prstGeom prst="rect">
            <a:avLst/>
          </a:prstGeom>
        </p:spPr>
        <p:txBody>
          <a:bodyPr wrap="none">
            <a:spAutoFit/>
          </a:bodyPr>
          <a:lstStyle/>
          <a:p>
            <a:pPr fontAlgn="ctr"/>
            <a:r>
              <a:rPr lang="en-US" sz="1200" b="1" dirty="0" smtClean="0">
                <a:latin typeface="Huawei Sans" panose="020C0503030203020204" pitchFamily="34" charset="0"/>
              </a:rPr>
              <a:t>L3VPN</a:t>
            </a:r>
            <a:endParaRPr lang="en-US" sz="1200" b="1" dirty="0">
              <a:latin typeface="Huawei Sans" panose="020C0503030203020204" pitchFamily="34" charset="0"/>
            </a:endParaRPr>
          </a:p>
        </p:txBody>
      </p:sp>
      <p:sp>
        <p:nvSpPr>
          <p:cNvPr id="211" name="矩形 210"/>
          <p:cNvSpPr/>
          <p:nvPr/>
        </p:nvSpPr>
        <p:spPr>
          <a:xfrm>
            <a:off x="8656492" y="1711252"/>
            <a:ext cx="675185" cy="276999"/>
          </a:xfrm>
          <a:prstGeom prst="rect">
            <a:avLst/>
          </a:prstGeom>
        </p:spPr>
        <p:txBody>
          <a:bodyPr wrap="none">
            <a:spAutoFit/>
          </a:bodyPr>
          <a:lstStyle/>
          <a:p>
            <a:pPr fontAlgn="ctr"/>
            <a:r>
              <a:rPr lang="en-US" sz="1200" b="1" dirty="0" smtClean="0">
                <a:latin typeface="Huawei Sans" panose="020C0503030203020204" pitchFamily="34" charset="0"/>
              </a:rPr>
              <a:t>L2VPN</a:t>
            </a:r>
            <a:endParaRPr lang="en-US" altLang="zh-CN" sz="1200" b="1" dirty="0">
              <a:latin typeface="Huawei Sans" panose="020C0503030203020204" pitchFamily="34" charset="0"/>
            </a:endParaRPr>
          </a:p>
        </p:txBody>
      </p:sp>
      <p:grpSp>
        <p:nvGrpSpPr>
          <p:cNvPr id="106" name="组合 105"/>
          <p:cNvGrpSpPr/>
          <p:nvPr/>
        </p:nvGrpSpPr>
        <p:grpSpPr>
          <a:xfrm>
            <a:off x="7563478" y="99476"/>
            <a:ext cx="4185610" cy="252000"/>
            <a:chOff x="7563478" y="99476"/>
            <a:chExt cx="4185610" cy="252000"/>
          </a:xfrm>
        </p:grpSpPr>
        <p:sp>
          <p:nvSpPr>
            <p:cNvPr id="107" name="燕尾形 106"/>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08" name="燕尾形 107"/>
            <p:cNvSpPr/>
            <p:nvPr/>
          </p:nvSpPr>
          <p:spPr bwMode="gray">
            <a:xfrm>
              <a:off x="10381088"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WAN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9" name="五边形 108"/>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37090878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rPr>
              <a:t>Enterprise Network Overview</a:t>
            </a:r>
          </a:p>
          <a:p>
            <a:r>
              <a:rPr lang="en-US" dirty="0" smtClean="0">
                <a:solidFill>
                  <a:schemeClr val="bg1">
                    <a:lumMod val="50000"/>
                  </a:schemeClr>
                </a:solidFill>
              </a:rPr>
              <a:t>Typical Enterprise Network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Trends and Challenges of Enterprise Networks</a:t>
            </a:r>
            <a:endParaRPr lang="en-US" altLang="zh-CN" dirty="0" smtClean="0">
              <a:solidFill>
                <a:schemeClr val="bg1">
                  <a:lumMod val="50000"/>
                </a:schemeClr>
              </a:solidFill>
              <a:sym typeface="Huawei Sans" panose="020C0503030203020204" pitchFamily="34" charset="0"/>
            </a:endParaRPr>
          </a:p>
          <a:p>
            <a:r>
              <a:rPr lang="en-US" b="1" dirty="0" smtClean="0"/>
              <a:t>Huawei Enterprise Network Solutions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5455831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err="1" smtClean="0"/>
              <a:t>iMaster</a:t>
            </a:r>
            <a:r>
              <a:rPr lang="en-US" dirty="0" smtClean="0"/>
              <a:t> NCE Builds an Autonomous Driving Network</a:t>
            </a:r>
            <a:endParaRPr lang="en-US" dirty="0"/>
          </a:p>
        </p:txBody>
      </p:sp>
      <p:cxnSp>
        <p:nvCxnSpPr>
          <p:cNvPr id="7" name="直接连接符 6">
            <a:extLst>
              <a:ext uri="{FF2B5EF4-FFF2-40B4-BE49-F238E27FC236}">
                <a16:creationId xmlns:a16="http://schemas.microsoft.com/office/drawing/2014/main" xmlns="" id="{4D8DEFD4-4C9E-4976-8288-9FF9FBE2C4E1}"/>
              </a:ext>
            </a:extLst>
          </p:cNvPr>
          <p:cNvCxnSpPr/>
          <p:nvPr/>
        </p:nvCxnSpPr>
        <p:spPr bwMode="gray">
          <a:xfrm>
            <a:off x="8262559" y="4987517"/>
            <a:ext cx="702264" cy="12929"/>
          </a:xfrm>
          <a:prstGeom prst="line">
            <a:avLst/>
          </a:prstGeom>
          <a:noFill/>
          <a:ln w="12700" cap="flat" cmpd="sng" algn="ctr">
            <a:solidFill>
              <a:schemeClr val="bg1">
                <a:lumMod val="50000"/>
              </a:schemeClr>
            </a:solidFill>
            <a:prstDash val="solid"/>
            <a:miter lim="800000"/>
          </a:ln>
          <a:effectLst/>
        </p:spPr>
      </p:cxnSp>
      <p:cxnSp>
        <p:nvCxnSpPr>
          <p:cNvPr id="8" name="直接连接符 7">
            <a:extLst>
              <a:ext uri="{FF2B5EF4-FFF2-40B4-BE49-F238E27FC236}">
                <a16:creationId xmlns:a16="http://schemas.microsoft.com/office/drawing/2014/main" xmlns="" id="{B3AA4DAF-F6CF-4676-A8F8-10E99328AA5F}"/>
              </a:ext>
            </a:extLst>
          </p:cNvPr>
          <p:cNvCxnSpPr/>
          <p:nvPr/>
        </p:nvCxnSpPr>
        <p:spPr bwMode="gray">
          <a:xfrm>
            <a:off x="4178511" y="4993999"/>
            <a:ext cx="782504" cy="15896"/>
          </a:xfrm>
          <a:prstGeom prst="line">
            <a:avLst/>
          </a:prstGeom>
          <a:noFill/>
          <a:ln w="12700" cap="flat" cmpd="sng" algn="ctr">
            <a:solidFill>
              <a:schemeClr val="bg1">
                <a:lumMod val="50000"/>
              </a:schemeClr>
            </a:solidFill>
            <a:prstDash val="solid"/>
            <a:miter lim="800000"/>
          </a:ln>
          <a:effectLst/>
        </p:spPr>
      </p:cxnSp>
      <p:sp>
        <p:nvSpPr>
          <p:cNvPr id="9" name="圆角矩形 241">
            <a:extLst>
              <a:ext uri="{FF2B5EF4-FFF2-40B4-BE49-F238E27FC236}">
                <a16:creationId xmlns:a16="http://schemas.microsoft.com/office/drawing/2014/main" xmlns="" id="{3FD5CF84-A7F0-4A4D-95F0-8A579FA749AD}"/>
              </a:ext>
            </a:extLst>
          </p:cNvPr>
          <p:cNvSpPr/>
          <p:nvPr/>
        </p:nvSpPr>
        <p:spPr bwMode="gray">
          <a:xfrm>
            <a:off x="1601640" y="2218223"/>
            <a:ext cx="10127117" cy="1090954"/>
          </a:xfrm>
          <a:prstGeom prst="roundRect">
            <a:avLst>
              <a:gd name="adj" fmla="val 0"/>
            </a:avLst>
          </a:prstGeom>
          <a:noFill/>
          <a:ln w="12700" cap="flat" cmpd="sng" algn="ctr">
            <a:solidFill>
              <a:schemeClr val="bg1">
                <a:lumMod val="85000"/>
              </a:schemeClr>
            </a:solidFill>
            <a:prstDash val="solid"/>
            <a:miter lim="800000"/>
          </a:ln>
          <a:effectLst/>
        </p:spPr>
        <p:txBody>
          <a:bodyPr lIns="47963" tIns="47963" rIns="47963" bIns="47963" anchor="ctr" anchorCtr="1"/>
          <a:lstStyle/>
          <a:p>
            <a:pPr marL="0" marR="0" lvl="0" indent="-138940" algn="ctr" defTabSz="798001" eaLnBrk="0" fontAlgn="ctr" latinLnBrk="0" hangingPunct="0">
              <a:lnSpc>
                <a:spcPct val="100000"/>
              </a:lnSpc>
              <a:spcBef>
                <a:spcPct val="0"/>
              </a:spcBef>
              <a:spcAft>
                <a:spcPct val="0"/>
              </a:spcAft>
              <a:buClr>
                <a:srgbClr val="1F497D"/>
              </a:buClr>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242">
            <a:extLst>
              <a:ext uri="{FF2B5EF4-FFF2-40B4-BE49-F238E27FC236}">
                <a16:creationId xmlns:a16="http://schemas.microsoft.com/office/drawing/2014/main" xmlns="" id="{33EC6F21-CCB4-4F8E-A4E5-AF7AF1378308}"/>
              </a:ext>
            </a:extLst>
          </p:cNvPr>
          <p:cNvSpPr/>
          <p:nvPr/>
        </p:nvSpPr>
        <p:spPr bwMode="gray">
          <a:xfrm>
            <a:off x="1601642" y="1178107"/>
            <a:ext cx="10127116" cy="829185"/>
          </a:xfrm>
          <a:prstGeom prst="roundRect">
            <a:avLst>
              <a:gd name="adj" fmla="val 0"/>
            </a:avLst>
          </a:prstGeom>
          <a:noFill/>
          <a:ln w="12700" cap="flat" cmpd="sng" algn="ctr">
            <a:solidFill>
              <a:schemeClr val="bg1">
                <a:lumMod val="85000"/>
              </a:schemeClr>
            </a:solidFill>
            <a:prstDash val="solid"/>
            <a:miter lim="800000"/>
          </a:ln>
          <a:effectLst/>
        </p:spPr>
        <p:txBody>
          <a:bodyPr lIns="47963" tIns="47963" rIns="47963" bIns="47963" anchor="ctr" anchorCtr="1"/>
          <a:lstStyle/>
          <a:p>
            <a:pPr marL="0" marR="0" lvl="0" indent="-138940" algn="ctr" defTabSz="798001" eaLnBrk="0" fontAlgn="ctr" latinLnBrk="0" hangingPunct="0">
              <a:lnSpc>
                <a:spcPct val="100000"/>
              </a:lnSpc>
              <a:spcBef>
                <a:spcPct val="0"/>
              </a:spcBef>
              <a:spcAft>
                <a:spcPct val="0"/>
              </a:spcAft>
              <a:buClr>
                <a:srgbClr val="1F497D"/>
              </a:buClr>
              <a:buSzTx/>
              <a:buFontTx/>
              <a:buNone/>
              <a:tabLst/>
              <a:defRPr/>
            </a:pPr>
            <a:endParaRPr kumimoji="1"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433369346">
            <a:extLst>
              <a:ext uri="{FF2B5EF4-FFF2-40B4-BE49-F238E27FC236}">
                <a16:creationId xmlns:a16="http://schemas.microsoft.com/office/drawing/2014/main" xmlns="" id="{7E8C4528-2537-4FDA-8A93-BC6604E093EE}"/>
              </a:ext>
            </a:extLst>
          </p:cNvPr>
          <p:cNvSpPr txBox="1">
            <a:spLocks noChangeArrowheads="1"/>
          </p:cNvSpPr>
          <p:nvPr/>
        </p:nvSpPr>
        <p:spPr bwMode="gray">
          <a:xfrm>
            <a:off x="5152309" y="1418540"/>
            <a:ext cx="998754" cy="461665"/>
          </a:xfrm>
          <a:prstGeom prst="rect">
            <a:avLst/>
          </a:prstGeom>
          <a:noFill/>
          <a:ln w="9525">
            <a:noFill/>
            <a:miter lim="800000"/>
            <a:headEnd/>
            <a:tailEnd/>
          </a:ln>
        </p:spPr>
        <p:txBody>
          <a:bodyPr wrap="square">
            <a:spAutoFit/>
          </a:bodyPr>
          <a:lstStyle/>
          <a:p>
            <a:pPr algn="ctr" defTabSz="1219150" fontAlgn="ctr">
              <a:buSzPct val="100000"/>
            </a:pPr>
            <a:r>
              <a:rPr lang="en-US" sz="1200" dirty="0" smtClean="0">
                <a:solidFill>
                  <a:prstClr val="black"/>
                </a:solidFill>
                <a:latin typeface="Huawei Sans" panose="020C0503030203020204" pitchFamily="34" charset="0"/>
              </a:rPr>
              <a:t>Self-service</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150" fontAlgn="ctr">
              <a:buSzPct val="100000"/>
            </a:pPr>
            <a:r>
              <a:rPr lang="en-US" sz="1200" dirty="0" smtClean="0">
                <a:solidFill>
                  <a:prstClr val="black"/>
                </a:solidFill>
                <a:latin typeface="Huawei Sans" panose="020C0503030203020204" pitchFamily="34" charset="0"/>
              </a:rPr>
              <a:t>portal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Freeform 13">
            <a:extLst>
              <a:ext uri="{FF2B5EF4-FFF2-40B4-BE49-F238E27FC236}">
                <a16:creationId xmlns:a16="http://schemas.microsoft.com/office/drawing/2014/main" xmlns="" id="{5F25E1FC-A160-4E1F-A2B0-661FBE85A3F2}"/>
              </a:ext>
            </a:extLst>
          </p:cNvPr>
          <p:cNvSpPr>
            <a:spLocks noEditPoints="1"/>
          </p:cNvSpPr>
          <p:nvPr/>
        </p:nvSpPr>
        <p:spPr bwMode="gray">
          <a:xfrm>
            <a:off x="6658692" y="1353004"/>
            <a:ext cx="130450" cy="236939"/>
          </a:xfrm>
          <a:custGeom>
            <a:avLst/>
            <a:gdLst>
              <a:gd name="T0" fmla="*/ 217 w 245"/>
              <a:gd name="T1" fmla="*/ 0 h 420"/>
              <a:gd name="T2" fmla="*/ 28 w 245"/>
              <a:gd name="T3" fmla="*/ 0 h 420"/>
              <a:gd name="T4" fmla="*/ 0 w 245"/>
              <a:gd name="T5" fmla="*/ 27 h 420"/>
              <a:gd name="T6" fmla="*/ 0 w 245"/>
              <a:gd name="T7" fmla="*/ 393 h 420"/>
              <a:gd name="T8" fmla="*/ 28 w 245"/>
              <a:gd name="T9" fmla="*/ 420 h 420"/>
              <a:gd name="T10" fmla="*/ 217 w 245"/>
              <a:gd name="T11" fmla="*/ 420 h 420"/>
              <a:gd name="T12" fmla="*/ 245 w 245"/>
              <a:gd name="T13" fmla="*/ 393 h 420"/>
              <a:gd name="T14" fmla="*/ 245 w 245"/>
              <a:gd name="T15" fmla="*/ 27 h 420"/>
              <a:gd name="T16" fmla="*/ 217 w 245"/>
              <a:gd name="T17" fmla="*/ 0 h 420"/>
              <a:gd name="T18" fmla="*/ 85 w 245"/>
              <a:gd name="T19" fmla="*/ 25 h 420"/>
              <a:gd name="T20" fmla="*/ 160 w 245"/>
              <a:gd name="T21" fmla="*/ 25 h 420"/>
              <a:gd name="T22" fmla="*/ 167 w 245"/>
              <a:gd name="T23" fmla="*/ 31 h 420"/>
              <a:gd name="T24" fmla="*/ 160 w 245"/>
              <a:gd name="T25" fmla="*/ 37 h 420"/>
              <a:gd name="T26" fmla="*/ 85 w 245"/>
              <a:gd name="T27" fmla="*/ 37 h 420"/>
              <a:gd name="T28" fmla="*/ 79 w 245"/>
              <a:gd name="T29" fmla="*/ 31 h 420"/>
              <a:gd name="T30" fmla="*/ 85 w 245"/>
              <a:gd name="T31" fmla="*/ 25 h 420"/>
              <a:gd name="T32" fmla="*/ 123 w 245"/>
              <a:gd name="T33" fmla="*/ 403 h 420"/>
              <a:gd name="T34" fmla="*/ 103 w 245"/>
              <a:gd name="T35" fmla="*/ 384 h 420"/>
              <a:gd name="T36" fmla="*/ 123 w 245"/>
              <a:gd name="T37" fmla="*/ 364 h 420"/>
              <a:gd name="T38" fmla="*/ 142 w 245"/>
              <a:gd name="T39" fmla="*/ 384 h 420"/>
              <a:gd name="T40" fmla="*/ 123 w 245"/>
              <a:gd name="T41" fmla="*/ 403 h 420"/>
              <a:gd name="T42" fmla="*/ 216 w 245"/>
              <a:gd name="T43" fmla="*/ 344 h 420"/>
              <a:gd name="T44" fmla="*/ 30 w 245"/>
              <a:gd name="T45" fmla="*/ 344 h 420"/>
              <a:gd name="T46" fmla="*/ 30 w 245"/>
              <a:gd name="T47" fmla="*/ 59 h 420"/>
              <a:gd name="T48" fmla="*/ 216 w 245"/>
              <a:gd name="T49" fmla="*/ 59 h 420"/>
              <a:gd name="T50" fmla="*/ 216 w 245"/>
              <a:gd name="T51" fmla="*/ 3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 h="420">
                <a:moveTo>
                  <a:pt x="217" y="0"/>
                </a:moveTo>
                <a:cubicBezTo>
                  <a:pt x="28" y="0"/>
                  <a:pt x="28" y="0"/>
                  <a:pt x="28" y="0"/>
                </a:cubicBezTo>
                <a:cubicBezTo>
                  <a:pt x="13" y="0"/>
                  <a:pt x="0" y="12"/>
                  <a:pt x="0" y="27"/>
                </a:cubicBezTo>
                <a:cubicBezTo>
                  <a:pt x="0" y="393"/>
                  <a:pt x="0" y="393"/>
                  <a:pt x="0" y="393"/>
                </a:cubicBezTo>
                <a:cubicBezTo>
                  <a:pt x="0" y="408"/>
                  <a:pt x="13" y="420"/>
                  <a:pt x="28" y="420"/>
                </a:cubicBezTo>
                <a:cubicBezTo>
                  <a:pt x="217" y="420"/>
                  <a:pt x="217" y="420"/>
                  <a:pt x="217" y="420"/>
                </a:cubicBezTo>
                <a:cubicBezTo>
                  <a:pt x="233" y="420"/>
                  <a:pt x="245" y="408"/>
                  <a:pt x="245" y="393"/>
                </a:cubicBezTo>
                <a:cubicBezTo>
                  <a:pt x="245" y="27"/>
                  <a:pt x="245" y="27"/>
                  <a:pt x="245" y="27"/>
                </a:cubicBezTo>
                <a:cubicBezTo>
                  <a:pt x="245" y="12"/>
                  <a:pt x="233" y="0"/>
                  <a:pt x="217" y="0"/>
                </a:cubicBezTo>
                <a:close/>
                <a:moveTo>
                  <a:pt x="85" y="25"/>
                </a:moveTo>
                <a:cubicBezTo>
                  <a:pt x="160" y="25"/>
                  <a:pt x="160" y="25"/>
                  <a:pt x="160" y="25"/>
                </a:cubicBezTo>
                <a:cubicBezTo>
                  <a:pt x="164" y="25"/>
                  <a:pt x="167" y="27"/>
                  <a:pt x="167" y="31"/>
                </a:cubicBezTo>
                <a:cubicBezTo>
                  <a:pt x="167" y="34"/>
                  <a:pt x="164" y="37"/>
                  <a:pt x="160" y="37"/>
                </a:cubicBezTo>
                <a:cubicBezTo>
                  <a:pt x="85" y="37"/>
                  <a:pt x="85" y="37"/>
                  <a:pt x="85" y="37"/>
                </a:cubicBezTo>
                <a:cubicBezTo>
                  <a:pt x="81" y="37"/>
                  <a:pt x="79" y="34"/>
                  <a:pt x="79" y="31"/>
                </a:cubicBezTo>
                <a:cubicBezTo>
                  <a:pt x="79" y="27"/>
                  <a:pt x="81" y="25"/>
                  <a:pt x="85" y="25"/>
                </a:cubicBezTo>
                <a:close/>
                <a:moveTo>
                  <a:pt x="123" y="403"/>
                </a:moveTo>
                <a:cubicBezTo>
                  <a:pt x="112" y="403"/>
                  <a:pt x="103" y="394"/>
                  <a:pt x="103" y="384"/>
                </a:cubicBezTo>
                <a:cubicBezTo>
                  <a:pt x="103" y="373"/>
                  <a:pt x="112" y="364"/>
                  <a:pt x="123" y="364"/>
                </a:cubicBezTo>
                <a:cubicBezTo>
                  <a:pt x="133" y="364"/>
                  <a:pt x="142" y="373"/>
                  <a:pt x="142" y="384"/>
                </a:cubicBezTo>
                <a:cubicBezTo>
                  <a:pt x="142" y="394"/>
                  <a:pt x="133" y="403"/>
                  <a:pt x="123" y="403"/>
                </a:cubicBezTo>
                <a:close/>
                <a:moveTo>
                  <a:pt x="216" y="344"/>
                </a:moveTo>
                <a:cubicBezTo>
                  <a:pt x="30" y="344"/>
                  <a:pt x="30" y="344"/>
                  <a:pt x="30" y="344"/>
                </a:cubicBezTo>
                <a:cubicBezTo>
                  <a:pt x="30" y="59"/>
                  <a:pt x="30" y="59"/>
                  <a:pt x="30" y="59"/>
                </a:cubicBezTo>
                <a:cubicBezTo>
                  <a:pt x="216" y="59"/>
                  <a:pt x="216" y="59"/>
                  <a:pt x="216" y="59"/>
                </a:cubicBezTo>
                <a:lnTo>
                  <a:pt x="216" y="344"/>
                </a:lnTo>
                <a:close/>
              </a:path>
            </a:pathLst>
          </a:custGeom>
          <a:solidFill>
            <a:schemeClr val="bg1">
              <a:lumMod val="75000"/>
            </a:schemeClr>
          </a:solidFill>
          <a:ln>
            <a:solidFill>
              <a:schemeClr val="bg1">
                <a:lumMod val="85000"/>
              </a:schemeClr>
            </a:solidFill>
          </a:ln>
        </p:spPr>
        <p:txBody>
          <a:bodyPr vert="horz" wrap="square" lIns="91458" tIns="45730" rIns="91458" bIns="45730" numCol="1" anchor="t" anchorCtr="0" compatLnSpc="1">
            <a:prstTxWarp prst="textNoShape">
              <a:avLst/>
            </a:prstTxWarp>
          </a:bodyPr>
          <a:lstStyle/>
          <a:p>
            <a:pPr algn="ctr" defTabSz="1219394"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409847224">
            <a:extLst>
              <a:ext uri="{FF2B5EF4-FFF2-40B4-BE49-F238E27FC236}">
                <a16:creationId xmlns:a16="http://schemas.microsoft.com/office/drawing/2014/main" xmlns="" id="{EE33759B-5358-47F3-B7F0-2ACD46580B53}"/>
              </a:ext>
            </a:extLst>
          </p:cNvPr>
          <p:cNvSpPr txBox="1">
            <a:spLocks noChangeArrowheads="1"/>
          </p:cNvSpPr>
          <p:nvPr/>
        </p:nvSpPr>
        <p:spPr bwMode="gray">
          <a:xfrm>
            <a:off x="6833365" y="1418540"/>
            <a:ext cx="705617" cy="461665"/>
          </a:xfrm>
          <a:prstGeom prst="rect">
            <a:avLst/>
          </a:prstGeom>
          <a:noFill/>
          <a:ln w="9525">
            <a:noFill/>
            <a:miter lim="800000"/>
            <a:headEnd/>
            <a:tailEnd/>
          </a:ln>
        </p:spPr>
        <p:txBody>
          <a:bodyPr wrap="square">
            <a:spAutoFit/>
          </a:bodyPr>
          <a:lstStyle/>
          <a:p>
            <a:pPr algn="ctr" defTabSz="1219150" fontAlgn="ctr">
              <a:buSzPct val="100000"/>
            </a:pPr>
            <a:r>
              <a:rPr lang="en-US" sz="1200" dirty="0" smtClean="0">
                <a:solidFill>
                  <a:prstClr val="black"/>
                </a:solidFill>
                <a:latin typeface="Huawei Sans" panose="020C0503030203020204" pitchFamily="34" charset="0"/>
              </a:rPr>
              <a:t>Mobile</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150" fontAlgn="ctr">
              <a:buSzPct val="100000"/>
            </a:pPr>
            <a:r>
              <a:rPr lang="en-US" sz="1200" dirty="0" smtClean="0">
                <a:solidFill>
                  <a:prstClr val="black"/>
                </a:solidFill>
                <a:latin typeface="Huawei Sans" panose="020C0503030203020204" pitchFamily="34" charset="0"/>
              </a:rPr>
              <a:t>app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4">
            <a:extLst>
              <a:ext uri="{FF2B5EF4-FFF2-40B4-BE49-F238E27FC236}">
                <a16:creationId xmlns:a16="http://schemas.microsoft.com/office/drawing/2014/main" xmlns="" id="{2895A86B-B33E-48C4-BC6A-2D4D5724F88C}"/>
              </a:ext>
            </a:extLst>
          </p:cNvPr>
          <p:cNvSpPr>
            <a:spLocks noEditPoints="1"/>
          </p:cNvSpPr>
          <p:nvPr/>
        </p:nvSpPr>
        <p:spPr bwMode="gray">
          <a:xfrm>
            <a:off x="8267695" y="1300787"/>
            <a:ext cx="329333" cy="242366"/>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bg1">
              <a:lumMod val="75000"/>
            </a:schemeClr>
          </a:solidFill>
          <a:ln>
            <a:solidFill>
              <a:schemeClr val="bg1">
                <a:lumMod val="85000"/>
              </a:schemeClr>
            </a:solidFill>
          </a:ln>
          <a:effectLst/>
        </p:spPr>
        <p:txBody>
          <a:bodyPr vert="horz" wrap="square" lIns="91458" tIns="45730" rIns="91458" bIns="45730" numCol="1" rtlCol="0" anchor="t" anchorCtr="0" compatLnSpc="1">
            <a:prstTxWarp prst="textNoShape">
              <a:avLst/>
            </a:prstTxWarp>
          </a:bodyPr>
          <a:lstStyle/>
          <a:p>
            <a:pPr algn="ctr" defTabSz="1219394" fontAlgn="ctr">
              <a:buClr>
                <a:srgbClr val="CC9900"/>
              </a:buClr>
              <a:buFont typeface="Wingdings" pitchFamily="2" charset="2"/>
              <a:buChar char="n"/>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1197933812">
            <a:extLst>
              <a:ext uri="{FF2B5EF4-FFF2-40B4-BE49-F238E27FC236}">
                <a16:creationId xmlns:a16="http://schemas.microsoft.com/office/drawing/2014/main" xmlns="" id="{33591F1A-D886-4748-83F4-CA923CC77875}"/>
              </a:ext>
            </a:extLst>
          </p:cNvPr>
          <p:cNvSpPr txBox="1">
            <a:spLocks noChangeArrowheads="1"/>
          </p:cNvSpPr>
          <p:nvPr/>
        </p:nvSpPr>
        <p:spPr bwMode="gray">
          <a:xfrm>
            <a:off x="8467996" y="1418540"/>
            <a:ext cx="1069204" cy="461665"/>
          </a:xfrm>
          <a:prstGeom prst="rect">
            <a:avLst/>
          </a:prstGeom>
          <a:noFill/>
          <a:ln w="9525">
            <a:noFill/>
            <a:miter lim="800000"/>
            <a:headEnd/>
            <a:tailEnd/>
          </a:ln>
        </p:spPr>
        <p:txBody>
          <a:bodyPr wrap="square">
            <a:spAutoFit/>
          </a:bodyPr>
          <a:lstStyle/>
          <a:p>
            <a:pPr algn="ctr" defTabSz="1219150" fontAlgn="ctr">
              <a:buSzPct val="100000"/>
            </a:pPr>
            <a:r>
              <a:rPr lang="en-US" sz="1200" dirty="0" smtClean="0">
                <a:solidFill>
                  <a:prstClr val="black"/>
                </a:solidFill>
                <a:latin typeface="Huawei Sans" panose="020C0503030203020204" pitchFamily="34" charset="0"/>
              </a:rPr>
              <a:t>Third-party app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弧形 15">
            <a:extLst>
              <a:ext uri="{FF2B5EF4-FFF2-40B4-BE49-F238E27FC236}">
                <a16:creationId xmlns:a16="http://schemas.microsoft.com/office/drawing/2014/main" xmlns="" id="{EF1B09CD-CEB4-4B0C-A07E-546C6DC18A89}"/>
              </a:ext>
            </a:extLst>
          </p:cNvPr>
          <p:cNvSpPr/>
          <p:nvPr/>
        </p:nvSpPr>
        <p:spPr bwMode="gray">
          <a:xfrm>
            <a:off x="5134853" y="1350700"/>
            <a:ext cx="975241" cy="565988"/>
          </a:xfrm>
          <a:prstGeom prst="arc">
            <a:avLst>
              <a:gd name="adj1" fmla="val 14445679"/>
              <a:gd name="adj2" fmla="val 10762572"/>
            </a:avLst>
          </a:prstGeom>
          <a:noFill/>
          <a:ln w="12700">
            <a:solidFill>
              <a:schemeClr val="bg1">
                <a:lumMod val="85000"/>
              </a:schemeClr>
            </a:solidFill>
          </a:ln>
          <a:effectLst/>
        </p:spPr>
        <p:txBody>
          <a:bodyPr vert="horz" wrap="square" lIns="0" tIns="0" rIns="0" bIns="0" numCol="1" rtlCol="0" anchor="ctr" anchorCtr="0" compatLnSpc="1">
            <a:prstTxWarp prst="textNoShape">
              <a:avLst/>
            </a:prstTxWarp>
          </a:bodyPr>
          <a:lstStyle/>
          <a:p>
            <a:pPr algn="ctr" defTabSz="488284" fontAlgn="ctr">
              <a:spcBef>
                <a:spcPct val="0"/>
              </a:spcBef>
              <a:spcAft>
                <a:spcPct val="0"/>
              </a:spcAft>
              <a:buClr>
                <a:srgbClr val="CC9900"/>
              </a:buClr>
            </a:pP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弧形 16">
            <a:extLst>
              <a:ext uri="{FF2B5EF4-FFF2-40B4-BE49-F238E27FC236}">
                <a16:creationId xmlns:a16="http://schemas.microsoft.com/office/drawing/2014/main" xmlns="" id="{EB13D1E1-A3F6-4206-A63A-F4F745F7A367}"/>
              </a:ext>
            </a:extLst>
          </p:cNvPr>
          <p:cNvSpPr/>
          <p:nvPr/>
        </p:nvSpPr>
        <p:spPr bwMode="gray">
          <a:xfrm>
            <a:off x="6705700" y="1350700"/>
            <a:ext cx="975241" cy="565988"/>
          </a:xfrm>
          <a:prstGeom prst="arc">
            <a:avLst>
              <a:gd name="adj1" fmla="val 14445679"/>
              <a:gd name="adj2" fmla="val 10762572"/>
            </a:avLst>
          </a:prstGeom>
          <a:noFill/>
          <a:ln w="12700">
            <a:solidFill>
              <a:schemeClr val="bg1">
                <a:lumMod val="85000"/>
              </a:schemeClr>
            </a:solidFill>
          </a:ln>
          <a:effectLst/>
        </p:spPr>
        <p:txBody>
          <a:bodyPr vert="horz" wrap="square" lIns="0" tIns="0" rIns="0" bIns="0" numCol="1" rtlCol="0" anchor="ctr" anchorCtr="0" compatLnSpc="1">
            <a:prstTxWarp prst="textNoShape">
              <a:avLst/>
            </a:prstTxWarp>
          </a:bodyPr>
          <a:lstStyle/>
          <a:p>
            <a:pPr algn="ctr" defTabSz="488284" fontAlgn="ctr">
              <a:spcBef>
                <a:spcPct val="0"/>
              </a:spcBef>
              <a:spcAft>
                <a:spcPct val="0"/>
              </a:spcAft>
              <a:buClr>
                <a:srgbClr val="CC9900"/>
              </a:buClr>
            </a:pP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弧形 17">
            <a:extLst>
              <a:ext uri="{FF2B5EF4-FFF2-40B4-BE49-F238E27FC236}">
                <a16:creationId xmlns:a16="http://schemas.microsoft.com/office/drawing/2014/main" xmlns="" id="{A79EAEB3-2E97-42BE-A8DD-8FBE1F2F1888}"/>
              </a:ext>
            </a:extLst>
          </p:cNvPr>
          <p:cNvSpPr/>
          <p:nvPr/>
        </p:nvSpPr>
        <p:spPr bwMode="gray">
          <a:xfrm>
            <a:off x="8473058" y="1350700"/>
            <a:ext cx="975241" cy="565988"/>
          </a:xfrm>
          <a:prstGeom prst="arc">
            <a:avLst>
              <a:gd name="adj1" fmla="val 14445679"/>
              <a:gd name="adj2" fmla="val 10762572"/>
            </a:avLst>
          </a:prstGeom>
          <a:noFill/>
          <a:ln w="12700">
            <a:solidFill>
              <a:schemeClr val="bg1">
                <a:lumMod val="85000"/>
              </a:schemeClr>
            </a:solidFill>
          </a:ln>
          <a:effectLst/>
        </p:spPr>
        <p:txBody>
          <a:bodyPr vert="horz" wrap="square" lIns="0" tIns="0" rIns="0" bIns="0" numCol="1" rtlCol="0" anchor="ctr" anchorCtr="0" compatLnSpc="1">
            <a:prstTxWarp prst="textNoShape">
              <a:avLst/>
            </a:prstTxWarp>
          </a:bodyPr>
          <a:lstStyle/>
          <a:p>
            <a:pPr algn="ctr" defTabSz="488284" fontAlgn="ctr">
              <a:spcBef>
                <a:spcPct val="0"/>
              </a:spcBef>
              <a:spcAft>
                <a:spcPct val="0"/>
              </a:spcAft>
              <a:buClr>
                <a:srgbClr val="CC9900"/>
              </a:buClr>
            </a:pP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482455449">
            <a:extLst>
              <a:ext uri="{FF2B5EF4-FFF2-40B4-BE49-F238E27FC236}">
                <a16:creationId xmlns:a16="http://schemas.microsoft.com/office/drawing/2014/main" xmlns="" id="{AC7AEA93-98A4-4679-AC05-2FC24B4F1C89}"/>
              </a:ext>
            </a:extLst>
          </p:cNvPr>
          <p:cNvSpPr txBox="1">
            <a:spLocks noChangeArrowheads="1"/>
          </p:cNvSpPr>
          <p:nvPr/>
        </p:nvSpPr>
        <p:spPr bwMode="gray">
          <a:xfrm>
            <a:off x="3537836" y="1418540"/>
            <a:ext cx="796960" cy="461665"/>
          </a:xfrm>
          <a:prstGeom prst="rect">
            <a:avLst/>
          </a:prstGeom>
          <a:noFill/>
          <a:ln w="9525">
            <a:noFill/>
            <a:miter lim="800000"/>
            <a:headEnd/>
            <a:tailEnd/>
          </a:ln>
        </p:spPr>
        <p:txBody>
          <a:bodyPr wrap="square">
            <a:spAutoFit/>
          </a:bodyPr>
          <a:lstStyle/>
          <a:p>
            <a:pPr algn="ctr" defTabSz="1219394" fontAlgn="ctr">
              <a:buSzPct val="100000"/>
              <a:defRPr/>
            </a:pPr>
            <a:r>
              <a:rPr lang="en-US" sz="1200" dirty="0" smtClean="0">
                <a:solidFill>
                  <a:prstClr val="black"/>
                </a:solidFill>
                <a:latin typeface="Huawei Sans" panose="020C0503030203020204" pitchFamily="34" charset="0"/>
              </a:rPr>
              <a:t>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弧形 19">
            <a:extLst>
              <a:ext uri="{FF2B5EF4-FFF2-40B4-BE49-F238E27FC236}">
                <a16:creationId xmlns:a16="http://schemas.microsoft.com/office/drawing/2014/main" xmlns="" id="{5131ECB0-FD84-4486-9705-D00317395C92}"/>
              </a:ext>
            </a:extLst>
          </p:cNvPr>
          <p:cNvSpPr/>
          <p:nvPr/>
        </p:nvSpPr>
        <p:spPr bwMode="gray">
          <a:xfrm>
            <a:off x="3447739" y="1351676"/>
            <a:ext cx="975241" cy="565988"/>
          </a:xfrm>
          <a:prstGeom prst="arc">
            <a:avLst>
              <a:gd name="adj1" fmla="val 14445679"/>
              <a:gd name="adj2" fmla="val 10762572"/>
            </a:avLst>
          </a:prstGeom>
          <a:noFill/>
          <a:ln w="12700">
            <a:solidFill>
              <a:schemeClr val="bg1">
                <a:lumMod val="85000"/>
              </a:schemeClr>
            </a:solidFill>
          </a:ln>
          <a:effectLst/>
        </p:spPr>
        <p:txBody>
          <a:bodyPr vert="horz" wrap="square" lIns="0" tIns="0" rIns="0" bIns="0" numCol="1" rtlCol="0" anchor="ctr" anchorCtr="0" compatLnSpc="1">
            <a:prstTxWarp prst="textNoShape">
              <a:avLst/>
            </a:prstTxWarp>
          </a:bodyPr>
          <a:lstStyle/>
          <a:p>
            <a:pPr algn="ctr" defTabSz="488284" fontAlgn="ctr">
              <a:spcBef>
                <a:spcPct val="0"/>
              </a:spcBef>
              <a:spcAft>
                <a:spcPct val="0"/>
              </a:spcAft>
              <a:buClr>
                <a:srgbClr val="CC9900"/>
              </a:buClr>
            </a:pP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圆角矩形 288">
            <a:extLst>
              <a:ext uri="{FF2B5EF4-FFF2-40B4-BE49-F238E27FC236}">
                <a16:creationId xmlns:a16="http://schemas.microsoft.com/office/drawing/2014/main" xmlns="" id="{021B5729-1481-4466-A9BC-6FE364677294}"/>
              </a:ext>
            </a:extLst>
          </p:cNvPr>
          <p:cNvSpPr/>
          <p:nvPr/>
        </p:nvSpPr>
        <p:spPr bwMode="gray">
          <a:xfrm>
            <a:off x="5220759" y="3471895"/>
            <a:ext cx="2823240" cy="2528281"/>
          </a:xfrm>
          <a:prstGeom prst="roundRect">
            <a:avLst>
              <a:gd name="adj" fmla="val 0"/>
            </a:avLst>
          </a:prstGeom>
          <a:noFill/>
          <a:ln w="12700" cap="flat" cmpd="sng" algn="ctr">
            <a:solidFill>
              <a:schemeClr val="bg1">
                <a:lumMod val="50000"/>
              </a:schemeClr>
            </a:solidFill>
            <a:prstDash val="solid"/>
            <a:miter lim="800000"/>
          </a:ln>
          <a:effectLst/>
        </p:spPr>
        <p:txBody>
          <a:bodyPr lIns="47963" tIns="47963" rIns="47963" bIns="47963" anchor="ctr" anchorCtr="1"/>
          <a:lstStyle/>
          <a:p>
            <a:pPr marL="0" marR="0" lvl="0" indent="-138940" algn="ctr" defTabSz="798001" eaLnBrk="0" fontAlgn="ctr" latinLnBrk="0" hangingPunct="0">
              <a:lnSpc>
                <a:spcPct val="100000"/>
              </a:lnSpc>
              <a:spcBef>
                <a:spcPct val="0"/>
              </a:spcBef>
              <a:spcAft>
                <a:spcPct val="0"/>
              </a:spcAft>
              <a:buClr>
                <a:srgbClr val="1F497D"/>
              </a:buClr>
              <a:buSzTx/>
              <a:buFontTx/>
              <a:buNone/>
              <a:tabLst/>
              <a:defRPr/>
            </a:pPr>
            <a:endParaRPr kumimoji="1"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309">
            <a:extLst>
              <a:ext uri="{FF2B5EF4-FFF2-40B4-BE49-F238E27FC236}">
                <a16:creationId xmlns:a16="http://schemas.microsoft.com/office/drawing/2014/main" xmlns="" id="{02EA6855-BF93-45FE-8E41-B7814F7FCD0A}"/>
              </a:ext>
            </a:extLst>
          </p:cNvPr>
          <p:cNvSpPr>
            <a:spLocks/>
          </p:cNvSpPr>
          <p:nvPr/>
        </p:nvSpPr>
        <p:spPr bwMode="gray">
          <a:xfrm rot="536204">
            <a:off x="4487429" y="4345229"/>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ysClr val="window" lastClr="FFFFFF"/>
          </a:solidFill>
          <a:ln w="28575" cmpd="sng">
            <a:solidFill>
              <a:schemeClr val="bg1">
                <a:lumMod val="65000"/>
              </a:schemeClr>
            </a:solidFill>
            <a:round/>
            <a:headEnd/>
            <a:tailEnd/>
          </a:ln>
        </p:spPr>
        <p:txBody>
          <a:bodyPr/>
          <a:lstStyle/>
          <a:p>
            <a:pPr marL="0" marR="0" lvl="0" indent="0" defTabSz="1218906"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a:extLst>
              <a:ext uri="{FF2B5EF4-FFF2-40B4-BE49-F238E27FC236}">
                <a16:creationId xmlns:a16="http://schemas.microsoft.com/office/drawing/2014/main" xmlns="" id="{CC80A8E7-3BEA-44CD-B1EE-073203FACA9E}"/>
              </a:ext>
            </a:extLst>
          </p:cNvPr>
          <p:cNvSpPr/>
          <p:nvPr/>
        </p:nvSpPr>
        <p:spPr bwMode="gray">
          <a:xfrm>
            <a:off x="4546612" y="4599595"/>
            <a:ext cx="1207538" cy="276999"/>
          </a:xfrm>
          <a:prstGeom prst="rect">
            <a:avLst/>
          </a:prstGeom>
          <a:ln>
            <a:noFill/>
          </a:ln>
        </p:spPr>
        <p:txBody>
          <a:bodyPr wrap="square">
            <a:spAutoFit/>
          </a:bodyPr>
          <a:lstStyle/>
          <a:p>
            <a:pPr algn="ctr" defTabSz="914373" fontAlgn="ctr"/>
            <a:r>
              <a:rPr lang="en-US" sz="1200" dirty="0" smtClean="0">
                <a:solidFill>
                  <a:prstClr val="black"/>
                </a:solidFill>
                <a:latin typeface="Huawei Sans" panose="020C0503030203020204" pitchFamily="34" charset="0"/>
              </a:rPr>
              <a:t>WAN/DCI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6" name="直接连接符 85">
            <a:extLst>
              <a:ext uri="{FF2B5EF4-FFF2-40B4-BE49-F238E27FC236}">
                <a16:creationId xmlns:a16="http://schemas.microsoft.com/office/drawing/2014/main" xmlns="" id="{9019D6B6-85FE-41B5-A470-22F23FE1A1AC}"/>
              </a:ext>
            </a:extLst>
          </p:cNvPr>
          <p:cNvCxnSpPr/>
          <p:nvPr/>
        </p:nvCxnSpPr>
        <p:spPr bwMode="gray">
          <a:xfrm>
            <a:off x="4166650" y="4452320"/>
            <a:ext cx="465813" cy="8087"/>
          </a:xfrm>
          <a:prstGeom prst="line">
            <a:avLst/>
          </a:prstGeom>
          <a:noFill/>
          <a:ln w="12700" cap="flat" cmpd="sng" algn="ctr">
            <a:solidFill>
              <a:schemeClr val="bg1">
                <a:lumMod val="50000"/>
              </a:schemeClr>
            </a:solidFill>
            <a:prstDash val="solid"/>
            <a:miter lim="800000"/>
          </a:ln>
          <a:effectLst/>
        </p:spPr>
      </p:cxnSp>
      <p:sp>
        <p:nvSpPr>
          <p:cNvPr id="91" name="Freeform 6">
            <a:extLst>
              <a:ext uri="{FF2B5EF4-FFF2-40B4-BE49-F238E27FC236}">
                <a16:creationId xmlns:a16="http://schemas.microsoft.com/office/drawing/2014/main" xmlns="" id="{74686061-C5C2-4DD6-8AE6-FC1B0718C3D2}"/>
              </a:ext>
            </a:extLst>
          </p:cNvPr>
          <p:cNvSpPr>
            <a:spLocks/>
          </p:cNvSpPr>
          <p:nvPr/>
        </p:nvSpPr>
        <p:spPr bwMode="gray">
          <a:xfrm>
            <a:off x="5749459" y="4872266"/>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solidFill>
            <a:sysClr val="window" lastClr="FFFFFF"/>
          </a:solidFill>
          <a:ln w="28575" cmpd="sng">
            <a:solidFill>
              <a:schemeClr val="bg1">
                <a:lumMod val="65000"/>
              </a:schemeClr>
            </a:solidFill>
            <a:round/>
            <a:headEnd/>
            <a:tailEnd/>
          </a:ln>
        </p:spPr>
        <p:txBody>
          <a:bodyPr/>
          <a:lstStyle/>
          <a:p>
            <a:pPr defTabSz="1218906" fontAlgn="ct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矩形 91">
            <a:extLst>
              <a:ext uri="{FF2B5EF4-FFF2-40B4-BE49-F238E27FC236}">
                <a16:creationId xmlns:a16="http://schemas.microsoft.com/office/drawing/2014/main" xmlns="" id="{F1AF3898-8428-4CB1-A070-AF5F0E7918DB}"/>
              </a:ext>
            </a:extLst>
          </p:cNvPr>
          <p:cNvSpPr/>
          <p:nvPr/>
        </p:nvSpPr>
        <p:spPr bwMode="gray">
          <a:xfrm>
            <a:off x="5970989" y="5081092"/>
            <a:ext cx="1194917"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DC Fabric</a:t>
            </a:r>
            <a:endParaRPr lang="en-US" sz="1200" dirty="0">
              <a:solidFill>
                <a:prstClr val="black"/>
              </a:solidFill>
              <a:latin typeface="Huawei Sans" panose="020C0503030203020204" pitchFamily="34" charset="0"/>
            </a:endParaRPr>
          </a:p>
        </p:txBody>
      </p:sp>
      <p:grpSp>
        <p:nvGrpSpPr>
          <p:cNvPr id="93" name="组合 58">
            <a:extLst>
              <a:ext uri="{FF2B5EF4-FFF2-40B4-BE49-F238E27FC236}">
                <a16:creationId xmlns:a16="http://schemas.microsoft.com/office/drawing/2014/main" xmlns="" id="{3C3E40EB-3435-45D0-8CA4-7B6A0F350CB7}"/>
              </a:ext>
            </a:extLst>
          </p:cNvPr>
          <p:cNvGrpSpPr/>
          <p:nvPr/>
        </p:nvGrpSpPr>
        <p:grpSpPr bwMode="gray">
          <a:xfrm>
            <a:off x="6197593" y="5396012"/>
            <a:ext cx="314408" cy="337526"/>
            <a:chOff x="6389297" y="1972462"/>
            <a:chExt cx="3812876" cy="3623095"/>
          </a:xfrm>
          <a:solidFill>
            <a:schemeClr val="bg1">
              <a:lumMod val="50000"/>
            </a:schemeClr>
          </a:solidFill>
        </p:grpSpPr>
        <p:grpSp>
          <p:nvGrpSpPr>
            <p:cNvPr id="94" name="组合 103">
              <a:extLst>
                <a:ext uri="{FF2B5EF4-FFF2-40B4-BE49-F238E27FC236}">
                  <a16:creationId xmlns:a16="http://schemas.microsoft.com/office/drawing/2014/main" xmlns="" id="{2F486083-81BD-4EFD-AE22-1F4768E9E957}"/>
                </a:ext>
              </a:extLst>
            </p:cNvPr>
            <p:cNvGrpSpPr/>
            <p:nvPr/>
          </p:nvGrpSpPr>
          <p:grpSpPr bwMode="gray">
            <a:xfrm>
              <a:off x="6389297" y="1972462"/>
              <a:ext cx="3812876" cy="3623095"/>
              <a:chOff x="2682814" y="2216988"/>
              <a:chExt cx="3812876" cy="3623095"/>
            </a:xfrm>
            <a:grpFill/>
          </p:grpSpPr>
          <p:sp>
            <p:nvSpPr>
              <p:cNvPr id="97" name="八边形 96">
                <a:extLst>
                  <a:ext uri="{FF2B5EF4-FFF2-40B4-BE49-F238E27FC236}">
                    <a16:creationId xmlns:a16="http://schemas.microsoft.com/office/drawing/2014/main" xmlns="" id="{659F2B99-0043-4F96-809D-6EC1DDE81174}"/>
                  </a:ext>
                </a:extLst>
              </p:cNvPr>
              <p:cNvSpPr/>
              <p:nvPr/>
            </p:nvSpPr>
            <p:spPr bwMode="gray">
              <a:xfrm>
                <a:off x="2812211" y="2346385"/>
                <a:ext cx="3554083" cy="3364302"/>
              </a:xfrm>
              <a:prstGeom prst="octagon">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椭圆 97">
                <a:extLst>
                  <a:ext uri="{FF2B5EF4-FFF2-40B4-BE49-F238E27FC236}">
                    <a16:creationId xmlns:a16="http://schemas.microsoft.com/office/drawing/2014/main" xmlns="" id="{A7B8FA21-0380-407E-A196-96BBCC523B6D}"/>
                  </a:ext>
                </a:extLst>
              </p:cNvPr>
              <p:cNvSpPr/>
              <p:nvPr/>
            </p:nvSpPr>
            <p:spPr bwMode="gray">
              <a:xfrm>
                <a:off x="3657600" y="2216988"/>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椭圆 98">
                <a:extLst>
                  <a:ext uri="{FF2B5EF4-FFF2-40B4-BE49-F238E27FC236}">
                    <a16:creationId xmlns:a16="http://schemas.microsoft.com/office/drawing/2014/main" xmlns="" id="{D453B52B-0796-41BB-8135-74496F64700F}"/>
                  </a:ext>
                </a:extLst>
              </p:cNvPr>
              <p:cNvSpPr/>
              <p:nvPr/>
            </p:nvSpPr>
            <p:spPr bwMode="gray">
              <a:xfrm>
                <a:off x="5244861" y="5581290"/>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椭圆 99">
                <a:extLst>
                  <a:ext uri="{FF2B5EF4-FFF2-40B4-BE49-F238E27FC236}">
                    <a16:creationId xmlns:a16="http://schemas.microsoft.com/office/drawing/2014/main" xmlns="" id="{6FC3B332-8A18-4CA0-8D28-7C1A1B221014}"/>
                  </a:ext>
                </a:extLst>
              </p:cNvPr>
              <p:cNvSpPr/>
              <p:nvPr/>
            </p:nvSpPr>
            <p:spPr bwMode="gray">
              <a:xfrm>
                <a:off x="5244861" y="2216988"/>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椭圆 100">
                <a:extLst>
                  <a:ext uri="{FF2B5EF4-FFF2-40B4-BE49-F238E27FC236}">
                    <a16:creationId xmlns:a16="http://schemas.microsoft.com/office/drawing/2014/main" xmlns="" id="{F13D2DF6-8D8F-45C6-83FD-A2793416316C}"/>
                  </a:ext>
                </a:extLst>
              </p:cNvPr>
              <p:cNvSpPr/>
              <p:nvPr/>
            </p:nvSpPr>
            <p:spPr bwMode="gray">
              <a:xfrm>
                <a:off x="3657600" y="5581289"/>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椭圆 101">
                <a:extLst>
                  <a:ext uri="{FF2B5EF4-FFF2-40B4-BE49-F238E27FC236}">
                    <a16:creationId xmlns:a16="http://schemas.microsoft.com/office/drawing/2014/main" xmlns="" id="{716BBB44-33C4-49CB-A485-1C5B2BBFED32}"/>
                  </a:ext>
                </a:extLst>
              </p:cNvPr>
              <p:cNvSpPr/>
              <p:nvPr/>
            </p:nvSpPr>
            <p:spPr bwMode="gray">
              <a:xfrm>
                <a:off x="2682814" y="4537491"/>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椭圆 102">
                <a:extLst>
                  <a:ext uri="{FF2B5EF4-FFF2-40B4-BE49-F238E27FC236}">
                    <a16:creationId xmlns:a16="http://schemas.microsoft.com/office/drawing/2014/main" xmlns="" id="{1E2DE540-7DB8-4C58-8E33-5D6C7BC35EA8}"/>
                  </a:ext>
                </a:extLst>
              </p:cNvPr>
              <p:cNvSpPr/>
              <p:nvPr/>
            </p:nvSpPr>
            <p:spPr bwMode="gray">
              <a:xfrm>
                <a:off x="2682814" y="3191770"/>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椭圆 103">
                <a:extLst>
                  <a:ext uri="{FF2B5EF4-FFF2-40B4-BE49-F238E27FC236}">
                    <a16:creationId xmlns:a16="http://schemas.microsoft.com/office/drawing/2014/main" xmlns="" id="{90A5A2BD-797B-4FCC-8ABF-15BEB69DAD53}"/>
                  </a:ext>
                </a:extLst>
              </p:cNvPr>
              <p:cNvSpPr/>
              <p:nvPr/>
            </p:nvSpPr>
            <p:spPr bwMode="gray">
              <a:xfrm>
                <a:off x="6236897" y="3191770"/>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椭圆 104">
                <a:extLst>
                  <a:ext uri="{FF2B5EF4-FFF2-40B4-BE49-F238E27FC236}">
                    <a16:creationId xmlns:a16="http://schemas.microsoft.com/office/drawing/2014/main" xmlns="" id="{3BBF6363-FFAE-44DF-964B-A28A226F8950}"/>
                  </a:ext>
                </a:extLst>
              </p:cNvPr>
              <p:cNvSpPr/>
              <p:nvPr/>
            </p:nvSpPr>
            <p:spPr bwMode="gray">
              <a:xfrm>
                <a:off x="6236897" y="4597872"/>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6" name="直接连接符 105">
                <a:extLst>
                  <a:ext uri="{FF2B5EF4-FFF2-40B4-BE49-F238E27FC236}">
                    <a16:creationId xmlns:a16="http://schemas.microsoft.com/office/drawing/2014/main" xmlns="" id="{36A334F8-DC9E-49AC-9BAA-F5E0DAC66D55}"/>
                  </a:ext>
                </a:extLst>
              </p:cNvPr>
              <p:cNvCxnSpPr>
                <a:stCxn id="98" idx="5"/>
                <a:endCxn id="99" idx="1"/>
              </p:cNvCxnSpPr>
              <p:nvPr/>
            </p:nvCxnSpPr>
            <p:spPr bwMode="gray">
              <a:xfrm>
                <a:off x="3878494" y="2437882"/>
                <a:ext cx="1404266" cy="3181307"/>
              </a:xfrm>
              <a:prstGeom prst="line">
                <a:avLst/>
              </a:prstGeom>
              <a:grpFill/>
              <a:ln w="9525" cap="flat" cmpd="sng" algn="ctr">
                <a:solidFill>
                  <a:schemeClr val="bg1">
                    <a:lumMod val="85000"/>
                  </a:schemeClr>
                </a:solidFill>
                <a:prstDash val="solid"/>
                <a:miter lim="800000"/>
              </a:ln>
              <a:effectLst/>
            </p:spPr>
          </p:cxnSp>
          <p:cxnSp>
            <p:nvCxnSpPr>
              <p:cNvPr id="107" name="直接连接符 106">
                <a:extLst>
                  <a:ext uri="{FF2B5EF4-FFF2-40B4-BE49-F238E27FC236}">
                    <a16:creationId xmlns:a16="http://schemas.microsoft.com/office/drawing/2014/main" xmlns="" id="{E1FF1525-F951-497A-A6C8-B14449AF6C45}"/>
                  </a:ext>
                </a:extLst>
              </p:cNvPr>
              <p:cNvCxnSpPr>
                <a:endCxn id="101" idx="7"/>
              </p:cNvCxnSpPr>
              <p:nvPr/>
            </p:nvCxnSpPr>
            <p:spPr bwMode="gray">
              <a:xfrm flipH="1">
                <a:off x="3878494" y="2475781"/>
                <a:ext cx="1487137" cy="3143407"/>
              </a:xfrm>
              <a:prstGeom prst="line">
                <a:avLst/>
              </a:prstGeom>
              <a:grpFill/>
              <a:ln w="9525" cap="flat" cmpd="sng" algn="ctr">
                <a:solidFill>
                  <a:schemeClr val="bg1">
                    <a:lumMod val="85000"/>
                  </a:schemeClr>
                </a:solidFill>
                <a:prstDash val="solid"/>
                <a:miter lim="800000"/>
              </a:ln>
              <a:effectLst/>
            </p:spPr>
          </p:cxnSp>
          <p:cxnSp>
            <p:nvCxnSpPr>
              <p:cNvPr id="108" name="直接连接符 107">
                <a:extLst>
                  <a:ext uri="{FF2B5EF4-FFF2-40B4-BE49-F238E27FC236}">
                    <a16:creationId xmlns:a16="http://schemas.microsoft.com/office/drawing/2014/main" xmlns="" id="{142B7C48-4B3E-4506-BBDD-6C435D1A140C}"/>
                  </a:ext>
                </a:extLst>
              </p:cNvPr>
              <p:cNvCxnSpPr/>
              <p:nvPr/>
            </p:nvCxnSpPr>
            <p:spPr bwMode="gray">
              <a:xfrm flipH="1">
                <a:off x="2941607" y="3321166"/>
                <a:ext cx="3424687" cy="0"/>
              </a:xfrm>
              <a:prstGeom prst="line">
                <a:avLst/>
              </a:prstGeom>
              <a:grpFill/>
              <a:ln w="9525" cap="flat" cmpd="sng" algn="ctr">
                <a:solidFill>
                  <a:schemeClr val="bg1">
                    <a:lumMod val="85000"/>
                  </a:schemeClr>
                </a:solidFill>
                <a:prstDash val="solid"/>
                <a:miter lim="800000"/>
              </a:ln>
              <a:effectLst/>
            </p:spPr>
          </p:cxnSp>
          <p:cxnSp>
            <p:nvCxnSpPr>
              <p:cNvPr id="109" name="直接连接符 108">
                <a:extLst>
                  <a:ext uri="{FF2B5EF4-FFF2-40B4-BE49-F238E27FC236}">
                    <a16:creationId xmlns:a16="http://schemas.microsoft.com/office/drawing/2014/main" xmlns="" id="{B2F6D11A-CB57-4F66-B294-888E59AAF2F4}"/>
                  </a:ext>
                </a:extLst>
              </p:cNvPr>
              <p:cNvCxnSpPr>
                <a:endCxn id="103" idx="5"/>
              </p:cNvCxnSpPr>
              <p:nvPr/>
            </p:nvCxnSpPr>
            <p:spPr bwMode="gray">
              <a:xfrm flipH="1" flipV="1">
                <a:off x="2903708" y="3412664"/>
                <a:ext cx="3333189" cy="1254224"/>
              </a:xfrm>
              <a:prstGeom prst="line">
                <a:avLst/>
              </a:prstGeom>
              <a:grpFill/>
              <a:ln w="9525" cap="flat" cmpd="sng" algn="ctr">
                <a:solidFill>
                  <a:schemeClr val="bg1">
                    <a:lumMod val="85000"/>
                  </a:schemeClr>
                </a:solidFill>
                <a:prstDash val="solid"/>
                <a:miter lim="800000"/>
              </a:ln>
              <a:effectLst/>
            </p:spPr>
          </p:cxnSp>
          <p:cxnSp>
            <p:nvCxnSpPr>
              <p:cNvPr id="110" name="直接连接符 109">
                <a:extLst>
                  <a:ext uri="{FF2B5EF4-FFF2-40B4-BE49-F238E27FC236}">
                    <a16:creationId xmlns:a16="http://schemas.microsoft.com/office/drawing/2014/main" xmlns="" id="{4C415624-34EF-488D-84E1-838FF18002C5}"/>
                  </a:ext>
                </a:extLst>
              </p:cNvPr>
              <p:cNvCxnSpPr>
                <a:endCxn id="102" idx="6"/>
              </p:cNvCxnSpPr>
              <p:nvPr/>
            </p:nvCxnSpPr>
            <p:spPr bwMode="gray">
              <a:xfrm flipH="1">
                <a:off x="2941607" y="3393716"/>
                <a:ext cx="3295290" cy="1273172"/>
              </a:xfrm>
              <a:prstGeom prst="line">
                <a:avLst/>
              </a:prstGeom>
              <a:grpFill/>
              <a:ln w="9525" cap="flat" cmpd="sng" algn="ctr">
                <a:solidFill>
                  <a:schemeClr val="bg1">
                    <a:lumMod val="85000"/>
                  </a:schemeClr>
                </a:solidFill>
                <a:prstDash val="solid"/>
                <a:miter lim="800000"/>
              </a:ln>
              <a:effectLst/>
            </p:spPr>
          </p:cxnSp>
          <p:cxnSp>
            <p:nvCxnSpPr>
              <p:cNvPr id="111" name="直接连接符 110">
                <a:extLst>
                  <a:ext uri="{FF2B5EF4-FFF2-40B4-BE49-F238E27FC236}">
                    <a16:creationId xmlns:a16="http://schemas.microsoft.com/office/drawing/2014/main" xmlns="" id="{15F72EEB-4CAB-4A7A-9232-DAD3DED6F2C6}"/>
                  </a:ext>
                </a:extLst>
              </p:cNvPr>
              <p:cNvCxnSpPr/>
              <p:nvPr/>
            </p:nvCxnSpPr>
            <p:spPr bwMode="gray">
              <a:xfrm flipH="1">
                <a:off x="2941607" y="4727268"/>
                <a:ext cx="3424687" cy="0"/>
              </a:xfrm>
              <a:prstGeom prst="line">
                <a:avLst/>
              </a:prstGeom>
              <a:grpFill/>
              <a:ln w="9525" cap="flat" cmpd="sng" algn="ctr">
                <a:solidFill>
                  <a:schemeClr val="bg1">
                    <a:lumMod val="85000"/>
                  </a:schemeClr>
                </a:solidFill>
                <a:prstDash val="solid"/>
                <a:miter lim="800000"/>
              </a:ln>
              <a:effectLst/>
            </p:spPr>
          </p:cxnSp>
          <p:cxnSp>
            <p:nvCxnSpPr>
              <p:cNvPr id="112" name="直接连接符 111">
                <a:extLst>
                  <a:ext uri="{FF2B5EF4-FFF2-40B4-BE49-F238E27FC236}">
                    <a16:creationId xmlns:a16="http://schemas.microsoft.com/office/drawing/2014/main" xmlns="" id="{DEE29EF7-A58F-4698-A31F-552C2749DF11}"/>
                  </a:ext>
                </a:extLst>
              </p:cNvPr>
              <p:cNvCxnSpPr>
                <a:stCxn id="101" idx="0"/>
                <a:endCxn id="98" idx="4"/>
              </p:cNvCxnSpPr>
              <p:nvPr/>
            </p:nvCxnSpPr>
            <p:spPr bwMode="gray">
              <a:xfrm flipV="1">
                <a:off x="3786997" y="2475781"/>
                <a:ext cx="0" cy="3105508"/>
              </a:xfrm>
              <a:prstGeom prst="line">
                <a:avLst/>
              </a:prstGeom>
              <a:grpFill/>
              <a:ln w="9525" cap="flat" cmpd="sng" algn="ctr">
                <a:solidFill>
                  <a:schemeClr val="bg1">
                    <a:lumMod val="85000"/>
                  </a:schemeClr>
                </a:solidFill>
                <a:prstDash val="solid"/>
                <a:miter lim="800000"/>
              </a:ln>
              <a:effectLst/>
            </p:spPr>
          </p:cxnSp>
          <p:cxnSp>
            <p:nvCxnSpPr>
              <p:cNvPr id="113" name="直接连接符 112">
                <a:extLst>
                  <a:ext uri="{FF2B5EF4-FFF2-40B4-BE49-F238E27FC236}">
                    <a16:creationId xmlns:a16="http://schemas.microsoft.com/office/drawing/2014/main" xmlns="" id="{DCB08DFF-D3ED-454F-9069-D278C5A93AF7}"/>
                  </a:ext>
                </a:extLst>
              </p:cNvPr>
              <p:cNvCxnSpPr/>
              <p:nvPr/>
            </p:nvCxnSpPr>
            <p:spPr bwMode="gray">
              <a:xfrm flipV="1">
                <a:off x="5400137" y="2475781"/>
                <a:ext cx="0" cy="3105508"/>
              </a:xfrm>
              <a:prstGeom prst="line">
                <a:avLst/>
              </a:prstGeom>
              <a:grpFill/>
              <a:ln w="9525" cap="flat" cmpd="sng" algn="ctr">
                <a:solidFill>
                  <a:schemeClr val="bg1">
                    <a:lumMod val="85000"/>
                  </a:schemeClr>
                </a:solidFill>
                <a:prstDash val="solid"/>
                <a:miter lim="800000"/>
              </a:ln>
              <a:effectLst/>
            </p:spPr>
          </p:cxnSp>
          <p:cxnSp>
            <p:nvCxnSpPr>
              <p:cNvPr id="114" name="直接连接符 113">
                <a:extLst>
                  <a:ext uri="{FF2B5EF4-FFF2-40B4-BE49-F238E27FC236}">
                    <a16:creationId xmlns:a16="http://schemas.microsoft.com/office/drawing/2014/main" xmlns="" id="{37E3500D-85C2-4B82-83FC-0CB39991A3CE}"/>
                  </a:ext>
                </a:extLst>
              </p:cNvPr>
              <p:cNvCxnSpPr>
                <a:stCxn id="100" idx="3"/>
                <a:endCxn id="102" idx="7"/>
              </p:cNvCxnSpPr>
              <p:nvPr/>
            </p:nvCxnSpPr>
            <p:spPr bwMode="gray">
              <a:xfrm flipH="1">
                <a:off x="2903708" y="2437882"/>
                <a:ext cx="2379052" cy="2137508"/>
              </a:xfrm>
              <a:prstGeom prst="line">
                <a:avLst/>
              </a:prstGeom>
              <a:grpFill/>
              <a:ln w="9525" cap="flat" cmpd="sng" algn="ctr">
                <a:solidFill>
                  <a:schemeClr val="bg1">
                    <a:lumMod val="85000"/>
                  </a:schemeClr>
                </a:solidFill>
                <a:prstDash val="solid"/>
                <a:miter lim="800000"/>
              </a:ln>
              <a:effectLst/>
            </p:spPr>
          </p:cxnSp>
          <p:cxnSp>
            <p:nvCxnSpPr>
              <p:cNvPr id="115" name="直接连接符 114">
                <a:extLst>
                  <a:ext uri="{FF2B5EF4-FFF2-40B4-BE49-F238E27FC236}">
                    <a16:creationId xmlns:a16="http://schemas.microsoft.com/office/drawing/2014/main" xmlns="" id="{B74F2A08-BBA1-43C9-8DB9-76CD0801EBEF}"/>
                  </a:ext>
                </a:extLst>
              </p:cNvPr>
              <p:cNvCxnSpPr>
                <a:stCxn id="104" idx="3"/>
              </p:cNvCxnSpPr>
              <p:nvPr/>
            </p:nvCxnSpPr>
            <p:spPr bwMode="gray">
              <a:xfrm flipH="1">
                <a:off x="3722298" y="3412664"/>
                <a:ext cx="2552498" cy="2383358"/>
              </a:xfrm>
              <a:prstGeom prst="line">
                <a:avLst/>
              </a:prstGeom>
              <a:grpFill/>
              <a:ln w="9525" cap="flat" cmpd="sng" algn="ctr">
                <a:solidFill>
                  <a:schemeClr val="bg1">
                    <a:lumMod val="85000"/>
                  </a:schemeClr>
                </a:solidFill>
                <a:prstDash val="solid"/>
                <a:miter lim="800000"/>
              </a:ln>
              <a:effectLst/>
            </p:spPr>
          </p:cxnSp>
        </p:grpSp>
        <p:cxnSp>
          <p:nvCxnSpPr>
            <p:cNvPr id="95" name="直接连接符 94">
              <a:extLst>
                <a:ext uri="{FF2B5EF4-FFF2-40B4-BE49-F238E27FC236}">
                  <a16:creationId xmlns:a16="http://schemas.microsoft.com/office/drawing/2014/main" xmlns="" id="{12378BF0-DBBB-4E18-A5A4-67A5F685B8DE}"/>
                </a:ext>
              </a:extLst>
            </p:cNvPr>
            <p:cNvCxnSpPr>
              <a:endCxn id="98" idx="7"/>
            </p:cNvCxnSpPr>
            <p:nvPr/>
          </p:nvCxnSpPr>
          <p:spPr bwMode="gray">
            <a:xfrm flipH="1" flipV="1">
              <a:off x="7584977" y="2010361"/>
              <a:ext cx="2548702" cy="2533285"/>
            </a:xfrm>
            <a:prstGeom prst="line">
              <a:avLst/>
            </a:prstGeom>
            <a:grpFill/>
            <a:ln w="9525" cap="flat" cmpd="sng" algn="ctr">
              <a:solidFill>
                <a:schemeClr val="bg1">
                  <a:lumMod val="85000"/>
                </a:schemeClr>
              </a:solidFill>
              <a:prstDash val="solid"/>
              <a:miter lim="800000"/>
            </a:ln>
            <a:effectLst/>
          </p:spPr>
        </p:cxnSp>
        <p:cxnSp>
          <p:nvCxnSpPr>
            <p:cNvPr id="96" name="直接连接符 95">
              <a:extLst>
                <a:ext uri="{FF2B5EF4-FFF2-40B4-BE49-F238E27FC236}">
                  <a16:creationId xmlns:a16="http://schemas.microsoft.com/office/drawing/2014/main" xmlns="" id="{3775A2EF-3A95-4A13-9B1A-7B62628B0986}"/>
                </a:ext>
              </a:extLst>
            </p:cNvPr>
            <p:cNvCxnSpPr>
              <a:stCxn id="99" idx="1"/>
              <a:endCxn id="103" idx="4"/>
            </p:cNvCxnSpPr>
            <p:nvPr/>
          </p:nvCxnSpPr>
          <p:spPr bwMode="gray">
            <a:xfrm flipH="1" flipV="1">
              <a:off x="6518694" y="3206037"/>
              <a:ext cx="2470549" cy="2168626"/>
            </a:xfrm>
            <a:prstGeom prst="line">
              <a:avLst/>
            </a:prstGeom>
            <a:grpFill/>
            <a:ln w="9525" cap="flat" cmpd="sng" algn="ctr">
              <a:solidFill>
                <a:schemeClr val="bg1">
                  <a:lumMod val="85000"/>
                </a:schemeClr>
              </a:solidFill>
              <a:prstDash val="solid"/>
              <a:miter lim="800000"/>
            </a:ln>
            <a:effectLst/>
          </p:spPr>
        </p:cxnSp>
      </p:grpSp>
      <p:sp>
        <p:nvSpPr>
          <p:cNvPr id="116" name="圆角矩形 427">
            <a:extLst>
              <a:ext uri="{FF2B5EF4-FFF2-40B4-BE49-F238E27FC236}">
                <a16:creationId xmlns:a16="http://schemas.microsoft.com/office/drawing/2014/main" xmlns="" id="{EEFD56B2-4317-4A3A-80FE-2691F0F813A5}"/>
              </a:ext>
            </a:extLst>
          </p:cNvPr>
          <p:cNvSpPr/>
          <p:nvPr/>
        </p:nvSpPr>
        <p:spPr bwMode="gray">
          <a:xfrm>
            <a:off x="6623388" y="5375112"/>
            <a:ext cx="287505" cy="116621"/>
          </a:xfrm>
          <a:prstGeom prst="roundRect">
            <a:avLst/>
          </a:prstGeom>
          <a:solidFill>
            <a:schemeClr val="bg1">
              <a:lumMod val="50000"/>
            </a:schemeClr>
          </a:solidFill>
          <a:ln w="19050" cap="flat" cmpd="sng" algn="ctr">
            <a:noFill/>
            <a:prstDash val="solid"/>
            <a:miter lim="800000"/>
          </a:ln>
          <a:effectLst/>
        </p:spPr>
        <p:txBody>
          <a:bodyPr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3FBF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7" name="组合 94">
            <a:extLst>
              <a:ext uri="{FF2B5EF4-FFF2-40B4-BE49-F238E27FC236}">
                <a16:creationId xmlns:a16="http://schemas.microsoft.com/office/drawing/2014/main" xmlns="" id="{47F12B5F-E849-4D7A-AD9E-E0BD47979E0E}"/>
              </a:ext>
            </a:extLst>
          </p:cNvPr>
          <p:cNvGrpSpPr/>
          <p:nvPr/>
        </p:nvGrpSpPr>
        <p:grpSpPr bwMode="gray">
          <a:xfrm>
            <a:off x="7024028" y="5404945"/>
            <a:ext cx="236748" cy="385363"/>
            <a:chOff x="1952864" y="2443060"/>
            <a:chExt cx="439738" cy="671513"/>
          </a:xfrm>
          <a:solidFill>
            <a:schemeClr val="bg1">
              <a:lumMod val="50000"/>
            </a:schemeClr>
          </a:solidFill>
        </p:grpSpPr>
        <p:sp>
          <p:nvSpPr>
            <p:cNvPr id="118" name="Line 157">
              <a:extLst>
                <a:ext uri="{FF2B5EF4-FFF2-40B4-BE49-F238E27FC236}">
                  <a16:creationId xmlns:a16="http://schemas.microsoft.com/office/drawing/2014/main" xmlns="" id="{18295334-BD3F-4977-9104-81741A6F1C01}"/>
                </a:ext>
              </a:extLst>
            </p:cNvPr>
            <p:cNvSpPr>
              <a:spLocks noChangeShapeType="1"/>
            </p:cNvSpPr>
            <p:nvPr/>
          </p:nvSpPr>
          <p:spPr bwMode="gray">
            <a:xfrm>
              <a:off x="2184639" y="3090760"/>
              <a:ext cx="0" cy="0"/>
            </a:xfrm>
            <a:prstGeom prst="line">
              <a:avLst/>
            </a:pr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Line 158">
              <a:extLst>
                <a:ext uri="{FF2B5EF4-FFF2-40B4-BE49-F238E27FC236}">
                  <a16:creationId xmlns:a16="http://schemas.microsoft.com/office/drawing/2014/main" xmlns="" id="{C1CF64A9-5BD2-4A20-89EE-83BD1D93A108}"/>
                </a:ext>
              </a:extLst>
            </p:cNvPr>
            <p:cNvSpPr>
              <a:spLocks noChangeShapeType="1"/>
            </p:cNvSpPr>
            <p:nvPr/>
          </p:nvSpPr>
          <p:spPr bwMode="gray">
            <a:xfrm>
              <a:off x="2184639" y="3090760"/>
              <a:ext cx="0" cy="0"/>
            </a:xfrm>
            <a:prstGeom prst="line">
              <a:avLst/>
            </a:pr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Freeform 159">
              <a:extLst>
                <a:ext uri="{FF2B5EF4-FFF2-40B4-BE49-F238E27FC236}">
                  <a16:creationId xmlns:a16="http://schemas.microsoft.com/office/drawing/2014/main" xmlns="" id="{5BFDB691-ADE8-4AEA-97D3-B6BA2B7F8D3A}"/>
                </a:ext>
              </a:extLst>
            </p:cNvPr>
            <p:cNvSpPr>
              <a:spLocks noEditPoints="1"/>
            </p:cNvSpPr>
            <p:nvPr/>
          </p:nvSpPr>
          <p:spPr bwMode="gray">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Freeform 160">
              <a:extLst>
                <a:ext uri="{FF2B5EF4-FFF2-40B4-BE49-F238E27FC236}">
                  <a16:creationId xmlns:a16="http://schemas.microsoft.com/office/drawing/2014/main" xmlns="" id="{2028427A-DAEB-4B36-83FE-1B3CD5239E3E}"/>
                </a:ext>
              </a:extLst>
            </p:cNvPr>
            <p:cNvSpPr>
              <a:spLocks/>
            </p:cNvSpPr>
            <p:nvPr/>
          </p:nvSpPr>
          <p:spPr bwMode="gray">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2" name="组合 387">
            <a:extLst>
              <a:ext uri="{FF2B5EF4-FFF2-40B4-BE49-F238E27FC236}">
                <a16:creationId xmlns:a16="http://schemas.microsoft.com/office/drawing/2014/main" xmlns="" id="{0D462109-8684-4263-8F76-80294EAAF4AE}"/>
              </a:ext>
            </a:extLst>
          </p:cNvPr>
          <p:cNvGrpSpPr/>
          <p:nvPr/>
        </p:nvGrpSpPr>
        <p:grpSpPr bwMode="gray">
          <a:xfrm>
            <a:off x="5833346" y="5431142"/>
            <a:ext cx="292119" cy="304893"/>
            <a:chOff x="4622166" y="3061494"/>
            <a:chExt cx="489584" cy="615667"/>
          </a:xfrm>
          <a:solidFill>
            <a:schemeClr val="bg1">
              <a:lumMod val="50000"/>
            </a:schemeClr>
          </a:solidFill>
        </p:grpSpPr>
        <p:grpSp>
          <p:nvGrpSpPr>
            <p:cNvPr id="123" name="组合 376">
              <a:extLst>
                <a:ext uri="{FF2B5EF4-FFF2-40B4-BE49-F238E27FC236}">
                  <a16:creationId xmlns:a16="http://schemas.microsoft.com/office/drawing/2014/main" xmlns="" id="{252A7F20-074A-4AB6-BF23-16C25682EA77}"/>
                </a:ext>
              </a:extLst>
            </p:cNvPr>
            <p:cNvGrpSpPr/>
            <p:nvPr/>
          </p:nvGrpSpPr>
          <p:grpSpPr bwMode="gray">
            <a:xfrm>
              <a:off x="4622166" y="3467100"/>
              <a:ext cx="489584" cy="210061"/>
              <a:chOff x="3298897" y="4095287"/>
              <a:chExt cx="1257750" cy="591162"/>
            </a:xfrm>
            <a:grpFill/>
          </p:grpSpPr>
          <p:sp>
            <p:nvSpPr>
              <p:cNvPr id="130" name="Freeform 13">
                <a:extLst>
                  <a:ext uri="{FF2B5EF4-FFF2-40B4-BE49-F238E27FC236}">
                    <a16:creationId xmlns:a16="http://schemas.microsoft.com/office/drawing/2014/main" xmlns="" id="{682EB80C-47C1-4C8E-965F-02AEF62E5A1B}"/>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Freeform 13">
                <a:extLst>
                  <a:ext uri="{FF2B5EF4-FFF2-40B4-BE49-F238E27FC236}">
                    <a16:creationId xmlns:a16="http://schemas.microsoft.com/office/drawing/2014/main" xmlns="" id="{AFF51986-3114-439E-A6A8-AD2C95842F6F}"/>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4" name="组合 379">
              <a:extLst>
                <a:ext uri="{FF2B5EF4-FFF2-40B4-BE49-F238E27FC236}">
                  <a16:creationId xmlns:a16="http://schemas.microsoft.com/office/drawing/2014/main" xmlns="" id="{3B67131C-151B-43F3-B2E7-AC2A7B2FE37F}"/>
                </a:ext>
              </a:extLst>
            </p:cNvPr>
            <p:cNvGrpSpPr/>
            <p:nvPr/>
          </p:nvGrpSpPr>
          <p:grpSpPr bwMode="gray">
            <a:xfrm>
              <a:off x="4622166" y="3263900"/>
              <a:ext cx="489584" cy="210061"/>
              <a:chOff x="3298897" y="4095287"/>
              <a:chExt cx="1257750" cy="591162"/>
            </a:xfrm>
            <a:grpFill/>
          </p:grpSpPr>
          <p:sp>
            <p:nvSpPr>
              <p:cNvPr id="128" name="Freeform 13">
                <a:extLst>
                  <a:ext uri="{FF2B5EF4-FFF2-40B4-BE49-F238E27FC236}">
                    <a16:creationId xmlns:a16="http://schemas.microsoft.com/office/drawing/2014/main" xmlns="" id="{477D734E-2915-435E-84BE-174DD2F1DB9B}"/>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Freeform 13">
                <a:extLst>
                  <a:ext uri="{FF2B5EF4-FFF2-40B4-BE49-F238E27FC236}">
                    <a16:creationId xmlns:a16="http://schemas.microsoft.com/office/drawing/2014/main" xmlns="" id="{C47523CF-2F98-49E0-BB59-45F89EECCB6F}"/>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5" name="组合 388">
              <a:extLst>
                <a:ext uri="{FF2B5EF4-FFF2-40B4-BE49-F238E27FC236}">
                  <a16:creationId xmlns:a16="http://schemas.microsoft.com/office/drawing/2014/main" xmlns="" id="{EDE062E9-B1DE-487F-9BC4-981F331809EE}"/>
                </a:ext>
              </a:extLst>
            </p:cNvPr>
            <p:cNvGrpSpPr/>
            <p:nvPr/>
          </p:nvGrpSpPr>
          <p:grpSpPr bwMode="gray">
            <a:xfrm>
              <a:off x="4622166" y="3061494"/>
              <a:ext cx="489584" cy="210061"/>
              <a:chOff x="3298897" y="4095287"/>
              <a:chExt cx="1257750" cy="591162"/>
            </a:xfrm>
            <a:grpFill/>
          </p:grpSpPr>
          <p:sp>
            <p:nvSpPr>
              <p:cNvPr id="126" name="Freeform 13">
                <a:extLst>
                  <a:ext uri="{FF2B5EF4-FFF2-40B4-BE49-F238E27FC236}">
                    <a16:creationId xmlns:a16="http://schemas.microsoft.com/office/drawing/2014/main" xmlns="" id="{8F661D35-567A-48C8-92D6-7B20986A34CA}"/>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Freeform 13">
                <a:extLst>
                  <a:ext uri="{FF2B5EF4-FFF2-40B4-BE49-F238E27FC236}">
                    <a16:creationId xmlns:a16="http://schemas.microsoft.com/office/drawing/2014/main" xmlns="" id="{6A47FBAE-9C60-459A-BE30-4A692252F920}"/>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132" name="Freeform 6">
            <a:extLst>
              <a:ext uri="{FF2B5EF4-FFF2-40B4-BE49-F238E27FC236}">
                <a16:creationId xmlns:a16="http://schemas.microsoft.com/office/drawing/2014/main" xmlns="" id="{7BD5F8AF-7FF8-40FE-A472-0F65AFF8C7AD}"/>
              </a:ext>
            </a:extLst>
          </p:cNvPr>
          <p:cNvSpPr>
            <a:spLocks/>
          </p:cNvSpPr>
          <p:nvPr/>
        </p:nvSpPr>
        <p:spPr bwMode="gray">
          <a:xfrm>
            <a:off x="5752989" y="3584279"/>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solidFill>
            <a:sysClr val="window" lastClr="FFFFFF"/>
          </a:solidFill>
          <a:ln w="28575" cmpd="sng">
            <a:solidFill>
              <a:schemeClr val="bg1">
                <a:lumMod val="65000"/>
              </a:schemeClr>
            </a:solidFill>
            <a:round/>
            <a:headEnd/>
            <a:tailEnd/>
          </a:ln>
        </p:spPr>
        <p:txBody>
          <a:bodyPr/>
          <a:lstStyle/>
          <a:p>
            <a:pPr defTabSz="1218906" fontAlgn="ct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 name="矩形 132">
            <a:extLst>
              <a:ext uri="{FF2B5EF4-FFF2-40B4-BE49-F238E27FC236}">
                <a16:creationId xmlns:a16="http://schemas.microsoft.com/office/drawing/2014/main" xmlns="" id="{481DB040-A84F-487A-87AD-308D09B91345}"/>
              </a:ext>
            </a:extLst>
          </p:cNvPr>
          <p:cNvSpPr/>
          <p:nvPr/>
        </p:nvSpPr>
        <p:spPr bwMode="gray">
          <a:xfrm>
            <a:off x="5974518" y="3793105"/>
            <a:ext cx="1194917"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DC Fabric</a:t>
            </a:r>
            <a:endParaRPr lang="en-US" sz="1200" dirty="0">
              <a:solidFill>
                <a:prstClr val="black"/>
              </a:solidFill>
              <a:latin typeface="Huawei Sans" panose="020C0503030203020204" pitchFamily="34" charset="0"/>
            </a:endParaRPr>
          </a:p>
        </p:txBody>
      </p:sp>
      <p:grpSp>
        <p:nvGrpSpPr>
          <p:cNvPr id="134" name="组合 58">
            <a:extLst>
              <a:ext uri="{FF2B5EF4-FFF2-40B4-BE49-F238E27FC236}">
                <a16:creationId xmlns:a16="http://schemas.microsoft.com/office/drawing/2014/main" xmlns="" id="{180744BF-7989-485A-82F8-EDA07F5A69CD}"/>
              </a:ext>
            </a:extLst>
          </p:cNvPr>
          <p:cNvGrpSpPr/>
          <p:nvPr/>
        </p:nvGrpSpPr>
        <p:grpSpPr bwMode="gray">
          <a:xfrm>
            <a:off x="6190732" y="4108025"/>
            <a:ext cx="314408" cy="337526"/>
            <a:chOff x="6389297" y="1972462"/>
            <a:chExt cx="3812876" cy="3623095"/>
          </a:xfrm>
          <a:solidFill>
            <a:schemeClr val="bg1">
              <a:lumMod val="50000"/>
            </a:schemeClr>
          </a:solidFill>
        </p:grpSpPr>
        <p:grpSp>
          <p:nvGrpSpPr>
            <p:cNvPr id="135" name="组合 103">
              <a:extLst>
                <a:ext uri="{FF2B5EF4-FFF2-40B4-BE49-F238E27FC236}">
                  <a16:creationId xmlns:a16="http://schemas.microsoft.com/office/drawing/2014/main" xmlns="" id="{F153ADF0-6D37-4E30-8915-51A66AA96D9A}"/>
                </a:ext>
              </a:extLst>
            </p:cNvPr>
            <p:cNvGrpSpPr/>
            <p:nvPr/>
          </p:nvGrpSpPr>
          <p:grpSpPr bwMode="gray">
            <a:xfrm>
              <a:off x="6389297" y="1972462"/>
              <a:ext cx="3812876" cy="3623095"/>
              <a:chOff x="2682814" y="2216988"/>
              <a:chExt cx="3812876" cy="3623095"/>
            </a:xfrm>
            <a:grpFill/>
          </p:grpSpPr>
          <p:sp>
            <p:nvSpPr>
              <p:cNvPr id="138" name="八边形 137">
                <a:extLst>
                  <a:ext uri="{FF2B5EF4-FFF2-40B4-BE49-F238E27FC236}">
                    <a16:creationId xmlns:a16="http://schemas.microsoft.com/office/drawing/2014/main" xmlns="" id="{77D59B88-7813-4D41-B639-B9C5BCEEC5B9}"/>
                  </a:ext>
                </a:extLst>
              </p:cNvPr>
              <p:cNvSpPr/>
              <p:nvPr/>
            </p:nvSpPr>
            <p:spPr bwMode="gray">
              <a:xfrm>
                <a:off x="2812211" y="2346385"/>
                <a:ext cx="3554083" cy="3364302"/>
              </a:xfrm>
              <a:prstGeom prst="octagon">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椭圆 138">
                <a:extLst>
                  <a:ext uri="{FF2B5EF4-FFF2-40B4-BE49-F238E27FC236}">
                    <a16:creationId xmlns:a16="http://schemas.microsoft.com/office/drawing/2014/main" xmlns="" id="{E3FCA612-975B-4EF1-BAFB-6B7A3E415D5E}"/>
                  </a:ext>
                </a:extLst>
              </p:cNvPr>
              <p:cNvSpPr/>
              <p:nvPr/>
            </p:nvSpPr>
            <p:spPr bwMode="gray">
              <a:xfrm>
                <a:off x="3657600" y="2216988"/>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椭圆 139">
                <a:extLst>
                  <a:ext uri="{FF2B5EF4-FFF2-40B4-BE49-F238E27FC236}">
                    <a16:creationId xmlns:a16="http://schemas.microsoft.com/office/drawing/2014/main" xmlns="" id="{20FC2A58-3F2B-4790-8129-662DD4CDC59E}"/>
                  </a:ext>
                </a:extLst>
              </p:cNvPr>
              <p:cNvSpPr/>
              <p:nvPr/>
            </p:nvSpPr>
            <p:spPr bwMode="gray">
              <a:xfrm>
                <a:off x="5244861" y="5581290"/>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椭圆 140">
                <a:extLst>
                  <a:ext uri="{FF2B5EF4-FFF2-40B4-BE49-F238E27FC236}">
                    <a16:creationId xmlns:a16="http://schemas.microsoft.com/office/drawing/2014/main" xmlns="" id="{367858DA-887A-4BFE-B23E-8813871220F1}"/>
                  </a:ext>
                </a:extLst>
              </p:cNvPr>
              <p:cNvSpPr/>
              <p:nvPr/>
            </p:nvSpPr>
            <p:spPr bwMode="gray">
              <a:xfrm>
                <a:off x="5244861" y="2216988"/>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椭圆 141">
                <a:extLst>
                  <a:ext uri="{FF2B5EF4-FFF2-40B4-BE49-F238E27FC236}">
                    <a16:creationId xmlns:a16="http://schemas.microsoft.com/office/drawing/2014/main" xmlns="" id="{5811EAFD-6EA7-4AE0-8025-FF386D5D06B5}"/>
                  </a:ext>
                </a:extLst>
              </p:cNvPr>
              <p:cNvSpPr/>
              <p:nvPr/>
            </p:nvSpPr>
            <p:spPr bwMode="gray">
              <a:xfrm>
                <a:off x="3657600" y="5581289"/>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 name="椭圆 142">
                <a:extLst>
                  <a:ext uri="{FF2B5EF4-FFF2-40B4-BE49-F238E27FC236}">
                    <a16:creationId xmlns:a16="http://schemas.microsoft.com/office/drawing/2014/main" xmlns="" id="{D5B68ABE-FE4B-4CB7-85B7-89FFD9969B6E}"/>
                  </a:ext>
                </a:extLst>
              </p:cNvPr>
              <p:cNvSpPr/>
              <p:nvPr/>
            </p:nvSpPr>
            <p:spPr bwMode="gray">
              <a:xfrm>
                <a:off x="2682814" y="4537491"/>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椭圆 143">
                <a:extLst>
                  <a:ext uri="{FF2B5EF4-FFF2-40B4-BE49-F238E27FC236}">
                    <a16:creationId xmlns:a16="http://schemas.microsoft.com/office/drawing/2014/main" xmlns="" id="{1881E0A2-7399-44CC-99B4-B85DDCD770A6}"/>
                  </a:ext>
                </a:extLst>
              </p:cNvPr>
              <p:cNvSpPr/>
              <p:nvPr/>
            </p:nvSpPr>
            <p:spPr bwMode="gray">
              <a:xfrm>
                <a:off x="2682814" y="3191770"/>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椭圆 144">
                <a:extLst>
                  <a:ext uri="{FF2B5EF4-FFF2-40B4-BE49-F238E27FC236}">
                    <a16:creationId xmlns:a16="http://schemas.microsoft.com/office/drawing/2014/main" xmlns="" id="{BD19CFE1-8A66-41DA-A9DC-D19E3D5A6802}"/>
                  </a:ext>
                </a:extLst>
              </p:cNvPr>
              <p:cNvSpPr/>
              <p:nvPr/>
            </p:nvSpPr>
            <p:spPr bwMode="gray">
              <a:xfrm>
                <a:off x="6236897" y="3191770"/>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椭圆 145">
                <a:extLst>
                  <a:ext uri="{FF2B5EF4-FFF2-40B4-BE49-F238E27FC236}">
                    <a16:creationId xmlns:a16="http://schemas.microsoft.com/office/drawing/2014/main" xmlns="" id="{4D0A42F6-9B11-4B24-9DBE-2933DD4AA154}"/>
                  </a:ext>
                </a:extLst>
              </p:cNvPr>
              <p:cNvSpPr/>
              <p:nvPr/>
            </p:nvSpPr>
            <p:spPr bwMode="gray">
              <a:xfrm>
                <a:off x="6236897" y="4597872"/>
                <a:ext cx="258793" cy="258793"/>
              </a:xfrm>
              <a:prstGeom prst="ellipse">
                <a:avLst/>
              </a:prstGeom>
              <a:grpFill/>
              <a:ln w="9525"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47" name="直接连接符 146">
                <a:extLst>
                  <a:ext uri="{FF2B5EF4-FFF2-40B4-BE49-F238E27FC236}">
                    <a16:creationId xmlns:a16="http://schemas.microsoft.com/office/drawing/2014/main" xmlns="" id="{2F3B4974-6291-44D5-AFE7-85CD8ED034C9}"/>
                  </a:ext>
                </a:extLst>
              </p:cNvPr>
              <p:cNvCxnSpPr>
                <a:stCxn id="139" idx="5"/>
                <a:endCxn id="140" idx="1"/>
              </p:cNvCxnSpPr>
              <p:nvPr/>
            </p:nvCxnSpPr>
            <p:spPr bwMode="gray">
              <a:xfrm>
                <a:off x="3878494" y="2437882"/>
                <a:ext cx="1404266" cy="3181307"/>
              </a:xfrm>
              <a:prstGeom prst="line">
                <a:avLst/>
              </a:prstGeom>
              <a:grpFill/>
              <a:ln w="9525" cap="flat" cmpd="sng" algn="ctr">
                <a:solidFill>
                  <a:schemeClr val="bg1">
                    <a:lumMod val="85000"/>
                  </a:schemeClr>
                </a:solidFill>
                <a:prstDash val="solid"/>
                <a:miter lim="800000"/>
              </a:ln>
              <a:effectLst/>
            </p:spPr>
          </p:cxnSp>
          <p:cxnSp>
            <p:nvCxnSpPr>
              <p:cNvPr id="148" name="直接连接符 147">
                <a:extLst>
                  <a:ext uri="{FF2B5EF4-FFF2-40B4-BE49-F238E27FC236}">
                    <a16:creationId xmlns:a16="http://schemas.microsoft.com/office/drawing/2014/main" xmlns="" id="{27C98BE4-A24E-423F-B41B-C2656B2D4BC1}"/>
                  </a:ext>
                </a:extLst>
              </p:cNvPr>
              <p:cNvCxnSpPr>
                <a:endCxn id="142" idx="7"/>
              </p:cNvCxnSpPr>
              <p:nvPr/>
            </p:nvCxnSpPr>
            <p:spPr bwMode="gray">
              <a:xfrm flipH="1">
                <a:off x="3878494" y="2475781"/>
                <a:ext cx="1487137" cy="3143407"/>
              </a:xfrm>
              <a:prstGeom prst="line">
                <a:avLst/>
              </a:prstGeom>
              <a:grpFill/>
              <a:ln w="9525" cap="flat" cmpd="sng" algn="ctr">
                <a:solidFill>
                  <a:schemeClr val="bg1">
                    <a:lumMod val="85000"/>
                  </a:schemeClr>
                </a:solidFill>
                <a:prstDash val="solid"/>
                <a:miter lim="800000"/>
              </a:ln>
              <a:effectLst/>
            </p:spPr>
          </p:cxnSp>
          <p:cxnSp>
            <p:nvCxnSpPr>
              <p:cNvPr id="149" name="直接连接符 148">
                <a:extLst>
                  <a:ext uri="{FF2B5EF4-FFF2-40B4-BE49-F238E27FC236}">
                    <a16:creationId xmlns:a16="http://schemas.microsoft.com/office/drawing/2014/main" xmlns="" id="{0D0AEBE0-9B78-465B-AF67-2093888A840B}"/>
                  </a:ext>
                </a:extLst>
              </p:cNvPr>
              <p:cNvCxnSpPr/>
              <p:nvPr/>
            </p:nvCxnSpPr>
            <p:spPr bwMode="gray">
              <a:xfrm flipH="1">
                <a:off x="2941607" y="3321166"/>
                <a:ext cx="3424687" cy="0"/>
              </a:xfrm>
              <a:prstGeom prst="line">
                <a:avLst/>
              </a:prstGeom>
              <a:grpFill/>
              <a:ln w="9525" cap="flat" cmpd="sng" algn="ctr">
                <a:solidFill>
                  <a:schemeClr val="bg1">
                    <a:lumMod val="85000"/>
                  </a:schemeClr>
                </a:solidFill>
                <a:prstDash val="solid"/>
                <a:miter lim="800000"/>
              </a:ln>
              <a:effectLst/>
            </p:spPr>
          </p:cxnSp>
          <p:cxnSp>
            <p:nvCxnSpPr>
              <p:cNvPr id="150" name="直接连接符 149">
                <a:extLst>
                  <a:ext uri="{FF2B5EF4-FFF2-40B4-BE49-F238E27FC236}">
                    <a16:creationId xmlns:a16="http://schemas.microsoft.com/office/drawing/2014/main" xmlns="" id="{7FFA6510-166B-4EA6-BA34-EE7064BD137A}"/>
                  </a:ext>
                </a:extLst>
              </p:cNvPr>
              <p:cNvCxnSpPr>
                <a:endCxn id="144" idx="5"/>
              </p:cNvCxnSpPr>
              <p:nvPr/>
            </p:nvCxnSpPr>
            <p:spPr bwMode="gray">
              <a:xfrm flipH="1" flipV="1">
                <a:off x="2903708" y="3412664"/>
                <a:ext cx="3333189" cy="1254224"/>
              </a:xfrm>
              <a:prstGeom prst="line">
                <a:avLst/>
              </a:prstGeom>
              <a:grpFill/>
              <a:ln w="9525" cap="flat" cmpd="sng" algn="ctr">
                <a:solidFill>
                  <a:schemeClr val="bg1">
                    <a:lumMod val="85000"/>
                  </a:schemeClr>
                </a:solidFill>
                <a:prstDash val="solid"/>
                <a:miter lim="800000"/>
              </a:ln>
              <a:effectLst/>
            </p:spPr>
          </p:cxnSp>
          <p:cxnSp>
            <p:nvCxnSpPr>
              <p:cNvPr id="151" name="直接连接符 150">
                <a:extLst>
                  <a:ext uri="{FF2B5EF4-FFF2-40B4-BE49-F238E27FC236}">
                    <a16:creationId xmlns:a16="http://schemas.microsoft.com/office/drawing/2014/main" xmlns="" id="{C57234F2-CC28-4C98-BAFB-7F71997746F7}"/>
                  </a:ext>
                </a:extLst>
              </p:cNvPr>
              <p:cNvCxnSpPr>
                <a:endCxn id="143" idx="6"/>
              </p:cNvCxnSpPr>
              <p:nvPr/>
            </p:nvCxnSpPr>
            <p:spPr bwMode="gray">
              <a:xfrm flipH="1">
                <a:off x="2941607" y="3393716"/>
                <a:ext cx="3295290" cy="1273172"/>
              </a:xfrm>
              <a:prstGeom prst="line">
                <a:avLst/>
              </a:prstGeom>
              <a:grpFill/>
              <a:ln w="9525" cap="flat" cmpd="sng" algn="ctr">
                <a:solidFill>
                  <a:schemeClr val="bg1">
                    <a:lumMod val="85000"/>
                  </a:schemeClr>
                </a:solidFill>
                <a:prstDash val="solid"/>
                <a:miter lim="800000"/>
              </a:ln>
              <a:effectLst/>
            </p:spPr>
          </p:cxnSp>
          <p:cxnSp>
            <p:nvCxnSpPr>
              <p:cNvPr id="152" name="直接连接符 151">
                <a:extLst>
                  <a:ext uri="{FF2B5EF4-FFF2-40B4-BE49-F238E27FC236}">
                    <a16:creationId xmlns:a16="http://schemas.microsoft.com/office/drawing/2014/main" xmlns="" id="{F6A9F4B9-9907-4302-8175-56DC95726EE5}"/>
                  </a:ext>
                </a:extLst>
              </p:cNvPr>
              <p:cNvCxnSpPr/>
              <p:nvPr/>
            </p:nvCxnSpPr>
            <p:spPr bwMode="gray">
              <a:xfrm flipH="1">
                <a:off x="2941607" y="4727268"/>
                <a:ext cx="3424687" cy="0"/>
              </a:xfrm>
              <a:prstGeom prst="line">
                <a:avLst/>
              </a:prstGeom>
              <a:grpFill/>
              <a:ln w="9525" cap="flat" cmpd="sng" algn="ctr">
                <a:solidFill>
                  <a:schemeClr val="bg1">
                    <a:lumMod val="85000"/>
                  </a:schemeClr>
                </a:solidFill>
                <a:prstDash val="solid"/>
                <a:miter lim="800000"/>
              </a:ln>
              <a:effectLst/>
            </p:spPr>
          </p:cxnSp>
          <p:cxnSp>
            <p:nvCxnSpPr>
              <p:cNvPr id="153" name="直接连接符 152">
                <a:extLst>
                  <a:ext uri="{FF2B5EF4-FFF2-40B4-BE49-F238E27FC236}">
                    <a16:creationId xmlns:a16="http://schemas.microsoft.com/office/drawing/2014/main" xmlns="" id="{AE2E565E-4661-41BA-841A-17E234356271}"/>
                  </a:ext>
                </a:extLst>
              </p:cNvPr>
              <p:cNvCxnSpPr>
                <a:stCxn id="142" idx="0"/>
                <a:endCxn id="139" idx="4"/>
              </p:cNvCxnSpPr>
              <p:nvPr/>
            </p:nvCxnSpPr>
            <p:spPr bwMode="gray">
              <a:xfrm flipV="1">
                <a:off x="3786997" y="2475781"/>
                <a:ext cx="0" cy="3105508"/>
              </a:xfrm>
              <a:prstGeom prst="line">
                <a:avLst/>
              </a:prstGeom>
              <a:grpFill/>
              <a:ln w="9525" cap="flat" cmpd="sng" algn="ctr">
                <a:solidFill>
                  <a:schemeClr val="bg1">
                    <a:lumMod val="85000"/>
                  </a:schemeClr>
                </a:solidFill>
                <a:prstDash val="solid"/>
                <a:miter lim="800000"/>
              </a:ln>
              <a:effectLst/>
            </p:spPr>
          </p:cxnSp>
          <p:cxnSp>
            <p:nvCxnSpPr>
              <p:cNvPr id="154" name="直接连接符 153">
                <a:extLst>
                  <a:ext uri="{FF2B5EF4-FFF2-40B4-BE49-F238E27FC236}">
                    <a16:creationId xmlns:a16="http://schemas.microsoft.com/office/drawing/2014/main" xmlns="" id="{12A49F97-7475-4826-A73F-45A848BD96A1}"/>
                  </a:ext>
                </a:extLst>
              </p:cNvPr>
              <p:cNvCxnSpPr/>
              <p:nvPr/>
            </p:nvCxnSpPr>
            <p:spPr bwMode="gray">
              <a:xfrm flipV="1">
                <a:off x="5400137" y="2475781"/>
                <a:ext cx="0" cy="3105508"/>
              </a:xfrm>
              <a:prstGeom prst="line">
                <a:avLst/>
              </a:prstGeom>
              <a:grpFill/>
              <a:ln w="9525" cap="flat" cmpd="sng" algn="ctr">
                <a:solidFill>
                  <a:schemeClr val="bg1">
                    <a:lumMod val="85000"/>
                  </a:schemeClr>
                </a:solidFill>
                <a:prstDash val="solid"/>
                <a:miter lim="800000"/>
              </a:ln>
              <a:effectLst/>
            </p:spPr>
          </p:cxnSp>
          <p:cxnSp>
            <p:nvCxnSpPr>
              <p:cNvPr id="155" name="直接连接符 154">
                <a:extLst>
                  <a:ext uri="{FF2B5EF4-FFF2-40B4-BE49-F238E27FC236}">
                    <a16:creationId xmlns:a16="http://schemas.microsoft.com/office/drawing/2014/main" xmlns="" id="{F9D4452C-4D4D-4E41-B67B-818A757375B9}"/>
                  </a:ext>
                </a:extLst>
              </p:cNvPr>
              <p:cNvCxnSpPr>
                <a:stCxn id="141" idx="3"/>
                <a:endCxn id="143" idx="7"/>
              </p:cNvCxnSpPr>
              <p:nvPr/>
            </p:nvCxnSpPr>
            <p:spPr bwMode="gray">
              <a:xfrm flipH="1">
                <a:off x="2903708" y="2437882"/>
                <a:ext cx="2379052" cy="2137508"/>
              </a:xfrm>
              <a:prstGeom prst="line">
                <a:avLst/>
              </a:prstGeom>
              <a:grpFill/>
              <a:ln w="9525" cap="flat" cmpd="sng" algn="ctr">
                <a:solidFill>
                  <a:schemeClr val="bg1">
                    <a:lumMod val="85000"/>
                  </a:schemeClr>
                </a:solidFill>
                <a:prstDash val="solid"/>
                <a:miter lim="800000"/>
              </a:ln>
              <a:effectLst/>
            </p:spPr>
          </p:cxnSp>
          <p:cxnSp>
            <p:nvCxnSpPr>
              <p:cNvPr id="156" name="直接连接符 155">
                <a:extLst>
                  <a:ext uri="{FF2B5EF4-FFF2-40B4-BE49-F238E27FC236}">
                    <a16:creationId xmlns:a16="http://schemas.microsoft.com/office/drawing/2014/main" xmlns="" id="{272BE5CE-84D9-48EC-9E37-B6849982A2C4}"/>
                  </a:ext>
                </a:extLst>
              </p:cNvPr>
              <p:cNvCxnSpPr>
                <a:stCxn id="145" idx="3"/>
              </p:cNvCxnSpPr>
              <p:nvPr/>
            </p:nvCxnSpPr>
            <p:spPr bwMode="gray">
              <a:xfrm flipH="1">
                <a:off x="3722298" y="3412664"/>
                <a:ext cx="2552498" cy="2383358"/>
              </a:xfrm>
              <a:prstGeom prst="line">
                <a:avLst/>
              </a:prstGeom>
              <a:grpFill/>
              <a:ln w="9525" cap="flat" cmpd="sng" algn="ctr">
                <a:solidFill>
                  <a:schemeClr val="bg1">
                    <a:lumMod val="85000"/>
                  </a:schemeClr>
                </a:solidFill>
                <a:prstDash val="solid"/>
                <a:miter lim="800000"/>
              </a:ln>
              <a:effectLst/>
            </p:spPr>
          </p:cxnSp>
        </p:grpSp>
        <p:cxnSp>
          <p:nvCxnSpPr>
            <p:cNvPr id="136" name="直接连接符 135">
              <a:extLst>
                <a:ext uri="{FF2B5EF4-FFF2-40B4-BE49-F238E27FC236}">
                  <a16:creationId xmlns:a16="http://schemas.microsoft.com/office/drawing/2014/main" xmlns="" id="{AFB33763-64C7-41C8-9748-8BC2CBC710E8}"/>
                </a:ext>
              </a:extLst>
            </p:cNvPr>
            <p:cNvCxnSpPr>
              <a:endCxn id="139" idx="7"/>
            </p:cNvCxnSpPr>
            <p:nvPr/>
          </p:nvCxnSpPr>
          <p:spPr bwMode="gray">
            <a:xfrm flipH="1" flipV="1">
              <a:off x="7584977" y="2010361"/>
              <a:ext cx="2548702" cy="2533285"/>
            </a:xfrm>
            <a:prstGeom prst="line">
              <a:avLst/>
            </a:prstGeom>
            <a:grpFill/>
            <a:ln w="9525" cap="flat" cmpd="sng" algn="ctr">
              <a:solidFill>
                <a:schemeClr val="bg1">
                  <a:lumMod val="85000"/>
                </a:schemeClr>
              </a:solidFill>
              <a:prstDash val="solid"/>
              <a:miter lim="800000"/>
            </a:ln>
            <a:effectLst/>
          </p:spPr>
        </p:cxnSp>
        <p:cxnSp>
          <p:nvCxnSpPr>
            <p:cNvPr id="137" name="直接连接符 136">
              <a:extLst>
                <a:ext uri="{FF2B5EF4-FFF2-40B4-BE49-F238E27FC236}">
                  <a16:creationId xmlns:a16="http://schemas.microsoft.com/office/drawing/2014/main" xmlns="" id="{FEA2B6A7-67F7-4900-A0B1-E3A87A127FFA}"/>
                </a:ext>
              </a:extLst>
            </p:cNvPr>
            <p:cNvCxnSpPr>
              <a:stCxn id="140" idx="1"/>
              <a:endCxn id="144" idx="4"/>
            </p:cNvCxnSpPr>
            <p:nvPr/>
          </p:nvCxnSpPr>
          <p:spPr bwMode="gray">
            <a:xfrm flipH="1" flipV="1">
              <a:off x="6518694" y="3206037"/>
              <a:ext cx="2470549" cy="2168626"/>
            </a:xfrm>
            <a:prstGeom prst="line">
              <a:avLst/>
            </a:prstGeom>
            <a:grpFill/>
            <a:ln w="9525" cap="flat" cmpd="sng" algn="ctr">
              <a:solidFill>
                <a:schemeClr val="bg1">
                  <a:lumMod val="85000"/>
                </a:schemeClr>
              </a:solidFill>
              <a:prstDash val="solid"/>
              <a:miter lim="800000"/>
            </a:ln>
            <a:effectLst/>
          </p:spPr>
        </p:cxnSp>
      </p:grpSp>
      <p:grpSp>
        <p:nvGrpSpPr>
          <p:cNvPr id="157" name="组合 195">
            <a:extLst>
              <a:ext uri="{FF2B5EF4-FFF2-40B4-BE49-F238E27FC236}">
                <a16:creationId xmlns:a16="http://schemas.microsoft.com/office/drawing/2014/main" xmlns="" id="{E122533A-738E-4BA5-B9EA-FA7BB93F9A60}"/>
              </a:ext>
            </a:extLst>
          </p:cNvPr>
          <p:cNvGrpSpPr>
            <a:grpSpLocks noChangeAspect="1"/>
          </p:cNvGrpSpPr>
          <p:nvPr/>
        </p:nvGrpSpPr>
        <p:grpSpPr bwMode="gray">
          <a:xfrm>
            <a:off x="6616647" y="4218417"/>
            <a:ext cx="290238" cy="268952"/>
            <a:chOff x="171393" y="3704832"/>
            <a:chExt cx="325829" cy="302898"/>
          </a:xfrm>
          <a:solidFill>
            <a:schemeClr val="bg1">
              <a:lumMod val="50000"/>
            </a:schemeClr>
          </a:solidFill>
        </p:grpSpPr>
        <p:grpSp>
          <p:nvGrpSpPr>
            <p:cNvPr id="158" name="组合 923">
              <a:extLst>
                <a:ext uri="{FF2B5EF4-FFF2-40B4-BE49-F238E27FC236}">
                  <a16:creationId xmlns:a16="http://schemas.microsoft.com/office/drawing/2014/main" xmlns="" id="{A6E32FE0-9605-4A65-A512-393BDF155DA0}"/>
                </a:ext>
              </a:extLst>
            </p:cNvPr>
            <p:cNvGrpSpPr/>
            <p:nvPr/>
          </p:nvGrpSpPr>
          <p:grpSpPr bwMode="gray">
            <a:xfrm>
              <a:off x="336339" y="3704832"/>
              <a:ext cx="160883" cy="299720"/>
              <a:chOff x="5046989" y="3939464"/>
              <a:chExt cx="185575" cy="402656"/>
            </a:xfrm>
            <a:grpFill/>
          </p:grpSpPr>
          <p:sp>
            <p:nvSpPr>
              <p:cNvPr id="160" name="圆角矩形 471">
                <a:extLst>
                  <a:ext uri="{FF2B5EF4-FFF2-40B4-BE49-F238E27FC236}">
                    <a16:creationId xmlns:a16="http://schemas.microsoft.com/office/drawing/2014/main" xmlns="" id="{412873A1-645B-470E-8A42-03BDE7D0167F}"/>
                  </a:ext>
                </a:extLst>
              </p:cNvPr>
              <p:cNvSpPr/>
              <p:nvPr/>
            </p:nvSpPr>
            <p:spPr bwMode="gray">
              <a:xfrm>
                <a:off x="5046989" y="3939464"/>
                <a:ext cx="185575" cy="121999"/>
              </a:xfrm>
              <a:prstGeom prst="roundRect">
                <a:avLst/>
              </a:prstGeom>
              <a:grpFill/>
              <a:ln>
                <a:solidFill>
                  <a:schemeClr val="bg1">
                    <a:lumMod val="85000"/>
                  </a:schemeClr>
                </a:solidFill>
              </a:ln>
              <a:effectLst/>
            </p:spPr>
            <p:txBody>
              <a:bodyPr vert="horz" wrap="square" lIns="91440" tIns="0" rIns="91440" bIns="45720" numCol="1" rtlCol="0" anchor="ctr" anchorCtr="0" compatLnSpc="1">
                <a:prstTxWarp prst="textNoShape">
                  <a:avLst/>
                </a:prstTxWarp>
              </a:bodyPr>
              <a:lstStyle/>
              <a:p>
                <a:pPr algn="ctr" fontAlgn="ctr">
                  <a:lnSpc>
                    <a:spcPct val="140000"/>
                  </a:lnSpc>
                  <a:buClr>
                    <a:srgbClr val="CC9900"/>
                  </a:buClr>
                  <a:buSzPct val="60000"/>
                </a:pP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圆角矩形 473">
                <a:extLst>
                  <a:ext uri="{FF2B5EF4-FFF2-40B4-BE49-F238E27FC236}">
                    <a16:creationId xmlns:a16="http://schemas.microsoft.com/office/drawing/2014/main" xmlns="" id="{22571AB9-5583-4B9F-A0FA-4BD899828E9E}"/>
                  </a:ext>
                </a:extLst>
              </p:cNvPr>
              <p:cNvSpPr/>
              <p:nvPr/>
            </p:nvSpPr>
            <p:spPr bwMode="gray">
              <a:xfrm>
                <a:off x="5046989" y="4077482"/>
                <a:ext cx="185575" cy="121999"/>
              </a:xfrm>
              <a:prstGeom prst="roundRect">
                <a:avLst/>
              </a:prstGeom>
              <a:grpFill/>
              <a:ln>
                <a:solidFill>
                  <a:schemeClr val="bg1">
                    <a:lumMod val="85000"/>
                  </a:schemeClr>
                </a:solidFill>
              </a:ln>
              <a:effectLst/>
            </p:spPr>
            <p:txBody>
              <a:bodyPr vert="horz" wrap="square" lIns="91440" tIns="0" rIns="91440" bIns="45720" numCol="1" rtlCol="0" anchor="ctr" anchorCtr="0" compatLnSpc="1">
                <a:prstTxWarp prst="textNoShape">
                  <a:avLst/>
                </a:prstTxWarp>
              </a:bodyPr>
              <a:lstStyle/>
              <a:p>
                <a:pPr algn="ctr" fontAlgn="ctr">
                  <a:lnSpc>
                    <a:spcPct val="140000"/>
                  </a:lnSpc>
                  <a:buClr>
                    <a:srgbClr val="CC9900"/>
                  </a:buClr>
                  <a:buSzPct val="60000"/>
                </a:pP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圆角矩形 474">
                <a:extLst>
                  <a:ext uri="{FF2B5EF4-FFF2-40B4-BE49-F238E27FC236}">
                    <a16:creationId xmlns:a16="http://schemas.microsoft.com/office/drawing/2014/main" xmlns="" id="{53EAF2FC-EAA7-49E7-B5AA-19D36EE4350C}"/>
                  </a:ext>
                </a:extLst>
              </p:cNvPr>
              <p:cNvSpPr/>
              <p:nvPr/>
            </p:nvSpPr>
            <p:spPr bwMode="gray">
              <a:xfrm>
                <a:off x="5046989" y="4220121"/>
                <a:ext cx="185575" cy="121999"/>
              </a:xfrm>
              <a:prstGeom prst="roundRect">
                <a:avLst/>
              </a:prstGeom>
              <a:grpFill/>
              <a:ln>
                <a:solidFill>
                  <a:schemeClr val="bg1">
                    <a:lumMod val="85000"/>
                  </a:schemeClr>
                </a:solidFill>
              </a:ln>
              <a:effectLst/>
            </p:spPr>
            <p:txBody>
              <a:bodyPr vert="horz" wrap="square" lIns="91440" tIns="0" rIns="91440" bIns="45720" numCol="1" rtlCol="0" anchor="ctr" anchorCtr="0" compatLnSpc="1">
                <a:prstTxWarp prst="textNoShape">
                  <a:avLst/>
                </a:prstTxWarp>
              </a:bodyPr>
              <a:lstStyle/>
              <a:p>
                <a:pPr algn="ctr" fontAlgn="ctr">
                  <a:lnSpc>
                    <a:spcPct val="140000"/>
                  </a:lnSpc>
                  <a:buClr>
                    <a:srgbClr val="CC9900"/>
                  </a:buClr>
                  <a:buSzPct val="60000"/>
                </a:pP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59" name="Freeform 151">
              <a:extLst>
                <a:ext uri="{FF2B5EF4-FFF2-40B4-BE49-F238E27FC236}">
                  <a16:creationId xmlns:a16="http://schemas.microsoft.com/office/drawing/2014/main" xmlns="" id="{B05599D4-9B9A-435F-A20C-BC408B56B586}"/>
                </a:ext>
              </a:extLst>
            </p:cNvPr>
            <p:cNvSpPr>
              <a:spLocks noEditPoints="1"/>
            </p:cNvSpPr>
            <p:nvPr/>
          </p:nvSpPr>
          <p:spPr bwMode="gray">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63" name="圆角矩形 477">
            <a:extLst>
              <a:ext uri="{FF2B5EF4-FFF2-40B4-BE49-F238E27FC236}">
                <a16:creationId xmlns:a16="http://schemas.microsoft.com/office/drawing/2014/main" xmlns="" id="{8529F2B7-6BBF-4E42-8161-2CB004CD8C70}"/>
              </a:ext>
            </a:extLst>
          </p:cNvPr>
          <p:cNvSpPr/>
          <p:nvPr/>
        </p:nvSpPr>
        <p:spPr bwMode="gray">
          <a:xfrm>
            <a:off x="6616527" y="4087125"/>
            <a:ext cx="287505" cy="116621"/>
          </a:xfrm>
          <a:prstGeom prst="roundRect">
            <a:avLst/>
          </a:prstGeom>
          <a:solidFill>
            <a:schemeClr val="bg1">
              <a:lumMod val="50000"/>
            </a:schemeClr>
          </a:solidFill>
          <a:ln w="19050" cap="flat" cmpd="sng" algn="ctr">
            <a:noFill/>
            <a:prstDash val="solid"/>
            <a:miter lim="800000"/>
          </a:ln>
          <a:effectLst/>
        </p:spPr>
        <p:txBody>
          <a:bodyPr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3FBF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64" name="组合 94">
            <a:extLst>
              <a:ext uri="{FF2B5EF4-FFF2-40B4-BE49-F238E27FC236}">
                <a16:creationId xmlns:a16="http://schemas.microsoft.com/office/drawing/2014/main" xmlns="" id="{71FEB463-D7AD-4364-8379-38EDB2E7E4D1}"/>
              </a:ext>
            </a:extLst>
          </p:cNvPr>
          <p:cNvGrpSpPr/>
          <p:nvPr/>
        </p:nvGrpSpPr>
        <p:grpSpPr bwMode="gray">
          <a:xfrm>
            <a:off x="7017167" y="4116958"/>
            <a:ext cx="236748" cy="385363"/>
            <a:chOff x="1952864" y="2443060"/>
            <a:chExt cx="439738" cy="671513"/>
          </a:xfrm>
          <a:solidFill>
            <a:schemeClr val="bg1">
              <a:lumMod val="50000"/>
            </a:schemeClr>
          </a:solidFill>
        </p:grpSpPr>
        <p:sp>
          <p:nvSpPr>
            <p:cNvPr id="165" name="Line 157">
              <a:extLst>
                <a:ext uri="{FF2B5EF4-FFF2-40B4-BE49-F238E27FC236}">
                  <a16:creationId xmlns:a16="http://schemas.microsoft.com/office/drawing/2014/main" xmlns="" id="{5708C119-E17D-4AEA-8FA4-2D382212816B}"/>
                </a:ext>
              </a:extLst>
            </p:cNvPr>
            <p:cNvSpPr>
              <a:spLocks noChangeShapeType="1"/>
            </p:cNvSpPr>
            <p:nvPr/>
          </p:nvSpPr>
          <p:spPr bwMode="gray">
            <a:xfrm>
              <a:off x="2184639" y="3090760"/>
              <a:ext cx="0" cy="0"/>
            </a:xfrm>
            <a:prstGeom prst="line">
              <a:avLst/>
            </a:pr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6" name="Line 158">
              <a:extLst>
                <a:ext uri="{FF2B5EF4-FFF2-40B4-BE49-F238E27FC236}">
                  <a16:creationId xmlns:a16="http://schemas.microsoft.com/office/drawing/2014/main" xmlns="" id="{32071BBA-D1EA-42FE-9FF7-E47D5D76F21D}"/>
                </a:ext>
              </a:extLst>
            </p:cNvPr>
            <p:cNvSpPr>
              <a:spLocks noChangeShapeType="1"/>
            </p:cNvSpPr>
            <p:nvPr/>
          </p:nvSpPr>
          <p:spPr bwMode="gray">
            <a:xfrm>
              <a:off x="2184639" y="3090760"/>
              <a:ext cx="0" cy="0"/>
            </a:xfrm>
            <a:prstGeom prst="line">
              <a:avLst/>
            </a:pr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7" name="Freeform 159">
              <a:extLst>
                <a:ext uri="{FF2B5EF4-FFF2-40B4-BE49-F238E27FC236}">
                  <a16:creationId xmlns:a16="http://schemas.microsoft.com/office/drawing/2014/main" xmlns="" id="{36468E32-94CE-4E4B-97D9-C4EF995D6E57}"/>
                </a:ext>
              </a:extLst>
            </p:cNvPr>
            <p:cNvSpPr>
              <a:spLocks noEditPoints="1"/>
            </p:cNvSpPr>
            <p:nvPr/>
          </p:nvSpPr>
          <p:spPr bwMode="gray">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Freeform 160">
              <a:extLst>
                <a:ext uri="{FF2B5EF4-FFF2-40B4-BE49-F238E27FC236}">
                  <a16:creationId xmlns:a16="http://schemas.microsoft.com/office/drawing/2014/main" xmlns="" id="{3BD142D9-5A28-4C77-96F3-AA58C36A1F66}"/>
                </a:ext>
              </a:extLst>
            </p:cNvPr>
            <p:cNvSpPr>
              <a:spLocks/>
            </p:cNvSpPr>
            <p:nvPr/>
          </p:nvSpPr>
          <p:spPr bwMode="gray">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9" name="组合 387">
            <a:extLst>
              <a:ext uri="{FF2B5EF4-FFF2-40B4-BE49-F238E27FC236}">
                <a16:creationId xmlns:a16="http://schemas.microsoft.com/office/drawing/2014/main" xmlns="" id="{D5E254E9-FF88-46F7-B68A-EAE9124CA28E}"/>
              </a:ext>
            </a:extLst>
          </p:cNvPr>
          <p:cNvGrpSpPr/>
          <p:nvPr/>
        </p:nvGrpSpPr>
        <p:grpSpPr bwMode="gray">
          <a:xfrm>
            <a:off x="5826484" y="4143154"/>
            <a:ext cx="292119" cy="304893"/>
            <a:chOff x="4622166" y="3061494"/>
            <a:chExt cx="489584" cy="615667"/>
          </a:xfrm>
          <a:solidFill>
            <a:schemeClr val="bg1">
              <a:lumMod val="50000"/>
            </a:schemeClr>
          </a:solidFill>
        </p:grpSpPr>
        <p:grpSp>
          <p:nvGrpSpPr>
            <p:cNvPr id="170" name="组合 376">
              <a:extLst>
                <a:ext uri="{FF2B5EF4-FFF2-40B4-BE49-F238E27FC236}">
                  <a16:creationId xmlns:a16="http://schemas.microsoft.com/office/drawing/2014/main" xmlns="" id="{C6A5FB93-FACF-448F-BA9F-F9B6768854AC}"/>
                </a:ext>
              </a:extLst>
            </p:cNvPr>
            <p:cNvGrpSpPr/>
            <p:nvPr/>
          </p:nvGrpSpPr>
          <p:grpSpPr bwMode="gray">
            <a:xfrm>
              <a:off x="4622166" y="3467100"/>
              <a:ext cx="489584" cy="210061"/>
              <a:chOff x="3298897" y="4095287"/>
              <a:chExt cx="1257750" cy="591162"/>
            </a:xfrm>
            <a:grpFill/>
          </p:grpSpPr>
          <p:sp>
            <p:nvSpPr>
              <p:cNvPr id="177" name="Freeform 13">
                <a:extLst>
                  <a:ext uri="{FF2B5EF4-FFF2-40B4-BE49-F238E27FC236}">
                    <a16:creationId xmlns:a16="http://schemas.microsoft.com/office/drawing/2014/main" xmlns="" id="{63FAE2B6-D956-4255-9759-7D2E7FBF2E75}"/>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8" name="Freeform 13">
                <a:extLst>
                  <a:ext uri="{FF2B5EF4-FFF2-40B4-BE49-F238E27FC236}">
                    <a16:creationId xmlns:a16="http://schemas.microsoft.com/office/drawing/2014/main" xmlns="" id="{ACFC16CC-9A90-4C50-85D1-BF150810AD4E}"/>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1" name="组合 379">
              <a:extLst>
                <a:ext uri="{FF2B5EF4-FFF2-40B4-BE49-F238E27FC236}">
                  <a16:creationId xmlns:a16="http://schemas.microsoft.com/office/drawing/2014/main" xmlns="" id="{C2E17C0D-E83F-4ABC-804B-75EBF375F1BA}"/>
                </a:ext>
              </a:extLst>
            </p:cNvPr>
            <p:cNvGrpSpPr/>
            <p:nvPr/>
          </p:nvGrpSpPr>
          <p:grpSpPr bwMode="gray">
            <a:xfrm>
              <a:off x="4622166" y="3263900"/>
              <a:ext cx="489584" cy="210061"/>
              <a:chOff x="3298897" y="4095287"/>
              <a:chExt cx="1257750" cy="591162"/>
            </a:xfrm>
            <a:grpFill/>
          </p:grpSpPr>
          <p:sp>
            <p:nvSpPr>
              <p:cNvPr id="175" name="Freeform 13">
                <a:extLst>
                  <a:ext uri="{FF2B5EF4-FFF2-40B4-BE49-F238E27FC236}">
                    <a16:creationId xmlns:a16="http://schemas.microsoft.com/office/drawing/2014/main" xmlns="" id="{6F98920B-EA37-46E6-9939-D149509AD147}"/>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6" name="Freeform 13">
                <a:extLst>
                  <a:ext uri="{FF2B5EF4-FFF2-40B4-BE49-F238E27FC236}">
                    <a16:creationId xmlns:a16="http://schemas.microsoft.com/office/drawing/2014/main" xmlns="" id="{A2A4B620-17D5-4BC3-8735-2FA0F595F98B}"/>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2" name="组合 388">
              <a:extLst>
                <a:ext uri="{FF2B5EF4-FFF2-40B4-BE49-F238E27FC236}">
                  <a16:creationId xmlns:a16="http://schemas.microsoft.com/office/drawing/2014/main" xmlns="" id="{EE66373C-4162-47C9-AAB9-97284FD4AF44}"/>
                </a:ext>
              </a:extLst>
            </p:cNvPr>
            <p:cNvGrpSpPr/>
            <p:nvPr/>
          </p:nvGrpSpPr>
          <p:grpSpPr bwMode="gray">
            <a:xfrm>
              <a:off x="4622166" y="3061494"/>
              <a:ext cx="489584" cy="210061"/>
              <a:chOff x="3298897" y="4095287"/>
              <a:chExt cx="1257750" cy="591162"/>
            </a:xfrm>
            <a:grpFill/>
          </p:grpSpPr>
          <p:sp>
            <p:nvSpPr>
              <p:cNvPr id="173" name="Freeform 13">
                <a:extLst>
                  <a:ext uri="{FF2B5EF4-FFF2-40B4-BE49-F238E27FC236}">
                    <a16:creationId xmlns:a16="http://schemas.microsoft.com/office/drawing/2014/main" xmlns="" id="{95D2F6F8-4DDF-44DE-BCA7-13279C364A6E}"/>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Freeform 13">
                <a:extLst>
                  <a:ext uri="{FF2B5EF4-FFF2-40B4-BE49-F238E27FC236}">
                    <a16:creationId xmlns:a16="http://schemas.microsoft.com/office/drawing/2014/main" xmlns="" id="{70184FAA-0274-4653-8984-C5D84996D039}"/>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defTabSz="1828906"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cxnSp>
        <p:nvCxnSpPr>
          <p:cNvPr id="235" name="直接连接符 234">
            <a:extLst>
              <a:ext uri="{FF2B5EF4-FFF2-40B4-BE49-F238E27FC236}">
                <a16:creationId xmlns:a16="http://schemas.microsoft.com/office/drawing/2014/main" xmlns="" id="{E44C690E-03B6-4F7C-9099-AF77D377955A}"/>
              </a:ext>
            </a:extLst>
          </p:cNvPr>
          <p:cNvCxnSpPr/>
          <p:nvPr/>
        </p:nvCxnSpPr>
        <p:spPr bwMode="gray">
          <a:xfrm flipH="1" flipV="1">
            <a:off x="8399144" y="4613047"/>
            <a:ext cx="576202" cy="7005"/>
          </a:xfrm>
          <a:prstGeom prst="line">
            <a:avLst/>
          </a:prstGeom>
          <a:noFill/>
          <a:ln w="12700" cap="flat" cmpd="sng" algn="ctr">
            <a:solidFill>
              <a:schemeClr val="bg1">
                <a:lumMod val="50000"/>
              </a:schemeClr>
            </a:solidFill>
            <a:prstDash val="solid"/>
            <a:miter lim="800000"/>
          </a:ln>
          <a:effectLst/>
        </p:spPr>
      </p:cxnSp>
      <p:sp>
        <p:nvSpPr>
          <p:cNvPr id="240" name="Freeform 377">
            <a:extLst>
              <a:ext uri="{FF2B5EF4-FFF2-40B4-BE49-F238E27FC236}">
                <a16:creationId xmlns:a16="http://schemas.microsoft.com/office/drawing/2014/main" xmlns="" id="{C7D747D8-C473-4BDC-8839-5DC8CC8F20A7}"/>
              </a:ext>
            </a:extLst>
          </p:cNvPr>
          <p:cNvSpPr>
            <a:spLocks/>
          </p:cNvSpPr>
          <p:nvPr/>
        </p:nvSpPr>
        <p:spPr bwMode="gray">
          <a:xfrm>
            <a:off x="3396315" y="1342933"/>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 name="T54" fmla="*/ 0 w 57"/>
              <a:gd name="T55" fmla="*/ 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lnTo>
                  <a:pt x="0" y="6"/>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1" name="Freeform 378">
            <a:extLst>
              <a:ext uri="{FF2B5EF4-FFF2-40B4-BE49-F238E27FC236}">
                <a16:creationId xmlns:a16="http://schemas.microsoft.com/office/drawing/2014/main" xmlns="" id="{2E35192B-45AB-4487-B12A-6CA5E487657A}"/>
              </a:ext>
            </a:extLst>
          </p:cNvPr>
          <p:cNvSpPr>
            <a:spLocks/>
          </p:cNvSpPr>
          <p:nvPr/>
        </p:nvSpPr>
        <p:spPr bwMode="gray">
          <a:xfrm>
            <a:off x="3396315" y="1342933"/>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2" name="Freeform 379">
            <a:extLst>
              <a:ext uri="{FF2B5EF4-FFF2-40B4-BE49-F238E27FC236}">
                <a16:creationId xmlns:a16="http://schemas.microsoft.com/office/drawing/2014/main" xmlns="" id="{F8F94B51-F0A4-422E-99DD-299F4B5AB736}"/>
              </a:ext>
            </a:extLst>
          </p:cNvPr>
          <p:cNvSpPr>
            <a:spLocks/>
          </p:cNvSpPr>
          <p:nvPr/>
        </p:nvSpPr>
        <p:spPr bwMode="gray">
          <a:xfrm>
            <a:off x="3402383" y="1363986"/>
            <a:ext cx="23056" cy="34352"/>
          </a:xfrm>
          <a:custGeom>
            <a:avLst/>
            <a:gdLst>
              <a:gd name="T0" fmla="*/ 1 w 38"/>
              <a:gd name="T1" fmla="*/ 0 h 62"/>
              <a:gd name="T2" fmla="*/ 1 w 38"/>
              <a:gd name="T3" fmla="*/ 0 h 62"/>
              <a:gd name="T4" fmla="*/ 36 w 38"/>
              <a:gd name="T5" fmla="*/ 15 h 62"/>
              <a:gd name="T6" fmla="*/ 36 w 38"/>
              <a:gd name="T7" fmla="*/ 15 h 62"/>
              <a:gd name="T8" fmla="*/ 37 w 38"/>
              <a:gd name="T9" fmla="*/ 17 h 62"/>
              <a:gd name="T10" fmla="*/ 38 w 38"/>
              <a:gd name="T11" fmla="*/ 21 h 62"/>
              <a:gd name="T12" fmla="*/ 38 w 38"/>
              <a:gd name="T13" fmla="*/ 21 h 62"/>
              <a:gd name="T14" fmla="*/ 38 w 38"/>
              <a:gd name="T15" fmla="*/ 56 h 62"/>
              <a:gd name="T16" fmla="*/ 38 w 38"/>
              <a:gd name="T17" fmla="*/ 56 h 62"/>
              <a:gd name="T18" fmla="*/ 37 w 38"/>
              <a:gd name="T19" fmla="*/ 61 h 62"/>
              <a:gd name="T20" fmla="*/ 36 w 38"/>
              <a:gd name="T21" fmla="*/ 62 h 62"/>
              <a:gd name="T22" fmla="*/ 36 w 38"/>
              <a:gd name="T23" fmla="*/ 62 h 62"/>
              <a:gd name="T24" fmla="*/ 1 w 38"/>
              <a:gd name="T25" fmla="*/ 50 h 62"/>
              <a:gd name="T26" fmla="*/ 1 w 38"/>
              <a:gd name="T27" fmla="*/ 50 h 62"/>
              <a:gd name="T28" fmla="*/ 0 w 38"/>
              <a:gd name="T29" fmla="*/ 48 h 62"/>
              <a:gd name="T30" fmla="*/ 0 w 38"/>
              <a:gd name="T31" fmla="*/ 45 h 62"/>
              <a:gd name="T32" fmla="*/ 0 w 38"/>
              <a:gd name="T33" fmla="*/ 45 h 62"/>
              <a:gd name="T34" fmla="*/ 0 w 38"/>
              <a:gd name="T35" fmla="*/ 5 h 62"/>
              <a:gd name="T36" fmla="*/ 0 w 38"/>
              <a:gd name="T37" fmla="*/ 5 h 62"/>
              <a:gd name="T38" fmla="*/ 0 w 38"/>
              <a:gd name="T39" fmla="*/ 1 h 62"/>
              <a:gd name="T40" fmla="*/ 1 w 38"/>
              <a:gd name="T41" fmla="*/ 0 h 62"/>
              <a:gd name="T42" fmla="*/ 1 w 38"/>
              <a:gd name="T43" fmla="*/ 0 h 62"/>
              <a:gd name="T44" fmla="*/ 1 w 38"/>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62">
                <a:moveTo>
                  <a:pt x="1" y="0"/>
                </a:moveTo>
                <a:lnTo>
                  <a:pt x="1" y="0"/>
                </a:lnTo>
                <a:lnTo>
                  <a:pt x="36" y="15"/>
                </a:lnTo>
                <a:lnTo>
                  <a:pt x="36" y="15"/>
                </a:lnTo>
                <a:lnTo>
                  <a:pt x="37" y="17"/>
                </a:lnTo>
                <a:lnTo>
                  <a:pt x="38" y="21"/>
                </a:lnTo>
                <a:lnTo>
                  <a:pt x="38" y="21"/>
                </a:lnTo>
                <a:lnTo>
                  <a:pt x="38" y="56"/>
                </a:lnTo>
                <a:lnTo>
                  <a:pt x="38" y="56"/>
                </a:lnTo>
                <a:lnTo>
                  <a:pt x="37" y="61"/>
                </a:lnTo>
                <a:lnTo>
                  <a:pt x="36" y="62"/>
                </a:lnTo>
                <a:lnTo>
                  <a:pt x="36" y="62"/>
                </a:lnTo>
                <a:lnTo>
                  <a:pt x="1" y="50"/>
                </a:lnTo>
                <a:lnTo>
                  <a:pt x="1" y="50"/>
                </a:lnTo>
                <a:lnTo>
                  <a:pt x="0" y="48"/>
                </a:lnTo>
                <a:lnTo>
                  <a:pt x="0" y="45"/>
                </a:lnTo>
                <a:lnTo>
                  <a:pt x="0" y="45"/>
                </a:lnTo>
                <a:lnTo>
                  <a:pt x="0" y="5"/>
                </a:lnTo>
                <a:lnTo>
                  <a:pt x="0" y="5"/>
                </a:lnTo>
                <a:lnTo>
                  <a:pt x="0" y="1"/>
                </a:lnTo>
                <a:lnTo>
                  <a:pt x="1" y="0"/>
                </a:lnTo>
                <a:lnTo>
                  <a:pt x="1" y="0"/>
                </a:lnTo>
                <a:lnTo>
                  <a:pt x="1"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3" name="Freeform 380">
            <a:extLst>
              <a:ext uri="{FF2B5EF4-FFF2-40B4-BE49-F238E27FC236}">
                <a16:creationId xmlns:a16="http://schemas.microsoft.com/office/drawing/2014/main" xmlns="" id="{057A35A8-6624-4CFE-860A-0487518BB2B3}"/>
              </a:ext>
            </a:extLst>
          </p:cNvPr>
          <p:cNvSpPr>
            <a:spLocks/>
          </p:cNvSpPr>
          <p:nvPr/>
        </p:nvSpPr>
        <p:spPr bwMode="gray">
          <a:xfrm>
            <a:off x="3401777" y="1402217"/>
            <a:ext cx="23056" cy="30473"/>
          </a:xfrm>
          <a:custGeom>
            <a:avLst/>
            <a:gdLst>
              <a:gd name="T0" fmla="*/ 2 w 38"/>
              <a:gd name="T1" fmla="*/ 0 h 55"/>
              <a:gd name="T2" fmla="*/ 2 w 38"/>
              <a:gd name="T3" fmla="*/ 0 h 55"/>
              <a:gd name="T4" fmla="*/ 37 w 38"/>
              <a:gd name="T5" fmla="*/ 9 h 55"/>
              <a:gd name="T6" fmla="*/ 37 w 38"/>
              <a:gd name="T7" fmla="*/ 9 h 55"/>
              <a:gd name="T8" fmla="*/ 38 w 38"/>
              <a:gd name="T9" fmla="*/ 10 h 55"/>
              <a:gd name="T10" fmla="*/ 38 w 38"/>
              <a:gd name="T11" fmla="*/ 15 h 55"/>
              <a:gd name="T12" fmla="*/ 38 w 38"/>
              <a:gd name="T13" fmla="*/ 15 h 55"/>
              <a:gd name="T14" fmla="*/ 38 w 38"/>
              <a:gd name="T15" fmla="*/ 50 h 55"/>
              <a:gd name="T16" fmla="*/ 38 w 38"/>
              <a:gd name="T17" fmla="*/ 50 h 55"/>
              <a:gd name="T18" fmla="*/ 38 w 38"/>
              <a:gd name="T19" fmla="*/ 54 h 55"/>
              <a:gd name="T20" fmla="*/ 37 w 38"/>
              <a:gd name="T21" fmla="*/ 55 h 55"/>
              <a:gd name="T22" fmla="*/ 37 w 38"/>
              <a:gd name="T23" fmla="*/ 55 h 55"/>
              <a:gd name="T24" fmla="*/ 2 w 38"/>
              <a:gd name="T25" fmla="*/ 50 h 55"/>
              <a:gd name="T26" fmla="*/ 2 w 38"/>
              <a:gd name="T27" fmla="*/ 50 h 55"/>
              <a:gd name="T28" fmla="*/ 1 w 38"/>
              <a:gd name="T29" fmla="*/ 48 h 55"/>
              <a:gd name="T30" fmla="*/ 0 w 38"/>
              <a:gd name="T31" fmla="*/ 44 h 55"/>
              <a:gd name="T32" fmla="*/ 0 w 38"/>
              <a:gd name="T33" fmla="*/ 44 h 55"/>
              <a:gd name="T34" fmla="*/ 0 w 38"/>
              <a:gd name="T35" fmla="*/ 4 h 55"/>
              <a:gd name="T36" fmla="*/ 0 w 38"/>
              <a:gd name="T37" fmla="*/ 4 h 55"/>
              <a:gd name="T38" fmla="*/ 1 w 38"/>
              <a:gd name="T39" fmla="*/ 1 h 55"/>
              <a:gd name="T40" fmla="*/ 2 w 38"/>
              <a:gd name="T41" fmla="*/ 0 h 55"/>
              <a:gd name="T42" fmla="*/ 2 w 38"/>
              <a:gd name="T4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5">
                <a:moveTo>
                  <a:pt x="2" y="0"/>
                </a:moveTo>
                <a:lnTo>
                  <a:pt x="2" y="0"/>
                </a:lnTo>
                <a:lnTo>
                  <a:pt x="37" y="9"/>
                </a:lnTo>
                <a:lnTo>
                  <a:pt x="37" y="9"/>
                </a:lnTo>
                <a:lnTo>
                  <a:pt x="38" y="10"/>
                </a:lnTo>
                <a:lnTo>
                  <a:pt x="38" y="15"/>
                </a:lnTo>
                <a:lnTo>
                  <a:pt x="38" y="15"/>
                </a:lnTo>
                <a:lnTo>
                  <a:pt x="38" y="50"/>
                </a:lnTo>
                <a:lnTo>
                  <a:pt x="38" y="50"/>
                </a:lnTo>
                <a:lnTo>
                  <a:pt x="38" y="54"/>
                </a:lnTo>
                <a:lnTo>
                  <a:pt x="37" y="55"/>
                </a:lnTo>
                <a:lnTo>
                  <a:pt x="37" y="55"/>
                </a:lnTo>
                <a:lnTo>
                  <a:pt x="2" y="50"/>
                </a:lnTo>
                <a:lnTo>
                  <a:pt x="2" y="50"/>
                </a:lnTo>
                <a:lnTo>
                  <a:pt x="1" y="48"/>
                </a:lnTo>
                <a:lnTo>
                  <a:pt x="0" y="44"/>
                </a:lnTo>
                <a:lnTo>
                  <a:pt x="0" y="44"/>
                </a:lnTo>
                <a:lnTo>
                  <a:pt x="0" y="4"/>
                </a:lnTo>
                <a:lnTo>
                  <a:pt x="0" y="4"/>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4" name="Freeform 381">
            <a:extLst>
              <a:ext uri="{FF2B5EF4-FFF2-40B4-BE49-F238E27FC236}">
                <a16:creationId xmlns:a16="http://schemas.microsoft.com/office/drawing/2014/main" xmlns="" id="{2C7A329B-27B7-43E4-8805-D81843C8D28D}"/>
              </a:ext>
            </a:extLst>
          </p:cNvPr>
          <p:cNvSpPr>
            <a:spLocks/>
          </p:cNvSpPr>
          <p:nvPr/>
        </p:nvSpPr>
        <p:spPr bwMode="gray">
          <a:xfrm>
            <a:off x="3401777" y="1439892"/>
            <a:ext cx="23056" cy="27703"/>
          </a:xfrm>
          <a:custGeom>
            <a:avLst/>
            <a:gdLst>
              <a:gd name="T0" fmla="*/ 1 w 38"/>
              <a:gd name="T1" fmla="*/ 0 h 50"/>
              <a:gd name="T2" fmla="*/ 1 w 38"/>
              <a:gd name="T3" fmla="*/ 0 h 50"/>
              <a:gd name="T4" fmla="*/ 37 w 38"/>
              <a:gd name="T5" fmla="*/ 4 h 50"/>
              <a:gd name="T6" fmla="*/ 37 w 38"/>
              <a:gd name="T7" fmla="*/ 4 h 50"/>
              <a:gd name="T8" fmla="*/ 38 w 38"/>
              <a:gd name="T9" fmla="*/ 5 h 50"/>
              <a:gd name="T10" fmla="*/ 38 w 38"/>
              <a:gd name="T11" fmla="*/ 9 h 50"/>
              <a:gd name="T12" fmla="*/ 38 w 38"/>
              <a:gd name="T13" fmla="*/ 9 h 50"/>
              <a:gd name="T14" fmla="*/ 38 w 38"/>
              <a:gd name="T15" fmla="*/ 45 h 50"/>
              <a:gd name="T16" fmla="*/ 38 w 38"/>
              <a:gd name="T17" fmla="*/ 45 h 50"/>
              <a:gd name="T18" fmla="*/ 37 w 38"/>
              <a:gd name="T19" fmla="*/ 49 h 50"/>
              <a:gd name="T20" fmla="*/ 36 w 38"/>
              <a:gd name="T21" fmla="*/ 50 h 50"/>
              <a:gd name="T22" fmla="*/ 36 w 38"/>
              <a:gd name="T23" fmla="*/ 50 h 50"/>
              <a:gd name="T24" fmla="*/ 1 w 38"/>
              <a:gd name="T25" fmla="*/ 50 h 50"/>
              <a:gd name="T26" fmla="*/ 1 w 38"/>
              <a:gd name="T27" fmla="*/ 50 h 50"/>
              <a:gd name="T28" fmla="*/ 0 w 38"/>
              <a:gd name="T29" fmla="*/ 49 h 50"/>
              <a:gd name="T30" fmla="*/ 0 w 38"/>
              <a:gd name="T31" fmla="*/ 45 h 50"/>
              <a:gd name="T32" fmla="*/ 0 w 38"/>
              <a:gd name="T33" fmla="*/ 45 h 50"/>
              <a:gd name="T34" fmla="*/ 0 w 38"/>
              <a:gd name="T35" fmla="*/ 5 h 50"/>
              <a:gd name="T36" fmla="*/ 0 w 38"/>
              <a:gd name="T37" fmla="*/ 5 h 50"/>
              <a:gd name="T38" fmla="*/ 0 w 38"/>
              <a:gd name="T39" fmla="*/ 1 h 50"/>
              <a:gd name="T40" fmla="*/ 1 w 38"/>
              <a:gd name="T41" fmla="*/ 0 h 50"/>
              <a:gd name="T42" fmla="*/ 1 w 38"/>
              <a:gd name="T4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0">
                <a:moveTo>
                  <a:pt x="1" y="0"/>
                </a:moveTo>
                <a:lnTo>
                  <a:pt x="1" y="0"/>
                </a:lnTo>
                <a:lnTo>
                  <a:pt x="37" y="4"/>
                </a:lnTo>
                <a:lnTo>
                  <a:pt x="37" y="4"/>
                </a:lnTo>
                <a:lnTo>
                  <a:pt x="38" y="5"/>
                </a:lnTo>
                <a:lnTo>
                  <a:pt x="38" y="9"/>
                </a:lnTo>
                <a:lnTo>
                  <a:pt x="38" y="9"/>
                </a:lnTo>
                <a:lnTo>
                  <a:pt x="38" y="45"/>
                </a:lnTo>
                <a:lnTo>
                  <a:pt x="38" y="45"/>
                </a:lnTo>
                <a:lnTo>
                  <a:pt x="37" y="49"/>
                </a:lnTo>
                <a:lnTo>
                  <a:pt x="36" y="50"/>
                </a:lnTo>
                <a:lnTo>
                  <a:pt x="36" y="50"/>
                </a:lnTo>
                <a:lnTo>
                  <a:pt x="1" y="50"/>
                </a:lnTo>
                <a:lnTo>
                  <a:pt x="1" y="50"/>
                </a:lnTo>
                <a:lnTo>
                  <a:pt x="0" y="49"/>
                </a:lnTo>
                <a:lnTo>
                  <a:pt x="0" y="45"/>
                </a:lnTo>
                <a:lnTo>
                  <a:pt x="0" y="45"/>
                </a:lnTo>
                <a:lnTo>
                  <a:pt x="0" y="5"/>
                </a:lnTo>
                <a:lnTo>
                  <a:pt x="0" y="5"/>
                </a:lnTo>
                <a:lnTo>
                  <a:pt x="0" y="1"/>
                </a:lnTo>
                <a:lnTo>
                  <a:pt x="1" y="0"/>
                </a:lnTo>
                <a:lnTo>
                  <a:pt x="1"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5" name="Freeform 382">
            <a:extLst>
              <a:ext uri="{FF2B5EF4-FFF2-40B4-BE49-F238E27FC236}">
                <a16:creationId xmlns:a16="http://schemas.microsoft.com/office/drawing/2014/main" xmlns="" id="{C0E5ABBD-F145-4C58-A1D2-FB4B79F00006}"/>
              </a:ext>
            </a:extLst>
          </p:cNvPr>
          <p:cNvSpPr>
            <a:spLocks/>
          </p:cNvSpPr>
          <p:nvPr/>
        </p:nvSpPr>
        <p:spPr bwMode="gray">
          <a:xfrm>
            <a:off x="3401170" y="1477015"/>
            <a:ext cx="23663" cy="28811"/>
          </a:xfrm>
          <a:custGeom>
            <a:avLst/>
            <a:gdLst>
              <a:gd name="T0" fmla="*/ 2 w 39"/>
              <a:gd name="T1" fmla="*/ 1 h 52"/>
              <a:gd name="T2" fmla="*/ 2 w 39"/>
              <a:gd name="T3" fmla="*/ 1 h 52"/>
              <a:gd name="T4" fmla="*/ 37 w 39"/>
              <a:gd name="T5" fmla="*/ 0 h 52"/>
              <a:gd name="T6" fmla="*/ 37 w 39"/>
              <a:gd name="T7" fmla="*/ 0 h 52"/>
              <a:gd name="T8" fmla="*/ 38 w 39"/>
              <a:gd name="T9" fmla="*/ 1 h 52"/>
              <a:gd name="T10" fmla="*/ 39 w 39"/>
              <a:gd name="T11" fmla="*/ 5 h 52"/>
              <a:gd name="T12" fmla="*/ 39 w 39"/>
              <a:gd name="T13" fmla="*/ 5 h 52"/>
              <a:gd name="T14" fmla="*/ 39 w 39"/>
              <a:gd name="T15" fmla="*/ 41 h 52"/>
              <a:gd name="T16" fmla="*/ 39 w 39"/>
              <a:gd name="T17" fmla="*/ 41 h 52"/>
              <a:gd name="T18" fmla="*/ 38 w 39"/>
              <a:gd name="T19" fmla="*/ 45 h 52"/>
              <a:gd name="T20" fmla="*/ 37 w 39"/>
              <a:gd name="T21" fmla="*/ 46 h 52"/>
              <a:gd name="T22" fmla="*/ 37 w 39"/>
              <a:gd name="T23" fmla="*/ 46 h 52"/>
              <a:gd name="T24" fmla="*/ 2 w 39"/>
              <a:gd name="T25" fmla="*/ 52 h 52"/>
              <a:gd name="T26" fmla="*/ 2 w 39"/>
              <a:gd name="T27" fmla="*/ 52 h 52"/>
              <a:gd name="T28" fmla="*/ 1 w 39"/>
              <a:gd name="T29" fmla="*/ 50 h 52"/>
              <a:gd name="T30" fmla="*/ 0 w 39"/>
              <a:gd name="T31" fmla="*/ 47 h 52"/>
              <a:gd name="T32" fmla="*/ 0 w 39"/>
              <a:gd name="T33" fmla="*/ 47 h 52"/>
              <a:gd name="T34" fmla="*/ 0 w 39"/>
              <a:gd name="T35" fmla="*/ 7 h 52"/>
              <a:gd name="T36" fmla="*/ 0 w 39"/>
              <a:gd name="T37" fmla="*/ 7 h 52"/>
              <a:gd name="T38" fmla="*/ 1 w 39"/>
              <a:gd name="T39" fmla="*/ 3 h 52"/>
              <a:gd name="T40" fmla="*/ 2 w 39"/>
              <a:gd name="T41" fmla="*/ 1 h 52"/>
              <a:gd name="T42" fmla="*/ 2 w 39"/>
              <a:gd name="T4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52">
                <a:moveTo>
                  <a:pt x="2" y="1"/>
                </a:moveTo>
                <a:lnTo>
                  <a:pt x="2" y="1"/>
                </a:lnTo>
                <a:lnTo>
                  <a:pt x="37" y="0"/>
                </a:lnTo>
                <a:lnTo>
                  <a:pt x="37" y="0"/>
                </a:lnTo>
                <a:lnTo>
                  <a:pt x="38" y="1"/>
                </a:lnTo>
                <a:lnTo>
                  <a:pt x="39" y="5"/>
                </a:lnTo>
                <a:lnTo>
                  <a:pt x="39" y="5"/>
                </a:lnTo>
                <a:lnTo>
                  <a:pt x="39" y="41"/>
                </a:lnTo>
                <a:lnTo>
                  <a:pt x="39" y="41"/>
                </a:lnTo>
                <a:lnTo>
                  <a:pt x="38" y="45"/>
                </a:lnTo>
                <a:lnTo>
                  <a:pt x="37" y="46"/>
                </a:lnTo>
                <a:lnTo>
                  <a:pt x="37" y="46"/>
                </a:lnTo>
                <a:lnTo>
                  <a:pt x="2" y="52"/>
                </a:lnTo>
                <a:lnTo>
                  <a:pt x="2" y="52"/>
                </a:lnTo>
                <a:lnTo>
                  <a:pt x="1" y="50"/>
                </a:lnTo>
                <a:lnTo>
                  <a:pt x="0" y="47"/>
                </a:lnTo>
                <a:lnTo>
                  <a:pt x="0" y="47"/>
                </a:lnTo>
                <a:lnTo>
                  <a:pt x="0" y="7"/>
                </a:lnTo>
                <a:lnTo>
                  <a:pt x="0" y="7"/>
                </a:lnTo>
                <a:lnTo>
                  <a:pt x="1" y="3"/>
                </a:lnTo>
                <a:lnTo>
                  <a:pt x="2" y="1"/>
                </a:lnTo>
                <a:lnTo>
                  <a:pt x="2" y="1"/>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6" name="Freeform 383">
            <a:extLst>
              <a:ext uri="{FF2B5EF4-FFF2-40B4-BE49-F238E27FC236}">
                <a16:creationId xmlns:a16="http://schemas.microsoft.com/office/drawing/2014/main" xmlns="" id="{1B794452-1A8C-4721-BBA3-239A6A30351E}"/>
              </a:ext>
            </a:extLst>
          </p:cNvPr>
          <p:cNvSpPr>
            <a:spLocks/>
          </p:cNvSpPr>
          <p:nvPr/>
        </p:nvSpPr>
        <p:spPr bwMode="gray">
          <a:xfrm>
            <a:off x="3401170" y="1516352"/>
            <a:ext cx="23056" cy="12189"/>
          </a:xfrm>
          <a:custGeom>
            <a:avLst/>
            <a:gdLst>
              <a:gd name="T0" fmla="*/ 2 w 38"/>
              <a:gd name="T1" fmla="*/ 7 h 22"/>
              <a:gd name="T2" fmla="*/ 2 w 38"/>
              <a:gd name="T3" fmla="*/ 7 h 22"/>
              <a:gd name="T4" fmla="*/ 37 w 38"/>
              <a:gd name="T5" fmla="*/ 0 h 22"/>
              <a:gd name="T6" fmla="*/ 37 w 38"/>
              <a:gd name="T7" fmla="*/ 0 h 22"/>
              <a:gd name="T8" fmla="*/ 38 w 38"/>
              <a:gd name="T9" fmla="*/ 1 h 22"/>
              <a:gd name="T10" fmla="*/ 38 w 38"/>
              <a:gd name="T11" fmla="*/ 4 h 22"/>
              <a:gd name="T12" fmla="*/ 38 w 38"/>
              <a:gd name="T13" fmla="*/ 4 h 22"/>
              <a:gd name="T14" fmla="*/ 38 w 38"/>
              <a:gd name="T15" fmla="*/ 8 h 22"/>
              <a:gd name="T16" fmla="*/ 38 w 38"/>
              <a:gd name="T17" fmla="*/ 8 h 22"/>
              <a:gd name="T18" fmla="*/ 38 w 38"/>
              <a:gd name="T19" fmla="*/ 11 h 22"/>
              <a:gd name="T20" fmla="*/ 37 w 38"/>
              <a:gd name="T21" fmla="*/ 13 h 22"/>
              <a:gd name="T22" fmla="*/ 37 w 38"/>
              <a:gd name="T23" fmla="*/ 13 h 22"/>
              <a:gd name="T24" fmla="*/ 1 w 38"/>
              <a:gd name="T25" fmla="*/ 22 h 22"/>
              <a:gd name="T26" fmla="*/ 1 w 38"/>
              <a:gd name="T27" fmla="*/ 22 h 22"/>
              <a:gd name="T28" fmla="*/ 0 w 38"/>
              <a:gd name="T29" fmla="*/ 21 h 22"/>
              <a:gd name="T30" fmla="*/ 0 w 38"/>
              <a:gd name="T31" fmla="*/ 18 h 22"/>
              <a:gd name="T32" fmla="*/ 0 w 38"/>
              <a:gd name="T33" fmla="*/ 18 h 22"/>
              <a:gd name="T34" fmla="*/ 0 w 38"/>
              <a:gd name="T35" fmla="*/ 13 h 22"/>
              <a:gd name="T36" fmla="*/ 0 w 38"/>
              <a:gd name="T37" fmla="*/ 13 h 22"/>
              <a:gd name="T38" fmla="*/ 0 w 38"/>
              <a:gd name="T39" fmla="*/ 9 h 22"/>
              <a:gd name="T40" fmla="*/ 2 w 38"/>
              <a:gd name="T41" fmla="*/ 7 h 22"/>
              <a:gd name="T42" fmla="*/ 2 w 38"/>
              <a:gd name="T43"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7"/>
                </a:moveTo>
                <a:lnTo>
                  <a:pt x="2" y="7"/>
                </a:lnTo>
                <a:lnTo>
                  <a:pt x="37" y="0"/>
                </a:lnTo>
                <a:lnTo>
                  <a:pt x="37" y="0"/>
                </a:lnTo>
                <a:lnTo>
                  <a:pt x="38" y="1"/>
                </a:lnTo>
                <a:lnTo>
                  <a:pt x="38" y="4"/>
                </a:lnTo>
                <a:lnTo>
                  <a:pt x="38" y="4"/>
                </a:lnTo>
                <a:lnTo>
                  <a:pt x="38" y="8"/>
                </a:lnTo>
                <a:lnTo>
                  <a:pt x="38" y="8"/>
                </a:lnTo>
                <a:lnTo>
                  <a:pt x="38" y="11"/>
                </a:lnTo>
                <a:lnTo>
                  <a:pt x="37" y="13"/>
                </a:lnTo>
                <a:lnTo>
                  <a:pt x="37" y="13"/>
                </a:lnTo>
                <a:lnTo>
                  <a:pt x="1" y="22"/>
                </a:lnTo>
                <a:lnTo>
                  <a:pt x="1" y="22"/>
                </a:lnTo>
                <a:lnTo>
                  <a:pt x="0" y="21"/>
                </a:lnTo>
                <a:lnTo>
                  <a:pt x="0" y="18"/>
                </a:lnTo>
                <a:lnTo>
                  <a:pt x="0" y="18"/>
                </a:lnTo>
                <a:lnTo>
                  <a:pt x="0" y="13"/>
                </a:lnTo>
                <a:lnTo>
                  <a:pt x="0" y="13"/>
                </a:lnTo>
                <a:lnTo>
                  <a:pt x="0" y="9"/>
                </a:lnTo>
                <a:lnTo>
                  <a:pt x="2" y="7"/>
                </a:lnTo>
                <a:lnTo>
                  <a:pt x="2" y="7"/>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7" name="Freeform 384">
            <a:extLst>
              <a:ext uri="{FF2B5EF4-FFF2-40B4-BE49-F238E27FC236}">
                <a16:creationId xmlns:a16="http://schemas.microsoft.com/office/drawing/2014/main" xmlns="" id="{355E8302-BD9C-4805-BEFA-A451FCFDB0AB}"/>
              </a:ext>
            </a:extLst>
          </p:cNvPr>
          <p:cNvSpPr>
            <a:spLocks/>
          </p:cNvSpPr>
          <p:nvPr/>
        </p:nvSpPr>
        <p:spPr bwMode="gray">
          <a:xfrm>
            <a:off x="3401170" y="1529095"/>
            <a:ext cx="23056" cy="13297"/>
          </a:xfrm>
          <a:custGeom>
            <a:avLst/>
            <a:gdLst>
              <a:gd name="T0" fmla="*/ 1 w 38"/>
              <a:gd name="T1" fmla="*/ 9 h 24"/>
              <a:gd name="T2" fmla="*/ 1 w 38"/>
              <a:gd name="T3" fmla="*/ 9 h 24"/>
              <a:gd name="T4" fmla="*/ 37 w 38"/>
              <a:gd name="T5" fmla="*/ 0 h 24"/>
              <a:gd name="T6" fmla="*/ 37 w 38"/>
              <a:gd name="T7" fmla="*/ 0 h 24"/>
              <a:gd name="T8" fmla="*/ 38 w 38"/>
              <a:gd name="T9" fmla="*/ 1 h 24"/>
              <a:gd name="T10" fmla="*/ 38 w 38"/>
              <a:gd name="T11" fmla="*/ 4 h 24"/>
              <a:gd name="T12" fmla="*/ 38 w 38"/>
              <a:gd name="T13" fmla="*/ 4 h 24"/>
              <a:gd name="T14" fmla="*/ 38 w 38"/>
              <a:gd name="T15" fmla="*/ 8 h 24"/>
              <a:gd name="T16" fmla="*/ 38 w 38"/>
              <a:gd name="T17" fmla="*/ 8 h 24"/>
              <a:gd name="T18" fmla="*/ 38 w 38"/>
              <a:gd name="T19" fmla="*/ 11 h 24"/>
              <a:gd name="T20" fmla="*/ 37 w 38"/>
              <a:gd name="T21" fmla="*/ 13 h 24"/>
              <a:gd name="T22" fmla="*/ 37 w 38"/>
              <a:gd name="T23" fmla="*/ 13 h 24"/>
              <a:gd name="T24" fmla="*/ 1 w 38"/>
              <a:gd name="T25" fmla="*/ 24 h 24"/>
              <a:gd name="T26" fmla="*/ 1 w 38"/>
              <a:gd name="T27" fmla="*/ 24 h 24"/>
              <a:gd name="T28" fmla="*/ 0 w 38"/>
              <a:gd name="T29" fmla="*/ 23 h 24"/>
              <a:gd name="T30" fmla="*/ 0 w 38"/>
              <a:gd name="T31" fmla="*/ 19 h 24"/>
              <a:gd name="T32" fmla="*/ 0 w 38"/>
              <a:gd name="T33" fmla="*/ 19 h 24"/>
              <a:gd name="T34" fmla="*/ 0 w 38"/>
              <a:gd name="T35" fmla="*/ 15 h 24"/>
              <a:gd name="T36" fmla="*/ 0 w 38"/>
              <a:gd name="T37" fmla="*/ 15 h 24"/>
              <a:gd name="T38" fmla="*/ 0 w 38"/>
              <a:gd name="T39" fmla="*/ 11 h 24"/>
              <a:gd name="T40" fmla="*/ 1 w 38"/>
              <a:gd name="T41" fmla="*/ 9 h 24"/>
              <a:gd name="T42" fmla="*/ 1 w 38"/>
              <a:gd name="T43"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4">
                <a:moveTo>
                  <a:pt x="1" y="9"/>
                </a:moveTo>
                <a:lnTo>
                  <a:pt x="1" y="9"/>
                </a:lnTo>
                <a:lnTo>
                  <a:pt x="37" y="0"/>
                </a:lnTo>
                <a:lnTo>
                  <a:pt x="37" y="0"/>
                </a:lnTo>
                <a:lnTo>
                  <a:pt x="38" y="1"/>
                </a:lnTo>
                <a:lnTo>
                  <a:pt x="38" y="4"/>
                </a:lnTo>
                <a:lnTo>
                  <a:pt x="38" y="4"/>
                </a:lnTo>
                <a:lnTo>
                  <a:pt x="38" y="8"/>
                </a:lnTo>
                <a:lnTo>
                  <a:pt x="38" y="8"/>
                </a:lnTo>
                <a:lnTo>
                  <a:pt x="38" y="11"/>
                </a:lnTo>
                <a:lnTo>
                  <a:pt x="37" y="13"/>
                </a:lnTo>
                <a:lnTo>
                  <a:pt x="37" y="13"/>
                </a:lnTo>
                <a:lnTo>
                  <a:pt x="1" y="24"/>
                </a:lnTo>
                <a:lnTo>
                  <a:pt x="1" y="24"/>
                </a:lnTo>
                <a:lnTo>
                  <a:pt x="0" y="23"/>
                </a:lnTo>
                <a:lnTo>
                  <a:pt x="0" y="19"/>
                </a:lnTo>
                <a:lnTo>
                  <a:pt x="0" y="19"/>
                </a:lnTo>
                <a:lnTo>
                  <a:pt x="0" y="15"/>
                </a:lnTo>
                <a:lnTo>
                  <a:pt x="0" y="15"/>
                </a:lnTo>
                <a:lnTo>
                  <a:pt x="0" y="11"/>
                </a:lnTo>
                <a:lnTo>
                  <a:pt x="1" y="9"/>
                </a:lnTo>
                <a:lnTo>
                  <a:pt x="1" y="9"/>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8" name="Freeform 385">
            <a:extLst>
              <a:ext uri="{FF2B5EF4-FFF2-40B4-BE49-F238E27FC236}">
                <a16:creationId xmlns:a16="http://schemas.microsoft.com/office/drawing/2014/main" xmlns="" id="{B31BC02A-509A-425E-937D-88AF4AA2D475}"/>
              </a:ext>
            </a:extLst>
          </p:cNvPr>
          <p:cNvSpPr>
            <a:spLocks/>
          </p:cNvSpPr>
          <p:nvPr/>
        </p:nvSpPr>
        <p:spPr bwMode="gray">
          <a:xfrm>
            <a:off x="3433327" y="1361217"/>
            <a:ext cx="34584" cy="186718"/>
          </a:xfrm>
          <a:custGeom>
            <a:avLst/>
            <a:gdLst>
              <a:gd name="T0" fmla="*/ 6 w 57"/>
              <a:gd name="T1" fmla="*/ 1 h 337"/>
              <a:gd name="T2" fmla="*/ 6 w 57"/>
              <a:gd name="T3" fmla="*/ 1 h 337"/>
              <a:gd name="T4" fmla="*/ 54 w 57"/>
              <a:gd name="T5" fmla="*/ 25 h 337"/>
              <a:gd name="T6" fmla="*/ 54 w 57"/>
              <a:gd name="T7" fmla="*/ 25 h 337"/>
              <a:gd name="T8" fmla="*/ 57 w 57"/>
              <a:gd name="T9" fmla="*/ 26 h 337"/>
              <a:gd name="T10" fmla="*/ 57 w 57"/>
              <a:gd name="T11" fmla="*/ 28 h 337"/>
              <a:gd name="T12" fmla="*/ 57 w 57"/>
              <a:gd name="T13" fmla="*/ 30 h 337"/>
              <a:gd name="T14" fmla="*/ 57 w 57"/>
              <a:gd name="T15" fmla="*/ 30 h 337"/>
              <a:gd name="T16" fmla="*/ 57 w 57"/>
              <a:gd name="T17" fmla="*/ 172 h 337"/>
              <a:gd name="T18" fmla="*/ 57 w 57"/>
              <a:gd name="T19" fmla="*/ 172 h 337"/>
              <a:gd name="T20" fmla="*/ 56 w 57"/>
              <a:gd name="T21" fmla="*/ 312 h 337"/>
              <a:gd name="T22" fmla="*/ 56 w 57"/>
              <a:gd name="T23" fmla="*/ 312 h 337"/>
              <a:gd name="T24" fmla="*/ 56 w 57"/>
              <a:gd name="T25" fmla="*/ 315 h 337"/>
              <a:gd name="T26" fmla="*/ 55 w 57"/>
              <a:gd name="T27" fmla="*/ 316 h 337"/>
              <a:gd name="T28" fmla="*/ 53 w 57"/>
              <a:gd name="T29" fmla="*/ 318 h 337"/>
              <a:gd name="T30" fmla="*/ 53 w 57"/>
              <a:gd name="T31" fmla="*/ 318 h 337"/>
              <a:gd name="T32" fmla="*/ 3 w 57"/>
              <a:gd name="T33" fmla="*/ 337 h 337"/>
              <a:gd name="T34" fmla="*/ 3 w 57"/>
              <a:gd name="T35" fmla="*/ 337 h 337"/>
              <a:gd name="T36" fmla="*/ 2 w 57"/>
              <a:gd name="T37" fmla="*/ 337 h 337"/>
              <a:gd name="T38" fmla="*/ 1 w 57"/>
              <a:gd name="T39" fmla="*/ 336 h 337"/>
              <a:gd name="T40" fmla="*/ 0 w 57"/>
              <a:gd name="T41" fmla="*/ 334 h 337"/>
              <a:gd name="T42" fmla="*/ 0 w 57"/>
              <a:gd name="T43" fmla="*/ 331 h 337"/>
              <a:gd name="T44" fmla="*/ 0 w 57"/>
              <a:gd name="T45" fmla="*/ 331 h 337"/>
              <a:gd name="T46" fmla="*/ 1 w 57"/>
              <a:gd name="T47" fmla="*/ 168 h 337"/>
              <a:gd name="T48" fmla="*/ 1 w 57"/>
              <a:gd name="T49" fmla="*/ 168 h 337"/>
              <a:gd name="T50" fmla="*/ 2 w 57"/>
              <a:gd name="T51" fmla="*/ 4 h 337"/>
              <a:gd name="T52" fmla="*/ 2 w 57"/>
              <a:gd name="T53" fmla="*/ 4 h 337"/>
              <a:gd name="T54" fmla="*/ 2 w 57"/>
              <a:gd name="T55" fmla="*/ 1 h 337"/>
              <a:gd name="T56" fmla="*/ 3 w 57"/>
              <a:gd name="T57" fmla="*/ 0 h 337"/>
              <a:gd name="T58" fmla="*/ 4 w 57"/>
              <a:gd name="T59" fmla="*/ 0 h 337"/>
              <a:gd name="T60" fmla="*/ 6 w 57"/>
              <a:gd name="T61" fmla="*/ 1 h 337"/>
              <a:gd name="T62" fmla="*/ 6 w 57"/>
              <a:gd name="T63" fmla="*/ 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337">
                <a:moveTo>
                  <a:pt x="6" y="1"/>
                </a:moveTo>
                <a:lnTo>
                  <a:pt x="6" y="1"/>
                </a:lnTo>
                <a:lnTo>
                  <a:pt x="54" y="25"/>
                </a:lnTo>
                <a:lnTo>
                  <a:pt x="54" y="25"/>
                </a:lnTo>
                <a:lnTo>
                  <a:pt x="57" y="26"/>
                </a:lnTo>
                <a:lnTo>
                  <a:pt x="57" y="28"/>
                </a:lnTo>
                <a:lnTo>
                  <a:pt x="57" y="30"/>
                </a:lnTo>
                <a:lnTo>
                  <a:pt x="57" y="30"/>
                </a:lnTo>
                <a:lnTo>
                  <a:pt x="57" y="172"/>
                </a:lnTo>
                <a:lnTo>
                  <a:pt x="57" y="172"/>
                </a:lnTo>
                <a:lnTo>
                  <a:pt x="56" y="312"/>
                </a:lnTo>
                <a:lnTo>
                  <a:pt x="56" y="312"/>
                </a:lnTo>
                <a:lnTo>
                  <a:pt x="56" y="315"/>
                </a:lnTo>
                <a:lnTo>
                  <a:pt x="55" y="316"/>
                </a:lnTo>
                <a:lnTo>
                  <a:pt x="53" y="318"/>
                </a:lnTo>
                <a:lnTo>
                  <a:pt x="53" y="318"/>
                </a:lnTo>
                <a:lnTo>
                  <a:pt x="3" y="337"/>
                </a:lnTo>
                <a:lnTo>
                  <a:pt x="3" y="337"/>
                </a:lnTo>
                <a:lnTo>
                  <a:pt x="2" y="337"/>
                </a:lnTo>
                <a:lnTo>
                  <a:pt x="1" y="336"/>
                </a:lnTo>
                <a:lnTo>
                  <a:pt x="0" y="334"/>
                </a:lnTo>
                <a:lnTo>
                  <a:pt x="0" y="331"/>
                </a:lnTo>
                <a:lnTo>
                  <a:pt x="0" y="331"/>
                </a:lnTo>
                <a:lnTo>
                  <a:pt x="1" y="168"/>
                </a:lnTo>
                <a:lnTo>
                  <a:pt x="1" y="168"/>
                </a:lnTo>
                <a:lnTo>
                  <a:pt x="2" y="4"/>
                </a:lnTo>
                <a:lnTo>
                  <a:pt x="2" y="4"/>
                </a:lnTo>
                <a:lnTo>
                  <a:pt x="2" y="1"/>
                </a:lnTo>
                <a:lnTo>
                  <a:pt x="3" y="0"/>
                </a:lnTo>
                <a:lnTo>
                  <a:pt x="4" y="0"/>
                </a:lnTo>
                <a:lnTo>
                  <a:pt x="6" y="1"/>
                </a:lnTo>
                <a:lnTo>
                  <a:pt x="6" y="1"/>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Freeform 386">
            <a:extLst>
              <a:ext uri="{FF2B5EF4-FFF2-40B4-BE49-F238E27FC236}">
                <a16:creationId xmlns:a16="http://schemas.microsoft.com/office/drawing/2014/main" xmlns="" id="{0C373951-00D3-4523-A800-2FFCD5DFBA75}"/>
              </a:ext>
            </a:extLst>
          </p:cNvPr>
          <p:cNvSpPr>
            <a:spLocks/>
          </p:cNvSpPr>
          <p:nvPr/>
        </p:nvSpPr>
        <p:spPr bwMode="gray">
          <a:xfrm>
            <a:off x="3439394" y="1378946"/>
            <a:ext cx="23056" cy="29919"/>
          </a:xfrm>
          <a:custGeom>
            <a:avLst/>
            <a:gdLst>
              <a:gd name="T0" fmla="*/ 2 w 38"/>
              <a:gd name="T1" fmla="*/ 0 h 54"/>
              <a:gd name="T2" fmla="*/ 2 w 38"/>
              <a:gd name="T3" fmla="*/ 0 h 54"/>
              <a:gd name="T4" fmla="*/ 36 w 38"/>
              <a:gd name="T5" fmla="*/ 15 h 54"/>
              <a:gd name="T6" fmla="*/ 36 w 38"/>
              <a:gd name="T7" fmla="*/ 15 h 54"/>
              <a:gd name="T8" fmla="*/ 37 w 38"/>
              <a:gd name="T9" fmla="*/ 16 h 54"/>
              <a:gd name="T10" fmla="*/ 38 w 38"/>
              <a:gd name="T11" fmla="*/ 19 h 54"/>
              <a:gd name="T12" fmla="*/ 38 w 38"/>
              <a:gd name="T13" fmla="*/ 19 h 54"/>
              <a:gd name="T14" fmla="*/ 38 w 38"/>
              <a:gd name="T15" fmla="*/ 50 h 54"/>
              <a:gd name="T16" fmla="*/ 38 w 38"/>
              <a:gd name="T17" fmla="*/ 50 h 54"/>
              <a:gd name="T18" fmla="*/ 37 w 38"/>
              <a:gd name="T19" fmla="*/ 52 h 54"/>
              <a:gd name="T20" fmla="*/ 36 w 38"/>
              <a:gd name="T21" fmla="*/ 54 h 54"/>
              <a:gd name="T22" fmla="*/ 36 w 38"/>
              <a:gd name="T23" fmla="*/ 54 h 54"/>
              <a:gd name="T24" fmla="*/ 2 w 38"/>
              <a:gd name="T25" fmla="*/ 43 h 54"/>
              <a:gd name="T26" fmla="*/ 2 w 38"/>
              <a:gd name="T27" fmla="*/ 43 h 54"/>
              <a:gd name="T28" fmla="*/ 1 w 38"/>
              <a:gd name="T29" fmla="*/ 41 h 54"/>
              <a:gd name="T30" fmla="*/ 0 w 38"/>
              <a:gd name="T31" fmla="*/ 38 h 54"/>
              <a:gd name="T32" fmla="*/ 0 w 38"/>
              <a:gd name="T33" fmla="*/ 38 h 54"/>
              <a:gd name="T34" fmla="*/ 1 w 38"/>
              <a:gd name="T35" fmla="*/ 3 h 54"/>
              <a:gd name="T36" fmla="*/ 1 w 38"/>
              <a:gd name="T37" fmla="*/ 3 h 54"/>
              <a:gd name="T38" fmla="*/ 1 w 38"/>
              <a:gd name="T39" fmla="*/ 0 h 54"/>
              <a:gd name="T40" fmla="*/ 2 w 38"/>
              <a:gd name="T41" fmla="*/ 0 h 54"/>
              <a:gd name="T42" fmla="*/ 2 w 38"/>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4">
                <a:moveTo>
                  <a:pt x="2" y="0"/>
                </a:moveTo>
                <a:lnTo>
                  <a:pt x="2" y="0"/>
                </a:lnTo>
                <a:lnTo>
                  <a:pt x="36" y="15"/>
                </a:lnTo>
                <a:lnTo>
                  <a:pt x="36" y="15"/>
                </a:lnTo>
                <a:lnTo>
                  <a:pt x="37" y="16"/>
                </a:lnTo>
                <a:lnTo>
                  <a:pt x="38" y="19"/>
                </a:lnTo>
                <a:lnTo>
                  <a:pt x="38" y="19"/>
                </a:lnTo>
                <a:lnTo>
                  <a:pt x="38" y="50"/>
                </a:lnTo>
                <a:lnTo>
                  <a:pt x="38" y="50"/>
                </a:lnTo>
                <a:lnTo>
                  <a:pt x="37" y="52"/>
                </a:lnTo>
                <a:lnTo>
                  <a:pt x="36" y="54"/>
                </a:lnTo>
                <a:lnTo>
                  <a:pt x="36" y="54"/>
                </a:lnTo>
                <a:lnTo>
                  <a:pt x="2" y="43"/>
                </a:lnTo>
                <a:lnTo>
                  <a:pt x="2" y="43"/>
                </a:lnTo>
                <a:lnTo>
                  <a:pt x="1" y="41"/>
                </a:lnTo>
                <a:lnTo>
                  <a:pt x="0" y="38"/>
                </a:lnTo>
                <a:lnTo>
                  <a:pt x="0" y="38"/>
                </a:lnTo>
                <a:lnTo>
                  <a:pt x="1" y="3"/>
                </a:lnTo>
                <a:lnTo>
                  <a:pt x="1" y="3"/>
                </a:lnTo>
                <a:lnTo>
                  <a:pt x="1" y="0"/>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0" name="Freeform 387">
            <a:extLst>
              <a:ext uri="{FF2B5EF4-FFF2-40B4-BE49-F238E27FC236}">
                <a16:creationId xmlns:a16="http://schemas.microsoft.com/office/drawing/2014/main" xmlns="" id="{CE07F081-B41E-45F8-805F-17B38D97C3A3}"/>
              </a:ext>
            </a:extLst>
          </p:cNvPr>
          <p:cNvSpPr>
            <a:spLocks/>
          </p:cNvSpPr>
          <p:nvPr/>
        </p:nvSpPr>
        <p:spPr bwMode="gray">
          <a:xfrm>
            <a:off x="3439394" y="1411636"/>
            <a:ext cx="22449" cy="26595"/>
          </a:xfrm>
          <a:custGeom>
            <a:avLst/>
            <a:gdLst>
              <a:gd name="T0" fmla="*/ 2 w 37"/>
              <a:gd name="T1" fmla="*/ 0 h 48"/>
              <a:gd name="T2" fmla="*/ 2 w 37"/>
              <a:gd name="T3" fmla="*/ 0 h 48"/>
              <a:gd name="T4" fmla="*/ 36 w 37"/>
              <a:gd name="T5" fmla="*/ 9 h 48"/>
              <a:gd name="T6" fmla="*/ 36 w 37"/>
              <a:gd name="T7" fmla="*/ 9 h 48"/>
              <a:gd name="T8" fmla="*/ 37 w 37"/>
              <a:gd name="T9" fmla="*/ 10 h 48"/>
              <a:gd name="T10" fmla="*/ 37 w 37"/>
              <a:gd name="T11" fmla="*/ 13 h 48"/>
              <a:gd name="T12" fmla="*/ 37 w 37"/>
              <a:gd name="T13" fmla="*/ 13 h 48"/>
              <a:gd name="T14" fmla="*/ 37 w 37"/>
              <a:gd name="T15" fmla="*/ 45 h 48"/>
              <a:gd name="T16" fmla="*/ 37 w 37"/>
              <a:gd name="T17" fmla="*/ 45 h 48"/>
              <a:gd name="T18" fmla="*/ 37 w 37"/>
              <a:gd name="T19" fmla="*/ 47 h 48"/>
              <a:gd name="T20" fmla="*/ 36 w 37"/>
              <a:gd name="T21" fmla="*/ 48 h 48"/>
              <a:gd name="T22" fmla="*/ 36 w 37"/>
              <a:gd name="T23" fmla="*/ 48 h 48"/>
              <a:gd name="T24" fmla="*/ 2 w 37"/>
              <a:gd name="T25" fmla="*/ 43 h 48"/>
              <a:gd name="T26" fmla="*/ 2 w 37"/>
              <a:gd name="T27" fmla="*/ 43 h 48"/>
              <a:gd name="T28" fmla="*/ 1 w 37"/>
              <a:gd name="T29" fmla="*/ 42 h 48"/>
              <a:gd name="T30" fmla="*/ 0 w 37"/>
              <a:gd name="T31" fmla="*/ 37 h 48"/>
              <a:gd name="T32" fmla="*/ 0 w 37"/>
              <a:gd name="T33" fmla="*/ 37 h 48"/>
              <a:gd name="T34" fmla="*/ 0 w 37"/>
              <a:gd name="T35" fmla="*/ 4 h 48"/>
              <a:gd name="T36" fmla="*/ 0 w 37"/>
              <a:gd name="T37" fmla="*/ 4 h 48"/>
              <a:gd name="T38" fmla="*/ 1 w 37"/>
              <a:gd name="T39" fmla="*/ 1 h 48"/>
              <a:gd name="T40" fmla="*/ 2 w 37"/>
              <a:gd name="T41" fmla="*/ 0 h 48"/>
              <a:gd name="T42" fmla="*/ 2 w 37"/>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8">
                <a:moveTo>
                  <a:pt x="2" y="0"/>
                </a:moveTo>
                <a:lnTo>
                  <a:pt x="2" y="0"/>
                </a:lnTo>
                <a:lnTo>
                  <a:pt x="36" y="9"/>
                </a:lnTo>
                <a:lnTo>
                  <a:pt x="36" y="9"/>
                </a:lnTo>
                <a:lnTo>
                  <a:pt x="37" y="10"/>
                </a:lnTo>
                <a:lnTo>
                  <a:pt x="37" y="13"/>
                </a:lnTo>
                <a:lnTo>
                  <a:pt x="37" y="13"/>
                </a:lnTo>
                <a:lnTo>
                  <a:pt x="37" y="45"/>
                </a:lnTo>
                <a:lnTo>
                  <a:pt x="37" y="45"/>
                </a:lnTo>
                <a:lnTo>
                  <a:pt x="37" y="47"/>
                </a:lnTo>
                <a:lnTo>
                  <a:pt x="36" y="48"/>
                </a:lnTo>
                <a:lnTo>
                  <a:pt x="36" y="48"/>
                </a:lnTo>
                <a:lnTo>
                  <a:pt x="2" y="43"/>
                </a:lnTo>
                <a:lnTo>
                  <a:pt x="2" y="43"/>
                </a:lnTo>
                <a:lnTo>
                  <a:pt x="1" y="42"/>
                </a:lnTo>
                <a:lnTo>
                  <a:pt x="0" y="37"/>
                </a:lnTo>
                <a:lnTo>
                  <a:pt x="0" y="37"/>
                </a:lnTo>
                <a:lnTo>
                  <a:pt x="0" y="4"/>
                </a:lnTo>
                <a:lnTo>
                  <a:pt x="0" y="4"/>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1" name="Freeform 388">
            <a:extLst>
              <a:ext uri="{FF2B5EF4-FFF2-40B4-BE49-F238E27FC236}">
                <a16:creationId xmlns:a16="http://schemas.microsoft.com/office/drawing/2014/main" xmlns="" id="{E2EB4FAA-1BA7-4894-A79B-36F14F823E34}"/>
              </a:ext>
            </a:extLst>
          </p:cNvPr>
          <p:cNvSpPr>
            <a:spLocks/>
          </p:cNvSpPr>
          <p:nvPr/>
        </p:nvSpPr>
        <p:spPr bwMode="gray">
          <a:xfrm>
            <a:off x="3439394" y="1443771"/>
            <a:ext cx="22449" cy="23825"/>
          </a:xfrm>
          <a:custGeom>
            <a:avLst/>
            <a:gdLst>
              <a:gd name="T0" fmla="*/ 1 w 37"/>
              <a:gd name="T1" fmla="*/ 0 h 43"/>
              <a:gd name="T2" fmla="*/ 1 w 37"/>
              <a:gd name="T3" fmla="*/ 0 h 43"/>
              <a:gd name="T4" fmla="*/ 36 w 37"/>
              <a:gd name="T5" fmla="*/ 4 h 43"/>
              <a:gd name="T6" fmla="*/ 36 w 37"/>
              <a:gd name="T7" fmla="*/ 4 h 43"/>
              <a:gd name="T8" fmla="*/ 37 w 37"/>
              <a:gd name="T9" fmla="*/ 5 h 43"/>
              <a:gd name="T10" fmla="*/ 37 w 37"/>
              <a:gd name="T11" fmla="*/ 9 h 43"/>
              <a:gd name="T12" fmla="*/ 37 w 37"/>
              <a:gd name="T13" fmla="*/ 9 h 43"/>
              <a:gd name="T14" fmla="*/ 37 w 37"/>
              <a:gd name="T15" fmla="*/ 39 h 43"/>
              <a:gd name="T16" fmla="*/ 37 w 37"/>
              <a:gd name="T17" fmla="*/ 39 h 43"/>
              <a:gd name="T18" fmla="*/ 37 w 37"/>
              <a:gd name="T19" fmla="*/ 42 h 43"/>
              <a:gd name="T20" fmla="*/ 35 w 37"/>
              <a:gd name="T21" fmla="*/ 43 h 43"/>
              <a:gd name="T22" fmla="*/ 35 w 37"/>
              <a:gd name="T23" fmla="*/ 43 h 43"/>
              <a:gd name="T24" fmla="*/ 1 w 37"/>
              <a:gd name="T25" fmla="*/ 43 h 43"/>
              <a:gd name="T26" fmla="*/ 1 w 37"/>
              <a:gd name="T27" fmla="*/ 43 h 43"/>
              <a:gd name="T28" fmla="*/ 0 w 37"/>
              <a:gd name="T29" fmla="*/ 42 h 43"/>
              <a:gd name="T30" fmla="*/ 0 w 37"/>
              <a:gd name="T31" fmla="*/ 39 h 43"/>
              <a:gd name="T32" fmla="*/ 0 w 37"/>
              <a:gd name="T33" fmla="*/ 39 h 43"/>
              <a:gd name="T34" fmla="*/ 0 w 37"/>
              <a:gd name="T35" fmla="*/ 4 h 43"/>
              <a:gd name="T36" fmla="*/ 0 w 37"/>
              <a:gd name="T37" fmla="*/ 4 h 43"/>
              <a:gd name="T38" fmla="*/ 0 w 37"/>
              <a:gd name="T39" fmla="*/ 1 h 43"/>
              <a:gd name="T40" fmla="*/ 1 w 37"/>
              <a:gd name="T41" fmla="*/ 0 h 43"/>
              <a:gd name="T42" fmla="*/ 1 w 37"/>
              <a:gd name="T4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3">
                <a:moveTo>
                  <a:pt x="1" y="0"/>
                </a:moveTo>
                <a:lnTo>
                  <a:pt x="1" y="0"/>
                </a:lnTo>
                <a:lnTo>
                  <a:pt x="36" y="4"/>
                </a:lnTo>
                <a:lnTo>
                  <a:pt x="36" y="4"/>
                </a:lnTo>
                <a:lnTo>
                  <a:pt x="37" y="5"/>
                </a:lnTo>
                <a:lnTo>
                  <a:pt x="37" y="9"/>
                </a:lnTo>
                <a:lnTo>
                  <a:pt x="37" y="9"/>
                </a:lnTo>
                <a:lnTo>
                  <a:pt x="37" y="39"/>
                </a:lnTo>
                <a:lnTo>
                  <a:pt x="37" y="39"/>
                </a:lnTo>
                <a:lnTo>
                  <a:pt x="37" y="42"/>
                </a:lnTo>
                <a:lnTo>
                  <a:pt x="35" y="43"/>
                </a:lnTo>
                <a:lnTo>
                  <a:pt x="35" y="43"/>
                </a:lnTo>
                <a:lnTo>
                  <a:pt x="1" y="43"/>
                </a:lnTo>
                <a:lnTo>
                  <a:pt x="1" y="43"/>
                </a:lnTo>
                <a:lnTo>
                  <a:pt x="0" y="42"/>
                </a:lnTo>
                <a:lnTo>
                  <a:pt x="0" y="39"/>
                </a:lnTo>
                <a:lnTo>
                  <a:pt x="0" y="39"/>
                </a:lnTo>
                <a:lnTo>
                  <a:pt x="0" y="4"/>
                </a:lnTo>
                <a:lnTo>
                  <a:pt x="0" y="4"/>
                </a:lnTo>
                <a:lnTo>
                  <a:pt x="0" y="1"/>
                </a:lnTo>
                <a:lnTo>
                  <a:pt x="1" y="0"/>
                </a:lnTo>
                <a:lnTo>
                  <a:pt x="1"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2" name="Freeform 389">
            <a:extLst>
              <a:ext uri="{FF2B5EF4-FFF2-40B4-BE49-F238E27FC236}">
                <a16:creationId xmlns:a16="http://schemas.microsoft.com/office/drawing/2014/main" xmlns="" id="{54852235-CC75-441D-9EDB-080EC2E90FD9}"/>
              </a:ext>
            </a:extLst>
          </p:cNvPr>
          <p:cNvSpPr>
            <a:spLocks/>
          </p:cNvSpPr>
          <p:nvPr/>
        </p:nvSpPr>
        <p:spPr bwMode="gray">
          <a:xfrm>
            <a:off x="3438787" y="1475906"/>
            <a:ext cx="23056" cy="24379"/>
          </a:xfrm>
          <a:custGeom>
            <a:avLst/>
            <a:gdLst>
              <a:gd name="T0" fmla="*/ 2 w 38"/>
              <a:gd name="T1" fmla="*/ 1 h 44"/>
              <a:gd name="T2" fmla="*/ 2 w 38"/>
              <a:gd name="T3" fmla="*/ 1 h 44"/>
              <a:gd name="T4" fmla="*/ 36 w 38"/>
              <a:gd name="T5" fmla="*/ 0 h 44"/>
              <a:gd name="T6" fmla="*/ 36 w 38"/>
              <a:gd name="T7" fmla="*/ 0 h 44"/>
              <a:gd name="T8" fmla="*/ 37 w 38"/>
              <a:gd name="T9" fmla="*/ 1 h 44"/>
              <a:gd name="T10" fmla="*/ 38 w 38"/>
              <a:gd name="T11" fmla="*/ 4 h 44"/>
              <a:gd name="T12" fmla="*/ 38 w 38"/>
              <a:gd name="T13" fmla="*/ 4 h 44"/>
              <a:gd name="T14" fmla="*/ 38 w 38"/>
              <a:gd name="T15" fmla="*/ 34 h 44"/>
              <a:gd name="T16" fmla="*/ 38 w 38"/>
              <a:gd name="T17" fmla="*/ 34 h 44"/>
              <a:gd name="T18" fmla="*/ 37 w 38"/>
              <a:gd name="T19" fmla="*/ 37 h 44"/>
              <a:gd name="T20" fmla="*/ 36 w 38"/>
              <a:gd name="T21" fmla="*/ 38 h 44"/>
              <a:gd name="T22" fmla="*/ 36 w 38"/>
              <a:gd name="T23" fmla="*/ 38 h 44"/>
              <a:gd name="T24" fmla="*/ 2 w 38"/>
              <a:gd name="T25" fmla="*/ 44 h 44"/>
              <a:gd name="T26" fmla="*/ 2 w 38"/>
              <a:gd name="T27" fmla="*/ 44 h 44"/>
              <a:gd name="T28" fmla="*/ 1 w 38"/>
              <a:gd name="T29" fmla="*/ 43 h 44"/>
              <a:gd name="T30" fmla="*/ 0 w 38"/>
              <a:gd name="T31" fmla="*/ 39 h 44"/>
              <a:gd name="T32" fmla="*/ 0 w 38"/>
              <a:gd name="T33" fmla="*/ 39 h 44"/>
              <a:gd name="T34" fmla="*/ 1 w 38"/>
              <a:gd name="T35" fmla="*/ 6 h 44"/>
              <a:gd name="T36" fmla="*/ 1 w 38"/>
              <a:gd name="T37" fmla="*/ 6 h 44"/>
              <a:gd name="T38" fmla="*/ 1 w 38"/>
              <a:gd name="T39" fmla="*/ 2 h 44"/>
              <a:gd name="T40" fmla="*/ 2 w 38"/>
              <a:gd name="T41" fmla="*/ 1 h 44"/>
              <a:gd name="T42" fmla="*/ 2 w 38"/>
              <a:gd name="T43"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44">
                <a:moveTo>
                  <a:pt x="2" y="1"/>
                </a:moveTo>
                <a:lnTo>
                  <a:pt x="2" y="1"/>
                </a:lnTo>
                <a:lnTo>
                  <a:pt x="36" y="0"/>
                </a:lnTo>
                <a:lnTo>
                  <a:pt x="36" y="0"/>
                </a:lnTo>
                <a:lnTo>
                  <a:pt x="37" y="1"/>
                </a:lnTo>
                <a:lnTo>
                  <a:pt x="38" y="4"/>
                </a:lnTo>
                <a:lnTo>
                  <a:pt x="38" y="4"/>
                </a:lnTo>
                <a:lnTo>
                  <a:pt x="38" y="34"/>
                </a:lnTo>
                <a:lnTo>
                  <a:pt x="38" y="34"/>
                </a:lnTo>
                <a:lnTo>
                  <a:pt x="37" y="37"/>
                </a:lnTo>
                <a:lnTo>
                  <a:pt x="36" y="38"/>
                </a:lnTo>
                <a:lnTo>
                  <a:pt x="36" y="38"/>
                </a:lnTo>
                <a:lnTo>
                  <a:pt x="2" y="44"/>
                </a:lnTo>
                <a:lnTo>
                  <a:pt x="2" y="44"/>
                </a:lnTo>
                <a:lnTo>
                  <a:pt x="1" y="43"/>
                </a:lnTo>
                <a:lnTo>
                  <a:pt x="0" y="39"/>
                </a:lnTo>
                <a:lnTo>
                  <a:pt x="0" y="39"/>
                </a:lnTo>
                <a:lnTo>
                  <a:pt x="1" y="6"/>
                </a:lnTo>
                <a:lnTo>
                  <a:pt x="1" y="6"/>
                </a:lnTo>
                <a:lnTo>
                  <a:pt x="1" y="2"/>
                </a:lnTo>
                <a:lnTo>
                  <a:pt x="2" y="1"/>
                </a:lnTo>
                <a:lnTo>
                  <a:pt x="2" y="1"/>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3" name="Freeform 390">
            <a:extLst>
              <a:ext uri="{FF2B5EF4-FFF2-40B4-BE49-F238E27FC236}">
                <a16:creationId xmlns:a16="http://schemas.microsoft.com/office/drawing/2014/main" xmlns="" id="{FDB32A2F-9AB0-4E63-98AB-53986D25F710}"/>
              </a:ext>
            </a:extLst>
          </p:cNvPr>
          <p:cNvSpPr>
            <a:spLocks/>
          </p:cNvSpPr>
          <p:nvPr/>
        </p:nvSpPr>
        <p:spPr bwMode="gray">
          <a:xfrm>
            <a:off x="3438787" y="1508595"/>
            <a:ext cx="23056" cy="11635"/>
          </a:xfrm>
          <a:custGeom>
            <a:avLst/>
            <a:gdLst>
              <a:gd name="T0" fmla="*/ 2 w 38"/>
              <a:gd name="T1" fmla="*/ 8 h 21"/>
              <a:gd name="T2" fmla="*/ 2 w 38"/>
              <a:gd name="T3" fmla="*/ 8 h 21"/>
              <a:gd name="T4" fmla="*/ 36 w 38"/>
              <a:gd name="T5" fmla="*/ 0 h 21"/>
              <a:gd name="T6" fmla="*/ 36 w 38"/>
              <a:gd name="T7" fmla="*/ 0 h 21"/>
              <a:gd name="T8" fmla="*/ 37 w 38"/>
              <a:gd name="T9" fmla="*/ 1 h 21"/>
              <a:gd name="T10" fmla="*/ 38 w 38"/>
              <a:gd name="T11" fmla="*/ 4 h 21"/>
              <a:gd name="T12" fmla="*/ 38 w 38"/>
              <a:gd name="T13" fmla="*/ 4 h 21"/>
              <a:gd name="T14" fmla="*/ 38 w 38"/>
              <a:gd name="T15" fmla="*/ 8 h 21"/>
              <a:gd name="T16" fmla="*/ 38 w 38"/>
              <a:gd name="T17" fmla="*/ 8 h 21"/>
              <a:gd name="T18" fmla="*/ 37 w 38"/>
              <a:gd name="T19" fmla="*/ 11 h 21"/>
              <a:gd name="T20" fmla="*/ 36 w 38"/>
              <a:gd name="T21" fmla="*/ 12 h 21"/>
              <a:gd name="T22" fmla="*/ 36 w 38"/>
              <a:gd name="T23" fmla="*/ 12 h 21"/>
              <a:gd name="T24" fmla="*/ 2 w 38"/>
              <a:gd name="T25" fmla="*/ 21 h 21"/>
              <a:gd name="T26" fmla="*/ 2 w 38"/>
              <a:gd name="T27" fmla="*/ 21 h 21"/>
              <a:gd name="T28" fmla="*/ 1 w 38"/>
              <a:gd name="T29" fmla="*/ 19 h 21"/>
              <a:gd name="T30" fmla="*/ 0 w 38"/>
              <a:gd name="T31" fmla="*/ 16 h 21"/>
              <a:gd name="T32" fmla="*/ 0 w 38"/>
              <a:gd name="T33" fmla="*/ 16 h 21"/>
              <a:gd name="T34" fmla="*/ 0 w 38"/>
              <a:gd name="T35" fmla="*/ 13 h 21"/>
              <a:gd name="T36" fmla="*/ 0 w 38"/>
              <a:gd name="T37" fmla="*/ 13 h 21"/>
              <a:gd name="T38" fmla="*/ 1 w 38"/>
              <a:gd name="T39" fmla="*/ 10 h 21"/>
              <a:gd name="T40" fmla="*/ 2 w 38"/>
              <a:gd name="T41" fmla="*/ 8 h 21"/>
              <a:gd name="T42" fmla="*/ 2 w 38"/>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2" y="8"/>
                </a:moveTo>
                <a:lnTo>
                  <a:pt x="2" y="8"/>
                </a:lnTo>
                <a:lnTo>
                  <a:pt x="36" y="0"/>
                </a:lnTo>
                <a:lnTo>
                  <a:pt x="36" y="0"/>
                </a:lnTo>
                <a:lnTo>
                  <a:pt x="37" y="1"/>
                </a:lnTo>
                <a:lnTo>
                  <a:pt x="38" y="4"/>
                </a:lnTo>
                <a:lnTo>
                  <a:pt x="38" y="4"/>
                </a:lnTo>
                <a:lnTo>
                  <a:pt x="38" y="8"/>
                </a:lnTo>
                <a:lnTo>
                  <a:pt x="38" y="8"/>
                </a:lnTo>
                <a:lnTo>
                  <a:pt x="37" y="11"/>
                </a:lnTo>
                <a:lnTo>
                  <a:pt x="36" y="12"/>
                </a:lnTo>
                <a:lnTo>
                  <a:pt x="36" y="12"/>
                </a:lnTo>
                <a:lnTo>
                  <a:pt x="2" y="21"/>
                </a:lnTo>
                <a:lnTo>
                  <a:pt x="2" y="21"/>
                </a:lnTo>
                <a:lnTo>
                  <a:pt x="1" y="19"/>
                </a:lnTo>
                <a:lnTo>
                  <a:pt x="0" y="16"/>
                </a:lnTo>
                <a:lnTo>
                  <a:pt x="0" y="16"/>
                </a:lnTo>
                <a:lnTo>
                  <a:pt x="0" y="13"/>
                </a:lnTo>
                <a:lnTo>
                  <a:pt x="0" y="13"/>
                </a:lnTo>
                <a:lnTo>
                  <a:pt x="1" y="10"/>
                </a:lnTo>
                <a:lnTo>
                  <a:pt x="2" y="8"/>
                </a:lnTo>
                <a:lnTo>
                  <a:pt x="2" y="8"/>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Freeform 391">
            <a:extLst>
              <a:ext uri="{FF2B5EF4-FFF2-40B4-BE49-F238E27FC236}">
                <a16:creationId xmlns:a16="http://schemas.microsoft.com/office/drawing/2014/main" xmlns="" id="{240363BE-7E21-4C76-8071-0483C990541A}"/>
              </a:ext>
            </a:extLst>
          </p:cNvPr>
          <p:cNvSpPr>
            <a:spLocks/>
          </p:cNvSpPr>
          <p:nvPr/>
        </p:nvSpPr>
        <p:spPr bwMode="gray">
          <a:xfrm>
            <a:off x="3438787" y="1519678"/>
            <a:ext cx="23056" cy="12189"/>
          </a:xfrm>
          <a:custGeom>
            <a:avLst/>
            <a:gdLst>
              <a:gd name="T0" fmla="*/ 2 w 38"/>
              <a:gd name="T1" fmla="*/ 9 h 22"/>
              <a:gd name="T2" fmla="*/ 2 w 38"/>
              <a:gd name="T3" fmla="*/ 9 h 22"/>
              <a:gd name="T4" fmla="*/ 36 w 38"/>
              <a:gd name="T5" fmla="*/ 0 h 22"/>
              <a:gd name="T6" fmla="*/ 36 w 38"/>
              <a:gd name="T7" fmla="*/ 0 h 22"/>
              <a:gd name="T8" fmla="*/ 37 w 38"/>
              <a:gd name="T9" fmla="*/ 1 h 22"/>
              <a:gd name="T10" fmla="*/ 38 w 38"/>
              <a:gd name="T11" fmla="*/ 3 h 22"/>
              <a:gd name="T12" fmla="*/ 38 w 38"/>
              <a:gd name="T13" fmla="*/ 3 h 22"/>
              <a:gd name="T14" fmla="*/ 38 w 38"/>
              <a:gd name="T15" fmla="*/ 6 h 22"/>
              <a:gd name="T16" fmla="*/ 38 w 38"/>
              <a:gd name="T17" fmla="*/ 6 h 22"/>
              <a:gd name="T18" fmla="*/ 37 w 38"/>
              <a:gd name="T19" fmla="*/ 9 h 22"/>
              <a:gd name="T20" fmla="*/ 36 w 38"/>
              <a:gd name="T21" fmla="*/ 12 h 22"/>
              <a:gd name="T22" fmla="*/ 36 w 38"/>
              <a:gd name="T23" fmla="*/ 12 h 22"/>
              <a:gd name="T24" fmla="*/ 2 w 38"/>
              <a:gd name="T25" fmla="*/ 22 h 22"/>
              <a:gd name="T26" fmla="*/ 2 w 38"/>
              <a:gd name="T27" fmla="*/ 22 h 22"/>
              <a:gd name="T28" fmla="*/ 1 w 38"/>
              <a:gd name="T29" fmla="*/ 21 h 22"/>
              <a:gd name="T30" fmla="*/ 0 w 38"/>
              <a:gd name="T31" fmla="*/ 18 h 22"/>
              <a:gd name="T32" fmla="*/ 0 w 38"/>
              <a:gd name="T33" fmla="*/ 18 h 22"/>
              <a:gd name="T34" fmla="*/ 0 w 38"/>
              <a:gd name="T35" fmla="*/ 15 h 22"/>
              <a:gd name="T36" fmla="*/ 0 w 38"/>
              <a:gd name="T37" fmla="*/ 15 h 22"/>
              <a:gd name="T38" fmla="*/ 1 w 38"/>
              <a:gd name="T39" fmla="*/ 11 h 22"/>
              <a:gd name="T40" fmla="*/ 2 w 38"/>
              <a:gd name="T41" fmla="*/ 9 h 22"/>
              <a:gd name="T42" fmla="*/ 2 w 38"/>
              <a:gd name="T4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9"/>
                </a:moveTo>
                <a:lnTo>
                  <a:pt x="2" y="9"/>
                </a:lnTo>
                <a:lnTo>
                  <a:pt x="36" y="0"/>
                </a:lnTo>
                <a:lnTo>
                  <a:pt x="36" y="0"/>
                </a:lnTo>
                <a:lnTo>
                  <a:pt x="37" y="1"/>
                </a:lnTo>
                <a:lnTo>
                  <a:pt x="38" y="3"/>
                </a:lnTo>
                <a:lnTo>
                  <a:pt x="38" y="3"/>
                </a:lnTo>
                <a:lnTo>
                  <a:pt x="38" y="6"/>
                </a:lnTo>
                <a:lnTo>
                  <a:pt x="38" y="6"/>
                </a:lnTo>
                <a:lnTo>
                  <a:pt x="37" y="9"/>
                </a:lnTo>
                <a:lnTo>
                  <a:pt x="36" y="12"/>
                </a:lnTo>
                <a:lnTo>
                  <a:pt x="36" y="12"/>
                </a:lnTo>
                <a:lnTo>
                  <a:pt x="2" y="22"/>
                </a:lnTo>
                <a:lnTo>
                  <a:pt x="2" y="22"/>
                </a:lnTo>
                <a:lnTo>
                  <a:pt x="1" y="21"/>
                </a:lnTo>
                <a:lnTo>
                  <a:pt x="0" y="18"/>
                </a:lnTo>
                <a:lnTo>
                  <a:pt x="0" y="18"/>
                </a:lnTo>
                <a:lnTo>
                  <a:pt x="0" y="15"/>
                </a:lnTo>
                <a:lnTo>
                  <a:pt x="0" y="15"/>
                </a:lnTo>
                <a:lnTo>
                  <a:pt x="1" y="11"/>
                </a:lnTo>
                <a:lnTo>
                  <a:pt x="2" y="9"/>
                </a:lnTo>
                <a:lnTo>
                  <a:pt x="2" y="9"/>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5" name="Freeform 392">
            <a:extLst>
              <a:ext uri="{FF2B5EF4-FFF2-40B4-BE49-F238E27FC236}">
                <a16:creationId xmlns:a16="http://schemas.microsoft.com/office/drawing/2014/main" xmlns="" id="{2670881B-16F9-475A-8DFC-2E2E4260659C}"/>
              </a:ext>
            </a:extLst>
          </p:cNvPr>
          <p:cNvSpPr>
            <a:spLocks/>
          </p:cNvSpPr>
          <p:nvPr/>
        </p:nvSpPr>
        <p:spPr bwMode="gray">
          <a:xfrm>
            <a:off x="3471550" y="1378392"/>
            <a:ext cx="33370" cy="156244"/>
          </a:xfrm>
          <a:custGeom>
            <a:avLst/>
            <a:gdLst>
              <a:gd name="T0" fmla="*/ 4 w 55"/>
              <a:gd name="T1" fmla="*/ 1 h 282"/>
              <a:gd name="T2" fmla="*/ 4 w 55"/>
              <a:gd name="T3" fmla="*/ 1 h 282"/>
              <a:gd name="T4" fmla="*/ 52 w 55"/>
              <a:gd name="T5" fmla="*/ 25 h 282"/>
              <a:gd name="T6" fmla="*/ 52 w 55"/>
              <a:gd name="T7" fmla="*/ 25 h 282"/>
              <a:gd name="T8" fmla="*/ 55 w 55"/>
              <a:gd name="T9" fmla="*/ 26 h 282"/>
              <a:gd name="T10" fmla="*/ 55 w 55"/>
              <a:gd name="T11" fmla="*/ 28 h 282"/>
              <a:gd name="T12" fmla="*/ 55 w 55"/>
              <a:gd name="T13" fmla="*/ 30 h 282"/>
              <a:gd name="T14" fmla="*/ 55 w 55"/>
              <a:gd name="T15" fmla="*/ 30 h 282"/>
              <a:gd name="T16" fmla="*/ 55 w 55"/>
              <a:gd name="T17" fmla="*/ 145 h 282"/>
              <a:gd name="T18" fmla="*/ 55 w 55"/>
              <a:gd name="T19" fmla="*/ 145 h 282"/>
              <a:gd name="T20" fmla="*/ 55 w 55"/>
              <a:gd name="T21" fmla="*/ 257 h 282"/>
              <a:gd name="T22" fmla="*/ 55 w 55"/>
              <a:gd name="T23" fmla="*/ 257 h 282"/>
              <a:gd name="T24" fmla="*/ 54 w 55"/>
              <a:gd name="T25" fmla="*/ 260 h 282"/>
              <a:gd name="T26" fmla="*/ 54 w 55"/>
              <a:gd name="T27" fmla="*/ 262 h 282"/>
              <a:gd name="T28" fmla="*/ 51 w 55"/>
              <a:gd name="T29" fmla="*/ 264 h 282"/>
              <a:gd name="T30" fmla="*/ 51 w 55"/>
              <a:gd name="T31" fmla="*/ 264 h 282"/>
              <a:gd name="T32" fmla="*/ 3 w 55"/>
              <a:gd name="T33" fmla="*/ 282 h 282"/>
              <a:gd name="T34" fmla="*/ 3 w 55"/>
              <a:gd name="T35" fmla="*/ 282 h 282"/>
              <a:gd name="T36" fmla="*/ 1 w 55"/>
              <a:gd name="T37" fmla="*/ 282 h 282"/>
              <a:gd name="T38" fmla="*/ 0 w 55"/>
              <a:gd name="T39" fmla="*/ 281 h 282"/>
              <a:gd name="T40" fmla="*/ 0 w 55"/>
              <a:gd name="T41" fmla="*/ 275 h 282"/>
              <a:gd name="T42" fmla="*/ 0 w 55"/>
              <a:gd name="T43" fmla="*/ 275 h 282"/>
              <a:gd name="T44" fmla="*/ 0 w 55"/>
              <a:gd name="T45" fmla="*/ 141 h 282"/>
              <a:gd name="T46" fmla="*/ 0 w 55"/>
              <a:gd name="T47" fmla="*/ 141 h 282"/>
              <a:gd name="T48" fmla="*/ 1 w 55"/>
              <a:gd name="T49" fmla="*/ 4 h 282"/>
              <a:gd name="T50" fmla="*/ 1 w 55"/>
              <a:gd name="T51" fmla="*/ 4 h 282"/>
              <a:gd name="T52" fmla="*/ 1 w 55"/>
              <a:gd name="T53" fmla="*/ 2 h 282"/>
              <a:gd name="T54" fmla="*/ 2 w 55"/>
              <a:gd name="T55" fmla="*/ 0 h 282"/>
              <a:gd name="T56" fmla="*/ 3 w 55"/>
              <a:gd name="T57" fmla="*/ 0 h 282"/>
              <a:gd name="T58" fmla="*/ 4 w 55"/>
              <a:gd name="T59" fmla="*/ 1 h 282"/>
              <a:gd name="T60" fmla="*/ 4 w 55"/>
              <a:gd name="T6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82">
                <a:moveTo>
                  <a:pt x="4" y="1"/>
                </a:moveTo>
                <a:lnTo>
                  <a:pt x="4" y="1"/>
                </a:lnTo>
                <a:lnTo>
                  <a:pt x="52" y="25"/>
                </a:lnTo>
                <a:lnTo>
                  <a:pt x="52" y="25"/>
                </a:lnTo>
                <a:lnTo>
                  <a:pt x="55" y="26"/>
                </a:lnTo>
                <a:lnTo>
                  <a:pt x="55" y="28"/>
                </a:lnTo>
                <a:lnTo>
                  <a:pt x="55" y="30"/>
                </a:lnTo>
                <a:lnTo>
                  <a:pt x="55" y="30"/>
                </a:lnTo>
                <a:lnTo>
                  <a:pt x="55" y="145"/>
                </a:lnTo>
                <a:lnTo>
                  <a:pt x="55" y="145"/>
                </a:lnTo>
                <a:lnTo>
                  <a:pt x="55" y="257"/>
                </a:lnTo>
                <a:lnTo>
                  <a:pt x="55" y="257"/>
                </a:lnTo>
                <a:lnTo>
                  <a:pt x="54" y="260"/>
                </a:lnTo>
                <a:lnTo>
                  <a:pt x="54" y="262"/>
                </a:lnTo>
                <a:lnTo>
                  <a:pt x="51" y="264"/>
                </a:lnTo>
                <a:lnTo>
                  <a:pt x="51" y="264"/>
                </a:lnTo>
                <a:lnTo>
                  <a:pt x="3" y="282"/>
                </a:lnTo>
                <a:lnTo>
                  <a:pt x="3" y="282"/>
                </a:lnTo>
                <a:lnTo>
                  <a:pt x="1" y="282"/>
                </a:lnTo>
                <a:lnTo>
                  <a:pt x="0" y="281"/>
                </a:lnTo>
                <a:lnTo>
                  <a:pt x="0" y="275"/>
                </a:lnTo>
                <a:lnTo>
                  <a:pt x="0" y="275"/>
                </a:lnTo>
                <a:lnTo>
                  <a:pt x="0" y="141"/>
                </a:lnTo>
                <a:lnTo>
                  <a:pt x="0" y="141"/>
                </a:lnTo>
                <a:lnTo>
                  <a:pt x="1" y="4"/>
                </a:lnTo>
                <a:lnTo>
                  <a:pt x="1" y="4"/>
                </a:lnTo>
                <a:lnTo>
                  <a:pt x="1" y="2"/>
                </a:lnTo>
                <a:lnTo>
                  <a:pt x="2" y="0"/>
                </a:lnTo>
                <a:lnTo>
                  <a:pt x="3" y="0"/>
                </a:lnTo>
                <a:lnTo>
                  <a:pt x="4" y="1"/>
                </a:lnTo>
                <a:lnTo>
                  <a:pt x="4" y="1"/>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6" name="Freeform 393">
            <a:extLst>
              <a:ext uri="{FF2B5EF4-FFF2-40B4-BE49-F238E27FC236}">
                <a16:creationId xmlns:a16="http://schemas.microsoft.com/office/drawing/2014/main" xmlns="" id="{5DF833C2-C60D-4183-827B-C2A37524ED33}"/>
              </a:ext>
            </a:extLst>
          </p:cNvPr>
          <p:cNvSpPr>
            <a:spLocks/>
          </p:cNvSpPr>
          <p:nvPr/>
        </p:nvSpPr>
        <p:spPr bwMode="gray">
          <a:xfrm>
            <a:off x="3476404" y="1393351"/>
            <a:ext cx="23663" cy="26041"/>
          </a:xfrm>
          <a:custGeom>
            <a:avLst/>
            <a:gdLst>
              <a:gd name="T0" fmla="*/ 2 w 39"/>
              <a:gd name="T1" fmla="*/ 0 h 47"/>
              <a:gd name="T2" fmla="*/ 2 w 39"/>
              <a:gd name="T3" fmla="*/ 0 h 47"/>
              <a:gd name="T4" fmla="*/ 37 w 39"/>
              <a:gd name="T5" fmla="*/ 15 h 47"/>
              <a:gd name="T6" fmla="*/ 37 w 39"/>
              <a:gd name="T7" fmla="*/ 15 h 47"/>
              <a:gd name="T8" fmla="*/ 38 w 39"/>
              <a:gd name="T9" fmla="*/ 17 h 47"/>
              <a:gd name="T10" fmla="*/ 39 w 39"/>
              <a:gd name="T11" fmla="*/ 19 h 47"/>
              <a:gd name="T12" fmla="*/ 39 w 39"/>
              <a:gd name="T13" fmla="*/ 19 h 47"/>
              <a:gd name="T14" fmla="*/ 39 w 39"/>
              <a:gd name="T15" fmla="*/ 44 h 47"/>
              <a:gd name="T16" fmla="*/ 39 w 39"/>
              <a:gd name="T17" fmla="*/ 44 h 47"/>
              <a:gd name="T18" fmla="*/ 38 w 39"/>
              <a:gd name="T19" fmla="*/ 46 h 47"/>
              <a:gd name="T20" fmla="*/ 37 w 39"/>
              <a:gd name="T21" fmla="*/ 47 h 47"/>
              <a:gd name="T22" fmla="*/ 37 w 39"/>
              <a:gd name="T23" fmla="*/ 47 h 47"/>
              <a:gd name="T24" fmla="*/ 2 w 39"/>
              <a:gd name="T25" fmla="*/ 37 h 47"/>
              <a:gd name="T26" fmla="*/ 2 w 39"/>
              <a:gd name="T27" fmla="*/ 37 h 47"/>
              <a:gd name="T28" fmla="*/ 1 w 39"/>
              <a:gd name="T29" fmla="*/ 35 h 47"/>
              <a:gd name="T30" fmla="*/ 0 w 39"/>
              <a:gd name="T31" fmla="*/ 32 h 47"/>
              <a:gd name="T32" fmla="*/ 0 w 39"/>
              <a:gd name="T33" fmla="*/ 32 h 47"/>
              <a:gd name="T34" fmla="*/ 1 w 39"/>
              <a:gd name="T35" fmla="*/ 3 h 47"/>
              <a:gd name="T36" fmla="*/ 1 w 39"/>
              <a:gd name="T37" fmla="*/ 3 h 47"/>
              <a:gd name="T38" fmla="*/ 1 w 39"/>
              <a:gd name="T39" fmla="*/ 1 h 47"/>
              <a:gd name="T40" fmla="*/ 2 w 39"/>
              <a:gd name="T41" fmla="*/ 0 h 47"/>
              <a:gd name="T42" fmla="*/ 2 w 39"/>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7">
                <a:moveTo>
                  <a:pt x="2" y="0"/>
                </a:moveTo>
                <a:lnTo>
                  <a:pt x="2" y="0"/>
                </a:lnTo>
                <a:lnTo>
                  <a:pt x="37" y="15"/>
                </a:lnTo>
                <a:lnTo>
                  <a:pt x="37" y="15"/>
                </a:lnTo>
                <a:lnTo>
                  <a:pt x="38" y="17"/>
                </a:lnTo>
                <a:lnTo>
                  <a:pt x="39" y="19"/>
                </a:lnTo>
                <a:lnTo>
                  <a:pt x="39" y="19"/>
                </a:lnTo>
                <a:lnTo>
                  <a:pt x="39" y="44"/>
                </a:lnTo>
                <a:lnTo>
                  <a:pt x="39" y="44"/>
                </a:lnTo>
                <a:lnTo>
                  <a:pt x="38" y="46"/>
                </a:lnTo>
                <a:lnTo>
                  <a:pt x="37" y="47"/>
                </a:lnTo>
                <a:lnTo>
                  <a:pt x="37" y="47"/>
                </a:lnTo>
                <a:lnTo>
                  <a:pt x="2" y="37"/>
                </a:lnTo>
                <a:lnTo>
                  <a:pt x="2" y="37"/>
                </a:lnTo>
                <a:lnTo>
                  <a:pt x="1" y="35"/>
                </a:lnTo>
                <a:lnTo>
                  <a:pt x="0" y="32"/>
                </a:lnTo>
                <a:lnTo>
                  <a:pt x="0" y="32"/>
                </a:lnTo>
                <a:lnTo>
                  <a:pt x="1" y="3"/>
                </a:lnTo>
                <a:lnTo>
                  <a:pt x="1" y="3"/>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7" name="Freeform 394">
            <a:extLst>
              <a:ext uri="{FF2B5EF4-FFF2-40B4-BE49-F238E27FC236}">
                <a16:creationId xmlns:a16="http://schemas.microsoft.com/office/drawing/2014/main" xmlns="" id="{0CBDC215-5A33-4356-A905-3AEF04D5FC4A}"/>
              </a:ext>
            </a:extLst>
          </p:cNvPr>
          <p:cNvSpPr>
            <a:spLocks/>
          </p:cNvSpPr>
          <p:nvPr/>
        </p:nvSpPr>
        <p:spPr bwMode="gray">
          <a:xfrm>
            <a:off x="3476404" y="1420500"/>
            <a:ext cx="23663" cy="23270"/>
          </a:xfrm>
          <a:custGeom>
            <a:avLst/>
            <a:gdLst>
              <a:gd name="T0" fmla="*/ 2 w 39"/>
              <a:gd name="T1" fmla="*/ 0 h 42"/>
              <a:gd name="T2" fmla="*/ 2 w 39"/>
              <a:gd name="T3" fmla="*/ 0 h 42"/>
              <a:gd name="T4" fmla="*/ 37 w 39"/>
              <a:gd name="T5" fmla="*/ 10 h 42"/>
              <a:gd name="T6" fmla="*/ 37 w 39"/>
              <a:gd name="T7" fmla="*/ 10 h 42"/>
              <a:gd name="T8" fmla="*/ 38 w 39"/>
              <a:gd name="T9" fmla="*/ 11 h 42"/>
              <a:gd name="T10" fmla="*/ 39 w 39"/>
              <a:gd name="T11" fmla="*/ 14 h 42"/>
              <a:gd name="T12" fmla="*/ 39 w 39"/>
              <a:gd name="T13" fmla="*/ 14 h 42"/>
              <a:gd name="T14" fmla="*/ 38 w 39"/>
              <a:gd name="T15" fmla="*/ 39 h 42"/>
              <a:gd name="T16" fmla="*/ 38 w 39"/>
              <a:gd name="T17" fmla="*/ 39 h 42"/>
              <a:gd name="T18" fmla="*/ 38 w 39"/>
              <a:gd name="T19" fmla="*/ 41 h 42"/>
              <a:gd name="T20" fmla="*/ 37 w 39"/>
              <a:gd name="T21" fmla="*/ 42 h 42"/>
              <a:gd name="T22" fmla="*/ 37 w 39"/>
              <a:gd name="T23" fmla="*/ 42 h 42"/>
              <a:gd name="T24" fmla="*/ 2 w 39"/>
              <a:gd name="T25" fmla="*/ 36 h 42"/>
              <a:gd name="T26" fmla="*/ 2 w 39"/>
              <a:gd name="T27" fmla="*/ 36 h 42"/>
              <a:gd name="T28" fmla="*/ 1 w 39"/>
              <a:gd name="T29" fmla="*/ 35 h 42"/>
              <a:gd name="T30" fmla="*/ 0 w 39"/>
              <a:gd name="T31" fmla="*/ 32 h 42"/>
              <a:gd name="T32" fmla="*/ 0 w 39"/>
              <a:gd name="T33" fmla="*/ 32 h 42"/>
              <a:gd name="T34" fmla="*/ 0 w 39"/>
              <a:gd name="T35" fmla="*/ 4 h 42"/>
              <a:gd name="T36" fmla="*/ 0 w 39"/>
              <a:gd name="T37" fmla="*/ 4 h 42"/>
              <a:gd name="T38" fmla="*/ 1 w 39"/>
              <a:gd name="T39" fmla="*/ 1 h 42"/>
              <a:gd name="T40" fmla="*/ 2 w 39"/>
              <a:gd name="T41" fmla="*/ 0 h 42"/>
              <a:gd name="T42" fmla="*/ 2 w 39"/>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2">
                <a:moveTo>
                  <a:pt x="2" y="0"/>
                </a:moveTo>
                <a:lnTo>
                  <a:pt x="2" y="0"/>
                </a:lnTo>
                <a:lnTo>
                  <a:pt x="37" y="10"/>
                </a:lnTo>
                <a:lnTo>
                  <a:pt x="37" y="10"/>
                </a:lnTo>
                <a:lnTo>
                  <a:pt x="38" y="11"/>
                </a:lnTo>
                <a:lnTo>
                  <a:pt x="39" y="14"/>
                </a:lnTo>
                <a:lnTo>
                  <a:pt x="39" y="14"/>
                </a:lnTo>
                <a:lnTo>
                  <a:pt x="38" y="39"/>
                </a:lnTo>
                <a:lnTo>
                  <a:pt x="38" y="39"/>
                </a:lnTo>
                <a:lnTo>
                  <a:pt x="38" y="41"/>
                </a:lnTo>
                <a:lnTo>
                  <a:pt x="37" y="42"/>
                </a:lnTo>
                <a:lnTo>
                  <a:pt x="37" y="42"/>
                </a:lnTo>
                <a:lnTo>
                  <a:pt x="2" y="36"/>
                </a:lnTo>
                <a:lnTo>
                  <a:pt x="2" y="36"/>
                </a:lnTo>
                <a:lnTo>
                  <a:pt x="1" y="35"/>
                </a:lnTo>
                <a:lnTo>
                  <a:pt x="0" y="32"/>
                </a:lnTo>
                <a:lnTo>
                  <a:pt x="0" y="32"/>
                </a:lnTo>
                <a:lnTo>
                  <a:pt x="0" y="4"/>
                </a:lnTo>
                <a:lnTo>
                  <a:pt x="0" y="4"/>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8" name="Freeform 395">
            <a:extLst>
              <a:ext uri="{FF2B5EF4-FFF2-40B4-BE49-F238E27FC236}">
                <a16:creationId xmlns:a16="http://schemas.microsoft.com/office/drawing/2014/main" xmlns="" id="{36BB9F3D-D418-4F30-B4E4-0DEAD8D7EC65}"/>
              </a:ext>
            </a:extLst>
          </p:cNvPr>
          <p:cNvSpPr>
            <a:spLocks/>
          </p:cNvSpPr>
          <p:nvPr/>
        </p:nvSpPr>
        <p:spPr bwMode="gray">
          <a:xfrm>
            <a:off x="3476404" y="1448203"/>
            <a:ext cx="23056" cy="19392"/>
          </a:xfrm>
          <a:custGeom>
            <a:avLst/>
            <a:gdLst>
              <a:gd name="T0" fmla="*/ 2 w 38"/>
              <a:gd name="T1" fmla="*/ 0 h 35"/>
              <a:gd name="T2" fmla="*/ 2 w 38"/>
              <a:gd name="T3" fmla="*/ 0 h 35"/>
              <a:gd name="T4" fmla="*/ 37 w 38"/>
              <a:gd name="T5" fmla="*/ 4 h 35"/>
              <a:gd name="T6" fmla="*/ 37 w 38"/>
              <a:gd name="T7" fmla="*/ 4 h 35"/>
              <a:gd name="T8" fmla="*/ 38 w 38"/>
              <a:gd name="T9" fmla="*/ 5 h 35"/>
              <a:gd name="T10" fmla="*/ 38 w 38"/>
              <a:gd name="T11" fmla="*/ 7 h 35"/>
              <a:gd name="T12" fmla="*/ 38 w 38"/>
              <a:gd name="T13" fmla="*/ 7 h 35"/>
              <a:gd name="T14" fmla="*/ 38 w 38"/>
              <a:gd name="T15" fmla="*/ 32 h 35"/>
              <a:gd name="T16" fmla="*/ 38 w 38"/>
              <a:gd name="T17" fmla="*/ 32 h 35"/>
              <a:gd name="T18" fmla="*/ 38 w 38"/>
              <a:gd name="T19" fmla="*/ 34 h 35"/>
              <a:gd name="T20" fmla="*/ 37 w 38"/>
              <a:gd name="T21" fmla="*/ 35 h 35"/>
              <a:gd name="T22" fmla="*/ 37 w 38"/>
              <a:gd name="T23" fmla="*/ 35 h 35"/>
              <a:gd name="T24" fmla="*/ 2 w 38"/>
              <a:gd name="T25" fmla="*/ 35 h 35"/>
              <a:gd name="T26" fmla="*/ 2 w 38"/>
              <a:gd name="T27" fmla="*/ 35 h 35"/>
              <a:gd name="T28" fmla="*/ 0 w 38"/>
              <a:gd name="T29" fmla="*/ 34 h 35"/>
              <a:gd name="T30" fmla="*/ 0 w 38"/>
              <a:gd name="T31" fmla="*/ 32 h 35"/>
              <a:gd name="T32" fmla="*/ 0 w 38"/>
              <a:gd name="T33" fmla="*/ 32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4"/>
                </a:lnTo>
                <a:lnTo>
                  <a:pt x="37" y="4"/>
                </a:lnTo>
                <a:lnTo>
                  <a:pt x="38" y="5"/>
                </a:lnTo>
                <a:lnTo>
                  <a:pt x="38" y="7"/>
                </a:lnTo>
                <a:lnTo>
                  <a:pt x="38" y="7"/>
                </a:lnTo>
                <a:lnTo>
                  <a:pt x="38" y="32"/>
                </a:lnTo>
                <a:lnTo>
                  <a:pt x="38" y="32"/>
                </a:lnTo>
                <a:lnTo>
                  <a:pt x="38" y="34"/>
                </a:lnTo>
                <a:lnTo>
                  <a:pt x="37" y="35"/>
                </a:lnTo>
                <a:lnTo>
                  <a:pt x="37" y="35"/>
                </a:lnTo>
                <a:lnTo>
                  <a:pt x="2" y="35"/>
                </a:lnTo>
                <a:lnTo>
                  <a:pt x="2" y="35"/>
                </a:lnTo>
                <a:lnTo>
                  <a:pt x="0" y="34"/>
                </a:lnTo>
                <a:lnTo>
                  <a:pt x="0" y="32"/>
                </a:lnTo>
                <a:lnTo>
                  <a:pt x="0" y="32"/>
                </a:lnTo>
                <a:lnTo>
                  <a:pt x="0" y="3"/>
                </a:lnTo>
                <a:lnTo>
                  <a:pt x="0" y="3"/>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9" name="Freeform 396">
            <a:extLst>
              <a:ext uri="{FF2B5EF4-FFF2-40B4-BE49-F238E27FC236}">
                <a16:creationId xmlns:a16="http://schemas.microsoft.com/office/drawing/2014/main" xmlns="" id="{8168F35E-8BE0-4B87-A08E-6DD09B7079E6}"/>
              </a:ext>
            </a:extLst>
          </p:cNvPr>
          <p:cNvSpPr>
            <a:spLocks/>
          </p:cNvSpPr>
          <p:nvPr/>
        </p:nvSpPr>
        <p:spPr bwMode="gray">
          <a:xfrm>
            <a:off x="3476404" y="1474245"/>
            <a:ext cx="23056" cy="20500"/>
          </a:xfrm>
          <a:custGeom>
            <a:avLst/>
            <a:gdLst>
              <a:gd name="T0" fmla="*/ 1 w 38"/>
              <a:gd name="T1" fmla="*/ 2 h 37"/>
              <a:gd name="T2" fmla="*/ 1 w 38"/>
              <a:gd name="T3" fmla="*/ 2 h 37"/>
              <a:gd name="T4" fmla="*/ 37 w 38"/>
              <a:gd name="T5" fmla="*/ 0 h 37"/>
              <a:gd name="T6" fmla="*/ 37 w 38"/>
              <a:gd name="T7" fmla="*/ 0 h 37"/>
              <a:gd name="T8" fmla="*/ 38 w 38"/>
              <a:gd name="T9" fmla="*/ 1 h 37"/>
              <a:gd name="T10" fmla="*/ 38 w 38"/>
              <a:gd name="T11" fmla="*/ 4 h 37"/>
              <a:gd name="T12" fmla="*/ 38 w 38"/>
              <a:gd name="T13" fmla="*/ 4 h 37"/>
              <a:gd name="T14" fmla="*/ 38 w 38"/>
              <a:gd name="T15" fmla="*/ 28 h 37"/>
              <a:gd name="T16" fmla="*/ 38 w 38"/>
              <a:gd name="T17" fmla="*/ 28 h 37"/>
              <a:gd name="T18" fmla="*/ 38 w 38"/>
              <a:gd name="T19" fmla="*/ 31 h 37"/>
              <a:gd name="T20" fmla="*/ 37 w 38"/>
              <a:gd name="T21" fmla="*/ 32 h 37"/>
              <a:gd name="T22" fmla="*/ 37 w 38"/>
              <a:gd name="T23" fmla="*/ 32 h 37"/>
              <a:gd name="T24" fmla="*/ 1 w 38"/>
              <a:gd name="T25" fmla="*/ 37 h 37"/>
              <a:gd name="T26" fmla="*/ 1 w 38"/>
              <a:gd name="T27" fmla="*/ 37 h 37"/>
              <a:gd name="T28" fmla="*/ 0 w 38"/>
              <a:gd name="T29" fmla="*/ 36 h 37"/>
              <a:gd name="T30" fmla="*/ 0 w 38"/>
              <a:gd name="T31" fmla="*/ 34 h 37"/>
              <a:gd name="T32" fmla="*/ 0 w 38"/>
              <a:gd name="T33" fmla="*/ 34 h 37"/>
              <a:gd name="T34" fmla="*/ 0 w 38"/>
              <a:gd name="T35" fmla="*/ 5 h 37"/>
              <a:gd name="T36" fmla="*/ 0 w 38"/>
              <a:gd name="T37" fmla="*/ 5 h 37"/>
              <a:gd name="T38" fmla="*/ 0 w 38"/>
              <a:gd name="T39" fmla="*/ 3 h 37"/>
              <a:gd name="T40" fmla="*/ 1 w 38"/>
              <a:gd name="T41" fmla="*/ 2 h 37"/>
              <a:gd name="T42" fmla="*/ 1 w 38"/>
              <a:gd name="T4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1" y="2"/>
                </a:moveTo>
                <a:lnTo>
                  <a:pt x="1" y="2"/>
                </a:lnTo>
                <a:lnTo>
                  <a:pt x="37" y="0"/>
                </a:lnTo>
                <a:lnTo>
                  <a:pt x="37" y="0"/>
                </a:lnTo>
                <a:lnTo>
                  <a:pt x="38" y="1"/>
                </a:lnTo>
                <a:lnTo>
                  <a:pt x="38" y="4"/>
                </a:lnTo>
                <a:lnTo>
                  <a:pt x="38" y="4"/>
                </a:lnTo>
                <a:lnTo>
                  <a:pt x="38" y="28"/>
                </a:lnTo>
                <a:lnTo>
                  <a:pt x="38" y="28"/>
                </a:lnTo>
                <a:lnTo>
                  <a:pt x="38" y="31"/>
                </a:lnTo>
                <a:lnTo>
                  <a:pt x="37" y="32"/>
                </a:lnTo>
                <a:lnTo>
                  <a:pt x="37" y="32"/>
                </a:lnTo>
                <a:lnTo>
                  <a:pt x="1" y="37"/>
                </a:lnTo>
                <a:lnTo>
                  <a:pt x="1" y="37"/>
                </a:lnTo>
                <a:lnTo>
                  <a:pt x="0" y="36"/>
                </a:lnTo>
                <a:lnTo>
                  <a:pt x="0" y="34"/>
                </a:lnTo>
                <a:lnTo>
                  <a:pt x="0" y="34"/>
                </a:lnTo>
                <a:lnTo>
                  <a:pt x="0" y="5"/>
                </a:lnTo>
                <a:lnTo>
                  <a:pt x="0" y="5"/>
                </a:lnTo>
                <a:lnTo>
                  <a:pt x="0" y="3"/>
                </a:lnTo>
                <a:lnTo>
                  <a:pt x="1" y="2"/>
                </a:lnTo>
                <a:lnTo>
                  <a:pt x="1" y="2"/>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Freeform 397">
            <a:extLst>
              <a:ext uri="{FF2B5EF4-FFF2-40B4-BE49-F238E27FC236}">
                <a16:creationId xmlns:a16="http://schemas.microsoft.com/office/drawing/2014/main" xmlns="" id="{4A20B242-43DA-409D-B192-64621D48C089}"/>
              </a:ext>
            </a:extLst>
          </p:cNvPr>
          <p:cNvSpPr>
            <a:spLocks/>
          </p:cNvSpPr>
          <p:nvPr/>
        </p:nvSpPr>
        <p:spPr bwMode="gray">
          <a:xfrm>
            <a:off x="3476404" y="1501393"/>
            <a:ext cx="23056" cy="9973"/>
          </a:xfrm>
          <a:custGeom>
            <a:avLst/>
            <a:gdLst>
              <a:gd name="T0" fmla="*/ 1 w 38"/>
              <a:gd name="T1" fmla="*/ 8 h 18"/>
              <a:gd name="T2" fmla="*/ 1 w 38"/>
              <a:gd name="T3" fmla="*/ 8 h 18"/>
              <a:gd name="T4" fmla="*/ 37 w 38"/>
              <a:gd name="T5" fmla="*/ 0 h 18"/>
              <a:gd name="T6" fmla="*/ 37 w 38"/>
              <a:gd name="T7" fmla="*/ 0 h 18"/>
              <a:gd name="T8" fmla="*/ 38 w 38"/>
              <a:gd name="T9" fmla="*/ 1 h 18"/>
              <a:gd name="T10" fmla="*/ 38 w 38"/>
              <a:gd name="T11" fmla="*/ 3 h 18"/>
              <a:gd name="T12" fmla="*/ 38 w 38"/>
              <a:gd name="T13" fmla="*/ 3 h 18"/>
              <a:gd name="T14" fmla="*/ 38 w 38"/>
              <a:gd name="T15" fmla="*/ 6 h 18"/>
              <a:gd name="T16" fmla="*/ 38 w 38"/>
              <a:gd name="T17" fmla="*/ 6 h 18"/>
              <a:gd name="T18" fmla="*/ 38 w 38"/>
              <a:gd name="T19" fmla="*/ 8 h 18"/>
              <a:gd name="T20" fmla="*/ 37 w 38"/>
              <a:gd name="T21" fmla="*/ 9 h 18"/>
              <a:gd name="T22" fmla="*/ 37 w 38"/>
              <a:gd name="T23" fmla="*/ 9 h 18"/>
              <a:gd name="T24" fmla="*/ 1 w 38"/>
              <a:gd name="T25" fmla="*/ 18 h 18"/>
              <a:gd name="T26" fmla="*/ 1 w 38"/>
              <a:gd name="T27" fmla="*/ 18 h 18"/>
              <a:gd name="T28" fmla="*/ 0 w 38"/>
              <a:gd name="T29" fmla="*/ 17 h 18"/>
              <a:gd name="T30" fmla="*/ 0 w 38"/>
              <a:gd name="T31" fmla="*/ 14 h 18"/>
              <a:gd name="T32" fmla="*/ 0 w 38"/>
              <a:gd name="T33" fmla="*/ 14 h 18"/>
              <a:gd name="T34" fmla="*/ 0 w 38"/>
              <a:gd name="T35" fmla="*/ 11 h 18"/>
              <a:gd name="T36" fmla="*/ 0 w 38"/>
              <a:gd name="T37" fmla="*/ 11 h 18"/>
              <a:gd name="T38" fmla="*/ 0 w 38"/>
              <a:gd name="T39" fmla="*/ 9 h 18"/>
              <a:gd name="T40" fmla="*/ 1 w 38"/>
              <a:gd name="T41" fmla="*/ 8 h 18"/>
              <a:gd name="T42" fmla="*/ 1 w 3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8">
                <a:moveTo>
                  <a:pt x="1" y="8"/>
                </a:moveTo>
                <a:lnTo>
                  <a:pt x="1" y="8"/>
                </a:lnTo>
                <a:lnTo>
                  <a:pt x="37" y="0"/>
                </a:lnTo>
                <a:lnTo>
                  <a:pt x="37" y="0"/>
                </a:lnTo>
                <a:lnTo>
                  <a:pt x="38" y="1"/>
                </a:lnTo>
                <a:lnTo>
                  <a:pt x="38" y="3"/>
                </a:lnTo>
                <a:lnTo>
                  <a:pt x="38" y="3"/>
                </a:lnTo>
                <a:lnTo>
                  <a:pt x="38" y="6"/>
                </a:lnTo>
                <a:lnTo>
                  <a:pt x="38" y="6"/>
                </a:lnTo>
                <a:lnTo>
                  <a:pt x="38" y="8"/>
                </a:lnTo>
                <a:lnTo>
                  <a:pt x="37" y="9"/>
                </a:lnTo>
                <a:lnTo>
                  <a:pt x="37" y="9"/>
                </a:lnTo>
                <a:lnTo>
                  <a:pt x="1" y="18"/>
                </a:lnTo>
                <a:lnTo>
                  <a:pt x="1" y="18"/>
                </a:lnTo>
                <a:lnTo>
                  <a:pt x="0" y="17"/>
                </a:lnTo>
                <a:lnTo>
                  <a:pt x="0" y="14"/>
                </a:lnTo>
                <a:lnTo>
                  <a:pt x="0" y="14"/>
                </a:lnTo>
                <a:lnTo>
                  <a:pt x="0" y="11"/>
                </a:lnTo>
                <a:lnTo>
                  <a:pt x="0" y="11"/>
                </a:lnTo>
                <a:lnTo>
                  <a:pt x="0" y="9"/>
                </a:lnTo>
                <a:lnTo>
                  <a:pt x="1" y="8"/>
                </a:lnTo>
                <a:lnTo>
                  <a:pt x="1" y="8"/>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Freeform 398">
            <a:extLst>
              <a:ext uri="{FF2B5EF4-FFF2-40B4-BE49-F238E27FC236}">
                <a16:creationId xmlns:a16="http://schemas.microsoft.com/office/drawing/2014/main" xmlns="" id="{6F42673D-D52D-47EC-B5F8-0ADEA0CC7304}"/>
              </a:ext>
            </a:extLst>
          </p:cNvPr>
          <p:cNvSpPr>
            <a:spLocks/>
          </p:cNvSpPr>
          <p:nvPr/>
        </p:nvSpPr>
        <p:spPr bwMode="gray">
          <a:xfrm>
            <a:off x="3476404" y="1509703"/>
            <a:ext cx="23056" cy="11635"/>
          </a:xfrm>
          <a:custGeom>
            <a:avLst/>
            <a:gdLst>
              <a:gd name="T0" fmla="*/ 1 w 38"/>
              <a:gd name="T1" fmla="*/ 10 h 21"/>
              <a:gd name="T2" fmla="*/ 1 w 38"/>
              <a:gd name="T3" fmla="*/ 10 h 21"/>
              <a:gd name="T4" fmla="*/ 37 w 38"/>
              <a:gd name="T5" fmla="*/ 0 h 21"/>
              <a:gd name="T6" fmla="*/ 37 w 38"/>
              <a:gd name="T7" fmla="*/ 0 h 21"/>
              <a:gd name="T8" fmla="*/ 38 w 38"/>
              <a:gd name="T9" fmla="*/ 1 h 21"/>
              <a:gd name="T10" fmla="*/ 38 w 38"/>
              <a:gd name="T11" fmla="*/ 3 h 21"/>
              <a:gd name="T12" fmla="*/ 38 w 38"/>
              <a:gd name="T13" fmla="*/ 3 h 21"/>
              <a:gd name="T14" fmla="*/ 38 w 38"/>
              <a:gd name="T15" fmla="*/ 7 h 21"/>
              <a:gd name="T16" fmla="*/ 38 w 38"/>
              <a:gd name="T17" fmla="*/ 7 h 21"/>
              <a:gd name="T18" fmla="*/ 38 w 38"/>
              <a:gd name="T19" fmla="*/ 9 h 21"/>
              <a:gd name="T20" fmla="*/ 36 w 38"/>
              <a:gd name="T21" fmla="*/ 10 h 21"/>
              <a:gd name="T22" fmla="*/ 36 w 38"/>
              <a:gd name="T23" fmla="*/ 10 h 21"/>
              <a:gd name="T24" fmla="*/ 1 w 38"/>
              <a:gd name="T25" fmla="*/ 21 h 21"/>
              <a:gd name="T26" fmla="*/ 1 w 38"/>
              <a:gd name="T27" fmla="*/ 21 h 21"/>
              <a:gd name="T28" fmla="*/ 0 w 38"/>
              <a:gd name="T29" fmla="*/ 20 h 21"/>
              <a:gd name="T30" fmla="*/ 0 w 38"/>
              <a:gd name="T31" fmla="*/ 17 h 21"/>
              <a:gd name="T32" fmla="*/ 0 w 38"/>
              <a:gd name="T33" fmla="*/ 17 h 21"/>
              <a:gd name="T34" fmla="*/ 0 w 38"/>
              <a:gd name="T35" fmla="*/ 15 h 21"/>
              <a:gd name="T36" fmla="*/ 0 w 38"/>
              <a:gd name="T37" fmla="*/ 15 h 21"/>
              <a:gd name="T38" fmla="*/ 0 w 38"/>
              <a:gd name="T39" fmla="*/ 12 h 21"/>
              <a:gd name="T40" fmla="*/ 1 w 38"/>
              <a:gd name="T41" fmla="*/ 10 h 21"/>
              <a:gd name="T42" fmla="*/ 1 w 38"/>
              <a:gd name="T4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1" y="10"/>
                </a:moveTo>
                <a:lnTo>
                  <a:pt x="1" y="10"/>
                </a:lnTo>
                <a:lnTo>
                  <a:pt x="37" y="0"/>
                </a:lnTo>
                <a:lnTo>
                  <a:pt x="37" y="0"/>
                </a:lnTo>
                <a:lnTo>
                  <a:pt x="38" y="1"/>
                </a:lnTo>
                <a:lnTo>
                  <a:pt x="38" y="3"/>
                </a:lnTo>
                <a:lnTo>
                  <a:pt x="38" y="3"/>
                </a:lnTo>
                <a:lnTo>
                  <a:pt x="38" y="7"/>
                </a:lnTo>
                <a:lnTo>
                  <a:pt x="38" y="7"/>
                </a:lnTo>
                <a:lnTo>
                  <a:pt x="38" y="9"/>
                </a:lnTo>
                <a:lnTo>
                  <a:pt x="36" y="10"/>
                </a:lnTo>
                <a:lnTo>
                  <a:pt x="36" y="10"/>
                </a:lnTo>
                <a:lnTo>
                  <a:pt x="1" y="21"/>
                </a:lnTo>
                <a:lnTo>
                  <a:pt x="1" y="21"/>
                </a:lnTo>
                <a:lnTo>
                  <a:pt x="0" y="20"/>
                </a:lnTo>
                <a:lnTo>
                  <a:pt x="0" y="17"/>
                </a:lnTo>
                <a:lnTo>
                  <a:pt x="0" y="17"/>
                </a:lnTo>
                <a:lnTo>
                  <a:pt x="0" y="15"/>
                </a:lnTo>
                <a:lnTo>
                  <a:pt x="0" y="15"/>
                </a:lnTo>
                <a:lnTo>
                  <a:pt x="0" y="12"/>
                </a:lnTo>
                <a:lnTo>
                  <a:pt x="1" y="10"/>
                </a:lnTo>
                <a:lnTo>
                  <a:pt x="1" y="1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2" name="Freeform 399">
            <a:extLst>
              <a:ext uri="{FF2B5EF4-FFF2-40B4-BE49-F238E27FC236}">
                <a16:creationId xmlns:a16="http://schemas.microsoft.com/office/drawing/2014/main" xmlns="" id="{BBCD545A-8689-4206-BAE1-5FF5E927F553}"/>
              </a:ext>
            </a:extLst>
          </p:cNvPr>
          <p:cNvSpPr>
            <a:spLocks/>
          </p:cNvSpPr>
          <p:nvPr/>
        </p:nvSpPr>
        <p:spPr bwMode="gray">
          <a:xfrm>
            <a:off x="3509167" y="1396122"/>
            <a:ext cx="33370" cy="125771"/>
          </a:xfrm>
          <a:custGeom>
            <a:avLst/>
            <a:gdLst>
              <a:gd name="T0" fmla="*/ 4 w 55"/>
              <a:gd name="T1" fmla="*/ 1 h 227"/>
              <a:gd name="T2" fmla="*/ 4 w 55"/>
              <a:gd name="T3" fmla="*/ 1 h 227"/>
              <a:gd name="T4" fmla="*/ 52 w 55"/>
              <a:gd name="T5" fmla="*/ 25 h 227"/>
              <a:gd name="T6" fmla="*/ 52 w 55"/>
              <a:gd name="T7" fmla="*/ 25 h 227"/>
              <a:gd name="T8" fmla="*/ 54 w 55"/>
              <a:gd name="T9" fmla="*/ 27 h 227"/>
              <a:gd name="T10" fmla="*/ 55 w 55"/>
              <a:gd name="T11" fmla="*/ 30 h 227"/>
              <a:gd name="T12" fmla="*/ 55 w 55"/>
              <a:gd name="T13" fmla="*/ 30 h 227"/>
              <a:gd name="T14" fmla="*/ 55 w 55"/>
              <a:gd name="T15" fmla="*/ 117 h 227"/>
              <a:gd name="T16" fmla="*/ 55 w 55"/>
              <a:gd name="T17" fmla="*/ 117 h 227"/>
              <a:gd name="T18" fmla="*/ 55 w 55"/>
              <a:gd name="T19" fmla="*/ 202 h 227"/>
              <a:gd name="T20" fmla="*/ 55 w 55"/>
              <a:gd name="T21" fmla="*/ 202 h 227"/>
              <a:gd name="T22" fmla="*/ 54 w 55"/>
              <a:gd name="T23" fmla="*/ 206 h 227"/>
              <a:gd name="T24" fmla="*/ 53 w 55"/>
              <a:gd name="T25" fmla="*/ 207 h 227"/>
              <a:gd name="T26" fmla="*/ 52 w 55"/>
              <a:gd name="T27" fmla="*/ 208 h 227"/>
              <a:gd name="T28" fmla="*/ 52 w 55"/>
              <a:gd name="T29" fmla="*/ 208 h 227"/>
              <a:gd name="T30" fmla="*/ 3 w 55"/>
              <a:gd name="T31" fmla="*/ 227 h 227"/>
              <a:gd name="T32" fmla="*/ 3 w 55"/>
              <a:gd name="T33" fmla="*/ 227 h 227"/>
              <a:gd name="T34" fmla="*/ 2 w 55"/>
              <a:gd name="T35" fmla="*/ 227 h 227"/>
              <a:gd name="T36" fmla="*/ 1 w 55"/>
              <a:gd name="T37" fmla="*/ 226 h 227"/>
              <a:gd name="T38" fmla="*/ 0 w 55"/>
              <a:gd name="T39" fmla="*/ 224 h 227"/>
              <a:gd name="T40" fmla="*/ 0 w 55"/>
              <a:gd name="T41" fmla="*/ 221 h 227"/>
              <a:gd name="T42" fmla="*/ 0 w 55"/>
              <a:gd name="T43" fmla="*/ 221 h 227"/>
              <a:gd name="T44" fmla="*/ 0 w 55"/>
              <a:gd name="T45" fmla="*/ 113 h 227"/>
              <a:gd name="T46" fmla="*/ 0 w 55"/>
              <a:gd name="T47" fmla="*/ 113 h 227"/>
              <a:gd name="T48" fmla="*/ 1 w 55"/>
              <a:gd name="T49" fmla="*/ 4 h 227"/>
              <a:gd name="T50" fmla="*/ 1 w 55"/>
              <a:gd name="T51" fmla="*/ 4 h 227"/>
              <a:gd name="T52" fmla="*/ 1 w 55"/>
              <a:gd name="T53" fmla="*/ 2 h 227"/>
              <a:gd name="T54" fmla="*/ 2 w 55"/>
              <a:gd name="T55" fmla="*/ 1 h 227"/>
              <a:gd name="T56" fmla="*/ 3 w 55"/>
              <a:gd name="T57" fmla="*/ 0 h 227"/>
              <a:gd name="T58" fmla="*/ 4 w 55"/>
              <a:gd name="T59" fmla="*/ 1 h 227"/>
              <a:gd name="T60" fmla="*/ 4 w 55"/>
              <a:gd name="T61"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27">
                <a:moveTo>
                  <a:pt x="4" y="1"/>
                </a:moveTo>
                <a:lnTo>
                  <a:pt x="4" y="1"/>
                </a:lnTo>
                <a:lnTo>
                  <a:pt x="52" y="25"/>
                </a:lnTo>
                <a:lnTo>
                  <a:pt x="52" y="25"/>
                </a:lnTo>
                <a:lnTo>
                  <a:pt x="54" y="27"/>
                </a:lnTo>
                <a:lnTo>
                  <a:pt x="55" y="30"/>
                </a:lnTo>
                <a:lnTo>
                  <a:pt x="55" y="30"/>
                </a:lnTo>
                <a:lnTo>
                  <a:pt x="55" y="117"/>
                </a:lnTo>
                <a:lnTo>
                  <a:pt x="55" y="117"/>
                </a:lnTo>
                <a:lnTo>
                  <a:pt x="55" y="202"/>
                </a:lnTo>
                <a:lnTo>
                  <a:pt x="55" y="202"/>
                </a:lnTo>
                <a:lnTo>
                  <a:pt x="54" y="206"/>
                </a:lnTo>
                <a:lnTo>
                  <a:pt x="53" y="207"/>
                </a:lnTo>
                <a:lnTo>
                  <a:pt x="52" y="208"/>
                </a:lnTo>
                <a:lnTo>
                  <a:pt x="52" y="208"/>
                </a:lnTo>
                <a:lnTo>
                  <a:pt x="3" y="227"/>
                </a:lnTo>
                <a:lnTo>
                  <a:pt x="3" y="227"/>
                </a:lnTo>
                <a:lnTo>
                  <a:pt x="2" y="227"/>
                </a:lnTo>
                <a:lnTo>
                  <a:pt x="1" y="226"/>
                </a:lnTo>
                <a:lnTo>
                  <a:pt x="0" y="224"/>
                </a:lnTo>
                <a:lnTo>
                  <a:pt x="0" y="221"/>
                </a:lnTo>
                <a:lnTo>
                  <a:pt x="0" y="221"/>
                </a:lnTo>
                <a:lnTo>
                  <a:pt x="0" y="113"/>
                </a:lnTo>
                <a:lnTo>
                  <a:pt x="0" y="113"/>
                </a:lnTo>
                <a:lnTo>
                  <a:pt x="1" y="4"/>
                </a:lnTo>
                <a:lnTo>
                  <a:pt x="1" y="4"/>
                </a:lnTo>
                <a:lnTo>
                  <a:pt x="1" y="2"/>
                </a:lnTo>
                <a:lnTo>
                  <a:pt x="2" y="1"/>
                </a:lnTo>
                <a:lnTo>
                  <a:pt x="3" y="0"/>
                </a:lnTo>
                <a:lnTo>
                  <a:pt x="4" y="1"/>
                </a:lnTo>
                <a:lnTo>
                  <a:pt x="4" y="1"/>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3" name="Freeform 400">
            <a:extLst>
              <a:ext uri="{FF2B5EF4-FFF2-40B4-BE49-F238E27FC236}">
                <a16:creationId xmlns:a16="http://schemas.microsoft.com/office/drawing/2014/main" xmlns="" id="{12559FB7-D8AE-42E4-B74D-533302E99A41}"/>
              </a:ext>
            </a:extLst>
          </p:cNvPr>
          <p:cNvSpPr>
            <a:spLocks/>
          </p:cNvSpPr>
          <p:nvPr/>
        </p:nvSpPr>
        <p:spPr bwMode="gray">
          <a:xfrm>
            <a:off x="3514021" y="1408866"/>
            <a:ext cx="23663" cy="21608"/>
          </a:xfrm>
          <a:custGeom>
            <a:avLst/>
            <a:gdLst>
              <a:gd name="T0" fmla="*/ 2 w 39"/>
              <a:gd name="T1" fmla="*/ 0 h 39"/>
              <a:gd name="T2" fmla="*/ 2 w 39"/>
              <a:gd name="T3" fmla="*/ 0 h 39"/>
              <a:gd name="T4" fmla="*/ 37 w 39"/>
              <a:gd name="T5" fmla="*/ 14 h 39"/>
              <a:gd name="T6" fmla="*/ 37 w 39"/>
              <a:gd name="T7" fmla="*/ 14 h 39"/>
              <a:gd name="T8" fmla="*/ 38 w 39"/>
              <a:gd name="T9" fmla="*/ 15 h 39"/>
              <a:gd name="T10" fmla="*/ 39 w 39"/>
              <a:gd name="T11" fmla="*/ 17 h 39"/>
              <a:gd name="T12" fmla="*/ 39 w 39"/>
              <a:gd name="T13" fmla="*/ 17 h 39"/>
              <a:gd name="T14" fmla="*/ 38 w 39"/>
              <a:gd name="T15" fmla="*/ 37 h 39"/>
              <a:gd name="T16" fmla="*/ 38 w 39"/>
              <a:gd name="T17" fmla="*/ 37 h 39"/>
              <a:gd name="T18" fmla="*/ 38 w 39"/>
              <a:gd name="T19" fmla="*/ 38 h 39"/>
              <a:gd name="T20" fmla="*/ 37 w 39"/>
              <a:gd name="T21" fmla="*/ 39 h 39"/>
              <a:gd name="T22" fmla="*/ 37 w 39"/>
              <a:gd name="T23" fmla="*/ 39 h 39"/>
              <a:gd name="T24" fmla="*/ 2 w 39"/>
              <a:gd name="T25" fmla="*/ 28 h 39"/>
              <a:gd name="T26" fmla="*/ 2 w 39"/>
              <a:gd name="T27" fmla="*/ 28 h 39"/>
              <a:gd name="T28" fmla="*/ 1 w 39"/>
              <a:gd name="T29" fmla="*/ 27 h 39"/>
              <a:gd name="T30" fmla="*/ 0 w 39"/>
              <a:gd name="T31" fmla="*/ 25 h 39"/>
              <a:gd name="T32" fmla="*/ 0 w 39"/>
              <a:gd name="T33" fmla="*/ 25 h 39"/>
              <a:gd name="T34" fmla="*/ 0 w 39"/>
              <a:gd name="T35" fmla="*/ 2 h 39"/>
              <a:gd name="T36" fmla="*/ 0 w 39"/>
              <a:gd name="T37" fmla="*/ 2 h 39"/>
              <a:gd name="T38" fmla="*/ 1 w 39"/>
              <a:gd name="T39" fmla="*/ 0 h 39"/>
              <a:gd name="T40" fmla="*/ 2 w 39"/>
              <a:gd name="T41" fmla="*/ 0 h 39"/>
              <a:gd name="T42" fmla="*/ 2 w 39"/>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2" y="0"/>
                </a:moveTo>
                <a:lnTo>
                  <a:pt x="2" y="0"/>
                </a:lnTo>
                <a:lnTo>
                  <a:pt x="37" y="14"/>
                </a:lnTo>
                <a:lnTo>
                  <a:pt x="37" y="14"/>
                </a:lnTo>
                <a:lnTo>
                  <a:pt x="38" y="15"/>
                </a:lnTo>
                <a:lnTo>
                  <a:pt x="39" y="17"/>
                </a:lnTo>
                <a:lnTo>
                  <a:pt x="39" y="17"/>
                </a:lnTo>
                <a:lnTo>
                  <a:pt x="38" y="37"/>
                </a:lnTo>
                <a:lnTo>
                  <a:pt x="38" y="37"/>
                </a:lnTo>
                <a:lnTo>
                  <a:pt x="38" y="38"/>
                </a:lnTo>
                <a:lnTo>
                  <a:pt x="37" y="39"/>
                </a:lnTo>
                <a:lnTo>
                  <a:pt x="37" y="39"/>
                </a:lnTo>
                <a:lnTo>
                  <a:pt x="2" y="28"/>
                </a:lnTo>
                <a:lnTo>
                  <a:pt x="2" y="28"/>
                </a:lnTo>
                <a:lnTo>
                  <a:pt x="1" y="27"/>
                </a:lnTo>
                <a:lnTo>
                  <a:pt x="0" y="25"/>
                </a:lnTo>
                <a:lnTo>
                  <a:pt x="0" y="25"/>
                </a:lnTo>
                <a:lnTo>
                  <a:pt x="0" y="2"/>
                </a:lnTo>
                <a:lnTo>
                  <a:pt x="0" y="2"/>
                </a:lnTo>
                <a:lnTo>
                  <a:pt x="1" y="0"/>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4" name="Freeform 401">
            <a:extLst>
              <a:ext uri="{FF2B5EF4-FFF2-40B4-BE49-F238E27FC236}">
                <a16:creationId xmlns:a16="http://schemas.microsoft.com/office/drawing/2014/main" xmlns="" id="{E0145F00-1162-44D7-92BA-2E206F168746}"/>
              </a:ext>
            </a:extLst>
          </p:cNvPr>
          <p:cNvSpPr>
            <a:spLocks/>
          </p:cNvSpPr>
          <p:nvPr/>
        </p:nvSpPr>
        <p:spPr bwMode="gray">
          <a:xfrm>
            <a:off x="3514021" y="1429919"/>
            <a:ext cx="23056" cy="19392"/>
          </a:xfrm>
          <a:custGeom>
            <a:avLst/>
            <a:gdLst>
              <a:gd name="T0" fmla="*/ 2 w 38"/>
              <a:gd name="T1" fmla="*/ 0 h 35"/>
              <a:gd name="T2" fmla="*/ 2 w 38"/>
              <a:gd name="T3" fmla="*/ 0 h 35"/>
              <a:gd name="T4" fmla="*/ 37 w 38"/>
              <a:gd name="T5" fmla="*/ 10 h 35"/>
              <a:gd name="T6" fmla="*/ 37 w 38"/>
              <a:gd name="T7" fmla="*/ 10 h 35"/>
              <a:gd name="T8" fmla="*/ 38 w 38"/>
              <a:gd name="T9" fmla="*/ 11 h 35"/>
              <a:gd name="T10" fmla="*/ 38 w 38"/>
              <a:gd name="T11" fmla="*/ 13 h 35"/>
              <a:gd name="T12" fmla="*/ 38 w 38"/>
              <a:gd name="T13" fmla="*/ 13 h 35"/>
              <a:gd name="T14" fmla="*/ 38 w 38"/>
              <a:gd name="T15" fmla="*/ 33 h 35"/>
              <a:gd name="T16" fmla="*/ 38 w 38"/>
              <a:gd name="T17" fmla="*/ 33 h 35"/>
              <a:gd name="T18" fmla="*/ 38 w 38"/>
              <a:gd name="T19" fmla="*/ 34 h 35"/>
              <a:gd name="T20" fmla="*/ 37 w 38"/>
              <a:gd name="T21" fmla="*/ 35 h 35"/>
              <a:gd name="T22" fmla="*/ 37 w 38"/>
              <a:gd name="T23" fmla="*/ 35 h 35"/>
              <a:gd name="T24" fmla="*/ 2 w 38"/>
              <a:gd name="T25" fmla="*/ 29 h 35"/>
              <a:gd name="T26" fmla="*/ 2 w 38"/>
              <a:gd name="T27" fmla="*/ 29 h 35"/>
              <a:gd name="T28" fmla="*/ 1 w 38"/>
              <a:gd name="T29" fmla="*/ 28 h 35"/>
              <a:gd name="T30" fmla="*/ 0 w 38"/>
              <a:gd name="T31" fmla="*/ 26 h 35"/>
              <a:gd name="T32" fmla="*/ 0 w 38"/>
              <a:gd name="T33" fmla="*/ 26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10"/>
                </a:lnTo>
                <a:lnTo>
                  <a:pt x="37" y="10"/>
                </a:lnTo>
                <a:lnTo>
                  <a:pt x="38" y="11"/>
                </a:lnTo>
                <a:lnTo>
                  <a:pt x="38" y="13"/>
                </a:lnTo>
                <a:lnTo>
                  <a:pt x="38" y="13"/>
                </a:lnTo>
                <a:lnTo>
                  <a:pt x="38" y="33"/>
                </a:lnTo>
                <a:lnTo>
                  <a:pt x="38" y="33"/>
                </a:lnTo>
                <a:lnTo>
                  <a:pt x="38" y="34"/>
                </a:lnTo>
                <a:lnTo>
                  <a:pt x="37" y="35"/>
                </a:lnTo>
                <a:lnTo>
                  <a:pt x="37" y="35"/>
                </a:lnTo>
                <a:lnTo>
                  <a:pt x="2" y="29"/>
                </a:lnTo>
                <a:lnTo>
                  <a:pt x="2" y="29"/>
                </a:lnTo>
                <a:lnTo>
                  <a:pt x="1" y="28"/>
                </a:lnTo>
                <a:lnTo>
                  <a:pt x="0" y="26"/>
                </a:lnTo>
                <a:lnTo>
                  <a:pt x="0" y="26"/>
                </a:lnTo>
                <a:lnTo>
                  <a:pt x="0" y="3"/>
                </a:lnTo>
                <a:lnTo>
                  <a:pt x="0" y="3"/>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5" name="Freeform 402">
            <a:extLst>
              <a:ext uri="{FF2B5EF4-FFF2-40B4-BE49-F238E27FC236}">
                <a16:creationId xmlns:a16="http://schemas.microsoft.com/office/drawing/2014/main" xmlns="" id="{51BA70CE-57AF-42BC-869A-B3C8D91DAA0B}"/>
              </a:ext>
            </a:extLst>
          </p:cNvPr>
          <p:cNvSpPr>
            <a:spLocks/>
          </p:cNvSpPr>
          <p:nvPr/>
        </p:nvSpPr>
        <p:spPr bwMode="gray">
          <a:xfrm>
            <a:off x="3514021" y="1452080"/>
            <a:ext cx="23056" cy="15514"/>
          </a:xfrm>
          <a:custGeom>
            <a:avLst/>
            <a:gdLst>
              <a:gd name="T0" fmla="*/ 2 w 38"/>
              <a:gd name="T1" fmla="*/ 0 h 28"/>
              <a:gd name="T2" fmla="*/ 2 w 38"/>
              <a:gd name="T3" fmla="*/ 0 h 28"/>
              <a:gd name="T4" fmla="*/ 37 w 38"/>
              <a:gd name="T5" fmla="*/ 4 h 28"/>
              <a:gd name="T6" fmla="*/ 37 w 38"/>
              <a:gd name="T7" fmla="*/ 4 h 28"/>
              <a:gd name="T8" fmla="*/ 38 w 38"/>
              <a:gd name="T9" fmla="*/ 4 h 28"/>
              <a:gd name="T10" fmla="*/ 38 w 38"/>
              <a:gd name="T11" fmla="*/ 6 h 28"/>
              <a:gd name="T12" fmla="*/ 38 w 38"/>
              <a:gd name="T13" fmla="*/ 6 h 28"/>
              <a:gd name="T14" fmla="*/ 38 w 38"/>
              <a:gd name="T15" fmla="*/ 26 h 28"/>
              <a:gd name="T16" fmla="*/ 38 w 38"/>
              <a:gd name="T17" fmla="*/ 26 h 28"/>
              <a:gd name="T18" fmla="*/ 38 w 38"/>
              <a:gd name="T19" fmla="*/ 28 h 28"/>
              <a:gd name="T20" fmla="*/ 37 w 38"/>
              <a:gd name="T21" fmla="*/ 28 h 28"/>
              <a:gd name="T22" fmla="*/ 37 w 38"/>
              <a:gd name="T23" fmla="*/ 28 h 28"/>
              <a:gd name="T24" fmla="*/ 2 w 38"/>
              <a:gd name="T25" fmla="*/ 28 h 28"/>
              <a:gd name="T26" fmla="*/ 2 w 38"/>
              <a:gd name="T27" fmla="*/ 28 h 28"/>
              <a:gd name="T28" fmla="*/ 1 w 38"/>
              <a:gd name="T29" fmla="*/ 27 h 28"/>
              <a:gd name="T30" fmla="*/ 0 w 38"/>
              <a:gd name="T31" fmla="*/ 25 h 28"/>
              <a:gd name="T32" fmla="*/ 0 w 38"/>
              <a:gd name="T33" fmla="*/ 25 h 28"/>
              <a:gd name="T34" fmla="*/ 0 w 38"/>
              <a:gd name="T35" fmla="*/ 2 h 28"/>
              <a:gd name="T36" fmla="*/ 0 w 38"/>
              <a:gd name="T37" fmla="*/ 2 h 28"/>
              <a:gd name="T38" fmla="*/ 1 w 38"/>
              <a:gd name="T39" fmla="*/ 0 h 28"/>
              <a:gd name="T40" fmla="*/ 2 w 38"/>
              <a:gd name="T41" fmla="*/ 0 h 28"/>
              <a:gd name="T42" fmla="*/ 2 w 38"/>
              <a:gd name="T4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8">
                <a:moveTo>
                  <a:pt x="2" y="0"/>
                </a:moveTo>
                <a:lnTo>
                  <a:pt x="2" y="0"/>
                </a:lnTo>
                <a:lnTo>
                  <a:pt x="37" y="4"/>
                </a:lnTo>
                <a:lnTo>
                  <a:pt x="37" y="4"/>
                </a:lnTo>
                <a:lnTo>
                  <a:pt x="38" y="4"/>
                </a:lnTo>
                <a:lnTo>
                  <a:pt x="38" y="6"/>
                </a:lnTo>
                <a:lnTo>
                  <a:pt x="38" y="6"/>
                </a:lnTo>
                <a:lnTo>
                  <a:pt x="38" y="26"/>
                </a:lnTo>
                <a:lnTo>
                  <a:pt x="38" y="26"/>
                </a:lnTo>
                <a:lnTo>
                  <a:pt x="38" y="28"/>
                </a:lnTo>
                <a:lnTo>
                  <a:pt x="37" y="28"/>
                </a:lnTo>
                <a:lnTo>
                  <a:pt x="37" y="28"/>
                </a:lnTo>
                <a:lnTo>
                  <a:pt x="2" y="28"/>
                </a:lnTo>
                <a:lnTo>
                  <a:pt x="2" y="28"/>
                </a:lnTo>
                <a:lnTo>
                  <a:pt x="1" y="27"/>
                </a:lnTo>
                <a:lnTo>
                  <a:pt x="0" y="25"/>
                </a:lnTo>
                <a:lnTo>
                  <a:pt x="0" y="25"/>
                </a:lnTo>
                <a:lnTo>
                  <a:pt x="0" y="2"/>
                </a:lnTo>
                <a:lnTo>
                  <a:pt x="0" y="2"/>
                </a:lnTo>
                <a:lnTo>
                  <a:pt x="1" y="0"/>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6" name="Freeform 403">
            <a:extLst>
              <a:ext uri="{FF2B5EF4-FFF2-40B4-BE49-F238E27FC236}">
                <a16:creationId xmlns:a16="http://schemas.microsoft.com/office/drawing/2014/main" xmlns="" id="{936A666B-AA80-4195-A490-1B9A6CB2AE28}"/>
              </a:ext>
            </a:extLst>
          </p:cNvPr>
          <p:cNvSpPr>
            <a:spLocks/>
          </p:cNvSpPr>
          <p:nvPr/>
        </p:nvSpPr>
        <p:spPr bwMode="gray">
          <a:xfrm>
            <a:off x="3514021" y="1472580"/>
            <a:ext cx="23056" cy="17176"/>
          </a:xfrm>
          <a:custGeom>
            <a:avLst/>
            <a:gdLst>
              <a:gd name="T0" fmla="*/ 2 w 38"/>
              <a:gd name="T1" fmla="*/ 2 h 31"/>
              <a:gd name="T2" fmla="*/ 2 w 38"/>
              <a:gd name="T3" fmla="*/ 2 h 31"/>
              <a:gd name="T4" fmla="*/ 37 w 38"/>
              <a:gd name="T5" fmla="*/ 0 h 31"/>
              <a:gd name="T6" fmla="*/ 37 w 38"/>
              <a:gd name="T7" fmla="*/ 0 h 31"/>
              <a:gd name="T8" fmla="*/ 38 w 38"/>
              <a:gd name="T9" fmla="*/ 2 h 31"/>
              <a:gd name="T10" fmla="*/ 38 w 38"/>
              <a:gd name="T11" fmla="*/ 3 h 31"/>
              <a:gd name="T12" fmla="*/ 38 w 38"/>
              <a:gd name="T13" fmla="*/ 3 h 31"/>
              <a:gd name="T14" fmla="*/ 38 w 38"/>
              <a:gd name="T15" fmla="*/ 22 h 31"/>
              <a:gd name="T16" fmla="*/ 38 w 38"/>
              <a:gd name="T17" fmla="*/ 22 h 31"/>
              <a:gd name="T18" fmla="*/ 38 w 38"/>
              <a:gd name="T19" fmla="*/ 24 h 31"/>
              <a:gd name="T20" fmla="*/ 37 w 38"/>
              <a:gd name="T21" fmla="*/ 26 h 31"/>
              <a:gd name="T22" fmla="*/ 37 w 38"/>
              <a:gd name="T23" fmla="*/ 26 h 31"/>
              <a:gd name="T24" fmla="*/ 2 w 38"/>
              <a:gd name="T25" fmla="*/ 31 h 31"/>
              <a:gd name="T26" fmla="*/ 2 w 38"/>
              <a:gd name="T27" fmla="*/ 31 h 31"/>
              <a:gd name="T28" fmla="*/ 0 w 38"/>
              <a:gd name="T29" fmla="*/ 30 h 31"/>
              <a:gd name="T30" fmla="*/ 0 w 38"/>
              <a:gd name="T31" fmla="*/ 28 h 31"/>
              <a:gd name="T32" fmla="*/ 0 w 38"/>
              <a:gd name="T33" fmla="*/ 28 h 31"/>
              <a:gd name="T34" fmla="*/ 0 w 38"/>
              <a:gd name="T35" fmla="*/ 5 h 31"/>
              <a:gd name="T36" fmla="*/ 0 w 38"/>
              <a:gd name="T37" fmla="*/ 5 h 31"/>
              <a:gd name="T38" fmla="*/ 1 w 38"/>
              <a:gd name="T39" fmla="*/ 3 h 31"/>
              <a:gd name="T40" fmla="*/ 2 w 38"/>
              <a:gd name="T41" fmla="*/ 2 h 31"/>
              <a:gd name="T42" fmla="*/ 2 w 38"/>
              <a:gd name="T43"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1">
                <a:moveTo>
                  <a:pt x="2" y="2"/>
                </a:moveTo>
                <a:lnTo>
                  <a:pt x="2" y="2"/>
                </a:lnTo>
                <a:lnTo>
                  <a:pt x="37" y="0"/>
                </a:lnTo>
                <a:lnTo>
                  <a:pt x="37" y="0"/>
                </a:lnTo>
                <a:lnTo>
                  <a:pt x="38" y="2"/>
                </a:lnTo>
                <a:lnTo>
                  <a:pt x="38" y="3"/>
                </a:lnTo>
                <a:lnTo>
                  <a:pt x="38" y="3"/>
                </a:lnTo>
                <a:lnTo>
                  <a:pt x="38" y="22"/>
                </a:lnTo>
                <a:lnTo>
                  <a:pt x="38" y="22"/>
                </a:lnTo>
                <a:lnTo>
                  <a:pt x="38" y="24"/>
                </a:lnTo>
                <a:lnTo>
                  <a:pt x="37" y="26"/>
                </a:lnTo>
                <a:lnTo>
                  <a:pt x="37" y="26"/>
                </a:lnTo>
                <a:lnTo>
                  <a:pt x="2" y="31"/>
                </a:lnTo>
                <a:lnTo>
                  <a:pt x="2" y="31"/>
                </a:lnTo>
                <a:lnTo>
                  <a:pt x="0" y="30"/>
                </a:lnTo>
                <a:lnTo>
                  <a:pt x="0" y="28"/>
                </a:lnTo>
                <a:lnTo>
                  <a:pt x="0" y="28"/>
                </a:lnTo>
                <a:lnTo>
                  <a:pt x="0" y="5"/>
                </a:lnTo>
                <a:lnTo>
                  <a:pt x="0" y="5"/>
                </a:lnTo>
                <a:lnTo>
                  <a:pt x="1" y="3"/>
                </a:lnTo>
                <a:lnTo>
                  <a:pt x="2" y="2"/>
                </a:lnTo>
                <a:lnTo>
                  <a:pt x="2" y="2"/>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7" name="Freeform 404">
            <a:extLst>
              <a:ext uri="{FF2B5EF4-FFF2-40B4-BE49-F238E27FC236}">
                <a16:creationId xmlns:a16="http://schemas.microsoft.com/office/drawing/2014/main" xmlns="" id="{8FEF25AC-935F-4CFD-805D-E2B2B1E66E9D}"/>
              </a:ext>
            </a:extLst>
          </p:cNvPr>
          <p:cNvSpPr>
            <a:spLocks/>
          </p:cNvSpPr>
          <p:nvPr/>
        </p:nvSpPr>
        <p:spPr bwMode="gray">
          <a:xfrm>
            <a:off x="3514021" y="1493637"/>
            <a:ext cx="23056" cy="9419"/>
          </a:xfrm>
          <a:custGeom>
            <a:avLst/>
            <a:gdLst>
              <a:gd name="T0" fmla="*/ 1 w 38"/>
              <a:gd name="T1" fmla="*/ 8 h 17"/>
              <a:gd name="T2" fmla="*/ 1 w 38"/>
              <a:gd name="T3" fmla="*/ 8 h 17"/>
              <a:gd name="T4" fmla="*/ 37 w 38"/>
              <a:gd name="T5" fmla="*/ 0 h 17"/>
              <a:gd name="T6" fmla="*/ 37 w 38"/>
              <a:gd name="T7" fmla="*/ 0 h 17"/>
              <a:gd name="T8" fmla="*/ 38 w 38"/>
              <a:gd name="T9" fmla="*/ 1 h 17"/>
              <a:gd name="T10" fmla="*/ 38 w 38"/>
              <a:gd name="T11" fmla="*/ 3 h 17"/>
              <a:gd name="T12" fmla="*/ 38 w 38"/>
              <a:gd name="T13" fmla="*/ 3 h 17"/>
              <a:gd name="T14" fmla="*/ 38 w 38"/>
              <a:gd name="T15" fmla="*/ 5 h 17"/>
              <a:gd name="T16" fmla="*/ 38 w 38"/>
              <a:gd name="T17" fmla="*/ 5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6 h 17"/>
              <a:gd name="T30" fmla="*/ 0 w 38"/>
              <a:gd name="T31" fmla="*/ 14 h 17"/>
              <a:gd name="T32" fmla="*/ 0 w 38"/>
              <a:gd name="T33" fmla="*/ 14 h 17"/>
              <a:gd name="T34" fmla="*/ 0 w 38"/>
              <a:gd name="T35" fmla="*/ 12 h 17"/>
              <a:gd name="T36" fmla="*/ 0 w 38"/>
              <a:gd name="T37" fmla="*/ 12 h 17"/>
              <a:gd name="T38" fmla="*/ 0 w 38"/>
              <a:gd name="T39" fmla="*/ 9 h 17"/>
              <a:gd name="T40" fmla="*/ 1 w 38"/>
              <a:gd name="T41" fmla="*/ 8 h 17"/>
              <a:gd name="T42" fmla="*/ 1 w 38"/>
              <a:gd name="T4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8"/>
                </a:moveTo>
                <a:lnTo>
                  <a:pt x="1" y="8"/>
                </a:lnTo>
                <a:lnTo>
                  <a:pt x="37" y="0"/>
                </a:lnTo>
                <a:lnTo>
                  <a:pt x="37" y="0"/>
                </a:lnTo>
                <a:lnTo>
                  <a:pt x="38" y="1"/>
                </a:lnTo>
                <a:lnTo>
                  <a:pt x="38" y="3"/>
                </a:lnTo>
                <a:lnTo>
                  <a:pt x="38" y="3"/>
                </a:lnTo>
                <a:lnTo>
                  <a:pt x="38" y="5"/>
                </a:lnTo>
                <a:lnTo>
                  <a:pt x="38" y="5"/>
                </a:lnTo>
                <a:lnTo>
                  <a:pt x="38" y="6"/>
                </a:lnTo>
                <a:lnTo>
                  <a:pt x="37" y="7"/>
                </a:lnTo>
                <a:lnTo>
                  <a:pt x="37" y="7"/>
                </a:lnTo>
                <a:lnTo>
                  <a:pt x="1" y="17"/>
                </a:lnTo>
                <a:lnTo>
                  <a:pt x="1" y="17"/>
                </a:lnTo>
                <a:lnTo>
                  <a:pt x="0" y="16"/>
                </a:lnTo>
                <a:lnTo>
                  <a:pt x="0" y="14"/>
                </a:lnTo>
                <a:lnTo>
                  <a:pt x="0" y="14"/>
                </a:lnTo>
                <a:lnTo>
                  <a:pt x="0" y="12"/>
                </a:lnTo>
                <a:lnTo>
                  <a:pt x="0" y="12"/>
                </a:lnTo>
                <a:lnTo>
                  <a:pt x="0" y="9"/>
                </a:lnTo>
                <a:lnTo>
                  <a:pt x="1" y="8"/>
                </a:lnTo>
                <a:lnTo>
                  <a:pt x="1" y="8"/>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8" name="Freeform 405">
            <a:extLst>
              <a:ext uri="{FF2B5EF4-FFF2-40B4-BE49-F238E27FC236}">
                <a16:creationId xmlns:a16="http://schemas.microsoft.com/office/drawing/2014/main" xmlns="" id="{F933F20F-C79F-44D8-A511-049F6DE4B4B1}"/>
              </a:ext>
            </a:extLst>
          </p:cNvPr>
          <p:cNvSpPr>
            <a:spLocks/>
          </p:cNvSpPr>
          <p:nvPr/>
        </p:nvSpPr>
        <p:spPr bwMode="gray">
          <a:xfrm>
            <a:off x="3514021" y="1500839"/>
            <a:ext cx="23056" cy="9419"/>
          </a:xfrm>
          <a:custGeom>
            <a:avLst/>
            <a:gdLst>
              <a:gd name="T0" fmla="*/ 1 w 38"/>
              <a:gd name="T1" fmla="*/ 9 h 17"/>
              <a:gd name="T2" fmla="*/ 1 w 38"/>
              <a:gd name="T3" fmla="*/ 9 h 17"/>
              <a:gd name="T4" fmla="*/ 37 w 38"/>
              <a:gd name="T5" fmla="*/ 0 h 17"/>
              <a:gd name="T6" fmla="*/ 37 w 38"/>
              <a:gd name="T7" fmla="*/ 0 h 17"/>
              <a:gd name="T8" fmla="*/ 38 w 38"/>
              <a:gd name="T9" fmla="*/ 1 h 17"/>
              <a:gd name="T10" fmla="*/ 38 w 38"/>
              <a:gd name="T11" fmla="*/ 2 h 17"/>
              <a:gd name="T12" fmla="*/ 38 w 38"/>
              <a:gd name="T13" fmla="*/ 2 h 17"/>
              <a:gd name="T14" fmla="*/ 38 w 38"/>
              <a:gd name="T15" fmla="*/ 4 h 17"/>
              <a:gd name="T16" fmla="*/ 38 w 38"/>
              <a:gd name="T17" fmla="*/ 4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7 h 17"/>
              <a:gd name="T30" fmla="*/ 0 w 38"/>
              <a:gd name="T31" fmla="*/ 15 h 17"/>
              <a:gd name="T32" fmla="*/ 0 w 38"/>
              <a:gd name="T33" fmla="*/ 15 h 17"/>
              <a:gd name="T34" fmla="*/ 0 w 38"/>
              <a:gd name="T35" fmla="*/ 13 h 17"/>
              <a:gd name="T36" fmla="*/ 0 w 38"/>
              <a:gd name="T37" fmla="*/ 13 h 17"/>
              <a:gd name="T38" fmla="*/ 0 w 38"/>
              <a:gd name="T39" fmla="*/ 10 h 17"/>
              <a:gd name="T40" fmla="*/ 1 w 38"/>
              <a:gd name="T41" fmla="*/ 9 h 17"/>
              <a:gd name="T42" fmla="*/ 1 w 38"/>
              <a:gd name="T4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9"/>
                </a:moveTo>
                <a:lnTo>
                  <a:pt x="1" y="9"/>
                </a:lnTo>
                <a:lnTo>
                  <a:pt x="37" y="0"/>
                </a:lnTo>
                <a:lnTo>
                  <a:pt x="37" y="0"/>
                </a:lnTo>
                <a:lnTo>
                  <a:pt x="38" y="1"/>
                </a:lnTo>
                <a:lnTo>
                  <a:pt x="38" y="2"/>
                </a:lnTo>
                <a:lnTo>
                  <a:pt x="38" y="2"/>
                </a:lnTo>
                <a:lnTo>
                  <a:pt x="38" y="4"/>
                </a:lnTo>
                <a:lnTo>
                  <a:pt x="38" y="4"/>
                </a:lnTo>
                <a:lnTo>
                  <a:pt x="38" y="6"/>
                </a:lnTo>
                <a:lnTo>
                  <a:pt x="37" y="7"/>
                </a:lnTo>
                <a:lnTo>
                  <a:pt x="37" y="7"/>
                </a:lnTo>
                <a:lnTo>
                  <a:pt x="1" y="17"/>
                </a:lnTo>
                <a:lnTo>
                  <a:pt x="1" y="17"/>
                </a:lnTo>
                <a:lnTo>
                  <a:pt x="0" y="17"/>
                </a:lnTo>
                <a:lnTo>
                  <a:pt x="0" y="15"/>
                </a:lnTo>
                <a:lnTo>
                  <a:pt x="0" y="15"/>
                </a:lnTo>
                <a:lnTo>
                  <a:pt x="0" y="13"/>
                </a:lnTo>
                <a:lnTo>
                  <a:pt x="0" y="13"/>
                </a:lnTo>
                <a:lnTo>
                  <a:pt x="0" y="10"/>
                </a:lnTo>
                <a:lnTo>
                  <a:pt x="1" y="9"/>
                </a:lnTo>
                <a:lnTo>
                  <a:pt x="1" y="9"/>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9" name="Freeform 406">
            <a:extLst>
              <a:ext uri="{FF2B5EF4-FFF2-40B4-BE49-F238E27FC236}">
                <a16:creationId xmlns:a16="http://schemas.microsoft.com/office/drawing/2014/main" xmlns="" id="{F688DD7F-7BB2-4E02-9CBC-0D5995D0CAEF}"/>
              </a:ext>
            </a:extLst>
          </p:cNvPr>
          <p:cNvSpPr>
            <a:spLocks/>
          </p:cNvSpPr>
          <p:nvPr/>
        </p:nvSpPr>
        <p:spPr bwMode="gray">
          <a:xfrm>
            <a:off x="3546179" y="1413297"/>
            <a:ext cx="33977" cy="95298"/>
          </a:xfrm>
          <a:custGeom>
            <a:avLst/>
            <a:gdLst>
              <a:gd name="T0" fmla="*/ 5 w 56"/>
              <a:gd name="T1" fmla="*/ 0 h 172"/>
              <a:gd name="T2" fmla="*/ 5 w 56"/>
              <a:gd name="T3" fmla="*/ 0 h 172"/>
              <a:gd name="T4" fmla="*/ 53 w 56"/>
              <a:gd name="T5" fmla="*/ 25 h 172"/>
              <a:gd name="T6" fmla="*/ 53 w 56"/>
              <a:gd name="T7" fmla="*/ 25 h 172"/>
              <a:gd name="T8" fmla="*/ 55 w 56"/>
              <a:gd name="T9" fmla="*/ 27 h 172"/>
              <a:gd name="T10" fmla="*/ 56 w 56"/>
              <a:gd name="T11" fmla="*/ 30 h 172"/>
              <a:gd name="T12" fmla="*/ 56 w 56"/>
              <a:gd name="T13" fmla="*/ 30 h 172"/>
              <a:gd name="T14" fmla="*/ 56 w 56"/>
              <a:gd name="T15" fmla="*/ 90 h 172"/>
              <a:gd name="T16" fmla="*/ 56 w 56"/>
              <a:gd name="T17" fmla="*/ 90 h 172"/>
              <a:gd name="T18" fmla="*/ 56 w 56"/>
              <a:gd name="T19" fmla="*/ 149 h 172"/>
              <a:gd name="T20" fmla="*/ 56 w 56"/>
              <a:gd name="T21" fmla="*/ 149 h 172"/>
              <a:gd name="T22" fmla="*/ 55 w 56"/>
              <a:gd name="T23" fmla="*/ 152 h 172"/>
              <a:gd name="T24" fmla="*/ 53 w 56"/>
              <a:gd name="T25" fmla="*/ 154 h 172"/>
              <a:gd name="T26" fmla="*/ 53 w 56"/>
              <a:gd name="T27" fmla="*/ 154 h 172"/>
              <a:gd name="T28" fmla="*/ 5 w 56"/>
              <a:gd name="T29" fmla="*/ 172 h 172"/>
              <a:gd name="T30" fmla="*/ 5 w 56"/>
              <a:gd name="T31" fmla="*/ 172 h 172"/>
              <a:gd name="T32" fmla="*/ 2 w 56"/>
              <a:gd name="T33" fmla="*/ 172 h 172"/>
              <a:gd name="T34" fmla="*/ 1 w 56"/>
              <a:gd name="T35" fmla="*/ 172 h 172"/>
              <a:gd name="T36" fmla="*/ 0 w 56"/>
              <a:gd name="T37" fmla="*/ 170 h 172"/>
              <a:gd name="T38" fmla="*/ 0 w 56"/>
              <a:gd name="T39" fmla="*/ 169 h 172"/>
              <a:gd name="T40" fmla="*/ 0 w 56"/>
              <a:gd name="T41" fmla="*/ 169 h 172"/>
              <a:gd name="T42" fmla="*/ 0 w 56"/>
              <a:gd name="T43" fmla="*/ 87 h 172"/>
              <a:gd name="T44" fmla="*/ 0 w 56"/>
              <a:gd name="T45" fmla="*/ 87 h 172"/>
              <a:gd name="T46" fmla="*/ 0 w 56"/>
              <a:gd name="T47" fmla="*/ 4 h 172"/>
              <a:gd name="T48" fmla="*/ 0 w 56"/>
              <a:gd name="T49" fmla="*/ 4 h 172"/>
              <a:gd name="T50" fmla="*/ 1 w 56"/>
              <a:gd name="T51" fmla="*/ 2 h 172"/>
              <a:gd name="T52" fmla="*/ 1 w 56"/>
              <a:gd name="T53" fmla="*/ 1 h 172"/>
              <a:gd name="T54" fmla="*/ 2 w 56"/>
              <a:gd name="T55" fmla="*/ 0 h 172"/>
              <a:gd name="T56" fmla="*/ 5 w 56"/>
              <a:gd name="T57" fmla="*/ 0 h 172"/>
              <a:gd name="T58" fmla="*/ 5 w 56"/>
              <a:gd name="T5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172">
                <a:moveTo>
                  <a:pt x="5" y="0"/>
                </a:moveTo>
                <a:lnTo>
                  <a:pt x="5" y="0"/>
                </a:lnTo>
                <a:lnTo>
                  <a:pt x="53" y="25"/>
                </a:lnTo>
                <a:lnTo>
                  <a:pt x="53" y="25"/>
                </a:lnTo>
                <a:lnTo>
                  <a:pt x="55" y="27"/>
                </a:lnTo>
                <a:lnTo>
                  <a:pt x="56" y="30"/>
                </a:lnTo>
                <a:lnTo>
                  <a:pt x="56" y="30"/>
                </a:lnTo>
                <a:lnTo>
                  <a:pt x="56" y="90"/>
                </a:lnTo>
                <a:lnTo>
                  <a:pt x="56" y="90"/>
                </a:lnTo>
                <a:lnTo>
                  <a:pt x="56" y="149"/>
                </a:lnTo>
                <a:lnTo>
                  <a:pt x="56" y="149"/>
                </a:lnTo>
                <a:lnTo>
                  <a:pt x="55" y="152"/>
                </a:lnTo>
                <a:lnTo>
                  <a:pt x="53" y="154"/>
                </a:lnTo>
                <a:lnTo>
                  <a:pt x="53" y="154"/>
                </a:lnTo>
                <a:lnTo>
                  <a:pt x="5" y="172"/>
                </a:lnTo>
                <a:lnTo>
                  <a:pt x="5" y="172"/>
                </a:lnTo>
                <a:lnTo>
                  <a:pt x="2" y="172"/>
                </a:lnTo>
                <a:lnTo>
                  <a:pt x="1" y="172"/>
                </a:lnTo>
                <a:lnTo>
                  <a:pt x="0" y="170"/>
                </a:lnTo>
                <a:lnTo>
                  <a:pt x="0" y="169"/>
                </a:lnTo>
                <a:lnTo>
                  <a:pt x="0" y="169"/>
                </a:lnTo>
                <a:lnTo>
                  <a:pt x="0" y="87"/>
                </a:lnTo>
                <a:lnTo>
                  <a:pt x="0" y="87"/>
                </a:lnTo>
                <a:lnTo>
                  <a:pt x="0" y="4"/>
                </a:lnTo>
                <a:lnTo>
                  <a:pt x="0" y="4"/>
                </a:lnTo>
                <a:lnTo>
                  <a:pt x="1" y="2"/>
                </a:lnTo>
                <a:lnTo>
                  <a:pt x="1" y="1"/>
                </a:lnTo>
                <a:lnTo>
                  <a:pt x="2" y="0"/>
                </a:lnTo>
                <a:lnTo>
                  <a:pt x="5" y="0"/>
                </a:lnTo>
                <a:lnTo>
                  <a:pt x="5"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0" name="Freeform 407">
            <a:extLst>
              <a:ext uri="{FF2B5EF4-FFF2-40B4-BE49-F238E27FC236}">
                <a16:creationId xmlns:a16="http://schemas.microsoft.com/office/drawing/2014/main" xmlns="" id="{2E575491-12F9-41BA-AFD7-2FD917A3CA82}"/>
              </a:ext>
            </a:extLst>
          </p:cNvPr>
          <p:cNvSpPr>
            <a:spLocks/>
          </p:cNvSpPr>
          <p:nvPr/>
        </p:nvSpPr>
        <p:spPr bwMode="gray">
          <a:xfrm>
            <a:off x="3551639" y="1423271"/>
            <a:ext cx="22449" cy="17730"/>
          </a:xfrm>
          <a:custGeom>
            <a:avLst/>
            <a:gdLst>
              <a:gd name="T0" fmla="*/ 2 w 37"/>
              <a:gd name="T1" fmla="*/ 0 h 32"/>
              <a:gd name="T2" fmla="*/ 2 w 37"/>
              <a:gd name="T3" fmla="*/ 0 h 32"/>
              <a:gd name="T4" fmla="*/ 36 w 37"/>
              <a:gd name="T5" fmla="*/ 14 h 32"/>
              <a:gd name="T6" fmla="*/ 36 w 37"/>
              <a:gd name="T7" fmla="*/ 14 h 32"/>
              <a:gd name="T8" fmla="*/ 37 w 37"/>
              <a:gd name="T9" fmla="*/ 15 h 32"/>
              <a:gd name="T10" fmla="*/ 37 w 37"/>
              <a:gd name="T11" fmla="*/ 17 h 32"/>
              <a:gd name="T12" fmla="*/ 37 w 37"/>
              <a:gd name="T13" fmla="*/ 17 h 32"/>
              <a:gd name="T14" fmla="*/ 37 w 37"/>
              <a:gd name="T15" fmla="*/ 31 h 32"/>
              <a:gd name="T16" fmla="*/ 37 w 37"/>
              <a:gd name="T17" fmla="*/ 31 h 32"/>
              <a:gd name="T18" fmla="*/ 37 w 37"/>
              <a:gd name="T19" fmla="*/ 32 h 32"/>
              <a:gd name="T20" fmla="*/ 36 w 37"/>
              <a:gd name="T21" fmla="*/ 32 h 32"/>
              <a:gd name="T22" fmla="*/ 36 w 37"/>
              <a:gd name="T23" fmla="*/ 32 h 32"/>
              <a:gd name="T24" fmla="*/ 2 w 37"/>
              <a:gd name="T25" fmla="*/ 22 h 32"/>
              <a:gd name="T26" fmla="*/ 2 w 37"/>
              <a:gd name="T27" fmla="*/ 22 h 32"/>
              <a:gd name="T28" fmla="*/ 1 w 37"/>
              <a:gd name="T29" fmla="*/ 21 h 32"/>
              <a:gd name="T30" fmla="*/ 0 w 37"/>
              <a:gd name="T31" fmla="*/ 18 h 32"/>
              <a:gd name="T32" fmla="*/ 0 w 37"/>
              <a:gd name="T33" fmla="*/ 18 h 32"/>
              <a:gd name="T34" fmla="*/ 0 w 37"/>
              <a:gd name="T35" fmla="*/ 2 h 32"/>
              <a:gd name="T36" fmla="*/ 0 w 37"/>
              <a:gd name="T37" fmla="*/ 2 h 32"/>
              <a:gd name="T38" fmla="*/ 1 w 37"/>
              <a:gd name="T39" fmla="*/ 0 h 32"/>
              <a:gd name="T40" fmla="*/ 2 w 37"/>
              <a:gd name="T41" fmla="*/ 0 h 32"/>
              <a:gd name="T42" fmla="*/ 2 w 37"/>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2" y="0"/>
                </a:moveTo>
                <a:lnTo>
                  <a:pt x="2" y="0"/>
                </a:lnTo>
                <a:lnTo>
                  <a:pt x="36" y="14"/>
                </a:lnTo>
                <a:lnTo>
                  <a:pt x="36" y="14"/>
                </a:lnTo>
                <a:lnTo>
                  <a:pt x="37" y="15"/>
                </a:lnTo>
                <a:lnTo>
                  <a:pt x="37" y="17"/>
                </a:lnTo>
                <a:lnTo>
                  <a:pt x="37" y="17"/>
                </a:lnTo>
                <a:lnTo>
                  <a:pt x="37" y="31"/>
                </a:lnTo>
                <a:lnTo>
                  <a:pt x="37" y="31"/>
                </a:lnTo>
                <a:lnTo>
                  <a:pt x="37" y="32"/>
                </a:lnTo>
                <a:lnTo>
                  <a:pt x="36" y="32"/>
                </a:lnTo>
                <a:lnTo>
                  <a:pt x="36" y="32"/>
                </a:lnTo>
                <a:lnTo>
                  <a:pt x="2" y="22"/>
                </a:lnTo>
                <a:lnTo>
                  <a:pt x="2" y="22"/>
                </a:lnTo>
                <a:lnTo>
                  <a:pt x="1" y="21"/>
                </a:lnTo>
                <a:lnTo>
                  <a:pt x="0" y="18"/>
                </a:lnTo>
                <a:lnTo>
                  <a:pt x="0" y="18"/>
                </a:lnTo>
                <a:lnTo>
                  <a:pt x="0" y="2"/>
                </a:lnTo>
                <a:lnTo>
                  <a:pt x="0" y="2"/>
                </a:lnTo>
                <a:lnTo>
                  <a:pt x="1" y="0"/>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1" name="Freeform 408">
            <a:extLst>
              <a:ext uri="{FF2B5EF4-FFF2-40B4-BE49-F238E27FC236}">
                <a16:creationId xmlns:a16="http://schemas.microsoft.com/office/drawing/2014/main" xmlns="" id="{70030341-B4A9-4380-8A69-EB55296FBB1C}"/>
              </a:ext>
            </a:extLst>
          </p:cNvPr>
          <p:cNvSpPr>
            <a:spLocks/>
          </p:cNvSpPr>
          <p:nvPr/>
        </p:nvSpPr>
        <p:spPr bwMode="gray">
          <a:xfrm>
            <a:off x="3551639" y="1439338"/>
            <a:ext cx="22449" cy="14960"/>
          </a:xfrm>
          <a:custGeom>
            <a:avLst/>
            <a:gdLst>
              <a:gd name="T0" fmla="*/ 2 w 37"/>
              <a:gd name="T1" fmla="*/ 0 h 27"/>
              <a:gd name="T2" fmla="*/ 2 w 37"/>
              <a:gd name="T3" fmla="*/ 0 h 27"/>
              <a:gd name="T4" fmla="*/ 36 w 37"/>
              <a:gd name="T5" fmla="*/ 9 h 27"/>
              <a:gd name="T6" fmla="*/ 36 w 37"/>
              <a:gd name="T7" fmla="*/ 9 h 27"/>
              <a:gd name="T8" fmla="*/ 37 w 37"/>
              <a:gd name="T9" fmla="*/ 10 h 27"/>
              <a:gd name="T10" fmla="*/ 37 w 37"/>
              <a:gd name="T11" fmla="*/ 12 h 27"/>
              <a:gd name="T12" fmla="*/ 37 w 37"/>
              <a:gd name="T13" fmla="*/ 12 h 27"/>
              <a:gd name="T14" fmla="*/ 37 w 37"/>
              <a:gd name="T15" fmla="*/ 26 h 27"/>
              <a:gd name="T16" fmla="*/ 37 w 37"/>
              <a:gd name="T17" fmla="*/ 26 h 27"/>
              <a:gd name="T18" fmla="*/ 37 w 37"/>
              <a:gd name="T19" fmla="*/ 27 h 27"/>
              <a:gd name="T20" fmla="*/ 36 w 37"/>
              <a:gd name="T21" fmla="*/ 27 h 27"/>
              <a:gd name="T22" fmla="*/ 36 w 37"/>
              <a:gd name="T23" fmla="*/ 27 h 27"/>
              <a:gd name="T24" fmla="*/ 2 w 37"/>
              <a:gd name="T25" fmla="*/ 22 h 27"/>
              <a:gd name="T26" fmla="*/ 2 w 37"/>
              <a:gd name="T27" fmla="*/ 22 h 27"/>
              <a:gd name="T28" fmla="*/ 1 w 37"/>
              <a:gd name="T29" fmla="*/ 21 h 27"/>
              <a:gd name="T30" fmla="*/ 0 w 37"/>
              <a:gd name="T31" fmla="*/ 20 h 27"/>
              <a:gd name="T32" fmla="*/ 0 w 37"/>
              <a:gd name="T33" fmla="*/ 20 h 27"/>
              <a:gd name="T34" fmla="*/ 0 w 37"/>
              <a:gd name="T35" fmla="*/ 2 h 27"/>
              <a:gd name="T36" fmla="*/ 0 w 37"/>
              <a:gd name="T37" fmla="*/ 2 h 27"/>
              <a:gd name="T38" fmla="*/ 1 w 37"/>
              <a:gd name="T39" fmla="*/ 1 h 27"/>
              <a:gd name="T40" fmla="*/ 2 w 37"/>
              <a:gd name="T41" fmla="*/ 0 h 27"/>
              <a:gd name="T42" fmla="*/ 2 w 37"/>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7">
                <a:moveTo>
                  <a:pt x="2" y="0"/>
                </a:moveTo>
                <a:lnTo>
                  <a:pt x="2" y="0"/>
                </a:lnTo>
                <a:lnTo>
                  <a:pt x="36" y="9"/>
                </a:lnTo>
                <a:lnTo>
                  <a:pt x="36" y="9"/>
                </a:lnTo>
                <a:lnTo>
                  <a:pt x="37" y="10"/>
                </a:lnTo>
                <a:lnTo>
                  <a:pt x="37" y="12"/>
                </a:lnTo>
                <a:lnTo>
                  <a:pt x="37" y="12"/>
                </a:lnTo>
                <a:lnTo>
                  <a:pt x="37" y="26"/>
                </a:lnTo>
                <a:lnTo>
                  <a:pt x="37" y="26"/>
                </a:lnTo>
                <a:lnTo>
                  <a:pt x="37" y="27"/>
                </a:lnTo>
                <a:lnTo>
                  <a:pt x="36" y="27"/>
                </a:lnTo>
                <a:lnTo>
                  <a:pt x="36" y="27"/>
                </a:lnTo>
                <a:lnTo>
                  <a:pt x="2" y="22"/>
                </a:lnTo>
                <a:lnTo>
                  <a:pt x="2" y="22"/>
                </a:lnTo>
                <a:lnTo>
                  <a:pt x="1" y="21"/>
                </a:lnTo>
                <a:lnTo>
                  <a:pt x="0" y="20"/>
                </a:lnTo>
                <a:lnTo>
                  <a:pt x="0" y="20"/>
                </a:lnTo>
                <a:lnTo>
                  <a:pt x="0" y="2"/>
                </a:lnTo>
                <a:lnTo>
                  <a:pt x="0" y="2"/>
                </a:lnTo>
                <a:lnTo>
                  <a:pt x="1" y="1"/>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2" name="Freeform 409">
            <a:extLst>
              <a:ext uri="{FF2B5EF4-FFF2-40B4-BE49-F238E27FC236}">
                <a16:creationId xmlns:a16="http://schemas.microsoft.com/office/drawing/2014/main" xmlns="" id="{6D53E711-FD48-407A-A3E0-661F84B90A8F}"/>
              </a:ext>
            </a:extLst>
          </p:cNvPr>
          <p:cNvSpPr>
            <a:spLocks/>
          </p:cNvSpPr>
          <p:nvPr/>
        </p:nvSpPr>
        <p:spPr bwMode="gray">
          <a:xfrm>
            <a:off x="3551639" y="1455960"/>
            <a:ext cx="22449" cy="11635"/>
          </a:xfrm>
          <a:custGeom>
            <a:avLst/>
            <a:gdLst>
              <a:gd name="T0" fmla="*/ 2 w 37"/>
              <a:gd name="T1" fmla="*/ 0 h 21"/>
              <a:gd name="T2" fmla="*/ 2 w 37"/>
              <a:gd name="T3" fmla="*/ 0 h 21"/>
              <a:gd name="T4" fmla="*/ 36 w 37"/>
              <a:gd name="T5" fmla="*/ 3 h 21"/>
              <a:gd name="T6" fmla="*/ 36 w 37"/>
              <a:gd name="T7" fmla="*/ 3 h 21"/>
              <a:gd name="T8" fmla="*/ 37 w 37"/>
              <a:gd name="T9" fmla="*/ 4 h 21"/>
              <a:gd name="T10" fmla="*/ 37 w 37"/>
              <a:gd name="T11" fmla="*/ 5 h 21"/>
              <a:gd name="T12" fmla="*/ 37 w 37"/>
              <a:gd name="T13" fmla="*/ 5 h 21"/>
              <a:gd name="T14" fmla="*/ 37 w 37"/>
              <a:gd name="T15" fmla="*/ 20 h 21"/>
              <a:gd name="T16" fmla="*/ 37 w 37"/>
              <a:gd name="T17" fmla="*/ 20 h 21"/>
              <a:gd name="T18" fmla="*/ 37 w 37"/>
              <a:gd name="T19" fmla="*/ 21 h 21"/>
              <a:gd name="T20" fmla="*/ 36 w 37"/>
              <a:gd name="T21" fmla="*/ 21 h 21"/>
              <a:gd name="T22" fmla="*/ 36 w 37"/>
              <a:gd name="T23" fmla="*/ 21 h 21"/>
              <a:gd name="T24" fmla="*/ 2 w 37"/>
              <a:gd name="T25" fmla="*/ 21 h 21"/>
              <a:gd name="T26" fmla="*/ 2 w 37"/>
              <a:gd name="T27" fmla="*/ 21 h 21"/>
              <a:gd name="T28" fmla="*/ 1 w 37"/>
              <a:gd name="T29" fmla="*/ 21 h 21"/>
              <a:gd name="T30" fmla="*/ 0 w 37"/>
              <a:gd name="T31" fmla="*/ 19 h 21"/>
              <a:gd name="T32" fmla="*/ 0 w 37"/>
              <a:gd name="T33" fmla="*/ 19 h 21"/>
              <a:gd name="T34" fmla="*/ 0 w 37"/>
              <a:gd name="T35" fmla="*/ 2 h 21"/>
              <a:gd name="T36" fmla="*/ 0 w 37"/>
              <a:gd name="T37" fmla="*/ 2 h 21"/>
              <a:gd name="T38" fmla="*/ 1 w 37"/>
              <a:gd name="T39" fmla="*/ 0 h 21"/>
              <a:gd name="T40" fmla="*/ 2 w 37"/>
              <a:gd name="T41" fmla="*/ 0 h 21"/>
              <a:gd name="T42" fmla="*/ 2 w 37"/>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1">
                <a:moveTo>
                  <a:pt x="2" y="0"/>
                </a:moveTo>
                <a:lnTo>
                  <a:pt x="2" y="0"/>
                </a:lnTo>
                <a:lnTo>
                  <a:pt x="36" y="3"/>
                </a:lnTo>
                <a:lnTo>
                  <a:pt x="36" y="3"/>
                </a:lnTo>
                <a:lnTo>
                  <a:pt x="37" y="4"/>
                </a:lnTo>
                <a:lnTo>
                  <a:pt x="37" y="5"/>
                </a:lnTo>
                <a:lnTo>
                  <a:pt x="37" y="5"/>
                </a:lnTo>
                <a:lnTo>
                  <a:pt x="37" y="20"/>
                </a:lnTo>
                <a:lnTo>
                  <a:pt x="37" y="20"/>
                </a:lnTo>
                <a:lnTo>
                  <a:pt x="37" y="21"/>
                </a:lnTo>
                <a:lnTo>
                  <a:pt x="36" y="21"/>
                </a:lnTo>
                <a:lnTo>
                  <a:pt x="36" y="21"/>
                </a:lnTo>
                <a:lnTo>
                  <a:pt x="2" y="21"/>
                </a:lnTo>
                <a:lnTo>
                  <a:pt x="2" y="21"/>
                </a:lnTo>
                <a:lnTo>
                  <a:pt x="1" y="21"/>
                </a:lnTo>
                <a:lnTo>
                  <a:pt x="0" y="19"/>
                </a:lnTo>
                <a:lnTo>
                  <a:pt x="0" y="19"/>
                </a:lnTo>
                <a:lnTo>
                  <a:pt x="0" y="2"/>
                </a:lnTo>
                <a:lnTo>
                  <a:pt x="0" y="2"/>
                </a:lnTo>
                <a:lnTo>
                  <a:pt x="1" y="0"/>
                </a:lnTo>
                <a:lnTo>
                  <a:pt x="2" y="0"/>
                </a:lnTo>
                <a:lnTo>
                  <a:pt x="2" y="0"/>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3" name="Freeform 410">
            <a:extLst>
              <a:ext uri="{FF2B5EF4-FFF2-40B4-BE49-F238E27FC236}">
                <a16:creationId xmlns:a16="http://schemas.microsoft.com/office/drawing/2014/main" xmlns="" id="{3E366B20-9023-412D-9C19-7274C885056C}"/>
              </a:ext>
            </a:extLst>
          </p:cNvPr>
          <p:cNvSpPr>
            <a:spLocks/>
          </p:cNvSpPr>
          <p:nvPr/>
        </p:nvSpPr>
        <p:spPr bwMode="gray">
          <a:xfrm>
            <a:off x="3551639" y="1471474"/>
            <a:ext cx="22449" cy="12743"/>
          </a:xfrm>
          <a:custGeom>
            <a:avLst/>
            <a:gdLst>
              <a:gd name="T0" fmla="*/ 2 w 37"/>
              <a:gd name="T1" fmla="*/ 1 h 23"/>
              <a:gd name="T2" fmla="*/ 2 w 37"/>
              <a:gd name="T3" fmla="*/ 1 h 23"/>
              <a:gd name="T4" fmla="*/ 36 w 37"/>
              <a:gd name="T5" fmla="*/ 0 h 23"/>
              <a:gd name="T6" fmla="*/ 36 w 37"/>
              <a:gd name="T7" fmla="*/ 0 h 23"/>
              <a:gd name="T8" fmla="*/ 37 w 37"/>
              <a:gd name="T9" fmla="*/ 0 h 23"/>
              <a:gd name="T10" fmla="*/ 37 w 37"/>
              <a:gd name="T11" fmla="*/ 1 h 23"/>
              <a:gd name="T12" fmla="*/ 37 w 37"/>
              <a:gd name="T13" fmla="*/ 1 h 23"/>
              <a:gd name="T14" fmla="*/ 37 w 37"/>
              <a:gd name="T15" fmla="*/ 16 h 23"/>
              <a:gd name="T16" fmla="*/ 37 w 37"/>
              <a:gd name="T17" fmla="*/ 16 h 23"/>
              <a:gd name="T18" fmla="*/ 37 w 37"/>
              <a:gd name="T19" fmla="*/ 17 h 23"/>
              <a:gd name="T20" fmla="*/ 36 w 37"/>
              <a:gd name="T21" fmla="*/ 18 h 23"/>
              <a:gd name="T22" fmla="*/ 36 w 37"/>
              <a:gd name="T23" fmla="*/ 18 h 23"/>
              <a:gd name="T24" fmla="*/ 2 w 37"/>
              <a:gd name="T25" fmla="*/ 23 h 23"/>
              <a:gd name="T26" fmla="*/ 2 w 37"/>
              <a:gd name="T27" fmla="*/ 23 h 23"/>
              <a:gd name="T28" fmla="*/ 1 w 37"/>
              <a:gd name="T29" fmla="*/ 22 h 23"/>
              <a:gd name="T30" fmla="*/ 0 w 37"/>
              <a:gd name="T31" fmla="*/ 21 h 23"/>
              <a:gd name="T32" fmla="*/ 0 w 37"/>
              <a:gd name="T33" fmla="*/ 21 h 23"/>
              <a:gd name="T34" fmla="*/ 0 w 37"/>
              <a:gd name="T35" fmla="*/ 4 h 23"/>
              <a:gd name="T36" fmla="*/ 0 w 37"/>
              <a:gd name="T37" fmla="*/ 4 h 23"/>
              <a:gd name="T38" fmla="*/ 1 w 37"/>
              <a:gd name="T39" fmla="*/ 2 h 23"/>
              <a:gd name="T40" fmla="*/ 2 w 37"/>
              <a:gd name="T41" fmla="*/ 1 h 23"/>
              <a:gd name="T42" fmla="*/ 2 w 37"/>
              <a:gd name="T4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3">
                <a:moveTo>
                  <a:pt x="2" y="1"/>
                </a:moveTo>
                <a:lnTo>
                  <a:pt x="2" y="1"/>
                </a:lnTo>
                <a:lnTo>
                  <a:pt x="36" y="0"/>
                </a:lnTo>
                <a:lnTo>
                  <a:pt x="36" y="0"/>
                </a:lnTo>
                <a:lnTo>
                  <a:pt x="37" y="0"/>
                </a:lnTo>
                <a:lnTo>
                  <a:pt x="37" y="1"/>
                </a:lnTo>
                <a:lnTo>
                  <a:pt x="37" y="1"/>
                </a:lnTo>
                <a:lnTo>
                  <a:pt x="37" y="16"/>
                </a:lnTo>
                <a:lnTo>
                  <a:pt x="37" y="16"/>
                </a:lnTo>
                <a:lnTo>
                  <a:pt x="37" y="17"/>
                </a:lnTo>
                <a:lnTo>
                  <a:pt x="36" y="18"/>
                </a:lnTo>
                <a:lnTo>
                  <a:pt x="36" y="18"/>
                </a:lnTo>
                <a:lnTo>
                  <a:pt x="2" y="23"/>
                </a:lnTo>
                <a:lnTo>
                  <a:pt x="2" y="23"/>
                </a:lnTo>
                <a:lnTo>
                  <a:pt x="1" y="22"/>
                </a:lnTo>
                <a:lnTo>
                  <a:pt x="0" y="21"/>
                </a:lnTo>
                <a:lnTo>
                  <a:pt x="0" y="21"/>
                </a:lnTo>
                <a:lnTo>
                  <a:pt x="0" y="4"/>
                </a:lnTo>
                <a:lnTo>
                  <a:pt x="0" y="4"/>
                </a:lnTo>
                <a:lnTo>
                  <a:pt x="1" y="2"/>
                </a:lnTo>
                <a:lnTo>
                  <a:pt x="2" y="1"/>
                </a:lnTo>
                <a:lnTo>
                  <a:pt x="2" y="1"/>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4" name="Freeform 411">
            <a:extLst>
              <a:ext uri="{FF2B5EF4-FFF2-40B4-BE49-F238E27FC236}">
                <a16:creationId xmlns:a16="http://schemas.microsoft.com/office/drawing/2014/main" xmlns="" id="{B294A5D9-C342-43E6-935A-575B2E6186C1}"/>
              </a:ext>
            </a:extLst>
          </p:cNvPr>
          <p:cNvSpPr>
            <a:spLocks/>
          </p:cNvSpPr>
          <p:nvPr/>
        </p:nvSpPr>
        <p:spPr bwMode="gray">
          <a:xfrm>
            <a:off x="3551639" y="1486988"/>
            <a:ext cx="22449" cy="7203"/>
          </a:xfrm>
          <a:custGeom>
            <a:avLst/>
            <a:gdLst>
              <a:gd name="T0" fmla="*/ 2 w 37"/>
              <a:gd name="T1" fmla="*/ 7 h 13"/>
              <a:gd name="T2" fmla="*/ 2 w 37"/>
              <a:gd name="T3" fmla="*/ 7 h 13"/>
              <a:gd name="T4" fmla="*/ 36 w 37"/>
              <a:gd name="T5" fmla="*/ 0 h 13"/>
              <a:gd name="T6" fmla="*/ 36 w 37"/>
              <a:gd name="T7" fmla="*/ 0 h 13"/>
              <a:gd name="T8" fmla="*/ 37 w 37"/>
              <a:gd name="T9" fmla="*/ 0 h 13"/>
              <a:gd name="T10" fmla="*/ 37 w 37"/>
              <a:gd name="T11" fmla="*/ 1 h 13"/>
              <a:gd name="T12" fmla="*/ 37 w 37"/>
              <a:gd name="T13" fmla="*/ 1 h 13"/>
              <a:gd name="T14" fmla="*/ 37 w 37"/>
              <a:gd name="T15" fmla="*/ 2 h 13"/>
              <a:gd name="T16" fmla="*/ 37 w 37"/>
              <a:gd name="T17" fmla="*/ 2 h 13"/>
              <a:gd name="T18" fmla="*/ 37 w 37"/>
              <a:gd name="T19" fmla="*/ 4 h 13"/>
              <a:gd name="T20" fmla="*/ 36 w 37"/>
              <a:gd name="T21" fmla="*/ 5 h 13"/>
              <a:gd name="T22" fmla="*/ 36 w 37"/>
              <a:gd name="T23" fmla="*/ 5 h 13"/>
              <a:gd name="T24" fmla="*/ 2 w 37"/>
              <a:gd name="T25" fmla="*/ 13 h 13"/>
              <a:gd name="T26" fmla="*/ 2 w 37"/>
              <a:gd name="T27" fmla="*/ 13 h 13"/>
              <a:gd name="T28" fmla="*/ 1 w 37"/>
              <a:gd name="T29" fmla="*/ 13 h 13"/>
              <a:gd name="T30" fmla="*/ 0 w 37"/>
              <a:gd name="T31" fmla="*/ 11 h 13"/>
              <a:gd name="T32" fmla="*/ 0 w 37"/>
              <a:gd name="T33" fmla="*/ 11 h 13"/>
              <a:gd name="T34" fmla="*/ 0 w 37"/>
              <a:gd name="T35" fmla="*/ 9 h 13"/>
              <a:gd name="T36" fmla="*/ 0 w 37"/>
              <a:gd name="T37" fmla="*/ 9 h 13"/>
              <a:gd name="T38" fmla="*/ 1 w 37"/>
              <a:gd name="T39" fmla="*/ 8 h 13"/>
              <a:gd name="T40" fmla="*/ 2 w 37"/>
              <a:gd name="T41" fmla="*/ 7 h 13"/>
              <a:gd name="T42" fmla="*/ 2 w 37"/>
              <a:gd name="T4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3">
                <a:moveTo>
                  <a:pt x="2" y="7"/>
                </a:moveTo>
                <a:lnTo>
                  <a:pt x="2" y="7"/>
                </a:lnTo>
                <a:lnTo>
                  <a:pt x="36" y="0"/>
                </a:lnTo>
                <a:lnTo>
                  <a:pt x="36" y="0"/>
                </a:lnTo>
                <a:lnTo>
                  <a:pt x="37" y="0"/>
                </a:lnTo>
                <a:lnTo>
                  <a:pt x="37" y="1"/>
                </a:lnTo>
                <a:lnTo>
                  <a:pt x="37" y="1"/>
                </a:lnTo>
                <a:lnTo>
                  <a:pt x="37" y="2"/>
                </a:lnTo>
                <a:lnTo>
                  <a:pt x="37" y="2"/>
                </a:lnTo>
                <a:lnTo>
                  <a:pt x="37" y="4"/>
                </a:lnTo>
                <a:lnTo>
                  <a:pt x="36" y="5"/>
                </a:lnTo>
                <a:lnTo>
                  <a:pt x="36" y="5"/>
                </a:lnTo>
                <a:lnTo>
                  <a:pt x="2" y="13"/>
                </a:lnTo>
                <a:lnTo>
                  <a:pt x="2" y="13"/>
                </a:lnTo>
                <a:lnTo>
                  <a:pt x="1" y="13"/>
                </a:lnTo>
                <a:lnTo>
                  <a:pt x="0" y="11"/>
                </a:lnTo>
                <a:lnTo>
                  <a:pt x="0" y="11"/>
                </a:lnTo>
                <a:lnTo>
                  <a:pt x="0" y="9"/>
                </a:lnTo>
                <a:lnTo>
                  <a:pt x="0" y="9"/>
                </a:lnTo>
                <a:lnTo>
                  <a:pt x="1" y="8"/>
                </a:lnTo>
                <a:lnTo>
                  <a:pt x="2" y="7"/>
                </a:lnTo>
                <a:lnTo>
                  <a:pt x="2" y="7"/>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5" name="Freeform 412">
            <a:extLst>
              <a:ext uri="{FF2B5EF4-FFF2-40B4-BE49-F238E27FC236}">
                <a16:creationId xmlns:a16="http://schemas.microsoft.com/office/drawing/2014/main" xmlns="" id="{5D517F2E-A1C9-4E14-B6DF-D9A3D37577E1}"/>
              </a:ext>
            </a:extLst>
          </p:cNvPr>
          <p:cNvSpPr>
            <a:spLocks/>
          </p:cNvSpPr>
          <p:nvPr/>
        </p:nvSpPr>
        <p:spPr bwMode="gray">
          <a:xfrm>
            <a:off x="3551639" y="1491420"/>
            <a:ext cx="22449" cy="8865"/>
          </a:xfrm>
          <a:custGeom>
            <a:avLst/>
            <a:gdLst>
              <a:gd name="T0" fmla="*/ 2 w 37"/>
              <a:gd name="T1" fmla="*/ 9 h 16"/>
              <a:gd name="T2" fmla="*/ 2 w 37"/>
              <a:gd name="T3" fmla="*/ 9 h 16"/>
              <a:gd name="T4" fmla="*/ 36 w 37"/>
              <a:gd name="T5" fmla="*/ 0 h 16"/>
              <a:gd name="T6" fmla="*/ 36 w 37"/>
              <a:gd name="T7" fmla="*/ 0 h 16"/>
              <a:gd name="T8" fmla="*/ 37 w 37"/>
              <a:gd name="T9" fmla="*/ 0 h 16"/>
              <a:gd name="T10" fmla="*/ 37 w 37"/>
              <a:gd name="T11" fmla="*/ 1 h 16"/>
              <a:gd name="T12" fmla="*/ 37 w 37"/>
              <a:gd name="T13" fmla="*/ 1 h 16"/>
              <a:gd name="T14" fmla="*/ 37 w 37"/>
              <a:gd name="T15" fmla="*/ 3 h 16"/>
              <a:gd name="T16" fmla="*/ 37 w 37"/>
              <a:gd name="T17" fmla="*/ 3 h 16"/>
              <a:gd name="T18" fmla="*/ 37 w 37"/>
              <a:gd name="T19" fmla="*/ 4 h 16"/>
              <a:gd name="T20" fmla="*/ 36 w 37"/>
              <a:gd name="T21" fmla="*/ 5 h 16"/>
              <a:gd name="T22" fmla="*/ 36 w 37"/>
              <a:gd name="T23" fmla="*/ 5 h 16"/>
              <a:gd name="T24" fmla="*/ 2 w 37"/>
              <a:gd name="T25" fmla="*/ 16 h 16"/>
              <a:gd name="T26" fmla="*/ 2 w 37"/>
              <a:gd name="T27" fmla="*/ 16 h 16"/>
              <a:gd name="T28" fmla="*/ 1 w 37"/>
              <a:gd name="T29" fmla="*/ 16 h 16"/>
              <a:gd name="T30" fmla="*/ 0 w 37"/>
              <a:gd name="T31" fmla="*/ 13 h 16"/>
              <a:gd name="T32" fmla="*/ 0 w 37"/>
              <a:gd name="T33" fmla="*/ 13 h 16"/>
              <a:gd name="T34" fmla="*/ 0 w 37"/>
              <a:gd name="T35" fmla="*/ 12 h 16"/>
              <a:gd name="T36" fmla="*/ 0 w 37"/>
              <a:gd name="T37" fmla="*/ 12 h 16"/>
              <a:gd name="T38" fmla="*/ 1 w 37"/>
              <a:gd name="T39" fmla="*/ 10 h 16"/>
              <a:gd name="T40" fmla="*/ 2 w 37"/>
              <a:gd name="T41" fmla="*/ 9 h 16"/>
              <a:gd name="T42" fmla="*/ 2 w 37"/>
              <a:gd name="T4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2" y="9"/>
                </a:moveTo>
                <a:lnTo>
                  <a:pt x="2" y="9"/>
                </a:lnTo>
                <a:lnTo>
                  <a:pt x="36" y="0"/>
                </a:lnTo>
                <a:lnTo>
                  <a:pt x="36" y="0"/>
                </a:lnTo>
                <a:lnTo>
                  <a:pt x="37" y="0"/>
                </a:lnTo>
                <a:lnTo>
                  <a:pt x="37" y="1"/>
                </a:lnTo>
                <a:lnTo>
                  <a:pt x="37" y="1"/>
                </a:lnTo>
                <a:lnTo>
                  <a:pt x="37" y="3"/>
                </a:lnTo>
                <a:lnTo>
                  <a:pt x="37" y="3"/>
                </a:lnTo>
                <a:lnTo>
                  <a:pt x="37" y="4"/>
                </a:lnTo>
                <a:lnTo>
                  <a:pt x="36" y="5"/>
                </a:lnTo>
                <a:lnTo>
                  <a:pt x="36" y="5"/>
                </a:lnTo>
                <a:lnTo>
                  <a:pt x="2" y="16"/>
                </a:lnTo>
                <a:lnTo>
                  <a:pt x="2" y="16"/>
                </a:lnTo>
                <a:lnTo>
                  <a:pt x="1" y="16"/>
                </a:lnTo>
                <a:lnTo>
                  <a:pt x="0" y="13"/>
                </a:lnTo>
                <a:lnTo>
                  <a:pt x="0" y="13"/>
                </a:lnTo>
                <a:lnTo>
                  <a:pt x="0" y="12"/>
                </a:lnTo>
                <a:lnTo>
                  <a:pt x="0" y="12"/>
                </a:lnTo>
                <a:lnTo>
                  <a:pt x="1" y="10"/>
                </a:lnTo>
                <a:lnTo>
                  <a:pt x="2" y="9"/>
                </a:lnTo>
                <a:lnTo>
                  <a:pt x="2" y="9"/>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6" name="Freeform 413">
            <a:extLst>
              <a:ext uri="{FF2B5EF4-FFF2-40B4-BE49-F238E27FC236}">
                <a16:creationId xmlns:a16="http://schemas.microsoft.com/office/drawing/2014/main" xmlns="" id="{B574EF51-003B-4732-B64C-02E687DA180B}"/>
              </a:ext>
            </a:extLst>
          </p:cNvPr>
          <p:cNvSpPr>
            <a:spLocks/>
          </p:cNvSpPr>
          <p:nvPr/>
        </p:nvSpPr>
        <p:spPr bwMode="gray">
          <a:xfrm>
            <a:off x="3333823" y="1341270"/>
            <a:ext cx="63100" cy="219961"/>
          </a:xfrm>
          <a:custGeom>
            <a:avLst/>
            <a:gdLst>
              <a:gd name="T0" fmla="*/ 104 w 104"/>
              <a:gd name="T1" fmla="*/ 397 h 397"/>
              <a:gd name="T2" fmla="*/ 0 w 104"/>
              <a:gd name="T3" fmla="*/ 392 h 397"/>
              <a:gd name="T4" fmla="*/ 0 w 104"/>
              <a:gd name="T5" fmla="*/ 0 h 397"/>
              <a:gd name="T6" fmla="*/ 104 w 104"/>
              <a:gd name="T7" fmla="*/ 3 h 397"/>
              <a:gd name="T8" fmla="*/ 104 w 104"/>
              <a:gd name="T9" fmla="*/ 397 h 397"/>
            </a:gdLst>
            <a:ahLst/>
            <a:cxnLst>
              <a:cxn ang="0">
                <a:pos x="T0" y="T1"/>
              </a:cxn>
              <a:cxn ang="0">
                <a:pos x="T2" y="T3"/>
              </a:cxn>
              <a:cxn ang="0">
                <a:pos x="T4" y="T5"/>
              </a:cxn>
              <a:cxn ang="0">
                <a:pos x="T6" y="T7"/>
              </a:cxn>
              <a:cxn ang="0">
                <a:pos x="T8" y="T9"/>
              </a:cxn>
            </a:cxnLst>
            <a:rect l="0" t="0" r="r" b="b"/>
            <a:pathLst>
              <a:path w="104" h="397">
                <a:moveTo>
                  <a:pt x="104" y="397"/>
                </a:moveTo>
                <a:lnTo>
                  <a:pt x="0" y="392"/>
                </a:lnTo>
                <a:lnTo>
                  <a:pt x="0" y="0"/>
                </a:lnTo>
                <a:lnTo>
                  <a:pt x="104" y="3"/>
                </a:lnTo>
                <a:lnTo>
                  <a:pt x="104" y="397"/>
                </a:lnTo>
                <a:close/>
              </a:path>
            </a:pathLst>
          </a:custGeom>
          <a:solidFill>
            <a:sysClr val="window" lastClr="FFFFFF"/>
          </a:solidFill>
          <a:ln>
            <a:solidFill>
              <a:schemeClr val="bg1">
                <a:lumMod val="85000"/>
              </a:schemeClr>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solidFill>
                  <a:prstClr val="white"/>
                </a:solid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7" name="矩形 276">
            <a:extLst>
              <a:ext uri="{FF2B5EF4-FFF2-40B4-BE49-F238E27FC236}">
                <a16:creationId xmlns:a16="http://schemas.microsoft.com/office/drawing/2014/main" xmlns="" id="{C14DA554-0D2E-4781-A6CA-CA05996DDDFF}"/>
              </a:ext>
            </a:extLst>
          </p:cNvPr>
          <p:cNvSpPr/>
          <p:nvPr/>
        </p:nvSpPr>
        <p:spPr bwMode="gray">
          <a:xfrm>
            <a:off x="3802858" y="5383653"/>
            <a:ext cx="1207538" cy="276999"/>
          </a:xfrm>
          <a:prstGeom prst="rect">
            <a:avLst/>
          </a:prstGeom>
          <a:ln>
            <a:noFill/>
          </a:ln>
        </p:spPr>
        <p:txBody>
          <a:bodyPr wrap="square">
            <a:spAutoFit/>
          </a:bodyPr>
          <a:lstStyle/>
          <a:p>
            <a:pPr algn="ctr" defTabSz="914373" fontAlgn="ctr"/>
            <a:r>
              <a:rPr lang="en-US" sz="1200" dirty="0" smtClean="0">
                <a:solidFill>
                  <a:prstClr val="black"/>
                </a:solidFill>
                <a:latin typeface="Huawei Sans" panose="020C0503030203020204" pitchFamily="34" charset="0"/>
              </a:rPr>
              <a:t>SD-WAN</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0" name="Freeform 309">
            <a:extLst>
              <a:ext uri="{FF2B5EF4-FFF2-40B4-BE49-F238E27FC236}">
                <a16:creationId xmlns:a16="http://schemas.microsoft.com/office/drawing/2014/main" xmlns="" id="{1B6AA344-BC99-4A79-878E-F2D6388C6BF3}"/>
              </a:ext>
            </a:extLst>
          </p:cNvPr>
          <p:cNvSpPr>
            <a:spLocks/>
          </p:cNvSpPr>
          <p:nvPr/>
        </p:nvSpPr>
        <p:spPr bwMode="gray">
          <a:xfrm rot="536204">
            <a:off x="7420524" y="4377616"/>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ysClr val="window" lastClr="FFFFFF"/>
          </a:solidFill>
          <a:ln w="28575" cmpd="sng">
            <a:solidFill>
              <a:schemeClr val="bg1">
                <a:lumMod val="65000"/>
              </a:schemeClr>
            </a:solidFill>
            <a:round/>
            <a:headEnd/>
            <a:tailEnd/>
          </a:ln>
        </p:spPr>
        <p:txBody>
          <a:bodyPr/>
          <a:lstStyle/>
          <a:p>
            <a:pPr defTabSz="1218906" fontAlgn="ctr"/>
            <a:endParaRPr lang="en-US"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矩形 280">
            <a:extLst>
              <a:ext uri="{FF2B5EF4-FFF2-40B4-BE49-F238E27FC236}">
                <a16:creationId xmlns:a16="http://schemas.microsoft.com/office/drawing/2014/main" xmlns="" id="{99868735-F1FA-4D7A-BF37-773E725E019E}"/>
              </a:ext>
            </a:extLst>
          </p:cNvPr>
          <p:cNvSpPr/>
          <p:nvPr/>
        </p:nvSpPr>
        <p:spPr bwMode="gray">
          <a:xfrm>
            <a:off x="7479707" y="4631983"/>
            <a:ext cx="1207538" cy="276999"/>
          </a:xfrm>
          <a:prstGeom prst="rect">
            <a:avLst/>
          </a:prstGeom>
          <a:ln>
            <a:noFill/>
          </a:ln>
        </p:spPr>
        <p:txBody>
          <a:bodyPr wrap="square">
            <a:spAutoFit/>
          </a:bodyPr>
          <a:lstStyle/>
          <a:p>
            <a:pPr algn="ctr" defTabSz="914373" fontAlgn="ctr"/>
            <a:r>
              <a:rPr lang="en-US" sz="1200" dirty="0" smtClean="0">
                <a:solidFill>
                  <a:prstClr val="black"/>
                </a:solidFill>
                <a:latin typeface="Huawei Sans" panose="020C0503030203020204" pitchFamily="34" charset="0"/>
              </a:rPr>
              <a:t>WAN/DCI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2" name="矩形 281">
            <a:extLst>
              <a:ext uri="{FF2B5EF4-FFF2-40B4-BE49-F238E27FC236}">
                <a16:creationId xmlns:a16="http://schemas.microsoft.com/office/drawing/2014/main" xmlns="" id="{521CAD41-889C-43B7-8510-37AE83CAD604}"/>
              </a:ext>
            </a:extLst>
          </p:cNvPr>
          <p:cNvSpPr/>
          <p:nvPr/>
        </p:nvSpPr>
        <p:spPr bwMode="gray">
          <a:xfrm>
            <a:off x="485776" y="1178108"/>
            <a:ext cx="1044000" cy="829376"/>
          </a:xfrm>
          <a:prstGeom prst="rect">
            <a:avLst/>
          </a:prstGeom>
          <a:solidFill>
            <a:srgbClr val="30B5C5"/>
          </a:solidFill>
          <a:ln w="12700">
            <a:solidFill>
              <a:schemeClr val="bg1">
                <a:lumMod val="65000"/>
              </a:schemeClr>
            </a:solidFill>
            <a:miter lim="800000"/>
            <a:headEnd/>
            <a:tailEnd/>
          </a:ln>
        </p:spPr>
        <p:txBody>
          <a:bodyPr wrap="square" lIns="0" tIns="60937" rIns="0" bIns="60937" anchor="ctr"/>
          <a:lstStyle/>
          <a:p>
            <a:pPr algn="ctr" defTabSz="1218905" fontAlgn="ctr"/>
            <a:r>
              <a:rPr lang="en-US" sz="1200" b="1" dirty="0" smtClean="0">
                <a:solidFill>
                  <a:prstClr val="white"/>
                </a:solidFill>
                <a:latin typeface="Huawei Sans" panose="020C0503030203020204" pitchFamily="34" charset="0"/>
              </a:rPr>
              <a:t>Application layer</a:t>
            </a:r>
            <a:endParaRPr lang="en-US" sz="1200" b="1" dirty="0">
              <a:solidFill>
                <a:prstClr val="white"/>
              </a:solidFill>
              <a:latin typeface="Huawei Sans" panose="020C0503030203020204" pitchFamily="34" charset="0"/>
            </a:endParaRPr>
          </a:p>
        </p:txBody>
      </p:sp>
      <p:sp>
        <p:nvSpPr>
          <p:cNvPr id="283" name="矩形 282">
            <a:extLst>
              <a:ext uri="{FF2B5EF4-FFF2-40B4-BE49-F238E27FC236}">
                <a16:creationId xmlns:a16="http://schemas.microsoft.com/office/drawing/2014/main" xmlns="" id="{4B8637D0-04EF-451B-99D4-5C3960DEEB7B}"/>
              </a:ext>
            </a:extLst>
          </p:cNvPr>
          <p:cNvSpPr/>
          <p:nvPr/>
        </p:nvSpPr>
        <p:spPr bwMode="gray">
          <a:xfrm>
            <a:off x="485776" y="2226787"/>
            <a:ext cx="1044000" cy="1082389"/>
          </a:xfrm>
          <a:prstGeom prst="rect">
            <a:avLst/>
          </a:prstGeom>
          <a:solidFill>
            <a:srgbClr val="30B5C5"/>
          </a:solidFill>
          <a:ln w="12700">
            <a:solidFill>
              <a:schemeClr val="bg1">
                <a:lumMod val="65000"/>
              </a:schemeClr>
            </a:solidFill>
            <a:miter lim="800000"/>
            <a:headEnd/>
            <a:tailEnd/>
          </a:ln>
        </p:spPr>
        <p:txBody>
          <a:bodyPr wrap="square" lIns="0" tIns="60937" rIns="0" bIns="60937" anchor="ctr"/>
          <a:lstStyle/>
          <a:p>
            <a:pPr algn="ctr" defTabSz="1218905" fontAlgn="ctr"/>
            <a:r>
              <a:rPr lang="en-US" sz="1200" b="1" dirty="0" smtClean="0">
                <a:solidFill>
                  <a:prstClr val="white"/>
                </a:solidFill>
                <a:latin typeface="Huawei Sans" panose="020C0503030203020204" pitchFamily="34" charset="0"/>
              </a:rPr>
              <a:t>Network</a:t>
            </a:r>
            <a:endParaRPr lang="en-US" altLang="zh-CN" sz="12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8905" fontAlgn="ctr"/>
            <a:r>
              <a:rPr lang="en-US" sz="1200" b="1" dirty="0" smtClean="0">
                <a:solidFill>
                  <a:prstClr val="white"/>
                </a:solidFill>
                <a:latin typeface="Huawei Sans" panose="020C0503030203020204" pitchFamily="34" charset="0"/>
              </a:rPr>
              <a:t>management and control layer</a:t>
            </a:r>
            <a:endParaRPr lang="en-US" sz="1200" b="1" dirty="0">
              <a:solidFill>
                <a:prstClr val="white"/>
              </a:solidFill>
              <a:latin typeface="Huawei Sans" panose="020C0503030203020204" pitchFamily="34" charset="0"/>
            </a:endParaRPr>
          </a:p>
        </p:txBody>
      </p:sp>
      <p:sp>
        <p:nvSpPr>
          <p:cNvPr id="284" name="矩形 283">
            <a:extLst>
              <a:ext uri="{FF2B5EF4-FFF2-40B4-BE49-F238E27FC236}">
                <a16:creationId xmlns:a16="http://schemas.microsoft.com/office/drawing/2014/main" xmlns="" id="{8BF5176D-FF38-4EFC-997F-DE4EC37F0CA3}"/>
              </a:ext>
            </a:extLst>
          </p:cNvPr>
          <p:cNvSpPr/>
          <p:nvPr/>
        </p:nvSpPr>
        <p:spPr bwMode="gray">
          <a:xfrm>
            <a:off x="485776" y="3512460"/>
            <a:ext cx="1044000" cy="2451743"/>
          </a:xfrm>
          <a:prstGeom prst="rect">
            <a:avLst/>
          </a:prstGeom>
          <a:solidFill>
            <a:srgbClr val="30B5C5"/>
          </a:solidFill>
          <a:ln w="12700">
            <a:solidFill>
              <a:schemeClr val="bg1">
                <a:lumMod val="65000"/>
              </a:schemeClr>
            </a:solidFill>
            <a:miter lim="800000"/>
            <a:headEnd/>
            <a:tailEnd/>
          </a:ln>
        </p:spPr>
        <p:txBody>
          <a:bodyPr wrap="square" lIns="0" tIns="60937" rIns="0" bIns="60937" anchor="ctr"/>
          <a:lstStyle/>
          <a:p>
            <a:pPr algn="ctr" defTabSz="1218905" fontAlgn="ctr"/>
            <a:r>
              <a:rPr lang="en-US" sz="1200" b="1" dirty="0" smtClean="0">
                <a:solidFill>
                  <a:prstClr val="white"/>
                </a:solidFill>
                <a:latin typeface="Huawei Sans" panose="020C0503030203020204" pitchFamily="34" charset="0"/>
              </a:rPr>
              <a:t>Network layer</a:t>
            </a:r>
            <a:endParaRPr lang="en-US" sz="1200" b="1" dirty="0">
              <a:solidFill>
                <a:prstClr val="white"/>
              </a:solidFill>
              <a:latin typeface="Huawei Sans" panose="020C0503030203020204" pitchFamily="34" charset="0"/>
            </a:endParaRPr>
          </a:p>
        </p:txBody>
      </p:sp>
      <p:grpSp>
        <p:nvGrpSpPr>
          <p:cNvPr id="2" name="组合 1"/>
          <p:cNvGrpSpPr/>
          <p:nvPr/>
        </p:nvGrpSpPr>
        <p:grpSpPr bwMode="gray">
          <a:xfrm>
            <a:off x="1591941" y="3512460"/>
            <a:ext cx="2590455" cy="2453540"/>
            <a:chOff x="1527933" y="3673830"/>
            <a:chExt cx="2590455" cy="2453540"/>
          </a:xfrm>
        </p:grpSpPr>
        <p:sp>
          <p:nvSpPr>
            <p:cNvPr id="24" name="圆角矩形 291">
              <a:extLst>
                <a:ext uri="{FF2B5EF4-FFF2-40B4-BE49-F238E27FC236}">
                  <a16:creationId xmlns:a16="http://schemas.microsoft.com/office/drawing/2014/main" xmlns="" id="{F9175EE9-16FA-47BC-977D-575CC2C4111A}"/>
                </a:ext>
              </a:extLst>
            </p:cNvPr>
            <p:cNvSpPr/>
            <p:nvPr/>
          </p:nvSpPr>
          <p:spPr bwMode="gray">
            <a:xfrm>
              <a:off x="1527933" y="3673830"/>
              <a:ext cx="2115537" cy="2453540"/>
            </a:xfrm>
            <a:prstGeom prst="roundRect">
              <a:avLst>
                <a:gd name="adj" fmla="val 0"/>
              </a:avLst>
            </a:prstGeom>
            <a:noFill/>
            <a:ln w="12700" cap="flat" cmpd="sng" algn="ctr">
              <a:solidFill>
                <a:schemeClr val="bg1">
                  <a:lumMod val="85000"/>
                </a:schemeClr>
              </a:solidFill>
              <a:prstDash val="solid"/>
              <a:miter lim="800000"/>
            </a:ln>
            <a:effectLst/>
          </p:spPr>
          <p:txBody>
            <a:bodyPr lIns="47963" tIns="47963" rIns="47963" bIns="47963" anchor="ctr" anchorCtr="1"/>
            <a:lstStyle/>
            <a:p>
              <a:pPr indent="-138940" algn="ctr" defTabSz="798001" eaLnBrk="0" fontAlgn="ctr" hangingPunct="0">
                <a:spcBef>
                  <a:spcPct val="0"/>
                </a:spcBef>
                <a:spcAft>
                  <a:spcPct val="0"/>
                </a:spcAft>
                <a:buClr>
                  <a:srgbClr val="1F497D"/>
                </a:buClr>
              </a:pPr>
              <a:endParaRPr kumimoji="1" lang="en-US" sz="12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Freeform 78">
              <a:extLst>
                <a:ext uri="{FF2B5EF4-FFF2-40B4-BE49-F238E27FC236}">
                  <a16:creationId xmlns:a16="http://schemas.microsoft.com/office/drawing/2014/main" xmlns="" id="{3AAAC39F-57EC-417D-B91F-779E9366D979}"/>
                </a:ext>
              </a:extLst>
            </p:cNvPr>
            <p:cNvSpPr>
              <a:spLocks noEditPoints="1"/>
            </p:cNvSpPr>
            <p:nvPr/>
          </p:nvSpPr>
          <p:spPr bwMode="gray">
            <a:xfrm>
              <a:off x="1784817" y="4005321"/>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6" name="组合 63">
              <a:extLst>
                <a:ext uri="{FF2B5EF4-FFF2-40B4-BE49-F238E27FC236}">
                  <a16:creationId xmlns:a16="http://schemas.microsoft.com/office/drawing/2014/main" xmlns="" id="{CB349897-3B98-42EA-A592-977EC1DF01C6}"/>
                </a:ext>
              </a:extLst>
            </p:cNvPr>
            <p:cNvGrpSpPr/>
            <p:nvPr/>
          </p:nvGrpSpPr>
          <p:grpSpPr bwMode="gray">
            <a:xfrm>
              <a:off x="1853008" y="5304487"/>
              <a:ext cx="374269" cy="292567"/>
              <a:chOff x="1162859" y="3772128"/>
              <a:chExt cx="427038" cy="447675"/>
            </a:xfrm>
            <a:solidFill>
              <a:schemeClr val="bg1">
                <a:lumMod val="50000"/>
              </a:schemeClr>
            </a:solidFill>
          </p:grpSpPr>
          <p:sp>
            <p:nvSpPr>
              <p:cNvPr id="27" name="Freeform 12">
                <a:extLst>
                  <a:ext uri="{FF2B5EF4-FFF2-40B4-BE49-F238E27FC236}">
                    <a16:creationId xmlns:a16="http://schemas.microsoft.com/office/drawing/2014/main" xmlns="" id="{5066C2F0-EE50-4454-B72C-AF31EEB0AEEE}"/>
                  </a:ext>
                </a:extLst>
              </p:cNvPr>
              <p:cNvSpPr>
                <a:spLocks/>
              </p:cNvSpPr>
              <p:nvPr/>
            </p:nvSpPr>
            <p:spPr bwMode="gray">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13">
                <a:extLst>
                  <a:ext uri="{FF2B5EF4-FFF2-40B4-BE49-F238E27FC236}">
                    <a16:creationId xmlns:a16="http://schemas.microsoft.com/office/drawing/2014/main" xmlns="" id="{874A4A6C-D8E2-4CA8-AF10-CEA2EB2703CD}"/>
                  </a:ext>
                </a:extLst>
              </p:cNvPr>
              <p:cNvSpPr>
                <a:spLocks noEditPoints="1"/>
              </p:cNvSpPr>
              <p:nvPr/>
            </p:nvSpPr>
            <p:spPr bwMode="gray">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9" name="矩形 28">
              <a:extLst>
                <a:ext uri="{FF2B5EF4-FFF2-40B4-BE49-F238E27FC236}">
                  <a16:creationId xmlns:a16="http://schemas.microsoft.com/office/drawing/2014/main" xmlns="" id="{22B758A2-3F87-4C80-BB89-3655A3074F05}"/>
                </a:ext>
              </a:extLst>
            </p:cNvPr>
            <p:cNvSpPr/>
            <p:nvPr/>
          </p:nvSpPr>
          <p:spPr bwMode="gray">
            <a:xfrm>
              <a:off x="1657150" y="4281450"/>
              <a:ext cx="747319" cy="276999"/>
            </a:xfrm>
            <a:prstGeom prst="rect">
              <a:avLst/>
            </a:prstGeom>
          </p:spPr>
          <p:txBody>
            <a:bodyPr wrap="none">
              <a:spAutoFit/>
            </a:bodyPr>
            <a:lstStyle/>
            <a:p>
              <a:pPr algn="ctr" defTabSz="914373" fontAlgn="ctr"/>
              <a:r>
                <a:rPr lang="en-US" sz="1200" dirty="0" smtClean="0">
                  <a:solidFill>
                    <a:prstClr val="black"/>
                  </a:solidFill>
                  <a:latin typeface="Huawei Sans" panose="020C0503030203020204" pitchFamily="34" charset="0"/>
                </a:rPr>
                <a:t>Campus</a:t>
              </a:r>
              <a:endParaRPr lang="en-US" sz="1200" dirty="0">
                <a:solidFill>
                  <a:prstClr val="black"/>
                </a:solidFill>
                <a:latin typeface="Huawei Sans" panose="020C0503030203020204" pitchFamily="34" charset="0"/>
              </a:endParaRPr>
            </a:p>
          </p:txBody>
        </p:sp>
        <p:sp>
          <p:nvSpPr>
            <p:cNvPr id="30" name="矩形 29">
              <a:extLst>
                <a:ext uri="{FF2B5EF4-FFF2-40B4-BE49-F238E27FC236}">
                  <a16:creationId xmlns:a16="http://schemas.microsoft.com/office/drawing/2014/main" xmlns="" id="{C6A630E9-6F2E-4219-9DE5-74ADC102DDB5}"/>
                </a:ext>
              </a:extLst>
            </p:cNvPr>
            <p:cNvSpPr/>
            <p:nvPr/>
          </p:nvSpPr>
          <p:spPr bwMode="gray">
            <a:xfrm>
              <a:off x="1695621" y="5587504"/>
              <a:ext cx="670375" cy="276999"/>
            </a:xfrm>
            <a:prstGeom prst="rect">
              <a:avLst/>
            </a:prstGeom>
          </p:spPr>
          <p:txBody>
            <a:bodyPr wrap="none">
              <a:spAutoFit/>
            </a:bodyPr>
            <a:lstStyle/>
            <a:p>
              <a:pPr algn="ctr" defTabSz="914373" fontAlgn="ctr"/>
              <a:r>
                <a:rPr lang="en-US" sz="1200" dirty="0" smtClean="0">
                  <a:solidFill>
                    <a:prstClr val="black"/>
                  </a:solidFill>
                  <a:latin typeface="Huawei Sans" panose="020C0503030203020204" pitchFamily="34" charset="0"/>
                </a:rPr>
                <a:t>Branch</a:t>
              </a:r>
              <a:endParaRPr lang="en-US" sz="1200" dirty="0">
                <a:solidFill>
                  <a:prstClr val="black"/>
                </a:solidFill>
                <a:latin typeface="Huawei Sans" panose="020C0503030203020204" pitchFamily="34" charset="0"/>
              </a:endParaRPr>
            </a:p>
          </p:txBody>
        </p:sp>
        <p:sp>
          <p:nvSpPr>
            <p:cNvPr id="31" name="Freeform 116">
              <a:extLst>
                <a:ext uri="{FF2B5EF4-FFF2-40B4-BE49-F238E27FC236}">
                  <a16:creationId xmlns:a16="http://schemas.microsoft.com/office/drawing/2014/main" xmlns="" id="{D3D62899-F7DF-4FB7-94A9-5180D5AB5991}"/>
                </a:ext>
              </a:extLst>
            </p:cNvPr>
            <p:cNvSpPr>
              <a:spLocks noEditPoints="1"/>
            </p:cNvSpPr>
            <p:nvPr/>
          </p:nvSpPr>
          <p:spPr bwMode="gray">
            <a:xfrm>
              <a:off x="2843638" y="4079950"/>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116">
              <a:extLst>
                <a:ext uri="{FF2B5EF4-FFF2-40B4-BE49-F238E27FC236}">
                  <a16:creationId xmlns:a16="http://schemas.microsoft.com/office/drawing/2014/main" xmlns="" id="{3FE4FC27-A6B4-44FF-8C7F-51DC12659C9B}"/>
                </a:ext>
              </a:extLst>
            </p:cNvPr>
            <p:cNvSpPr>
              <a:spLocks noEditPoints="1"/>
            </p:cNvSpPr>
            <p:nvPr/>
          </p:nvSpPr>
          <p:spPr bwMode="gray">
            <a:xfrm>
              <a:off x="2855847" y="4465285"/>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3" name="组合 594">
              <a:extLst>
                <a:ext uri="{FF2B5EF4-FFF2-40B4-BE49-F238E27FC236}">
                  <a16:creationId xmlns:a16="http://schemas.microsoft.com/office/drawing/2014/main" xmlns="" id="{F213EEBF-1C1D-4423-A0EB-DA755F293CF2}"/>
                </a:ext>
              </a:extLst>
            </p:cNvPr>
            <p:cNvGrpSpPr/>
            <p:nvPr/>
          </p:nvGrpSpPr>
          <p:grpSpPr bwMode="gray">
            <a:xfrm>
              <a:off x="2471453" y="3965479"/>
              <a:ext cx="125122" cy="110325"/>
              <a:chOff x="10096500" y="3467100"/>
              <a:chExt cx="238125" cy="212725"/>
            </a:xfrm>
            <a:solidFill>
              <a:srgbClr val="0076B1"/>
            </a:solidFill>
          </p:grpSpPr>
          <p:sp>
            <p:nvSpPr>
              <p:cNvPr id="34" name="Freeform 511">
                <a:extLst>
                  <a:ext uri="{FF2B5EF4-FFF2-40B4-BE49-F238E27FC236}">
                    <a16:creationId xmlns:a16="http://schemas.microsoft.com/office/drawing/2014/main" xmlns="" id="{974D9CFB-1A85-4CBC-8493-1C520E0A5610}"/>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512">
                <a:extLst>
                  <a:ext uri="{FF2B5EF4-FFF2-40B4-BE49-F238E27FC236}">
                    <a16:creationId xmlns:a16="http://schemas.microsoft.com/office/drawing/2014/main" xmlns="" id="{35FAEFDA-0067-4FEE-BD07-6CA85671CEB1}"/>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Freeform 513">
                <a:extLst>
                  <a:ext uri="{FF2B5EF4-FFF2-40B4-BE49-F238E27FC236}">
                    <a16:creationId xmlns:a16="http://schemas.microsoft.com/office/drawing/2014/main" xmlns="" id="{94ADB85B-1430-4E55-97B8-47567AD33899}"/>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Freeform 515">
                <a:extLst>
                  <a:ext uri="{FF2B5EF4-FFF2-40B4-BE49-F238E27FC236}">
                    <a16:creationId xmlns:a16="http://schemas.microsoft.com/office/drawing/2014/main" xmlns="" id="{9085E220-7ACA-426F-8087-497B3997CA9D}"/>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8" name="组合 594">
              <a:extLst>
                <a:ext uri="{FF2B5EF4-FFF2-40B4-BE49-F238E27FC236}">
                  <a16:creationId xmlns:a16="http://schemas.microsoft.com/office/drawing/2014/main" xmlns="" id="{29EA4E84-5AD3-41F4-978F-09B26EEA92C1}"/>
                </a:ext>
              </a:extLst>
            </p:cNvPr>
            <p:cNvGrpSpPr/>
            <p:nvPr/>
          </p:nvGrpSpPr>
          <p:grpSpPr bwMode="gray">
            <a:xfrm>
              <a:off x="2565304" y="4152648"/>
              <a:ext cx="125122" cy="110325"/>
              <a:chOff x="10096500" y="3467100"/>
              <a:chExt cx="238125" cy="212725"/>
            </a:xfrm>
            <a:solidFill>
              <a:srgbClr val="0076B1"/>
            </a:solidFill>
          </p:grpSpPr>
          <p:sp>
            <p:nvSpPr>
              <p:cNvPr id="39" name="Freeform 511">
                <a:extLst>
                  <a:ext uri="{FF2B5EF4-FFF2-40B4-BE49-F238E27FC236}">
                    <a16:creationId xmlns:a16="http://schemas.microsoft.com/office/drawing/2014/main" xmlns="" id="{12ED8991-9A5F-473C-B3F2-A82C0EC9CB8C}"/>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512">
                <a:extLst>
                  <a:ext uri="{FF2B5EF4-FFF2-40B4-BE49-F238E27FC236}">
                    <a16:creationId xmlns:a16="http://schemas.microsoft.com/office/drawing/2014/main" xmlns="" id="{B9C75C8C-B835-48D6-AC17-9DF39621712B}"/>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513">
                <a:extLst>
                  <a:ext uri="{FF2B5EF4-FFF2-40B4-BE49-F238E27FC236}">
                    <a16:creationId xmlns:a16="http://schemas.microsoft.com/office/drawing/2014/main" xmlns="" id="{CBEE49E4-5BB5-4A2D-8993-43CD9182195E}"/>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515">
                <a:extLst>
                  <a:ext uri="{FF2B5EF4-FFF2-40B4-BE49-F238E27FC236}">
                    <a16:creationId xmlns:a16="http://schemas.microsoft.com/office/drawing/2014/main" xmlns="" id="{6BAEEBFF-0BEA-4DF0-8055-280B43C02C04}"/>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3" name="组合 594">
              <a:extLst>
                <a:ext uri="{FF2B5EF4-FFF2-40B4-BE49-F238E27FC236}">
                  <a16:creationId xmlns:a16="http://schemas.microsoft.com/office/drawing/2014/main" xmlns="" id="{869CDAA0-D726-4A56-B016-26FCC9F2EB0C}"/>
                </a:ext>
              </a:extLst>
            </p:cNvPr>
            <p:cNvGrpSpPr/>
            <p:nvPr/>
          </p:nvGrpSpPr>
          <p:grpSpPr bwMode="gray">
            <a:xfrm>
              <a:off x="2460585" y="4339817"/>
              <a:ext cx="125122" cy="110325"/>
              <a:chOff x="10096500" y="3467100"/>
              <a:chExt cx="238125" cy="212725"/>
            </a:xfrm>
            <a:solidFill>
              <a:srgbClr val="0076B1"/>
            </a:solidFill>
          </p:grpSpPr>
          <p:sp>
            <p:nvSpPr>
              <p:cNvPr id="44" name="Freeform 511">
                <a:extLst>
                  <a:ext uri="{FF2B5EF4-FFF2-40B4-BE49-F238E27FC236}">
                    <a16:creationId xmlns:a16="http://schemas.microsoft.com/office/drawing/2014/main" xmlns="" id="{5A834CDD-4C1F-4570-B8AF-30686E36258D}"/>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512">
                <a:extLst>
                  <a:ext uri="{FF2B5EF4-FFF2-40B4-BE49-F238E27FC236}">
                    <a16:creationId xmlns:a16="http://schemas.microsoft.com/office/drawing/2014/main" xmlns="" id="{2C62D05B-83FC-428A-B551-FD673CF14913}"/>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513">
                <a:extLst>
                  <a:ext uri="{FF2B5EF4-FFF2-40B4-BE49-F238E27FC236}">
                    <a16:creationId xmlns:a16="http://schemas.microsoft.com/office/drawing/2014/main" xmlns="" id="{62DA00B1-6418-453D-9F71-A46CF16B52FB}"/>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515">
                <a:extLst>
                  <a:ext uri="{FF2B5EF4-FFF2-40B4-BE49-F238E27FC236}">
                    <a16:creationId xmlns:a16="http://schemas.microsoft.com/office/drawing/2014/main" xmlns="" id="{654679A9-8723-4D01-9AEC-D04022EE454F}"/>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48" name="直接连接符 47">
              <a:extLst>
                <a:ext uri="{FF2B5EF4-FFF2-40B4-BE49-F238E27FC236}">
                  <a16:creationId xmlns:a16="http://schemas.microsoft.com/office/drawing/2014/main" xmlns="" id="{6F4407FD-EB61-4357-B753-618BA7B0A422}"/>
                </a:ext>
              </a:extLst>
            </p:cNvPr>
            <p:cNvCxnSpPr/>
            <p:nvPr/>
          </p:nvCxnSpPr>
          <p:spPr bwMode="gray">
            <a:xfrm>
              <a:off x="3319244" y="4316830"/>
              <a:ext cx="176884" cy="0"/>
            </a:xfrm>
            <a:prstGeom prst="line">
              <a:avLst/>
            </a:prstGeom>
            <a:noFill/>
            <a:ln w="6350" cap="flat" cmpd="sng" algn="ctr">
              <a:solidFill>
                <a:schemeClr val="bg1">
                  <a:lumMod val="50000"/>
                </a:schemeClr>
              </a:solidFill>
              <a:prstDash val="solid"/>
              <a:miter lim="800000"/>
            </a:ln>
            <a:effectLst/>
          </p:spPr>
        </p:cxnSp>
        <p:cxnSp>
          <p:nvCxnSpPr>
            <p:cNvPr id="49" name="直接连接符 48">
              <a:extLst>
                <a:ext uri="{FF2B5EF4-FFF2-40B4-BE49-F238E27FC236}">
                  <a16:creationId xmlns:a16="http://schemas.microsoft.com/office/drawing/2014/main" xmlns="" id="{5C893AEE-F536-49D6-B019-1F81BF3FC574}"/>
                </a:ext>
              </a:extLst>
            </p:cNvPr>
            <p:cNvCxnSpPr/>
            <p:nvPr/>
          </p:nvCxnSpPr>
          <p:spPr bwMode="gray">
            <a:xfrm>
              <a:off x="3121602" y="4110820"/>
              <a:ext cx="88442" cy="0"/>
            </a:xfrm>
            <a:prstGeom prst="line">
              <a:avLst/>
            </a:prstGeom>
            <a:noFill/>
            <a:ln w="6350" cap="flat" cmpd="sng" algn="ctr">
              <a:solidFill>
                <a:schemeClr val="bg1">
                  <a:lumMod val="50000"/>
                </a:schemeClr>
              </a:solidFill>
              <a:prstDash val="solid"/>
              <a:miter lim="800000"/>
            </a:ln>
            <a:effectLst/>
          </p:spPr>
        </p:cxnSp>
        <p:cxnSp>
          <p:nvCxnSpPr>
            <p:cNvPr id="50" name="直接连接符 49">
              <a:extLst>
                <a:ext uri="{FF2B5EF4-FFF2-40B4-BE49-F238E27FC236}">
                  <a16:creationId xmlns:a16="http://schemas.microsoft.com/office/drawing/2014/main" xmlns="" id="{EF5BD758-7698-4609-B93C-72194FFB1EAC}"/>
                </a:ext>
              </a:extLst>
            </p:cNvPr>
            <p:cNvCxnSpPr/>
            <p:nvPr/>
          </p:nvCxnSpPr>
          <p:spPr bwMode="gray">
            <a:xfrm>
              <a:off x="3127878" y="4496116"/>
              <a:ext cx="88442" cy="0"/>
            </a:xfrm>
            <a:prstGeom prst="line">
              <a:avLst/>
            </a:prstGeom>
            <a:noFill/>
            <a:ln w="6350" cap="flat" cmpd="sng" algn="ctr">
              <a:solidFill>
                <a:schemeClr val="bg1">
                  <a:lumMod val="50000"/>
                </a:schemeClr>
              </a:solidFill>
              <a:prstDash val="solid"/>
              <a:miter lim="800000"/>
            </a:ln>
            <a:effectLst/>
          </p:spPr>
        </p:cxnSp>
        <p:cxnSp>
          <p:nvCxnSpPr>
            <p:cNvPr id="51" name="直接连接符 50">
              <a:extLst>
                <a:ext uri="{FF2B5EF4-FFF2-40B4-BE49-F238E27FC236}">
                  <a16:creationId xmlns:a16="http://schemas.microsoft.com/office/drawing/2014/main" xmlns="" id="{7B4EEBBE-0619-463C-9748-6B96D474BF71}"/>
                </a:ext>
              </a:extLst>
            </p:cNvPr>
            <p:cNvCxnSpPr/>
            <p:nvPr/>
          </p:nvCxnSpPr>
          <p:spPr bwMode="gray">
            <a:xfrm>
              <a:off x="2667569" y="4578250"/>
              <a:ext cx="88442" cy="0"/>
            </a:xfrm>
            <a:prstGeom prst="line">
              <a:avLst/>
            </a:prstGeom>
            <a:noFill/>
            <a:ln w="6350" cap="flat" cmpd="sng" algn="ctr">
              <a:solidFill>
                <a:schemeClr val="bg1">
                  <a:lumMod val="50000"/>
                </a:schemeClr>
              </a:solidFill>
              <a:prstDash val="solid"/>
              <a:miter lim="800000"/>
            </a:ln>
            <a:effectLst/>
          </p:spPr>
        </p:cxnSp>
        <p:grpSp>
          <p:nvGrpSpPr>
            <p:cNvPr id="52" name="组合 594">
              <a:extLst>
                <a:ext uri="{FF2B5EF4-FFF2-40B4-BE49-F238E27FC236}">
                  <a16:creationId xmlns:a16="http://schemas.microsoft.com/office/drawing/2014/main" xmlns="" id="{E7B0C507-C279-487F-96E0-FD49F6BA6396}"/>
                </a:ext>
              </a:extLst>
            </p:cNvPr>
            <p:cNvGrpSpPr/>
            <p:nvPr/>
          </p:nvGrpSpPr>
          <p:grpSpPr bwMode="gray">
            <a:xfrm>
              <a:off x="2539192" y="4526986"/>
              <a:ext cx="125122" cy="110325"/>
              <a:chOff x="10096500" y="3467100"/>
              <a:chExt cx="238125" cy="212725"/>
            </a:xfrm>
            <a:solidFill>
              <a:srgbClr val="0076B1"/>
            </a:solidFill>
          </p:grpSpPr>
          <p:sp>
            <p:nvSpPr>
              <p:cNvPr id="53" name="Freeform 511">
                <a:extLst>
                  <a:ext uri="{FF2B5EF4-FFF2-40B4-BE49-F238E27FC236}">
                    <a16:creationId xmlns:a16="http://schemas.microsoft.com/office/drawing/2014/main" xmlns="" id="{E76ACA34-CA91-435C-8BF3-937ACBE19149}"/>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Freeform 512">
                <a:extLst>
                  <a:ext uri="{FF2B5EF4-FFF2-40B4-BE49-F238E27FC236}">
                    <a16:creationId xmlns:a16="http://schemas.microsoft.com/office/drawing/2014/main" xmlns="" id="{C95B6C33-8005-461D-AB39-76EC866A334B}"/>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Freeform 513">
                <a:extLst>
                  <a:ext uri="{FF2B5EF4-FFF2-40B4-BE49-F238E27FC236}">
                    <a16:creationId xmlns:a16="http://schemas.microsoft.com/office/drawing/2014/main" xmlns="" id="{B575283B-FFDC-4C78-BE0C-9C9BC224344E}"/>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Freeform 515">
                <a:extLst>
                  <a:ext uri="{FF2B5EF4-FFF2-40B4-BE49-F238E27FC236}">
                    <a16:creationId xmlns:a16="http://schemas.microsoft.com/office/drawing/2014/main" xmlns="" id="{DE07CE15-B0FD-4CA4-940F-B52D7566C8EE}"/>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57" name="直接连接符 56">
              <a:extLst>
                <a:ext uri="{FF2B5EF4-FFF2-40B4-BE49-F238E27FC236}">
                  <a16:creationId xmlns:a16="http://schemas.microsoft.com/office/drawing/2014/main" xmlns="" id="{39A521C4-A726-4CFA-839E-A9B252CF7811}"/>
                </a:ext>
              </a:extLst>
            </p:cNvPr>
            <p:cNvCxnSpPr/>
            <p:nvPr/>
          </p:nvCxnSpPr>
          <p:spPr bwMode="gray">
            <a:xfrm>
              <a:off x="2614265" y="4385930"/>
              <a:ext cx="141663" cy="0"/>
            </a:xfrm>
            <a:prstGeom prst="line">
              <a:avLst/>
            </a:prstGeom>
            <a:noFill/>
            <a:ln w="6350" cap="flat" cmpd="sng" algn="ctr">
              <a:solidFill>
                <a:schemeClr val="bg1">
                  <a:lumMod val="50000"/>
                </a:schemeClr>
              </a:solidFill>
              <a:prstDash val="solid"/>
              <a:miter lim="800000"/>
            </a:ln>
            <a:effectLst/>
          </p:spPr>
        </p:cxnSp>
        <p:cxnSp>
          <p:nvCxnSpPr>
            <p:cNvPr id="58" name="直接连接符 57">
              <a:extLst>
                <a:ext uri="{FF2B5EF4-FFF2-40B4-BE49-F238E27FC236}">
                  <a16:creationId xmlns:a16="http://schemas.microsoft.com/office/drawing/2014/main" xmlns="" id="{282F7800-C134-44A2-8794-771360176460}"/>
                </a:ext>
              </a:extLst>
            </p:cNvPr>
            <p:cNvCxnSpPr/>
            <p:nvPr/>
          </p:nvCxnSpPr>
          <p:spPr bwMode="gray">
            <a:xfrm>
              <a:off x="2614265" y="4021466"/>
              <a:ext cx="141663" cy="0"/>
            </a:xfrm>
            <a:prstGeom prst="line">
              <a:avLst/>
            </a:prstGeom>
            <a:noFill/>
            <a:ln w="6350" cap="flat" cmpd="sng" algn="ctr">
              <a:solidFill>
                <a:schemeClr val="bg1">
                  <a:lumMod val="50000"/>
                </a:schemeClr>
              </a:solidFill>
              <a:prstDash val="solid"/>
              <a:miter lim="800000"/>
            </a:ln>
            <a:effectLst/>
          </p:spPr>
        </p:cxnSp>
        <p:cxnSp>
          <p:nvCxnSpPr>
            <p:cNvPr id="59" name="直接连接符 58">
              <a:extLst>
                <a:ext uri="{FF2B5EF4-FFF2-40B4-BE49-F238E27FC236}">
                  <a16:creationId xmlns:a16="http://schemas.microsoft.com/office/drawing/2014/main" xmlns="" id="{BE780B69-7FDA-4638-BB50-AEE9E20E8FE6}"/>
                </a:ext>
              </a:extLst>
            </p:cNvPr>
            <p:cNvCxnSpPr/>
            <p:nvPr/>
          </p:nvCxnSpPr>
          <p:spPr bwMode="gray">
            <a:xfrm>
              <a:off x="2667569" y="4234533"/>
              <a:ext cx="88442" cy="0"/>
            </a:xfrm>
            <a:prstGeom prst="line">
              <a:avLst/>
            </a:prstGeom>
            <a:noFill/>
            <a:ln w="6350" cap="flat" cmpd="sng" algn="ctr">
              <a:solidFill>
                <a:schemeClr val="bg1">
                  <a:lumMod val="50000"/>
                </a:schemeClr>
              </a:solidFill>
              <a:prstDash val="solid"/>
              <a:miter lim="800000"/>
            </a:ln>
            <a:effectLst/>
          </p:spPr>
        </p:cxnSp>
        <p:cxnSp>
          <p:nvCxnSpPr>
            <p:cNvPr id="60" name="直接连接符 59">
              <a:extLst>
                <a:ext uri="{FF2B5EF4-FFF2-40B4-BE49-F238E27FC236}">
                  <a16:creationId xmlns:a16="http://schemas.microsoft.com/office/drawing/2014/main" xmlns="" id="{CA2A6406-32B4-4310-B66D-6ABA4D71D707}"/>
                </a:ext>
              </a:extLst>
            </p:cNvPr>
            <p:cNvCxnSpPr/>
            <p:nvPr/>
          </p:nvCxnSpPr>
          <p:spPr bwMode="gray">
            <a:xfrm>
              <a:off x="2752052" y="4022368"/>
              <a:ext cx="0" cy="565814"/>
            </a:xfrm>
            <a:prstGeom prst="line">
              <a:avLst/>
            </a:prstGeom>
            <a:noFill/>
            <a:ln w="6350" cap="flat" cmpd="sng" algn="ctr">
              <a:solidFill>
                <a:schemeClr val="bg1">
                  <a:lumMod val="50000"/>
                </a:schemeClr>
              </a:solidFill>
              <a:prstDash val="solid"/>
              <a:miter lim="800000"/>
            </a:ln>
            <a:effectLst/>
          </p:spPr>
        </p:cxnSp>
        <p:cxnSp>
          <p:nvCxnSpPr>
            <p:cNvPr id="61" name="直接连接符 60">
              <a:extLst>
                <a:ext uri="{FF2B5EF4-FFF2-40B4-BE49-F238E27FC236}">
                  <a16:creationId xmlns:a16="http://schemas.microsoft.com/office/drawing/2014/main" xmlns="" id="{7A1CEEEA-065F-4879-A6F6-B77600D040E1}"/>
                </a:ext>
              </a:extLst>
            </p:cNvPr>
            <p:cNvCxnSpPr/>
            <p:nvPr/>
          </p:nvCxnSpPr>
          <p:spPr bwMode="gray">
            <a:xfrm>
              <a:off x="2756010" y="4110820"/>
              <a:ext cx="88442" cy="0"/>
            </a:xfrm>
            <a:prstGeom prst="line">
              <a:avLst/>
            </a:prstGeom>
            <a:noFill/>
            <a:ln w="6350" cap="flat" cmpd="sng" algn="ctr">
              <a:solidFill>
                <a:schemeClr val="bg1">
                  <a:lumMod val="50000"/>
                </a:schemeClr>
              </a:solidFill>
              <a:prstDash val="solid"/>
              <a:miter lim="800000"/>
            </a:ln>
            <a:effectLst/>
          </p:spPr>
        </p:cxnSp>
        <p:cxnSp>
          <p:nvCxnSpPr>
            <p:cNvPr id="62" name="直接连接符 61">
              <a:extLst>
                <a:ext uri="{FF2B5EF4-FFF2-40B4-BE49-F238E27FC236}">
                  <a16:creationId xmlns:a16="http://schemas.microsoft.com/office/drawing/2014/main" xmlns="" id="{45120BDE-ED37-4D2C-B3C7-810C608B0FC3}"/>
                </a:ext>
              </a:extLst>
            </p:cNvPr>
            <p:cNvCxnSpPr/>
            <p:nvPr/>
          </p:nvCxnSpPr>
          <p:spPr bwMode="gray">
            <a:xfrm>
              <a:off x="2756010" y="4496116"/>
              <a:ext cx="88442" cy="0"/>
            </a:xfrm>
            <a:prstGeom prst="line">
              <a:avLst/>
            </a:prstGeom>
            <a:noFill/>
            <a:ln w="6350" cap="flat" cmpd="sng" algn="ctr">
              <a:solidFill>
                <a:schemeClr val="bg1">
                  <a:lumMod val="50000"/>
                </a:schemeClr>
              </a:solidFill>
              <a:prstDash val="solid"/>
              <a:miter lim="800000"/>
            </a:ln>
            <a:effectLst/>
          </p:spPr>
        </p:cxnSp>
        <p:cxnSp>
          <p:nvCxnSpPr>
            <p:cNvPr id="63" name="直接连接符 62">
              <a:extLst>
                <a:ext uri="{FF2B5EF4-FFF2-40B4-BE49-F238E27FC236}">
                  <a16:creationId xmlns:a16="http://schemas.microsoft.com/office/drawing/2014/main" xmlns="" id="{3AE30EA6-00BB-493B-B221-3F8333EF84F2}"/>
                </a:ext>
              </a:extLst>
            </p:cNvPr>
            <p:cNvCxnSpPr/>
            <p:nvPr/>
          </p:nvCxnSpPr>
          <p:spPr bwMode="gray">
            <a:xfrm>
              <a:off x="3211227" y="4110861"/>
              <a:ext cx="0" cy="385294"/>
            </a:xfrm>
            <a:prstGeom prst="line">
              <a:avLst/>
            </a:prstGeom>
            <a:noFill/>
            <a:ln w="6350" cap="flat" cmpd="sng" algn="ctr">
              <a:solidFill>
                <a:schemeClr val="bg1">
                  <a:lumMod val="50000"/>
                </a:schemeClr>
              </a:solidFill>
              <a:prstDash val="solid"/>
              <a:miter lim="800000"/>
            </a:ln>
            <a:effectLst/>
          </p:spPr>
        </p:cxnSp>
        <p:sp>
          <p:nvSpPr>
            <p:cNvPr id="64" name="Freeform 116">
              <a:extLst>
                <a:ext uri="{FF2B5EF4-FFF2-40B4-BE49-F238E27FC236}">
                  <a16:creationId xmlns:a16="http://schemas.microsoft.com/office/drawing/2014/main" xmlns="" id="{89F49F8E-BACF-49D4-8A56-3AEFF1B16657}"/>
                </a:ext>
              </a:extLst>
            </p:cNvPr>
            <p:cNvSpPr>
              <a:spLocks noEditPoints="1"/>
            </p:cNvSpPr>
            <p:nvPr/>
          </p:nvSpPr>
          <p:spPr bwMode="gray">
            <a:xfrm>
              <a:off x="3026041" y="4286001"/>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5" name="组合 594">
              <a:extLst>
                <a:ext uri="{FF2B5EF4-FFF2-40B4-BE49-F238E27FC236}">
                  <a16:creationId xmlns:a16="http://schemas.microsoft.com/office/drawing/2014/main" xmlns="" id="{B39357EC-A998-4040-8515-7009AEE63E8F}"/>
                </a:ext>
              </a:extLst>
            </p:cNvPr>
            <p:cNvGrpSpPr/>
            <p:nvPr/>
          </p:nvGrpSpPr>
          <p:grpSpPr bwMode="gray">
            <a:xfrm>
              <a:off x="2477797" y="5395032"/>
              <a:ext cx="125122" cy="110325"/>
              <a:chOff x="10096500" y="3467100"/>
              <a:chExt cx="238125" cy="212725"/>
            </a:xfrm>
            <a:solidFill>
              <a:srgbClr val="0076B1"/>
            </a:solidFill>
          </p:grpSpPr>
          <p:sp>
            <p:nvSpPr>
              <p:cNvPr id="66" name="Freeform 511">
                <a:extLst>
                  <a:ext uri="{FF2B5EF4-FFF2-40B4-BE49-F238E27FC236}">
                    <a16:creationId xmlns:a16="http://schemas.microsoft.com/office/drawing/2014/main" xmlns="" id="{9DC2829B-025C-4D36-B09F-CE121AE2291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Freeform 512">
                <a:extLst>
                  <a:ext uri="{FF2B5EF4-FFF2-40B4-BE49-F238E27FC236}">
                    <a16:creationId xmlns:a16="http://schemas.microsoft.com/office/drawing/2014/main" xmlns="" id="{47D61B56-44F6-456B-8659-E9BEF04DE333}"/>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Freeform 513">
                <a:extLst>
                  <a:ext uri="{FF2B5EF4-FFF2-40B4-BE49-F238E27FC236}">
                    <a16:creationId xmlns:a16="http://schemas.microsoft.com/office/drawing/2014/main" xmlns="" id="{65DF08B5-2ABE-4E49-995F-33FE7F244F1F}"/>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515">
                <a:extLst>
                  <a:ext uri="{FF2B5EF4-FFF2-40B4-BE49-F238E27FC236}">
                    <a16:creationId xmlns:a16="http://schemas.microsoft.com/office/drawing/2014/main" xmlns="" id="{04B6D2CF-BF99-4AD9-BEFD-B932AF51B73B}"/>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0" name="组合 594">
              <a:extLst>
                <a:ext uri="{FF2B5EF4-FFF2-40B4-BE49-F238E27FC236}">
                  <a16:creationId xmlns:a16="http://schemas.microsoft.com/office/drawing/2014/main" xmlns="" id="{AC48EB20-1C8A-48B4-817E-BA8330933A5D}"/>
                </a:ext>
              </a:extLst>
            </p:cNvPr>
            <p:cNvGrpSpPr/>
            <p:nvPr/>
          </p:nvGrpSpPr>
          <p:grpSpPr bwMode="gray">
            <a:xfrm>
              <a:off x="2559775" y="5549487"/>
              <a:ext cx="125122" cy="110325"/>
              <a:chOff x="10096500" y="3467100"/>
              <a:chExt cx="238125" cy="212725"/>
            </a:xfrm>
            <a:solidFill>
              <a:srgbClr val="0076B1"/>
            </a:solidFill>
          </p:grpSpPr>
          <p:sp>
            <p:nvSpPr>
              <p:cNvPr id="71" name="Freeform 511">
                <a:extLst>
                  <a:ext uri="{FF2B5EF4-FFF2-40B4-BE49-F238E27FC236}">
                    <a16:creationId xmlns:a16="http://schemas.microsoft.com/office/drawing/2014/main" xmlns="" id="{AA48B973-6A41-4C6F-BF0F-C4BB970BFAC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Freeform 512">
                <a:extLst>
                  <a:ext uri="{FF2B5EF4-FFF2-40B4-BE49-F238E27FC236}">
                    <a16:creationId xmlns:a16="http://schemas.microsoft.com/office/drawing/2014/main" xmlns="" id="{50ECD797-5755-447F-A635-BE4C46B3F435}"/>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Freeform 513">
                <a:extLst>
                  <a:ext uri="{FF2B5EF4-FFF2-40B4-BE49-F238E27FC236}">
                    <a16:creationId xmlns:a16="http://schemas.microsoft.com/office/drawing/2014/main" xmlns="" id="{77F55ACB-AFFB-47D7-AD79-58E707A80588}"/>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Freeform 515">
                <a:extLst>
                  <a:ext uri="{FF2B5EF4-FFF2-40B4-BE49-F238E27FC236}">
                    <a16:creationId xmlns:a16="http://schemas.microsoft.com/office/drawing/2014/main" xmlns="" id="{69668196-0397-487D-AAC5-4C6D43C15321}"/>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75" name="直接连接符 74">
              <a:extLst>
                <a:ext uri="{FF2B5EF4-FFF2-40B4-BE49-F238E27FC236}">
                  <a16:creationId xmlns:a16="http://schemas.microsoft.com/office/drawing/2014/main" xmlns="" id="{6461124C-9D46-40AA-AE82-BA778A82D2C5}"/>
                </a:ext>
              </a:extLst>
            </p:cNvPr>
            <p:cNvCxnSpPr/>
            <p:nvPr/>
          </p:nvCxnSpPr>
          <p:spPr bwMode="gray">
            <a:xfrm>
              <a:off x="3336655" y="5523926"/>
              <a:ext cx="176884" cy="0"/>
            </a:xfrm>
            <a:prstGeom prst="line">
              <a:avLst/>
            </a:prstGeom>
            <a:noFill/>
            <a:ln w="6350" cap="flat" cmpd="sng" algn="ctr">
              <a:solidFill>
                <a:schemeClr val="bg1">
                  <a:lumMod val="50000"/>
                </a:schemeClr>
              </a:solidFill>
              <a:prstDash val="solid"/>
              <a:miter lim="800000"/>
            </a:ln>
            <a:effectLst/>
          </p:spPr>
        </p:cxnSp>
        <p:sp>
          <p:nvSpPr>
            <p:cNvPr id="76" name="Freeform 116">
              <a:extLst>
                <a:ext uri="{FF2B5EF4-FFF2-40B4-BE49-F238E27FC236}">
                  <a16:creationId xmlns:a16="http://schemas.microsoft.com/office/drawing/2014/main" xmlns="" id="{35B6CF09-C68F-40B5-8763-EBE1D53D0B50}"/>
                </a:ext>
              </a:extLst>
            </p:cNvPr>
            <p:cNvSpPr>
              <a:spLocks noEditPoints="1"/>
            </p:cNvSpPr>
            <p:nvPr/>
          </p:nvSpPr>
          <p:spPr bwMode="gray">
            <a:xfrm>
              <a:off x="3040578" y="5493096"/>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7" name="直接连接符 76">
              <a:extLst>
                <a:ext uri="{FF2B5EF4-FFF2-40B4-BE49-F238E27FC236}">
                  <a16:creationId xmlns:a16="http://schemas.microsoft.com/office/drawing/2014/main" xmlns="" id="{44254E82-6E53-4071-BC4C-149D052BF119}"/>
                </a:ext>
              </a:extLst>
            </p:cNvPr>
            <p:cNvCxnSpPr/>
            <p:nvPr/>
          </p:nvCxnSpPr>
          <p:spPr bwMode="gray">
            <a:xfrm>
              <a:off x="2808099" y="5523926"/>
              <a:ext cx="176884" cy="0"/>
            </a:xfrm>
            <a:prstGeom prst="line">
              <a:avLst/>
            </a:prstGeom>
            <a:noFill/>
            <a:ln w="6350" cap="flat" cmpd="sng" algn="ctr">
              <a:solidFill>
                <a:schemeClr val="bg1">
                  <a:lumMod val="50000"/>
                </a:schemeClr>
              </a:solidFill>
              <a:prstDash val="solid"/>
              <a:miter lim="800000"/>
            </a:ln>
            <a:effectLst/>
          </p:spPr>
        </p:cxnSp>
        <p:sp>
          <p:nvSpPr>
            <p:cNvPr id="78" name="矩形 77">
              <a:extLst>
                <a:ext uri="{FF2B5EF4-FFF2-40B4-BE49-F238E27FC236}">
                  <a16:creationId xmlns:a16="http://schemas.microsoft.com/office/drawing/2014/main" xmlns="" id="{A63CD788-374B-43D1-8DC1-CDECA996AD48}"/>
                </a:ext>
              </a:extLst>
            </p:cNvPr>
            <p:cNvSpPr/>
            <p:nvPr/>
          </p:nvSpPr>
          <p:spPr bwMode="gray">
            <a:xfrm flipH="1">
              <a:off x="3098545" y="4466979"/>
              <a:ext cx="660470"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CPE</a:t>
              </a:r>
              <a:endParaRPr lang="en-US" sz="1200" dirty="0">
                <a:solidFill>
                  <a:prstClr val="black"/>
                </a:solidFill>
                <a:latin typeface="Huawei Sans" panose="020C0503030203020204" pitchFamily="34" charset="0"/>
              </a:endParaRPr>
            </a:p>
          </p:txBody>
        </p:sp>
        <p:grpSp>
          <p:nvGrpSpPr>
            <p:cNvPr id="79" name="组合 167">
              <a:extLst>
                <a:ext uri="{FF2B5EF4-FFF2-40B4-BE49-F238E27FC236}">
                  <a16:creationId xmlns:a16="http://schemas.microsoft.com/office/drawing/2014/main" xmlns="" id="{3AB43C9D-B1C8-4C5E-B0B5-FDDA6F119773}"/>
                </a:ext>
              </a:extLst>
            </p:cNvPr>
            <p:cNvGrpSpPr/>
            <p:nvPr/>
          </p:nvGrpSpPr>
          <p:grpSpPr bwMode="gray">
            <a:xfrm>
              <a:off x="3478702" y="4196243"/>
              <a:ext cx="275353" cy="263444"/>
              <a:chOff x="3833193" y="3926598"/>
              <a:chExt cx="611915" cy="593154"/>
            </a:xfrm>
          </p:grpSpPr>
          <p:sp>
            <p:nvSpPr>
              <p:cNvPr id="80" name="椭圆 79">
                <a:extLst>
                  <a:ext uri="{FF2B5EF4-FFF2-40B4-BE49-F238E27FC236}">
                    <a16:creationId xmlns:a16="http://schemas.microsoft.com/office/drawing/2014/main" xmlns="" id="{1BE1160C-B4FA-4AFA-AE4D-C9E421CE0C02}"/>
                  </a:ext>
                </a:extLst>
              </p:cNvPr>
              <p:cNvSpPr/>
              <p:nvPr/>
            </p:nvSpPr>
            <p:spPr bwMode="gray">
              <a:xfrm>
                <a:off x="3833193" y="3926598"/>
                <a:ext cx="593154" cy="593154"/>
              </a:xfrm>
              <a:prstGeom prst="ellipse">
                <a:avLst/>
              </a:prstGeom>
              <a:solidFill>
                <a:sysClr val="window" lastClr="FFFFFF"/>
              </a:solidFill>
              <a:ln>
                <a:noFill/>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Freeform 26">
                <a:extLst>
                  <a:ext uri="{FF2B5EF4-FFF2-40B4-BE49-F238E27FC236}">
                    <a16:creationId xmlns:a16="http://schemas.microsoft.com/office/drawing/2014/main" xmlns="" id="{FCCCC3BC-9B50-496E-B3F2-DEB164E7B7ED}"/>
                  </a:ext>
                </a:extLst>
              </p:cNvPr>
              <p:cNvSpPr>
                <a:spLocks noEditPoints="1"/>
              </p:cNvSpPr>
              <p:nvPr/>
            </p:nvSpPr>
            <p:spPr bwMode="gray">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chemeClr val="bg1">
                  <a:lumMod val="50000"/>
                </a:schemeClr>
              </a:solidFill>
              <a:ln w="12700" cap="flat" cmpd="sng" algn="ctr">
                <a:noFill/>
                <a:prstDash val="solid"/>
                <a:miter lim="800000"/>
              </a:ln>
              <a:effectLst/>
            </p:spPr>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marL="0" marR="0" lvl="0" indent="0" algn="ctr" defTabSz="121908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2" name="矩形 81">
              <a:extLst>
                <a:ext uri="{FF2B5EF4-FFF2-40B4-BE49-F238E27FC236}">
                  <a16:creationId xmlns:a16="http://schemas.microsoft.com/office/drawing/2014/main" xmlns="" id="{B964546D-2C69-43DB-A2D6-4A00EEA2B4AE}"/>
                </a:ext>
              </a:extLst>
            </p:cNvPr>
            <p:cNvSpPr/>
            <p:nvPr/>
          </p:nvSpPr>
          <p:spPr bwMode="gray">
            <a:xfrm flipH="1">
              <a:off x="3077078" y="5738359"/>
              <a:ext cx="660470"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CPE</a:t>
              </a:r>
              <a:endParaRPr lang="en-US" sz="1200" dirty="0">
                <a:solidFill>
                  <a:prstClr val="black"/>
                </a:solidFill>
                <a:latin typeface="Huawei Sans" panose="020C0503030203020204" pitchFamily="34" charset="0"/>
              </a:endParaRPr>
            </a:p>
          </p:txBody>
        </p:sp>
        <p:sp>
          <p:nvSpPr>
            <p:cNvPr id="84" name="椭圆 83">
              <a:extLst>
                <a:ext uri="{FF2B5EF4-FFF2-40B4-BE49-F238E27FC236}">
                  <a16:creationId xmlns:a16="http://schemas.microsoft.com/office/drawing/2014/main" xmlns="" id="{6C6824F9-828B-452A-905E-88FB8C1879AB}"/>
                </a:ext>
              </a:extLst>
            </p:cNvPr>
            <p:cNvSpPr/>
            <p:nvPr/>
          </p:nvSpPr>
          <p:spPr bwMode="gray">
            <a:xfrm>
              <a:off x="3465404" y="5360532"/>
              <a:ext cx="266911" cy="263444"/>
            </a:xfrm>
            <a:prstGeom prst="ellipse">
              <a:avLst/>
            </a:prstGeom>
            <a:solidFill>
              <a:sysClr val="window" lastClr="FFFFFF"/>
            </a:solidFill>
            <a:ln>
              <a:noFill/>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Freeform 26">
              <a:extLst>
                <a:ext uri="{FF2B5EF4-FFF2-40B4-BE49-F238E27FC236}">
                  <a16:creationId xmlns:a16="http://schemas.microsoft.com/office/drawing/2014/main" xmlns="" id="{614CFDE9-7AC9-46B4-B06C-248884554C8F}"/>
                </a:ext>
              </a:extLst>
            </p:cNvPr>
            <p:cNvSpPr>
              <a:spLocks noEditPoints="1"/>
            </p:cNvSpPr>
            <p:nvPr/>
          </p:nvSpPr>
          <p:spPr bwMode="gray">
            <a:xfrm>
              <a:off x="3506655" y="5382064"/>
              <a:ext cx="234102" cy="220376"/>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chemeClr val="bg1">
                <a:lumMod val="50000"/>
              </a:schemeClr>
            </a:solidFill>
            <a:ln w="12700" cap="flat" cmpd="sng" algn="ctr">
              <a:noFill/>
              <a:prstDash val="solid"/>
              <a:miter lim="800000"/>
            </a:ln>
            <a:effectLst/>
          </p:spPr>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marL="0" marR="0" lvl="0" indent="0" algn="ctr" defTabSz="121908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7" name="直接连接符 86">
              <a:extLst>
                <a:ext uri="{FF2B5EF4-FFF2-40B4-BE49-F238E27FC236}">
                  <a16:creationId xmlns:a16="http://schemas.microsoft.com/office/drawing/2014/main" xmlns="" id="{194F9AB1-C2B0-48F6-8399-AF1882DFEF06}"/>
                </a:ext>
              </a:extLst>
            </p:cNvPr>
            <p:cNvCxnSpPr/>
            <p:nvPr/>
          </p:nvCxnSpPr>
          <p:spPr bwMode="gray">
            <a:xfrm>
              <a:off x="3729584" y="4316830"/>
              <a:ext cx="373058" cy="0"/>
            </a:xfrm>
            <a:prstGeom prst="line">
              <a:avLst/>
            </a:prstGeom>
            <a:noFill/>
            <a:ln w="12700" cap="flat" cmpd="sng" algn="ctr">
              <a:solidFill>
                <a:schemeClr val="bg1">
                  <a:lumMod val="50000"/>
                </a:schemeClr>
              </a:solidFill>
              <a:prstDash val="solid"/>
              <a:miter lim="800000"/>
            </a:ln>
            <a:effectLst/>
          </p:spPr>
        </p:cxnSp>
        <p:cxnSp>
          <p:nvCxnSpPr>
            <p:cNvPr id="88" name="直接连接符 87">
              <a:extLst>
                <a:ext uri="{FF2B5EF4-FFF2-40B4-BE49-F238E27FC236}">
                  <a16:creationId xmlns:a16="http://schemas.microsoft.com/office/drawing/2014/main" xmlns="" id="{39DD1FEF-F7F0-4300-BC3F-883C071A4AA8}"/>
                </a:ext>
              </a:extLst>
            </p:cNvPr>
            <p:cNvCxnSpPr/>
            <p:nvPr/>
          </p:nvCxnSpPr>
          <p:spPr bwMode="gray">
            <a:xfrm>
              <a:off x="4108186" y="4316830"/>
              <a:ext cx="0" cy="315133"/>
            </a:xfrm>
            <a:prstGeom prst="line">
              <a:avLst/>
            </a:prstGeom>
            <a:noFill/>
            <a:ln w="12700" cap="flat" cmpd="sng" algn="ctr">
              <a:solidFill>
                <a:schemeClr val="bg1">
                  <a:lumMod val="50000"/>
                </a:schemeClr>
              </a:solidFill>
              <a:prstDash val="solid"/>
              <a:miter lim="800000"/>
            </a:ln>
            <a:effectLst/>
          </p:spPr>
        </p:cxnSp>
        <p:cxnSp>
          <p:nvCxnSpPr>
            <p:cNvPr id="89" name="直接连接符 88">
              <a:extLst>
                <a:ext uri="{FF2B5EF4-FFF2-40B4-BE49-F238E27FC236}">
                  <a16:creationId xmlns:a16="http://schemas.microsoft.com/office/drawing/2014/main" xmlns="" id="{69CD8094-0059-4279-9406-204062756E99}"/>
                </a:ext>
              </a:extLst>
            </p:cNvPr>
            <p:cNvCxnSpPr/>
            <p:nvPr/>
          </p:nvCxnSpPr>
          <p:spPr bwMode="gray">
            <a:xfrm>
              <a:off x="3714966" y="5536482"/>
              <a:ext cx="403421" cy="0"/>
            </a:xfrm>
            <a:prstGeom prst="line">
              <a:avLst/>
            </a:prstGeom>
            <a:noFill/>
            <a:ln w="12700" cap="flat" cmpd="sng" algn="ctr">
              <a:solidFill>
                <a:schemeClr val="bg1">
                  <a:lumMod val="50000"/>
                </a:schemeClr>
              </a:solidFill>
              <a:prstDash val="solid"/>
              <a:miter lim="800000"/>
            </a:ln>
            <a:effectLst/>
          </p:spPr>
        </p:cxnSp>
        <p:cxnSp>
          <p:nvCxnSpPr>
            <p:cNvPr id="90" name="直接连接符 89">
              <a:extLst>
                <a:ext uri="{FF2B5EF4-FFF2-40B4-BE49-F238E27FC236}">
                  <a16:creationId xmlns:a16="http://schemas.microsoft.com/office/drawing/2014/main" xmlns="" id="{0B19112F-9AB9-4892-A2CA-26E5618059C3}"/>
                </a:ext>
              </a:extLst>
            </p:cNvPr>
            <p:cNvCxnSpPr/>
            <p:nvPr/>
          </p:nvCxnSpPr>
          <p:spPr bwMode="gray">
            <a:xfrm flipH="1">
              <a:off x="4118387" y="5157420"/>
              <a:ext cx="1" cy="392067"/>
            </a:xfrm>
            <a:prstGeom prst="line">
              <a:avLst/>
            </a:prstGeom>
            <a:noFill/>
            <a:ln w="12700" cap="flat" cmpd="sng" algn="ctr">
              <a:solidFill>
                <a:schemeClr val="bg1">
                  <a:lumMod val="50000"/>
                </a:schemeClr>
              </a:solidFill>
              <a:prstDash val="solid"/>
              <a:miter lim="800000"/>
            </a:ln>
            <a:effectLst/>
          </p:spPr>
        </p:cxnSp>
        <p:sp>
          <p:nvSpPr>
            <p:cNvPr id="278" name="矩形 277">
              <a:extLst>
                <a:ext uri="{FF2B5EF4-FFF2-40B4-BE49-F238E27FC236}">
                  <a16:creationId xmlns:a16="http://schemas.microsoft.com/office/drawing/2014/main" xmlns="" id="{3A0ED00D-FA6B-455F-8410-AFAFB2DDB4D0}"/>
                </a:ext>
              </a:extLst>
            </p:cNvPr>
            <p:cNvSpPr/>
            <p:nvPr/>
          </p:nvSpPr>
          <p:spPr bwMode="gray">
            <a:xfrm flipH="1">
              <a:off x="2552833" y="3705284"/>
              <a:ext cx="508406"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AP</a:t>
              </a:r>
              <a:endParaRPr lang="en-US" sz="1200" dirty="0">
                <a:solidFill>
                  <a:prstClr val="black"/>
                </a:solidFill>
                <a:latin typeface="Huawei Sans" panose="020C0503030203020204" pitchFamily="34" charset="0"/>
              </a:endParaRPr>
            </a:p>
          </p:txBody>
        </p:sp>
        <p:cxnSp>
          <p:nvCxnSpPr>
            <p:cNvPr id="285" name="直接连接符 284">
              <a:extLst>
                <a:ext uri="{FF2B5EF4-FFF2-40B4-BE49-F238E27FC236}">
                  <a16:creationId xmlns:a16="http://schemas.microsoft.com/office/drawing/2014/main" xmlns="" id="{4E3FE062-3B3E-4F76-83A1-AC2E6FFCD8F4}"/>
                </a:ext>
              </a:extLst>
            </p:cNvPr>
            <p:cNvCxnSpPr/>
            <p:nvPr/>
          </p:nvCxnSpPr>
          <p:spPr bwMode="gray">
            <a:xfrm>
              <a:off x="1718625" y="4932874"/>
              <a:ext cx="1788030" cy="0"/>
            </a:xfrm>
            <a:prstGeom prst="line">
              <a:avLst/>
            </a:prstGeom>
            <a:noFill/>
            <a:ln w="6350" cap="flat" cmpd="sng" algn="ctr">
              <a:solidFill>
                <a:schemeClr val="bg1">
                  <a:lumMod val="75000"/>
                </a:schemeClr>
              </a:solidFill>
              <a:prstDash val="dash"/>
              <a:miter lim="800000"/>
            </a:ln>
            <a:effectLst/>
          </p:spPr>
        </p:cxnSp>
      </p:grpSp>
      <p:sp>
        <p:nvSpPr>
          <p:cNvPr id="294" name="1197933812">
            <a:extLst>
              <a:ext uri="{FF2B5EF4-FFF2-40B4-BE49-F238E27FC236}">
                <a16:creationId xmlns:a16="http://schemas.microsoft.com/office/drawing/2014/main" xmlns="" id="{0C4442DB-F337-4F14-A7FD-CE61B15075AF}"/>
              </a:ext>
            </a:extLst>
          </p:cNvPr>
          <p:cNvSpPr txBox="1">
            <a:spLocks noChangeArrowheads="1"/>
          </p:cNvSpPr>
          <p:nvPr/>
        </p:nvSpPr>
        <p:spPr bwMode="gray">
          <a:xfrm>
            <a:off x="9631118" y="1344008"/>
            <a:ext cx="773868" cy="338554"/>
          </a:xfrm>
          <a:prstGeom prst="rect">
            <a:avLst/>
          </a:prstGeom>
          <a:noFill/>
          <a:ln w="9525">
            <a:noFill/>
            <a:miter lim="800000"/>
            <a:headEnd/>
            <a:tailEnd/>
          </a:ln>
        </p:spPr>
        <p:txBody>
          <a:bodyPr wrap="square">
            <a:spAutoFit/>
          </a:bodyPr>
          <a:lstStyle/>
          <a:p>
            <a:pPr algn="ctr" defTabSz="1219150" fontAlgn="ctr">
              <a:buSzPct val="100000"/>
            </a:pPr>
            <a:r>
              <a:rPr lang="en-US" sz="1600" dirty="0" smtClean="0">
                <a:solidFill>
                  <a:prstClr val="black"/>
                </a:solidFill>
                <a:latin typeface="Huawei Sans" panose="020C0503030203020204" pitchFamily="34" charset="0"/>
              </a:rPr>
              <a:t>...</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98" name="组合 376">
            <a:extLst>
              <a:ext uri="{FF2B5EF4-FFF2-40B4-BE49-F238E27FC236}">
                <a16:creationId xmlns:a16="http://schemas.microsoft.com/office/drawing/2014/main" xmlns="" id="{996A0274-A9C6-4D70-9D5C-F9C8B3C501B9}"/>
              </a:ext>
            </a:extLst>
          </p:cNvPr>
          <p:cNvGrpSpPr/>
          <p:nvPr/>
        </p:nvGrpSpPr>
        <p:grpSpPr bwMode="gray">
          <a:xfrm>
            <a:off x="2998894" y="1316718"/>
            <a:ext cx="258381" cy="288455"/>
            <a:chOff x="4150450" y="1823489"/>
            <a:chExt cx="218702" cy="213640"/>
          </a:xfrm>
          <a:solidFill>
            <a:schemeClr val="bg1">
              <a:lumMod val="75000"/>
            </a:schemeClr>
          </a:solidFill>
        </p:grpSpPr>
        <p:sp>
          <p:nvSpPr>
            <p:cNvPr id="299" name="Freeform 35">
              <a:extLst>
                <a:ext uri="{FF2B5EF4-FFF2-40B4-BE49-F238E27FC236}">
                  <a16:creationId xmlns:a16="http://schemas.microsoft.com/office/drawing/2014/main" xmlns="" id="{439C6942-964B-4C7A-863F-C6E4CD0B781B}"/>
                </a:ext>
              </a:extLst>
            </p:cNvPr>
            <p:cNvSpPr>
              <a:spLocks noEditPoints="1"/>
            </p:cNvSpPr>
            <p:nvPr/>
          </p:nvSpPr>
          <p:spPr bwMode="gray">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solidFill>
                <a:schemeClr val="bg1">
                  <a:lumMod val="85000"/>
                </a:schemeClr>
              </a:solidFill>
            </a:ln>
          </p:spPr>
          <p:txBody>
            <a:bodyPr lIns="68591" tIns="34296" rIns="68591" bIns="34296"/>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9028" fontAlgn="ctr">
                <a:defRPr/>
              </a:pPr>
              <a:endParaRPr lang="en-US" altLang="zh-CN" sz="16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0" name="AutoShape 97">
              <a:extLst>
                <a:ext uri="{FF2B5EF4-FFF2-40B4-BE49-F238E27FC236}">
                  <a16:creationId xmlns:a16="http://schemas.microsoft.com/office/drawing/2014/main" xmlns="" id="{E705B481-5C33-484E-A484-8DB2AFC00306}"/>
                </a:ext>
              </a:extLst>
            </p:cNvPr>
            <p:cNvSpPr>
              <a:spLocks/>
            </p:cNvSpPr>
            <p:nvPr/>
          </p:nvSpPr>
          <p:spPr bwMode="gray">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solidFill>
                <a:schemeClr val="bg1">
                  <a:lumMod val="85000"/>
                </a:schemeClr>
              </a:solidFill>
            </a:ln>
            <a:effectLst/>
          </p:spPr>
          <p:txBody>
            <a:bodyPr lIns="14290" tIns="14290" rIns="14290" bIns="1429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369" fontAlgn="ctr">
                <a:defRPr/>
              </a:pPr>
              <a:endParaRPr lang="en-US" sz="1600"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1" name="AutoShape 98">
              <a:extLst>
                <a:ext uri="{FF2B5EF4-FFF2-40B4-BE49-F238E27FC236}">
                  <a16:creationId xmlns:a16="http://schemas.microsoft.com/office/drawing/2014/main" xmlns="" id="{93ABD08B-2AA5-42BD-9530-82790F156199}"/>
                </a:ext>
              </a:extLst>
            </p:cNvPr>
            <p:cNvSpPr>
              <a:spLocks/>
            </p:cNvSpPr>
            <p:nvPr/>
          </p:nvSpPr>
          <p:spPr bwMode="gray">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solidFill>
                <a:schemeClr val="bg1">
                  <a:lumMod val="85000"/>
                </a:schemeClr>
              </a:solidFill>
            </a:ln>
            <a:effectLst/>
          </p:spPr>
          <p:txBody>
            <a:bodyPr lIns="14290" tIns="14290" rIns="14290" bIns="1429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369" fontAlgn="ctr">
                <a:defRPr/>
              </a:pPr>
              <a:endParaRPr lang="en-US" sz="1600"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2" name="AutoShape 99">
              <a:extLst>
                <a:ext uri="{FF2B5EF4-FFF2-40B4-BE49-F238E27FC236}">
                  <a16:creationId xmlns:a16="http://schemas.microsoft.com/office/drawing/2014/main" xmlns="" id="{98DAA042-8100-403C-B85F-1B04D5795F8F}"/>
                </a:ext>
              </a:extLst>
            </p:cNvPr>
            <p:cNvSpPr>
              <a:spLocks/>
            </p:cNvSpPr>
            <p:nvPr/>
          </p:nvSpPr>
          <p:spPr bwMode="gray">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solidFill>
                <a:schemeClr val="bg1">
                  <a:lumMod val="85000"/>
                </a:schemeClr>
              </a:solidFill>
            </a:ln>
            <a:effectLst/>
          </p:spPr>
          <p:txBody>
            <a:bodyPr lIns="14290" tIns="14290" rIns="14290" bIns="1429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369" fontAlgn="ctr">
                <a:defRPr/>
              </a:pPr>
              <a:endParaRPr lang="en-US" sz="1600"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03" name="grid-earth_72413">
            <a:extLst>
              <a:ext uri="{FF2B5EF4-FFF2-40B4-BE49-F238E27FC236}">
                <a16:creationId xmlns:a16="http://schemas.microsoft.com/office/drawing/2014/main" xmlns="" id="{54E94C53-81E9-4C03-BE8A-CCAB4E53BDD9}"/>
              </a:ext>
            </a:extLst>
          </p:cNvPr>
          <p:cNvSpPr>
            <a:spLocks noChangeAspect="1"/>
          </p:cNvSpPr>
          <p:nvPr/>
        </p:nvSpPr>
        <p:spPr bwMode="gray">
          <a:xfrm>
            <a:off x="4985358" y="1312169"/>
            <a:ext cx="281191" cy="28075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3" h="613">
                <a:moveTo>
                  <a:pt x="307" y="0"/>
                </a:moveTo>
                <a:cubicBezTo>
                  <a:pt x="137" y="0"/>
                  <a:pt x="0" y="137"/>
                  <a:pt x="0" y="307"/>
                </a:cubicBezTo>
                <a:cubicBezTo>
                  <a:pt x="0" y="476"/>
                  <a:pt x="137" y="613"/>
                  <a:pt x="307" y="613"/>
                </a:cubicBezTo>
                <a:cubicBezTo>
                  <a:pt x="476" y="613"/>
                  <a:pt x="613" y="476"/>
                  <a:pt x="613" y="307"/>
                </a:cubicBezTo>
                <a:cubicBezTo>
                  <a:pt x="613" y="137"/>
                  <a:pt x="476" y="0"/>
                  <a:pt x="307" y="0"/>
                </a:cubicBezTo>
                <a:close/>
                <a:moveTo>
                  <a:pt x="559" y="293"/>
                </a:moveTo>
                <a:lnTo>
                  <a:pt x="475" y="293"/>
                </a:lnTo>
                <a:cubicBezTo>
                  <a:pt x="474" y="249"/>
                  <a:pt x="468" y="208"/>
                  <a:pt x="458" y="170"/>
                </a:cubicBezTo>
                <a:cubicBezTo>
                  <a:pt x="474" y="161"/>
                  <a:pt x="487" y="150"/>
                  <a:pt x="495" y="138"/>
                </a:cubicBezTo>
                <a:cubicBezTo>
                  <a:pt x="532" y="179"/>
                  <a:pt x="556" y="234"/>
                  <a:pt x="559" y="293"/>
                </a:cubicBezTo>
                <a:close/>
                <a:moveTo>
                  <a:pt x="451" y="505"/>
                </a:moveTo>
                <a:cubicBezTo>
                  <a:pt x="448" y="510"/>
                  <a:pt x="440" y="518"/>
                  <a:pt x="425" y="525"/>
                </a:cubicBezTo>
                <a:cubicBezTo>
                  <a:pt x="430" y="515"/>
                  <a:pt x="435" y="505"/>
                  <a:pt x="440" y="495"/>
                </a:cubicBezTo>
                <a:cubicBezTo>
                  <a:pt x="446" y="499"/>
                  <a:pt x="449" y="502"/>
                  <a:pt x="451" y="505"/>
                </a:cubicBezTo>
                <a:close/>
                <a:moveTo>
                  <a:pt x="173" y="495"/>
                </a:moveTo>
                <a:cubicBezTo>
                  <a:pt x="178" y="505"/>
                  <a:pt x="183" y="515"/>
                  <a:pt x="188" y="525"/>
                </a:cubicBezTo>
                <a:cubicBezTo>
                  <a:pt x="174" y="518"/>
                  <a:pt x="165" y="510"/>
                  <a:pt x="163" y="505"/>
                </a:cubicBezTo>
                <a:cubicBezTo>
                  <a:pt x="164" y="502"/>
                  <a:pt x="168" y="499"/>
                  <a:pt x="173" y="495"/>
                </a:cubicBezTo>
                <a:close/>
                <a:moveTo>
                  <a:pt x="163" y="108"/>
                </a:moveTo>
                <a:cubicBezTo>
                  <a:pt x="165" y="103"/>
                  <a:pt x="174" y="96"/>
                  <a:pt x="188" y="88"/>
                </a:cubicBezTo>
                <a:cubicBezTo>
                  <a:pt x="183" y="98"/>
                  <a:pt x="178" y="108"/>
                  <a:pt x="173" y="119"/>
                </a:cubicBezTo>
                <a:cubicBezTo>
                  <a:pt x="168" y="115"/>
                  <a:pt x="164" y="111"/>
                  <a:pt x="163" y="108"/>
                </a:cubicBezTo>
                <a:close/>
                <a:moveTo>
                  <a:pt x="440" y="119"/>
                </a:moveTo>
                <a:cubicBezTo>
                  <a:pt x="435" y="108"/>
                  <a:pt x="430" y="98"/>
                  <a:pt x="425" y="88"/>
                </a:cubicBezTo>
                <a:cubicBezTo>
                  <a:pt x="440" y="96"/>
                  <a:pt x="448" y="103"/>
                  <a:pt x="451" y="108"/>
                </a:cubicBezTo>
                <a:cubicBezTo>
                  <a:pt x="449" y="111"/>
                  <a:pt x="446" y="115"/>
                  <a:pt x="440" y="119"/>
                </a:cubicBezTo>
                <a:close/>
                <a:moveTo>
                  <a:pt x="333" y="65"/>
                </a:moveTo>
                <a:cubicBezTo>
                  <a:pt x="335" y="66"/>
                  <a:pt x="337" y="66"/>
                  <a:pt x="340" y="66"/>
                </a:cubicBezTo>
                <a:cubicBezTo>
                  <a:pt x="359" y="80"/>
                  <a:pt x="377" y="106"/>
                  <a:pt x="391" y="141"/>
                </a:cubicBezTo>
                <a:cubicBezTo>
                  <a:pt x="375" y="145"/>
                  <a:pt x="356" y="149"/>
                  <a:pt x="333" y="151"/>
                </a:cubicBezTo>
                <a:lnTo>
                  <a:pt x="333" y="65"/>
                </a:lnTo>
                <a:close/>
                <a:moveTo>
                  <a:pt x="274" y="66"/>
                </a:moveTo>
                <a:cubicBezTo>
                  <a:pt x="276" y="66"/>
                  <a:pt x="278" y="66"/>
                  <a:pt x="280" y="65"/>
                </a:cubicBezTo>
                <a:lnTo>
                  <a:pt x="280" y="151"/>
                </a:lnTo>
                <a:cubicBezTo>
                  <a:pt x="258" y="149"/>
                  <a:pt x="238" y="145"/>
                  <a:pt x="222" y="141"/>
                </a:cubicBezTo>
                <a:cubicBezTo>
                  <a:pt x="236" y="106"/>
                  <a:pt x="255" y="80"/>
                  <a:pt x="274" y="66"/>
                </a:cubicBezTo>
                <a:close/>
                <a:moveTo>
                  <a:pt x="280" y="204"/>
                </a:moveTo>
                <a:lnTo>
                  <a:pt x="280" y="293"/>
                </a:lnTo>
                <a:lnTo>
                  <a:pt x="192" y="293"/>
                </a:lnTo>
                <a:cubicBezTo>
                  <a:pt x="193" y="256"/>
                  <a:pt x="197" y="222"/>
                  <a:pt x="205" y="191"/>
                </a:cubicBezTo>
                <a:cubicBezTo>
                  <a:pt x="228" y="198"/>
                  <a:pt x="253" y="202"/>
                  <a:pt x="280" y="204"/>
                </a:cubicBezTo>
                <a:close/>
                <a:moveTo>
                  <a:pt x="280" y="347"/>
                </a:moveTo>
                <a:lnTo>
                  <a:pt x="280" y="409"/>
                </a:lnTo>
                <a:cubicBezTo>
                  <a:pt x="253" y="411"/>
                  <a:pt x="228" y="416"/>
                  <a:pt x="205" y="422"/>
                </a:cubicBezTo>
                <a:cubicBezTo>
                  <a:pt x="199" y="399"/>
                  <a:pt x="195" y="374"/>
                  <a:pt x="193" y="347"/>
                </a:cubicBezTo>
                <a:lnTo>
                  <a:pt x="280" y="347"/>
                </a:lnTo>
                <a:close/>
                <a:moveTo>
                  <a:pt x="280" y="463"/>
                </a:moveTo>
                <a:lnTo>
                  <a:pt x="280" y="548"/>
                </a:lnTo>
                <a:cubicBezTo>
                  <a:pt x="278" y="548"/>
                  <a:pt x="276" y="548"/>
                  <a:pt x="274" y="547"/>
                </a:cubicBezTo>
                <a:cubicBezTo>
                  <a:pt x="255" y="533"/>
                  <a:pt x="236" y="507"/>
                  <a:pt x="222" y="473"/>
                </a:cubicBezTo>
                <a:cubicBezTo>
                  <a:pt x="238" y="468"/>
                  <a:pt x="258" y="464"/>
                  <a:pt x="280" y="463"/>
                </a:cubicBezTo>
                <a:close/>
                <a:moveTo>
                  <a:pt x="340" y="547"/>
                </a:moveTo>
                <a:cubicBezTo>
                  <a:pt x="338" y="548"/>
                  <a:pt x="335" y="548"/>
                  <a:pt x="333" y="548"/>
                </a:cubicBezTo>
                <a:lnTo>
                  <a:pt x="333" y="463"/>
                </a:lnTo>
                <a:cubicBezTo>
                  <a:pt x="356" y="464"/>
                  <a:pt x="375" y="468"/>
                  <a:pt x="391" y="473"/>
                </a:cubicBezTo>
                <a:cubicBezTo>
                  <a:pt x="377" y="507"/>
                  <a:pt x="359" y="533"/>
                  <a:pt x="340" y="547"/>
                </a:cubicBezTo>
                <a:close/>
                <a:moveTo>
                  <a:pt x="333" y="409"/>
                </a:moveTo>
                <a:lnTo>
                  <a:pt x="333" y="347"/>
                </a:lnTo>
                <a:lnTo>
                  <a:pt x="420" y="347"/>
                </a:lnTo>
                <a:cubicBezTo>
                  <a:pt x="418" y="374"/>
                  <a:pt x="414" y="399"/>
                  <a:pt x="408" y="422"/>
                </a:cubicBezTo>
                <a:cubicBezTo>
                  <a:pt x="386" y="416"/>
                  <a:pt x="360" y="411"/>
                  <a:pt x="333" y="409"/>
                </a:cubicBezTo>
                <a:close/>
                <a:moveTo>
                  <a:pt x="333" y="293"/>
                </a:moveTo>
                <a:lnTo>
                  <a:pt x="333" y="204"/>
                </a:lnTo>
                <a:cubicBezTo>
                  <a:pt x="360" y="202"/>
                  <a:pt x="386" y="198"/>
                  <a:pt x="408" y="191"/>
                </a:cubicBezTo>
                <a:cubicBezTo>
                  <a:pt x="416" y="222"/>
                  <a:pt x="421" y="256"/>
                  <a:pt x="422" y="293"/>
                </a:cubicBezTo>
                <a:lnTo>
                  <a:pt x="333" y="293"/>
                </a:lnTo>
                <a:close/>
                <a:moveTo>
                  <a:pt x="118" y="138"/>
                </a:moveTo>
                <a:cubicBezTo>
                  <a:pt x="126" y="150"/>
                  <a:pt x="139" y="161"/>
                  <a:pt x="155" y="170"/>
                </a:cubicBezTo>
                <a:cubicBezTo>
                  <a:pt x="145" y="208"/>
                  <a:pt x="139" y="249"/>
                  <a:pt x="138" y="293"/>
                </a:cubicBezTo>
                <a:lnTo>
                  <a:pt x="54" y="293"/>
                </a:lnTo>
                <a:cubicBezTo>
                  <a:pt x="57" y="234"/>
                  <a:pt x="81" y="179"/>
                  <a:pt x="118" y="138"/>
                </a:cubicBezTo>
                <a:close/>
                <a:moveTo>
                  <a:pt x="57" y="347"/>
                </a:moveTo>
                <a:lnTo>
                  <a:pt x="139" y="347"/>
                </a:lnTo>
                <a:cubicBezTo>
                  <a:pt x="142" y="381"/>
                  <a:pt x="147" y="413"/>
                  <a:pt x="155" y="443"/>
                </a:cubicBezTo>
                <a:cubicBezTo>
                  <a:pt x="139" y="452"/>
                  <a:pt x="126" y="463"/>
                  <a:pt x="118" y="476"/>
                </a:cubicBezTo>
                <a:cubicBezTo>
                  <a:pt x="87" y="440"/>
                  <a:pt x="65" y="396"/>
                  <a:pt x="57" y="347"/>
                </a:cubicBezTo>
                <a:close/>
                <a:moveTo>
                  <a:pt x="495" y="476"/>
                </a:moveTo>
                <a:cubicBezTo>
                  <a:pt x="487" y="463"/>
                  <a:pt x="474" y="452"/>
                  <a:pt x="458" y="443"/>
                </a:cubicBezTo>
                <a:cubicBezTo>
                  <a:pt x="466" y="413"/>
                  <a:pt x="472" y="381"/>
                  <a:pt x="474" y="347"/>
                </a:cubicBezTo>
                <a:lnTo>
                  <a:pt x="557" y="347"/>
                </a:lnTo>
                <a:cubicBezTo>
                  <a:pt x="549" y="396"/>
                  <a:pt x="527" y="440"/>
                  <a:pt x="495" y="476"/>
                </a:cubicBezTo>
                <a:close/>
              </a:path>
            </a:pathLst>
          </a:custGeom>
          <a:solidFill>
            <a:schemeClr val="bg1">
              <a:lumMod val="75000"/>
            </a:schemeClr>
          </a:solidFill>
          <a:ln>
            <a:solidFill>
              <a:schemeClr val="bg1">
                <a:lumMod val="85000"/>
              </a:schemeClr>
            </a:solidFill>
          </a:ln>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4" name="图片 303">
            <a:extLst>
              <a:ext uri="{FF2B5EF4-FFF2-40B4-BE49-F238E27FC236}">
                <a16:creationId xmlns:a16="http://schemas.microsoft.com/office/drawing/2014/main" xmlns="" id="{21ED18C8-B133-4338-B60F-23706C9CF6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2342"/>
          <a:stretch/>
        </p:blipFill>
        <p:spPr bwMode="gray">
          <a:xfrm>
            <a:off x="5489331" y="2295170"/>
            <a:ext cx="1823878" cy="367675"/>
          </a:xfrm>
          <a:prstGeom prst="rect">
            <a:avLst/>
          </a:prstGeom>
        </p:spPr>
      </p:pic>
      <p:grpSp>
        <p:nvGrpSpPr>
          <p:cNvPr id="305" name="组合 195">
            <a:extLst>
              <a:ext uri="{FF2B5EF4-FFF2-40B4-BE49-F238E27FC236}">
                <a16:creationId xmlns:a16="http://schemas.microsoft.com/office/drawing/2014/main" xmlns="" id="{50E721A0-215F-4706-8980-C8ED1EA9830B}"/>
              </a:ext>
            </a:extLst>
          </p:cNvPr>
          <p:cNvGrpSpPr>
            <a:grpSpLocks noChangeAspect="1"/>
          </p:cNvGrpSpPr>
          <p:nvPr/>
        </p:nvGrpSpPr>
        <p:grpSpPr bwMode="gray">
          <a:xfrm>
            <a:off x="6616647" y="5507447"/>
            <a:ext cx="290238" cy="268952"/>
            <a:chOff x="171393" y="3704832"/>
            <a:chExt cx="325829" cy="302898"/>
          </a:xfrm>
          <a:solidFill>
            <a:schemeClr val="bg1">
              <a:lumMod val="50000"/>
            </a:schemeClr>
          </a:solidFill>
        </p:grpSpPr>
        <p:grpSp>
          <p:nvGrpSpPr>
            <p:cNvPr id="306" name="组合 923">
              <a:extLst>
                <a:ext uri="{FF2B5EF4-FFF2-40B4-BE49-F238E27FC236}">
                  <a16:creationId xmlns:a16="http://schemas.microsoft.com/office/drawing/2014/main" xmlns="" id="{3C562849-E0C4-4EC6-87F7-3720A1E0A7A3}"/>
                </a:ext>
              </a:extLst>
            </p:cNvPr>
            <p:cNvGrpSpPr/>
            <p:nvPr/>
          </p:nvGrpSpPr>
          <p:grpSpPr bwMode="gray">
            <a:xfrm>
              <a:off x="336339" y="3704832"/>
              <a:ext cx="160883" cy="299720"/>
              <a:chOff x="5046989" y="3939464"/>
              <a:chExt cx="185575" cy="402656"/>
            </a:xfrm>
            <a:grpFill/>
          </p:grpSpPr>
          <p:sp>
            <p:nvSpPr>
              <p:cNvPr id="308" name="圆角矩形 471">
                <a:extLst>
                  <a:ext uri="{FF2B5EF4-FFF2-40B4-BE49-F238E27FC236}">
                    <a16:creationId xmlns:a16="http://schemas.microsoft.com/office/drawing/2014/main" xmlns="" id="{835E95EB-04CA-493C-BDBB-2B7DA748DA5A}"/>
                  </a:ext>
                </a:extLst>
              </p:cNvPr>
              <p:cNvSpPr/>
              <p:nvPr/>
            </p:nvSpPr>
            <p:spPr bwMode="gray">
              <a:xfrm>
                <a:off x="5046989" y="3939464"/>
                <a:ext cx="185575" cy="121999"/>
              </a:xfrm>
              <a:prstGeom prst="roundRect">
                <a:avLst/>
              </a:prstGeom>
              <a:grpFill/>
              <a:ln>
                <a:solidFill>
                  <a:schemeClr val="bg1">
                    <a:lumMod val="85000"/>
                  </a:schemeClr>
                </a:solidFill>
              </a:ln>
              <a:effectLst/>
            </p:spPr>
            <p:txBody>
              <a:bodyPr vert="horz" wrap="square" lIns="91440" tIns="0" rIns="91440" bIns="45720" numCol="1" rtlCol="0" anchor="ctr" anchorCtr="0" compatLnSpc="1">
                <a:prstTxWarp prst="textNoShape">
                  <a:avLst/>
                </a:prstTxWarp>
              </a:bodyPr>
              <a:lstStyle/>
              <a:p>
                <a:pPr algn="ctr" fontAlgn="ctr">
                  <a:lnSpc>
                    <a:spcPct val="140000"/>
                  </a:lnSpc>
                  <a:buClr>
                    <a:srgbClr val="CC9900"/>
                  </a:buClr>
                  <a:buSzPct val="60000"/>
                </a:pP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9" name="圆角矩形 473">
                <a:extLst>
                  <a:ext uri="{FF2B5EF4-FFF2-40B4-BE49-F238E27FC236}">
                    <a16:creationId xmlns:a16="http://schemas.microsoft.com/office/drawing/2014/main" xmlns="" id="{31685C45-898A-4ADA-80AB-325A5528E9CE}"/>
                  </a:ext>
                </a:extLst>
              </p:cNvPr>
              <p:cNvSpPr/>
              <p:nvPr/>
            </p:nvSpPr>
            <p:spPr bwMode="gray">
              <a:xfrm>
                <a:off x="5046989" y="4077482"/>
                <a:ext cx="185575" cy="121999"/>
              </a:xfrm>
              <a:prstGeom prst="roundRect">
                <a:avLst/>
              </a:prstGeom>
              <a:grpFill/>
              <a:ln>
                <a:solidFill>
                  <a:schemeClr val="bg1">
                    <a:lumMod val="85000"/>
                  </a:schemeClr>
                </a:solidFill>
              </a:ln>
              <a:effectLst/>
            </p:spPr>
            <p:txBody>
              <a:bodyPr vert="horz" wrap="square" lIns="91440" tIns="0" rIns="91440" bIns="45720" numCol="1" rtlCol="0" anchor="ctr" anchorCtr="0" compatLnSpc="1">
                <a:prstTxWarp prst="textNoShape">
                  <a:avLst/>
                </a:prstTxWarp>
              </a:bodyPr>
              <a:lstStyle/>
              <a:p>
                <a:pPr algn="ctr" fontAlgn="ctr">
                  <a:lnSpc>
                    <a:spcPct val="140000"/>
                  </a:lnSpc>
                  <a:buClr>
                    <a:srgbClr val="CC9900"/>
                  </a:buClr>
                  <a:buSzPct val="60000"/>
                </a:pP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0" name="圆角矩形 474">
                <a:extLst>
                  <a:ext uri="{FF2B5EF4-FFF2-40B4-BE49-F238E27FC236}">
                    <a16:creationId xmlns:a16="http://schemas.microsoft.com/office/drawing/2014/main" xmlns="" id="{14225282-4AB5-42E2-9C92-EC27190216BE}"/>
                  </a:ext>
                </a:extLst>
              </p:cNvPr>
              <p:cNvSpPr/>
              <p:nvPr/>
            </p:nvSpPr>
            <p:spPr bwMode="gray">
              <a:xfrm>
                <a:off x="5046989" y="4220121"/>
                <a:ext cx="185575" cy="121999"/>
              </a:xfrm>
              <a:prstGeom prst="roundRect">
                <a:avLst/>
              </a:prstGeom>
              <a:grpFill/>
              <a:ln>
                <a:solidFill>
                  <a:schemeClr val="bg1">
                    <a:lumMod val="85000"/>
                  </a:schemeClr>
                </a:solidFill>
              </a:ln>
              <a:effectLst/>
            </p:spPr>
            <p:txBody>
              <a:bodyPr vert="horz" wrap="square" lIns="91440" tIns="0" rIns="91440" bIns="45720" numCol="1" rtlCol="0" anchor="ctr" anchorCtr="0" compatLnSpc="1">
                <a:prstTxWarp prst="textNoShape">
                  <a:avLst/>
                </a:prstTxWarp>
              </a:bodyPr>
              <a:lstStyle/>
              <a:p>
                <a:pPr algn="ctr" fontAlgn="ctr">
                  <a:lnSpc>
                    <a:spcPct val="140000"/>
                  </a:lnSpc>
                  <a:buClr>
                    <a:srgbClr val="CC9900"/>
                  </a:buClr>
                  <a:buSzPct val="60000"/>
                </a:pP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07" name="Freeform 151">
              <a:extLst>
                <a:ext uri="{FF2B5EF4-FFF2-40B4-BE49-F238E27FC236}">
                  <a16:creationId xmlns:a16="http://schemas.microsoft.com/office/drawing/2014/main" xmlns="" id="{912A3752-FB51-4450-B4AF-DABB61482C01}"/>
                </a:ext>
              </a:extLst>
            </p:cNvPr>
            <p:cNvSpPr>
              <a:spLocks noEditPoints="1"/>
            </p:cNvSpPr>
            <p:nvPr/>
          </p:nvSpPr>
          <p:spPr bwMode="gray">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11" name="组合 310"/>
          <p:cNvGrpSpPr/>
          <p:nvPr/>
        </p:nvGrpSpPr>
        <p:grpSpPr bwMode="gray">
          <a:xfrm>
            <a:off x="2539232" y="2650110"/>
            <a:ext cx="609881" cy="598705"/>
            <a:chOff x="32068" y="6715"/>
            <a:chExt cx="1746" cy="1714"/>
          </a:xfrm>
        </p:grpSpPr>
        <p:sp>
          <p:nvSpPr>
            <p:cNvPr id="312" name="任意多边形 311"/>
            <p:cNvSpPr/>
            <p:nvPr/>
          </p:nvSpPr>
          <p:spPr bwMode="gray">
            <a:xfrm>
              <a:off x="33623" y="7278"/>
              <a:ext cx="147" cy="147"/>
            </a:xfrm>
            <a:custGeom>
              <a:avLst/>
              <a:gdLst/>
              <a:ahLst/>
              <a:cxnLst/>
              <a:rect l="0" t="0" r="0" b="0"/>
              <a:pathLst>
                <a:path w="260" h="260">
                  <a:moveTo>
                    <a:pt x="259" y="130"/>
                  </a:moveTo>
                  <a:cubicBezTo>
                    <a:pt x="259" y="153"/>
                    <a:pt x="254" y="173"/>
                    <a:pt x="242" y="194"/>
                  </a:cubicBezTo>
                  <a:cubicBezTo>
                    <a:pt x="230" y="214"/>
                    <a:pt x="215" y="230"/>
                    <a:pt x="194" y="242"/>
                  </a:cubicBezTo>
                  <a:cubicBezTo>
                    <a:pt x="174" y="253"/>
                    <a:pt x="154" y="259"/>
                    <a:pt x="130" y="259"/>
                  </a:cubicBezTo>
                  <a:cubicBezTo>
                    <a:pt x="106" y="259"/>
                    <a:pt x="86" y="253"/>
                    <a:pt x="65" y="242"/>
                  </a:cubicBezTo>
                  <a:cubicBezTo>
                    <a:pt x="44" y="230"/>
                    <a:pt x="30" y="214"/>
                    <a:pt x="18" y="194"/>
                  </a:cubicBezTo>
                  <a:cubicBezTo>
                    <a:pt x="6" y="173"/>
                    <a:pt x="0" y="153"/>
                    <a:pt x="0" y="130"/>
                  </a:cubicBezTo>
                  <a:cubicBezTo>
                    <a:pt x="0" y="106"/>
                    <a:pt x="6" y="85"/>
                    <a:pt x="18" y="65"/>
                  </a:cubicBezTo>
                  <a:cubicBezTo>
                    <a:pt x="30" y="44"/>
                    <a:pt x="44" y="29"/>
                    <a:pt x="65" y="18"/>
                  </a:cubicBezTo>
                  <a:cubicBezTo>
                    <a:pt x="86" y="6"/>
                    <a:pt x="106" y="0"/>
                    <a:pt x="130" y="0"/>
                  </a:cubicBezTo>
                  <a:cubicBezTo>
                    <a:pt x="154" y="0"/>
                    <a:pt x="174" y="6"/>
                    <a:pt x="194" y="18"/>
                  </a:cubicBezTo>
                  <a:cubicBezTo>
                    <a:pt x="215" y="29"/>
                    <a:pt x="230" y="44"/>
                    <a:pt x="242" y="65"/>
                  </a:cubicBezTo>
                  <a:cubicBezTo>
                    <a:pt x="254" y="85"/>
                    <a:pt x="259" y="106"/>
                    <a:pt x="259" y="13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任意多边形 312"/>
            <p:cNvSpPr/>
            <p:nvPr/>
          </p:nvSpPr>
          <p:spPr bwMode="gray">
            <a:xfrm>
              <a:off x="32738" y="8283"/>
              <a:ext cx="147" cy="147"/>
            </a:xfrm>
            <a:custGeom>
              <a:avLst/>
              <a:gdLst/>
              <a:ahLst/>
              <a:cxnLst/>
              <a:rect l="0" t="0" r="0" b="0"/>
              <a:pathLst>
                <a:path w="260" h="260">
                  <a:moveTo>
                    <a:pt x="259" y="129"/>
                  </a:moveTo>
                  <a:cubicBezTo>
                    <a:pt x="259" y="153"/>
                    <a:pt x="254" y="173"/>
                    <a:pt x="242" y="194"/>
                  </a:cubicBezTo>
                  <a:cubicBezTo>
                    <a:pt x="230" y="214"/>
                    <a:pt x="215" y="229"/>
                    <a:pt x="194" y="241"/>
                  </a:cubicBezTo>
                  <a:cubicBezTo>
                    <a:pt x="174" y="252"/>
                    <a:pt x="154" y="259"/>
                    <a:pt x="130" y="259"/>
                  </a:cubicBezTo>
                  <a:cubicBezTo>
                    <a:pt x="107" y="259"/>
                    <a:pt x="86" y="252"/>
                    <a:pt x="65" y="241"/>
                  </a:cubicBezTo>
                  <a:cubicBezTo>
                    <a:pt x="44" y="229"/>
                    <a:pt x="30" y="214"/>
                    <a:pt x="18" y="194"/>
                  </a:cubicBezTo>
                  <a:cubicBezTo>
                    <a:pt x="6" y="173"/>
                    <a:pt x="0" y="152"/>
                    <a:pt x="0" y="129"/>
                  </a:cubicBezTo>
                  <a:cubicBezTo>
                    <a:pt x="0" y="105"/>
                    <a:pt x="6" y="85"/>
                    <a:pt x="18" y="65"/>
                  </a:cubicBezTo>
                  <a:cubicBezTo>
                    <a:pt x="30" y="44"/>
                    <a:pt x="44" y="28"/>
                    <a:pt x="65" y="17"/>
                  </a:cubicBezTo>
                  <a:cubicBezTo>
                    <a:pt x="86" y="5"/>
                    <a:pt x="106" y="0"/>
                    <a:pt x="130" y="0"/>
                  </a:cubicBezTo>
                  <a:cubicBezTo>
                    <a:pt x="153" y="0"/>
                    <a:pt x="174" y="5"/>
                    <a:pt x="194" y="17"/>
                  </a:cubicBezTo>
                  <a:cubicBezTo>
                    <a:pt x="215" y="28"/>
                    <a:pt x="230" y="44"/>
                    <a:pt x="242" y="65"/>
                  </a:cubicBezTo>
                  <a:cubicBezTo>
                    <a:pt x="254" y="85"/>
                    <a:pt x="259" y="106"/>
                    <a:pt x="259" y="12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任意多边形 313"/>
            <p:cNvSpPr/>
            <p:nvPr/>
          </p:nvSpPr>
          <p:spPr bwMode="gray">
            <a:xfrm>
              <a:off x="32068" y="6715"/>
              <a:ext cx="1662" cy="1685"/>
            </a:xfrm>
            <a:custGeom>
              <a:avLst/>
              <a:gdLst/>
              <a:ahLst/>
              <a:cxnLst/>
              <a:rect l="0" t="0" r="0" b="0"/>
              <a:pathLst>
                <a:path w="2932" h="2972">
                  <a:moveTo>
                    <a:pt x="2931" y="1121"/>
                  </a:moveTo>
                  <a:cubicBezTo>
                    <a:pt x="2753" y="471"/>
                    <a:pt x="2136" y="0"/>
                    <a:pt x="1420" y="46"/>
                  </a:cubicBezTo>
                  <a:cubicBezTo>
                    <a:pt x="689" y="92"/>
                    <a:pt x="98" y="683"/>
                    <a:pt x="51" y="1414"/>
                  </a:cubicBezTo>
                  <a:cubicBezTo>
                    <a:pt x="0" y="2222"/>
                    <a:pt x="606" y="2903"/>
                    <a:pt x="1386" y="2971"/>
                  </a:cubicBezTo>
                  <a:cubicBezTo>
                    <a:pt x="1351" y="2934"/>
                    <a:pt x="1320" y="2896"/>
                    <a:pt x="1290" y="2855"/>
                  </a:cubicBezTo>
                  <a:lnTo>
                    <a:pt x="1290" y="2855"/>
                  </a:lnTo>
                  <a:cubicBezTo>
                    <a:pt x="1177" y="2781"/>
                    <a:pt x="1079" y="2657"/>
                    <a:pt x="1001" y="2498"/>
                  </a:cubicBezTo>
                  <a:cubicBezTo>
                    <a:pt x="1037" y="2483"/>
                    <a:pt x="1074" y="2470"/>
                    <a:pt x="1110" y="2459"/>
                  </a:cubicBezTo>
                  <a:cubicBezTo>
                    <a:pt x="1102" y="2425"/>
                    <a:pt x="1095" y="2392"/>
                    <a:pt x="1090" y="2356"/>
                  </a:cubicBezTo>
                  <a:cubicBezTo>
                    <a:pt x="1090" y="2356"/>
                    <a:pt x="1090" y="2356"/>
                    <a:pt x="1090" y="2358"/>
                  </a:cubicBezTo>
                  <a:cubicBezTo>
                    <a:pt x="1045" y="2371"/>
                    <a:pt x="1001" y="2387"/>
                    <a:pt x="958" y="2404"/>
                  </a:cubicBezTo>
                  <a:cubicBezTo>
                    <a:pt x="863" y="2169"/>
                    <a:pt x="808" y="1876"/>
                    <a:pt x="808" y="1562"/>
                  </a:cubicBezTo>
                  <a:cubicBezTo>
                    <a:pt x="808" y="1550"/>
                    <a:pt x="808" y="1538"/>
                    <a:pt x="808" y="1526"/>
                  </a:cubicBezTo>
                  <a:lnTo>
                    <a:pt x="1294" y="1526"/>
                  </a:lnTo>
                  <a:cubicBezTo>
                    <a:pt x="1321" y="1491"/>
                    <a:pt x="1349" y="1456"/>
                    <a:pt x="1379" y="1423"/>
                  </a:cubicBezTo>
                  <a:lnTo>
                    <a:pt x="810" y="1423"/>
                  </a:lnTo>
                  <a:cubicBezTo>
                    <a:pt x="827" y="1105"/>
                    <a:pt x="900" y="819"/>
                    <a:pt x="1011" y="603"/>
                  </a:cubicBezTo>
                  <a:cubicBezTo>
                    <a:pt x="1153" y="654"/>
                    <a:pt x="1305" y="684"/>
                    <a:pt x="1461" y="690"/>
                  </a:cubicBezTo>
                  <a:lnTo>
                    <a:pt x="1461" y="1344"/>
                  </a:lnTo>
                  <a:cubicBezTo>
                    <a:pt x="1494" y="1315"/>
                    <a:pt x="1528" y="1289"/>
                    <a:pt x="1564" y="1264"/>
                  </a:cubicBezTo>
                  <a:lnTo>
                    <a:pt x="1564" y="1264"/>
                  </a:lnTo>
                  <a:lnTo>
                    <a:pt x="1564" y="690"/>
                  </a:lnTo>
                  <a:cubicBezTo>
                    <a:pt x="1719" y="684"/>
                    <a:pt x="1871" y="655"/>
                    <a:pt x="2015" y="603"/>
                  </a:cubicBezTo>
                  <a:cubicBezTo>
                    <a:pt x="2081" y="732"/>
                    <a:pt x="2135" y="888"/>
                    <a:pt x="2171" y="1061"/>
                  </a:cubicBezTo>
                  <a:lnTo>
                    <a:pt x="2171" y="1061"/>
                  </a:lnTo>
                  <a:cubicBezTo>
                    <a:pt x="2185" y="1061"/>
                    <a:pt x="2198" y="1059"/>
                    <a:pt x="2213" y="1059"/>
                  </a:cubicBezTo>
                  <a:cubicBezTo>
                    <a:pt x="2234" y="1059"/>
                    <a:pt x="2255" y="1061"/>
                    <a:pt x="2276" y="1061"/>
                  </a:cubicBezTo>
                  <a:cubicBezTo>
                    <a:pt x="2239" y="873"/>
                    <a:pt x="2184" y="704"/>
                    <a:pt x="2111" y="562"/>
                  </a:cubicBezTo>
                  <a:cubicBezTo>
                    <a:pt x="2193" y="525"/>
                    <a:pt x="2272" y="480"/>
                    <a:pt x="2348" y="428"/>
                  </a:cubicBezTo>
                  <a:cubicBezTo>
                    <a:pt x="2572" y="603"/>
                    <a:pt x="2741" y="844"/>
                    <a:pt x="2823" y="1121"/>
                  </a:cubicBezTo>
                  <a:lnTo>
                    <a:pt x="2931" y="1121"/>
                  </a:lnTo>
                  <a:close/>
                  <a:moveTo>
                    <a:pt x="2259" y="366"/>
                  </a:moveTo>
                  <a:cubicBezTo>
                    <a:pt x="2196" y="407"/>
                    <a:pt x="2131" y="443"/>
                    <a:pt x="2062" y="473"/>
                  </a:cubicBezTo>
                  <a:cubicBezTo>
                    <a:pt x="1981" y="339"/>
                    <a:pt x="1883" y="234"/>
                    <a:pt x="1775" y="170"/>
                  </a:cubicBezTo>
                  <a:cubicBezTo>
                    <a:pt x="1952" y="204"/>
                    <a:pt x="2115" y="271"/>
                    <a:pt x="2259" y="366"/>
                  </a:cubicBezTo>
                  <a:close/>
                  <a:moveTo>
                    <a:pt x="1565" y="201"/>
                  </a:moveTo>
                  <a:cubicBezTo>
                    <a:pt x="1717" y="223"/>
                    <a:pt x="1855" y="335"/>
                    <a:pt x="1965" y="512"/>
                  </a:cubicBezTo>
                  <a:cubicBezTo>
                    <a:pt x="1837" y="556"/>
                    <a:pt x="1702" y="581"/>
                    <a:pt x="1565" y="587"/>
                  </a:cubicBezTo>
                  <a:lnTo>
                    <a:pt x="1565" y="201"/>
                  </a:lnTo>
                  <a:close/>
                  <a:moveTo>
                    <a:pt x="1462" y="201"/>
                  </a:moveTo>
                  <a:lnTo>
                    <a:pt x="1462" y="587"/>
                  </a:lnTo>
                  <a:cubicBezTo>
                    <a:pt x="1325" y="581"/>
                    <a:pt x="1192" y="556"/>
                    <a:pt x="1064" y="512"/>
                  </a:cubicBezTo>
                  <a:cubicBezTo>
                    <a:pt x="1174" y="336"/>
                    <a:pt x="1312" y="224"/>
                    <a:pt x="1462" y="201"/>
                  </a:cubicBezTo>
                  <a:close/>
                  <a:moveTo>
                    <a:pt x="1252" y="171"/>
                  </a:moveTo>
                  <a:cubicBezTo>
                    <a:pt x="1144" y="236"/>
                    <a:pt x="1048" y="340"/>
                    <a:pt x="966" y="475"/>
                  </a:cubicBezTo>
                  <a:cubicBezTo>
                    <a:pt x="899" y="444"/>
                    <a:pt x="833" y="409"/>
                    <a:pt x="769" y="368"/>
                  </a:cubicBezTo>
                  <a:cubicBezTo>
                    <a:pt x="914" y="273"/>
                    <a:pt x="1078" y="205"/>
                    <a:pt x="1252" y="171"/>
                  </a:cubicBezTo>
                  <a:close/>
                  <a:moveTo>
                    <a:pt x="681" y="432"/>
                  </a:moveTo>
                  <a:cubicBezTo>
                    <a:pt x="756" y="484"/>
                    <a:pt x="835" y="529"/>
                    <a:pt x="917" y="564"/>
                  </a:cubicBezTo>
                  <a:cubicBezTo>
                    <a:pt x="801" y="793"/>
                    <a:pt x="726" y="1091"/>
                    <a:pt x="710" y="1423"/>
                  </a:cubicBezTo>
                  <a:lnTo>
                    <a:pt x="156" y="1423"/>
                  </a:lnTo>
                  <a:cubicBezTo>
                    <a:pt x="179" y="1021"/>
                    <a:pt x="380" y="666"/>
                    <a:pt x="681" y="432"/>
                  </a:cubicBezTo>
                  <a:close/>
                  <a:moveTo>
                    <a:pt x="154" y="1599"/>
                  </a:moveTo>
                  <a:cubicBezTo>
                    <a:pt x="153" y="1575"/>
                    <a:pt x="152" y="1551"/>
                    <a:pt x="152" y="1528"/>
                  </a:cubicBezTo>
                  <a:lnTo>
                    <a:pt x="706" y="1528"/>
                  </a:lnTo>
                  <a:cubicBezTo>
                    <a:pt x="706" y="1540"/>
                    <a:pt x="706" y="1551"/>
                    <a:pt x="706" y="1563"/>
                  </a:cubicBezTo>
                  <a:cubicBezTo>
                    <a:pt x="706" y="1891"/>
                    <a:pt x="765" y="2198"/>
                    <a:pt x="867" y="2446"/>
                  </a:cubicBezTo>
                  <a:cubicBezTo>
                    <a:pt x="796" y="2482"/>
                    <a:pt x="726" y="2523"/>
                    <a:pt x="660" y="2570"/>
                  </a:cubicBezTo>
                  <a:cubicBezTo>
                    <a:pt x="372" y="2337"/>
                    <a:pt x="179" y="1990"/>
                    <a:pt x="154" y="1599"/>
                  </a:cubicBezTo>
                  <a:close/>
                  <a:moveTo>
                    <a:pt x="747" y="2635"/>
                  </a:moveTo>
                  <a:cubicBezTo>
                    <a:pt x="800" y="2599"/>
                    <a:pt x="854" y="2568"/>
                    <a:pt x="909" y="2540"/>
                  </a:cubicBezTo>
                  <a:cubicBezTo>
                    <a:pt x="958" y="2640"/>
                    <a:pt x="1015" y="2729"/>
                    <a:pt x="1078" y="2801"/>
                  </a:cubicBezTo>
                  <a:cubicBezTo>
                    <a:pt x="959" y="2762"/>
                    <a:pt x="848" y="2705"/>
                    <a:pt x="747" y="2635"/>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任意多边形 314"/>
            <p:cNvSpPr/>
            <p:nvPr/>
          </p:nvSpPr>
          <p:spPr bwMode="gray">
            <a:xfrm>
              <a:off x="32768" y="7368"/>
              <a:ext cx="1047" cy="1047"/>
            </a:xfrm>
            <a:custGeom>
              <a:avLst/>
              <a:gdLst/>
              <a:ahLst/>
              <a:cxnLst/>
              <a:rect l="0" t="0" r="0" b="0"/>
              <a:pathLst>
                <a:path w="1849" h="1848">
                  <a:moveTo>
                    <a:pt x="924" y="1847"/>
                  </a:moveTo>
                  <a:cubicBezTo>
                    <a:pt x="904" y="1847"/>
                    <a:pt x="887" y="1846"/>
                    <a:pt x="869" y="1845"/>
                  </a:cubicBezTo>
                  <a:lnTo>
                    <a:pt x="819" y="1841"/>
                  </a:lnTo>
                  <a:lnTo>
                    <a:pt x="812" y="1801"/>
                  </a:lnTo>
                  <a:cubicBezTo>
                    <a:pt x="782" y="1622"/>
                    <a:pt x="746" y="1603"/>
                    <a:pt x="739" y="1601"/>
                  </a:cubicBezTo>
                  <a:cubicBezTo>
                    <a:pt x="733" y="1599"/>
                    <a:pt x="692" y="1597"/>
                    <a:pt x="576" y="1737"/>
                  </a:cubicBezTo>
                  <a:lnTo>
                    <a:pt x="549" y="1768"/>
                  </a:lnTo>
                  <a:lnTo>
                    <a:pt x="512" y="1750"/>
                  </a:lnTo>
                  <a:cubicBezTo>
                    <a:pt x="472" y="1730"/>
                    <a:pt x="437" y="1709"/>
                    <a:pt x="406" y="1689"/>
                  </a:cubicBezTo>
                  <a:lnTo>
                    <a:pt x="371" y="1667"/>
                  </a:lnTo>
                  <a:lnTo>
                    <a:pt x="386" y="1628"/>
                  </a:lnTo>
                  <a:cubicBezTo>
                    <a:pt x="453" y="1455"/>
                    <a:pt x="429" y="1425"/>
                    <a:pt x="425" y="1422"/>
                  </a:cubicBezTo>
                  <a:cubicBezTo>
                    <a:pt x="423" y="1420"/>
                    <a:pt x="392" y="1396"/>
                    <a:pt x="219" y="1462"/>
                  </a:cubicBezTo>
                  <a:lnTo>
                    <a:pt x="181" y="1477"/>
                  </a:lnTo>
                  <a:lnTo>
                    <a:pt x="159" y="1442"/>
                  </a:lnTo>
                  <a:cubicBezTo>
                    <a:pt x="138" y="1412"/>
                    <a:pt x="118" y="1376"/>
                    <a:pt x="98" y="1335"/>
                  </a:cubicBezTo>
                  <a:lnTo>
                    <a:pt x="80" y="1298"/>
                  </a:lnTo>
                  <a:lnTo>
                    <a:pt x="111" y="1272"/>
                  </a:lnTo>
                  <a:cubicBezTo>
                    <a:pt x="251" y="1156"/>
                    <a:pt x="248" y="1116"/>
                    <a:pt x="247" y="1108"/>
                  </a:cubicBezTo>
                  <a:cubicBezTo>
                    <a:pt x="246" y="1102"/>
                    <a:pt x="227" y="1065"/>
                    <a:pt x="47" y="1035"/>
                  </a:cubicBezTo>
                  <a:lnTo>
                    <a:pt x="7" y="1028"/>
                  </a:lnTo>
                  <a:lnTo>
                    <a:pt x="3" y="979"/>
                  </a:lnTo>
                  <a:cubicBezTo>
                    <a:pt x="2" y="961"/>
                    <a:pt x="0" y="943"/>
                    <a:pt x="0" y="924"/>
                  </a:cubicBezTo>
                  <a:cubicBezTo>
                    <a:pt x="0" y="904"/>
                    <a:pt x="2" y="885"/>
                    <a:pt x="3" y="868"/>
                  </a:cubicBezTo>
                  <a:lnTo>
                    <a:pt x="7" y="819"/>
                  </a:lnTo>
                  <a:lnTo>
                    <a:pt x="47" y="813"/>
                  </a:lnTo>
                  <a:cubicBezTo>
                    <a:pt x="226" y="782"/>
                    <a:pt x="245" y="747"/>
                    <a:pt x="247" y="739"/>
                  </a:cubicBezTo>
                  <a:cubicBezTo>
                    <a:pt x="248" y="732"/>
                    <a:pt x="251" y="691"/>
                    <a:pt x="111" y="575"/>
                  </a:cubicBezTo>
                  <a:lnTo>
                    <a:pt x="80" y="549"/>
                  </a:lnTo>
                  <a:lnTo>
                    <a:pt x="98" y="512"/>
                  </a:lnTo>
                  <a:cubicBezTo>
                    <a:pt x="118" y="471"/>
                    <a:pt x="139" y="437"/>
                    <a:pt x="159" y="405"/>
                  </a:cubicBezTo>
                  <a:lnTo>
                    <a:pt x="181" y="371"/>
                  </a:lnTo>
                  <a:lnTo>
                    <a:pt x="219" y="385"/>
                  </a:lnTo>
                  <a:cubicBezTo>
                    <a:pt x="392" y="453"/>
                    <a:pt x="423" y="429"/>
                    <a:pt x="425" y="425"/>
                  </a:cubicBezTo>
                  <a:cubicBezTo>
                    <a:pt x="428" y="422"/>
                    <a:pt x="452" y="392"/>
                    <a:pt x="386" y="219"/>
                  </a:cubicBezTo>
                  <a:lnTo>
                    <a:pt x="371" y="181"/>
                  </a:lnTo>
                  <a:lnTo>
                    <a:pt x="406" y="158"/>
                  </a:lnTo>
                  <a:cubicBezTo>
                    <a:pt x="436" y="137"/>
                    <a:pt x="472" y="117"/>
                    <a:pt x="512" y="98"/>
                  </a:cubicBezTo>
                  <a:lnTo>
                    <a:pt x="549" y="79"/>
                  </a:lnTo>
                  <a:lnTo>
                    <a:pt x="576" y="111"/>
                  </a:lnTo>
                  <a:cubicBezTo>
                    <a:pt x="692" y="251"/>
                    <a:pt x="731" y="248"/>
                    <a:pt x="739" y="247"/>
                  </a:cubicBezTo>
                  <a:cubicBezTo>
                    <a:pt x="746" y="245"/>
                    <a:pt x="783" y="227"/>
                    <a:pt x="812" y="46"/>
                  </a:cubicBezTo>
                  <a:lnTo>
                    <a:pt x="819" y="7"/>
                  </a:lnTo>
                  <a:lnTo>
                    <a:pt x="869" y="3"/>
                  </a:lnTo>
                  <a:cubicBezTo>
                    <a:pt x="904" y="0"/>
                    <a:pt x="944" y="0"/>
                    <a:pt x="980" y="3"/>
                  </a:cubicBezTo>
                  <a:lnTo>
                    <a:pt x="1030" y="7"/>
                  </a:lnTo>
                  <a:lnTo>
                    <a:pt x="1036" y="46"/>
                  </a:lnTo>
                  <a:cubicBezTo>
                    <a:pt x="1067" y="226"/>
                    <a:pt x="1102" y="244"/>
                    <a:pt x="1109" y="247"/>
                  </a:cubicBezTo>
                  <a:cubicBezTo>
                    <a:pt x="1116" y="249"/>
                    <a:pt x="1156" y="251"/>
                    <a:pt x="1273" y="111"/>
                  </a:cubicBezTo>
                  <a:lnTo>
                    <a:pt x="1299" y="79"/>
                  </a:lnTo>
                  <a:lnTo>
                    <a:pt x="1336" y="98"/>
                  </a:lnTo>
                  <a:cubicBezTo>
                    <a:pt x="1377" y="117"/>
                    <a:pt x="1411" y="138"/>
                    <a:pt x="1443" y="158"/>
                  </a:cubicBezTo>
                  <a:lnTo>
                    <a:pt x="1477" y="181"/>
                  </a:lnTo>
                  <a:lnTo>
                    <a:pt x="1463" y="219"/>
                  </a:lnTo>
                  <a:cubicBezTo>
                    <a:pt x="1395" y="392"/>
                    <a:pt x="1419" y="422"/>
                    <a:pt x="1423" y="425"/>
                  </a:cubicBezTo>
                  <a:cubicBezTo>
                    <a:pt x="1426" y="427"/>
                    <a:pt x="1456" y="451"/>
                    <a:pt x="1629" y="385"/>
                  </a:cubicBezTo>
                  <a:lnTo>
                    <a:pt x="1667" y="371"/>
                  </a:lnTo>
                  <a:lnTo>
                    <a:pt x="1690" y="405"/>
                  </a:lnTo>
                  <a:cubicBezTo>
                    <a:pt x="1711" y="435"/>
                    <a:pt x="1730" y="471"/>
                    <a:pt x="1750" y="512"/>
                  </a:cubicBezTo>
                  <a:lnTo>
                    <a:pt x="1769" y="549"/>
                  </a:lnTo>
                  <a:lnTo>
                    <a:pt x="1737" y="575"/>
                  </a:lnTo>
                  <a:cubicBezTo>
                    <a:pt x="1597" y="691"/>
                    <a:pt x="1600" y="731"/>
                    <a:pt x="1601" y="739"/>
                  </a:cubicBezTo>
                  <a:cubicBezTo>
                    <a:pt x="1602" y="746"/>
                    <a:pt x="1621" y="782"/>
                    <a:pt x="1802" y="812"/>
                  </a:cubicBezTo>
                  <a:lnTo>
                    <a:pt x="1841" y="818"/>
                  </a:lnTo>
                  <a:lnTo>
                    <a:pt x="1845" y="868"/>
                  </a:lnTo>
                  <a:cubicBezTo>
                    <a:pt x="1847" y="885"/>
                    <a:pt x="1848" y="904"/>
                    <a:pt x="1848" y="924"/>
                  </a:cubicBezTo>
                  <a:cubicBezTo>
                    <a:pt x="1848" y="943"/>
                    <a:pt x="1847" y="961"/>
                    <a:pt x="1845" y="979"/>
                  </a:cubicBezTo>
                  <a:lnTo>
                    <a:pt x="1841" y="1029"/>
                  </a:lnTo>
                  <a:lnTo>
                    <a:pt x="1802" y="1036"/>
                  </a:lnTo>
                  <a:cubicBezTo>
                    <a:pt x="1622" y="1066"/>
                    <a:pt x="1604" y="1102"/>
                    <a:pt x="1601" y="1108"/>
                  </a:cubicBezTo>
                  <a:cubicBezTo>
                    <a:pt x="1600" y="1115"/>
                    <a:pt x="1597" y="1156"/>
                    <a:pt x="1737" y="1272"/>
                  </a:cubicBezTo>
                  <a:lnTo>
                    <a:pt x="1769" y="1298"/>
                  </a:lnTo>
                  <a:lnTo>
                    <a:pt x="1750" y="1335"/>
                  </a:lnTo>
                  <a:cubicBezTo>
                    <a:pt x="1730" y="1376"/>
                    <a:pt x="1709" y="1411"/>
                    <a:pt x="1690" y="1442"/>
                  </a:cubicBezTo>
                  <a:lnTo>
                    <a:pt x="1667" y="1477"/>
                  </a:lnTo>
                  <a:lnTo>
                    <a:pt x="1629" y="1462"/>
                  </a:lnTo>
                  <a:cubicBezTo>
                    <a:pt x="1456" y="1395"/>
                    <a:pt x="1426" y="1419"/>
                    <a:pt x="1423" y="1422"/>
                  </a:cubicBezTo>
                  <a:cubicBezTo>
                    <a:pt x="1420" y="1425"/>
                    <a:pt x="1397" y="1455"/>
                    <a:pt x="1463" y="1628"/>
                  </a:cubicBezTo>
                  <a:lnTo>
                    <a:pt x="1477" y="1667"/>
                  </a:lnTo>
                  <a:lnTo>
                    <a:pt x="1443" y="1689"/>
                  </a:lnTo>
                  <a:cubicBezTo>
                    <a:pt x="1412" y="1710"/>
                    <a:pt x="1377" y="1730"/>
                    <a:pt x="1336" y="1750"/>
                  </a:cubicBezTo>
                  <a:lnTo>
                    <a:pt x="1299" y="1768"/>
                  </a:lnTo>
                  <a:lnTo>
                    <a:pt x="1273" y="1737"/>
                  </a:lnTo>
                  <a:cubicBezTo>
                    <a:pt x="1156" y="1597"/>
                    <a:pt x="1117" y="1599"/>
                    <a:pt x="1109" y="1601"/>
                  </a:cubicBezTo>
                  <a:cubicBezTo>
                    <a:pt x="1102" y="1602"/>
                    <a:pt x="1065" y="1620"/>
                    <a:pt x="1036" y="1801"/>
                  </a:cubicBezTo>
                  <a:lnTo>
                    <a:pt x="1030" y="1841"/>
                  </a:lnTo>
                  <a:lnTo>
                    <a:pt x="980" y="1845"/>
                  </a:lnTo>
                  <a:cubicBezTo>
                    <a:pt x="962" y="1846"/>
                    <a:pt x="944" y="1847"/>
                    <a:pt x="924" y="1847"/>
                  </a:cubicBezTo>
                  <a:close/>
                  <a:moveTo>
                    <a:pt x="907" y="1744"/>
                  </a:moveTo>
                  <a:cubicBezTo>
                    <a:pt x="919" y="1744"/>
                    <a:pt x="929" y="1744"/>
                    <a:pt x="941" y="1744"/>
                  </a:cubicBezTo>
                  <a:cubicBezTo>
                    <a:pt x="962" y="1632"/>
                    <a:pt x="999" y="1524"/>
                    <a:pt x="1083" y="1503"/>
                  </a:cubicBezTo>
                  <a:cubicBezTo>
                    <a:pt x="1166" y="1481"/>
                    <a:pt x="1250" y="1554"/>
                    <a:pt x="1325" y="1640"/>
                  </a:cubicBezTo>
                  <a:cubicBezTo>
                    <a:pt x="1335" y="1635"/>
                    <a:pt x="1342" y="1631"/>
                    <a:pt x="1350" y="1626"/>
                  </a:cubicBezTo>
                  <a:cubicBezTo>
                    <a:pt x="1312" y="1519"/>
                    <a:pt x="1288" y="1409"/>
                    <a:pt x="1348" y="1349"/>
                  </a:cubicBezTo>
                  <a:cubicBezTo>
                    <a:pt x="1407" y="1289"/>
                    <a:pt x="1517" y="1313"/>
                    <a:pt x="1625" y="1351"/>
                  </a:cubicBezTo>
                  <a:cubicBezTo>
                    <a:pt x="1630" y="1343"/>
                    <a:pt x="1634" y="1335"/>
                    <a:pt x="1639" y="1326"/>
                  </a:cubicBezTo>
                  <a:cubicBezTo>
                    <a:pt x="1554" y="1251"/>
                    <a:pt x="1480" y="1166"/>
                    <a:pt x="1502" y="1083"/>
                  </a:cubicBezTo>
                  <a:cubicBezTo>
                    <a:pt x="1525" y="1000"/>
                    <a:pt x="1631" y="965"/>
                    <a:pt x="1744" y="942"/>
                  </a:cubicBezTo>
                  <a:cubicBezTo>
                    <a:pt x="1744" y="937"/>
                    <a:pt x="1744" y="930"/>
                    <a:pt x="1744" y="925"/>
                  </a:cubicBezTo>
                  <a:cubicBezTo>
                    <a:pt x="1744" y="920"/>
                    <a:pt x="1744" y="913"/>
                    <a:pt x="1744" y="908"/>
                  </a:cubicBezTo>
                  <a:cubicBezTo>
                    <a:pt x="1631" y="887"/>
                    <a:pt x="1523" y="850"/>
                    <a:pt x="1502" y="767"/>
                  </a:cubicBezTo>
                  <a:cubicBezTo>
                    <a:pt x="1480" y="683"/>
                    <a:pt x="1554" y="599"/>
                    <a:pt x="1639" y="524"/>
                  </a:cubicBezTo>
                  <a:cubicBezTo>
                    <a:pt x="1634" y="515"/>
                    <a:pt x="1630" y="507"/>
                    <a:pt x="1625" y="499"/>
                  </a:cubicBezTo>
                  <a:cubicBezTo>
                    <a:pt x="1518" y="537"/>
                    <a:pt x="1408" y="561"/>
                    <a:pt x="1348" y="501"/>
                  </a:cubicBezTo>
                  <a:cubicBezTo>
                    <a:pt x="1288" y="442"/>
                    <a:pt x="1312" y="332"/>
                    <a:pt x="1350" y="224"/>
                  </a:cubicBezTo>
                  <a:cubicBezTo>
                    <a:pt x="1342" y="219"/>
                    <a:pt x="1335" y="215"/>
                    <a:pt x="1325" y="210"/>
                  </a:cubicBezTo>
                  <a:cubicBezTo>
                    <a:pt x="1250" y="296"/>
                    <a:pt x="1166" y="369"/>
                    <a:pt x="1083" y="347"/>
                  </a:cubicBezTo>
                  <a:cubicBezTo>
                    <a:pt x="999" y="325"/>
                    <a:pt x="964" y="218"/>
                    <a:pt x="941" y="106"/>
                  </a:cubicBezTo>
                  <a:cubicBezTo>
                    <a:pt x="929" y="106"/>
                    <a:pt x="919" y="106"/>
                    <a:pt x="907" y="106"/>
                  </a:cubicBezTo>
                  <a:cubicBezTo>
                    <a:pt x="886" y="218"/>
                    <a:pt x="849" y="326"/>
                    <a:pt x="766" y="347"/>
                  </a:cubicBezTo>
                  <a:cubicBezTo>
                    <a:pt x="683" y="369"/>
                    <a:pt x="598" y="296"/>
                    <a:pt x="523" y="210"/>
                  </a:cubicBezTo>
                  <a:cubicBezTo>
                    <a:pt x="514" y="215"/>
                    <a:pt x="506" y="219"/>
                    <a:pt x="498" y="224"/>
                  </a:cubicBezTo>
                  <a:cubicBezTo>
                    <a:pt x="536" y="331"/>
                    <a:pt x="560" y="441"/>
                    <a:pt x="501" y="501"/>
                  </a:cubicBezTo>
                  <a:cubicBezTo>
                    <a:pt x="441" y="561"/>
                    <a:pt x="332" y="537"/>
                    <a:pt x="223" y="499"/>
                  </a:cubicBezTo>
                  <a:cubicBezTo>
                    <a:pt x="218" y="507"/>
                    <a:pt x="214" y="515"/>
                    <a:pt x="209" y="524"/>
                  </a:cubicBezTo>
                  <a:cubicBezTo>
                    <a:pt x="295" y="599"/>
                    <a:pt x="369" y="683"/>
                    <a:pt x="346" y="767"/>
                  </a:cubicBezTo>
                  <a:cubicBezTo>
                    <a:pt x="324" y="850"/>
                    <a:pt x="217" y="885"/>
                    <a:pt x="105" y="908"/>
                  </a:cubicBezTo>
                  <a:cubicBezTo>
                    <a:pt x="105" y="913"/>
                    <a:pt x="105" y="920"/>
                    <a:pt x="105" y="925"/>
                  </a:cubicBezTo>
                  <a:cubicBezTo>
                    <a:pt x="105" y="930"/>
                    <a:pt x="105" y="937"/>
                    <a:pt x="105" y="942"/>
                  </a:cubicBezTo>
                  <a:cubicBezTo>
                    <a:pt x="217" y="963"/>
                    <a:pt x="325" y="1000"/>
                    <a:pt x="346" y="1083"/>
                  </a:cubicBezTo>
                  <a:cubicBezTo>
                    <a:pt x="369" y="1166"/>
                    <a:pt x="295" y="1251"/>
                    <a:pt x="209" y="1326"/>
                  </a:cubicBezTo>
                  <a:cubicBezTo>
                    <a:pt x="214" y="1335"/>
                    <a:pt x="218" y="1343"/>
                    <a:pt x="223" y="1351"/>
                  </a:cubicBezTo>
                  <a:cubicBezTo>
                    <a:pt x="330" y="1313"/>
                    <a:pt x="440" y="1289"/>
                    <a:pt x="501" y="1349"/>
                  </a:cubicBezTo>
                  <a:cubicBezTo>
                    <a:pt x="560" y="1408"/>
                    <a:pt x="536" y="1518"/>
                    <a:pt x="498" y="1626"/>
                  </a:cubicBezTo>
                  <a:cubicBezTo>
                    <a:pt x="506" y="1631"/>
                    <a:pt x="514" y="1635"/>
                    <a:pt x="523" y="1640"/>
                  </a:cubicBezTo>
                  <a:cubicBezTo>
                    <a:pt x="598" y="1554"/>
                    <a:pt x="683" y="1481"/>
                    <a:pt x="766" y="1503"/>
                  </a:cubicBezTo>
                  <a:cubicBezTo>
                    <a:pt x="850" y="1524"/>
                    <a:pt x="886" y="1632"/>
                    <a:pt x="907" y="1744"/>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任意多边形 315"/>
            <p:cNvSpPr/>
            <p:nvPr/>
          </p:nvSpPr>
          <p:spPr bwMode="gray">
            <a:xfrm>
              <a:off x="33055" y="7655"/>
              <a:ext cx="475" cy="475"/>
            </a:xfrm>
            <a:custGeom>
              <a:avLst/>
              <a:gdLst/>
              <a:ahLst/>
              <a:cxnLst/>
              <a:rect l="0" t="0" r="0" b="0"/>
              <a:pathLst>
                <a:path w="837" h="837">
                  <a:moveTo>
                    <a:pt x="418" y="836"/>
                  </a:moveTo>
                  <a:cubicBezTo>
                    <a:pt x="187" y="836"/>
                    <a:pt x="0" y="649"/>
                    <a:pt x="0" y="418"/>
                  </a:cubicBezTo>
                  <a:cubicBezTo>
                    <a:pt x="0" y="187"/>
                    <a:pt x="187" y="0"/>
                    <a:pt x="418" y="0"/>
                  </a:cubicBezTo>
                  <a:cubicBezTo>
                    <a:pt x="649" y="0"/>
                    <a:pt x="836" y="187"/>
                    <a:pt x="836" y="418"/>
                  </a:cubicBezTo>
                  <a:cubicBezTo>
                    <a:pt x="836" y="649"/>
                    <a:pt x="649" y="836"/>
                    <a:pt x="418" y="836"/>
                  </a:cubicBezTo>
                  <a:close/>
                  <a:moveTo>
                    <a:pt x="418" y="104"/>
                  </a:moveTo>
                  <a:cubicBezTo>
                    <a:pt x="245" y="104"/>
                    <a:pt x="104" y="245"/>
                    <a:pt x="104" y="418"/>
                  </a:cubicBezTo>
                  <a:cubicBezTo>
                    <a:pt x="104" y="591"/>
                    <a:pt x="245" y="732"/>
                    <a:pt x="418" y="732"/>
                  </a:cubicBezTo>
                  <a:cubicBezTo>
                    <a:pt x="591" y="732"/>
                    <a:pt x="732" y="591"/>
                    <a:pt x="732" y="418"/>
                  </a:cubicBezTo>
                  <a:cubicBezTo>
                    <a:pt x="732" y="245"/>
                    <a:pt x="592" y="104"/>
                    <a:pt x="418" y="104"/>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17" name="组合 316"/>
          <p:cNvGrpSpPr/>
          <p:nvPr/>
        </p:nvGrpSpPr>
        <p:grpSpPr bwMode="gray">
          <a:xfrm>
            <a:off x="5889388" y="2644696"/>
            <a:ext cx="632935" cy="609532"/>
            <a:chOff x="36460" y="6715"/>
            <a:chExt cx="1812" cy="1745"/>
          </a:xfrm>
        </p:grpSpPr>
        <p:sp>
          <p:nvSpPr>
            <p:cNvPr id="318" name="任意多边形 317"/>
            <p:cNvSpPr/>
            <p:nvPr/>
          </p:nvSpPr>
          <p:spPr bwMode="gray">
            <a:xfrm>
              <a:off x="38015" y="7278"/>
              <a:ext cx="148" cy="147"/>
            </a:xfrm>
            <a:custGeom>
              <a:avLst/>
              <a:gdLst/>
              <a:ahLst/>
              <a:cxnLst/>
              <a:rect l="0" t="0" r="0" b="0"/>
              <a:pathLst>
                <a:path w="260" h="260">
                  <a:moveTo>
                    <a:pt x="259" y="130"/>
                  </a:moveTo>
                  <a:cubicBezTo>
                    <a:pt x="259" y="153"/>
                    <a:pt x="254" y="173"/>
                    <a:pt x="242" y="194"/>
                  </a:cubicBezTo>
                  <a:cubicBezTo>
                    <a:pt x="230" y="214"/>
                    <a:pt x="215" y="230"/>
                    <a:pt x="194" y="242"/>
                  </a:cubicBezTo>
                  <a:cubicBezTo>
                    <a:pt x="174" y="253"/>
                    <a:pt x="154" y="259"/>
                    <a:pt x="130" y="259"/>
                  </a:cubicBezTo>
                  <a:cubicBezTo>
                    <a:pt x="106" y="259"/>
                    <a:pt x="86" y="253"/>
                    <a:pt x="65" y="242"/>
                  </a:cubicBezTo>
                  <a:cubicBezTo>
                    <a:pt x="45" y="230"/>
                    <a:pt x="30" y="214"/>
                    <a:pt x="18" y="194"/>
                  </a:cubicBezTo>
                  <a:cubicBezTo>
                    <a:pt x="6" y="173"/>
                    <a:pt x="0" y="153"/>
                    <a:pt x="0" y="130"/>
                  </a:cubicBezTo>
                  <a:cubicBezTo>
                    <a:pt x="0" y="106"/>
                    <a:pt x="6" y="85"/>
                    <a:pt x="18" y="65"/>
                  </a:cubicBezTo>
                  <a:cubicBezTo>
                    <a:pt x="30" y="44"/>
                    <a:pt x="45" y="29"/>
                    <a:pt x="65" y="18"/>
                  </a:cubicBezTo>
                  <a:cubicBezTo>
                    <a:pt x="86" y="6"/>
                    <a:pt x="106" y="0"/>
                    <a:pt x="130" y="0"/>
                  </a:cubicBezTo>
                  <a:cubicBezTo>
                    <a:pt x="154" y="0"/>
                    <a:pt x="174" y="6"/>
                    <a:pt x="194" y="18"/>
                  </a:cubicBezTo>
                  <a:cubicBezTo>
                    <a:pt x="215" y="29"/>
                    <a:pt x="230" y="44"/>
                    <a:pt x="242" y="65"/>
                  </a:cubicBezTo>
                  <a:cubicBezTo>
                    <a:pt x="254" y="85"/>
                    <a:pt x="259" y="106"/>
                    <a:pt x="259" y="13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9" name="任意多边形 318"/>
            <p:cNvSpPr/>
            <p:nvPr/>
          </p:nvSpPr>
          <p:spPr bwMode="gray">
            <a:xfrm>
              <a:off x="37130" y="8283"/>
              <a:ext cx="148" cy="147"/>
            </a:xfrm>
            <a:custGeom>
              <a:avLst/>
              <a:gdLst/>
              <a:ahLst/>
              <a:cxnLst/>
              <a:rect l="0" t="0" r="0" b="0"/>
              <a:pathLst>
                <a:path w="260" h="260">
                  <a:moveTo>
                    <a:pt x="259" y="129"/>
                  </a:moveTo>
                  <a:cubicBezTo>
                    <a:pt x="259" y="153"/>
                    <a:pt x="254" y="173"/>
                    <a:pt x="242" y="194"/>
                  </a:cubicBezTo>
                  <a:cubicBezTo>
                    <a:pt x="230" y="214"/>
                    <a:pt x="215" y="229"/>
                    <a:pt x="194" y="241"/>
                  </a:cubicBezTo>
                  <a:cubicBezTo>
                    <a:pt x="174" y="252"/>
                    <a:pt x="154" y="259"/>
                    <a:pt x="130" y="259"/>
                  </a:cubicBezTo>
                  <a:cubicBezTo>
                    <a:pt x="107" y="259"/>
                    <a:pt x="86" y="252"/>
                    <a:pt x="65" y="241"/>
                  </a:cubicBezTo>
                  <a:cubicBezTo>
                    <a:pt x="44" y="229"/>
                    <a:pt x="30" y="214"/>
                    <a:pt x="18" y="194"/>
                  </a:cubicBezTo>
                  <a:cubicBezTo>
                    <a:pt x="6" y="173"/>
                    <a:pt x="0" y="152"/>
                    <a:pt x="0" y="129"/>
                  </a:cubicBezTo>
                  <a:cubicBezTo>
                    <a:pt x="0" y="105"/>
                    <a:pt x="6" y="85"/>
                    <a:pt x="18" y="65"/>
                  </a:cubicBezTo>
                  <a:cubicBezTo>
                    <a:pt x="30" y="44"/>
                    <a:pt x="44" y="28"/>
                    <a:pt x="65" y="17"/>
                  </a:cubicBezTo>
                  <a:cubicBezTo>
                    <a:pt x="86" y="5"/>
                    <a:pt x="106" y="0"/>
                    <a:pt x="130" y="0"/>
                  </a:cubicBezTo>
                  <a:cubicBezTo>
                    <a:pt x="153" y="0"/>
                    <a:pt x="174" y="5"/>
                    <a:pt x="194" y="17"/>
                  </a:cubicBezTo>
                  <a:cubicBezTo>
                    <a:pt x="215" y="28"/>
                    <a:pt x="230" y="44"/>
                    <a:pt x="242" y="65"/>
                  </a:cubicBezTo>
                  <a:cubicBezTo>
                    <a:pt x="254" y="85"/>
                    <a:pt x="259" y="106"/>
                    <a:pt x="259" y="12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0" name="任意多边形 319"/>
            <p:cNvSpPr/>
            <p:nvPr/>
          </p:nvSpPr>
          <p:spPr bwMode="gray">
            <a:xfrm>
              <a:off x="36460" y="6715"/>
              <a:ext cx="1663" cy="1685"/>
            </a:xfrm>
            <a:custGeom>
              <a:avLst/>
              <a:gdLst/>
              <a:ahLst/>
              <a:cxnLst/>
              <a:rect l="0" t="0" r="0" b="0"/>
              <a:pathLst>
                <a:path w="2932" h="2972">
                  <a:moveTo>
                    <a:pt x="2931" y="1121"/>
                  </a:moveTo>
                  <a:cubicBezTo>
                    <a:pt x="2753" y="471"/>
                    <a:pt x="2137" y="0"/>
                    <a:pt x="1420" y="46"/>
                  </a:cubicBezTo>
                  <a:cubicBezTo>
                    <a:pt x="689" y="92"/>
                    <a:pt x="98" y="683"/>
                    <a:pt x="52" y="1414"/>
                  </a:cubicBezTo>
                  <a:cubicBezTo>
                    <a:pt x="0" y="2222"/>
                    <a:pt x="606" y="2903"/>
                    <a:pt x="1386" y="2971"/>
                  </a:cubicBezTo>
                  <a:cubicBezTo>
                    <a:pt x="1352" y="2934"/>
                    <a:pt x="1320" y="2896"/>
                    <a:pt x="1291" y="2855"/>
                  </a:cubicBezTo>
                  <a:lnTo>
                    <a:pt x="1291" y="2855"/>
                  </a:lnTo>
                  <a:cubicBezTo>
                    <a:pt x="1177" y="2781"/>
                    <a:pt x="1080" y="2657"/>
                    <a:pt x="1002" y="2498"/>
                  </a:cubicBezTo>
                  <a:cubicBezTo>
                    <a:pt x="1037" y="2483"/>
                    <a:pt x="1074" y="2470"/>
                    <a:pt x="1110" y="2459"/>
                  </a:cubicBezTo>
                  <a:cubicBezTo>
                    <a:pt x="1102" y="2425"/>
                    <a:pt x="1096" y="2392"/>
                    <a:pt x="1090" y="2356"/>
                  </a:cubicBezTo>
                  <a:cubicBezTo>
                    <a:pt x="1090" y="2356"/>
                    <a:pt x="1090" y="2356"/>
                    <a:pt x="1090" y="2358"/>
                  </a:cubicBezTo>
                  <a:cubicBezTo>
                    <a:pt x="1045" y="2371"/>
                    <a:pt x="1002" y="2387"/>
                    <a:pt x="958" y="2404"/>
                  </a:cubicBezTo>
                  <a:cubicBezTo>
                    <a:pt x="863" y="2169"/>
                    <a:pt x="808" y="1876"/>
                    <a:pt x="808" y="1562"/>
                  </a:cubicBezTo>
                  <a:cubicBezTo>
                    <a:pt x="808" y="1550"/>
                    <a:pt x="808" y="1538"/>
                    <a:pt x="808" y="1526"/>
                  </a:cubicBezTo>
                  <a:lnTo>
                    <a:pt x="1295" y="1526"/>
                  </a:lnTo>
                  <a:cubicBezTo>
                    <a:pt x="1321" y="1491"/>
                    <a:pt x="1349" y="1456"/>
                    <a:pt x="1379" y="1423"/>
                  </a:cubicBezTo>
                  <a:lnTo>
                    <a:pt x="810" y="1423"/>
                  </a:lnTo>
                  <a:cubicBezTo>
                    <a:pt x="828" y="1105"/>
                    <a:pt x="900" y="819"/>
                    <a:pt x="1011" y="603"/>
                  </a:cubicBezTo>
                  <a:cubicBezTo>
                    <a:pt x="1154" y="654"/>
                    <a:pt x="1305" y="684"/>
                    <a:pt x="1461" y="690"/>
                  </a:cubicBezTo>
                  <a:lnTo>
                    <a:pt x="1461" y="1344"/>
                  </a:lnTo>
                  <a:cubicBezTo>
                    <a:pt x="1494" y="1315"/>
                    <a:pt x="1528" y="1289"/>
                    <a:pt x="1564" y="1264"/>
                  </a:cubicBezTo>
                  <a:lnTo>
                    <a:pt x="1564" y="1264"/>
                  </a:lnTo>
                  <a:lnTo>
                    <a:pt x="1564" y="690"/>
                  </a:lnTo>
                  <a:cubicBezTo>
                    <a:pt x="1720" y="684"/>
                    <a:pt x="1871" y="655"/>
                    <a:pt x="2015" y="603"/>
                  </a:cubicBezTo>
                  <a:cubicBezTo>
                    <a:pt x="2081" y="732"/>
                    <a:pt x="2135" y="888"/>
                    <a:pt x="2171" y="1061"/>
                  </a:cubicBezTo>
                  <a:lnTo>
                    <a:pt x="2171" y="1061"/>
                  </a:lnTo>
                  <a:cubicBezTo>
                    <a:pt x="2186" y="1061"/>
                    <a:pt x="2199" y="1059"/>
                    <a:pt x="2213" y="1059"/>
                  </a:cubicBezTo>
                  <a:cubicBezTo>
                    <a:pt x="2234" y="1059"/>
                    <a:pt x="2256" y="1061"/>
                    <a:pt x="2277" y="1061"/>
                  </a:cubicBezTo>
                  <a:cubicBezTo>
                    <a:pt x="2240" y="873"/>
                    <a:pt x="2184" y="704"/>
                    <a:pt x="2112" y="562"/>
                  </a:cubicBezTo>
                  <a:cubicBezTo>
                    <a:pt x="2193" y="525"/>
                    <a:pt x="2273" y="480"/>
                    <a:pt x="2348" y="428"/>
                  </a:cubicBezTo>
                  <a:cubicBezTo>
                    <a:pt x="2572" y="603"/>
                    <a:pt x="2741" y="844"/>
                    <a:pt x="2823" y="1121"/>
                  </a:cubicBezTo>
                  <a:lnTo>
                    <a:pt x="2931" y="1121"/>
                  </a:lnTo>
                  <a:close/>
                  <a:moveTo>
                    <a:pt x="2258" y="366"/>
                  </a:moveTo>
                  <a:cubicBezTo>
                    <a:pt x="2195" y="407"/>
                    <a:pt x="2130" y="443"/>
                    <a:pt x="2062" y="473"/>
                  </a:cubicBezTo>
                  <a:cubicBezTo>
                    <a:pt x="1980" y="339"/>
                    <a:pt x="1882" y="234"/>
                    <a:pt x="1774" y="170"/>
                  </a:cubicBezTo>
                  <a:cubicBezTo>
                    <a:pt x="1951" y="204"/>
                    <a:pt x="2114" y="271"/>
                    <a:pt x="2258" y="366"/>
                  </a:cubicBezTo>
                  <a:close/>
                  <a:moveTo>
                    <a:pt x="1564" y="201"/>
                  </a:moveTo>
                  <a:cubicBezTo>
                    <a:pt x="1716" y="223"/>
                    <a:pt x="1854" y="335"/>
                    <a:pt x="1964" y="512"/>
                  </a:cubicBezTo>
                  <a:cubicBezTo>
                    <a:pt x="1836" y="556"/>
                    <a:pt x="1701" y="581"/>
                    <a:pt x="1564" y="587"/>
                  </a:cubicBezTo>
                  <a:lnTo>
                    <a:pt x="1564" y="201"/>
                  </a:lnTo>
                  <a:close/>
                  <a:moveTo>
                    <a:pt x="1461" y="201"/>
                  </a:moveTo>
                  <a:lnTo>
                    <a:pt x="1461" y="587"/>
                  </a:lnTo>
                  <a:cubicBezTo>
                    <a:pt x="1324" y="581"/>
                    <a:pt x="1191" y="556"/>
                    <a:pt x="1063" y="512"/>
                  </a:cubicBezTo>
                  <a:cubicBezTo>
                    <a:pt x="1173" y="336"/>
                    <a:pt x="1311" y="224"/>
                    <a:pt x="1461" y="201"/>
                  </a:cubicBezTo>
                  <a:close/>
                  <a:moveTo>
                    <a:pt x="1251" y="171"/>
                  </a:moveTo>
                  <a:cubicBezTo>
                    <a:pt x="1143" y="236"/>
                    <a:pt x="1047" y="340"/>
                    <a:pt x="965" y="475"/>
                  </a:cubicBezTo>
                  <a:cubicBezTo>
                    <a:pt x="898" y="444"/>
                    <a:pt x="832" y="409"/>
                    <a:pt x="768" y="368"/>
                  </a:cubicBezTo>
                  <a:cubicBezTo>
                    <a:pt x="913" y="273"/>
                    <a:pt x="1077" y="205"/>
                    <a:pt x="1251" y="171"/>
                  </a:cubicBezTo>
                  <a:close/>
                  <a:moveTo>
                    <a:pt x="680" y="432"/>
                  </a:moveTo>
                  <a:cubicBezTo>
                    <a:pt x="755" y="484"/>
                    <a:pt x="834" y="529"/>
                    <a:pt x="916" y="564"/>
                  </a:cubicBezTo>
                  <a:cubicBezTo>
                    <a:pt x="800" y="793"/>
                    <a:pt x="725" y="1091"/>
                    <a:pt x="709" y="1423"/>
                  </a:cubicBezTo>
                  <a:lnTo>
                    <a:pt x="155" y="1423"/>
                  </a:lnTo>
                  <a:cubicBezTo>
                    <a:pt x="180" y="1021"/>
                    <a:pt x="380" y="666"/>
                    <a:pt x="680" y="432"/>
                  </a:cubicBezTo>
                  <a:close/>
                  <a:moveTo>
                    <a:pt x="153" y="1599"/>
                  </a:moveTo>
                  <a:cubicBezTo>
                    <a:pt x="152" y="1575"/>
                    <a:pt x="151" y="1551"/>
                    <a:pt x="151" y="1528"/>
                  </a:cubicBezTo>
                  <a:lnTo>
                    <a:pt x="705" y="1528"/>
                  </a:lnTo>
                  <a:cubicBezTo>
                    <a:pt x="705" y="1540"/>
                    <a:pt x="705" y="1551"/>
                    <a:pt x="705" y="1563"/>
                  </a:cubicBezTo>
                  <a:cubicBezTo>
                    <a:pt x="705" y="1891"/>
                    <a:pt x="764" y="2198"/>
                    <a:pt x="866" y="2446"/>
                  </a:cubicBezTo>
                  <a:cubicBezTo>
                    <a:pt x="795" y="2482"/>
                    <a:pt x="725" y="2523"/>
                    <a:pt x="659" y="2570"/>
                  </a:cubicBezTo>
                  <a:cubicBezTo>
                    <a:pt x="371" y="2337"/>
                    <a:pt x="178" y="1990"/>
                    <a:pt x="153" y="1599"/>
                  </a:cubicBezTo>
                  <a:close/>
                  <a:moveTo>
                    <a:pt x="746" y="2635"/>
                  </a:moveTo>
                  <a:cubicBezTo>
                    <a:pt x="799" y="2599"/>
                    <a:pt x="853" y="2568"/>
                    <a:pt x="908" y="2540"/>
                  </a:cubicBezTo>
                  <a:cubicBezTo>
                    <a:pt x="957" y="2640"/>
                    <a:pt x="1014" y="2729"/>
                    <a:pt x="1077" y="2801"/>
                  </a:cubicBezTo>
                  <a:cubicBezTo>
                    <a:pt x="958" y="2762"/>
                    <a:pt x="847" y="2705"/>
                    <a:pt x="746" y="2635"/>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任意多边形 320"/>
            <p:cNvSpPr/>
            <p:nvPr/>
          </p:nvSpPr>
          <p:spPr bwMode="gray">
            <a:xfrm>
              <a:off x="37458" y="7635"/>
              <a:ext cx="45" cy="393"/>
            </a:xfrm>
            <a:custGeom>
              <a:avLst/>
              <a:gdLst/>
              <a:ahLst/>
              <a:cxnLst/>
              <a:rect l="0" t="0" r="0" b="0"/>
              <a:pathLst>
                <a:path w="79" h="692">
                  <a:moveTo>
                    <a:pt x="39" y="691"/>
                  </a:moveTo>
                  <a:lnTo>
                    <a:pt x="0" y="691"/>
                  </a:lnTo>
                  <a:lnTo>
                    <a:pt x="0" y="0"/>
                  </a:lnTo>
                  <a:lnTo>
                    <a:pt x="78" y="0"/>
                  </a:lnTo>
                  <a:lnTo>
                    <a:pt x="78" y="691"/>
                  </a:lnTo>
                  <a:lnTo>
                    <a:pt x="39" y="691"/>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2" name="任意多边形 321"/>
            <p:cNvSpPr/>
            <p:nvPr/>
          </p:nvSpPr>
          <p:spPr bwMode="gray">
            <a:xfrm>
              <a:off x="37370" y="8008"/>
              <a:ext cx="218" cy="217"/>
            </a:xfrm>
            <a:custGeom>
              <a:avLst/>
              <a:gdLst/>
              <a:ahLst/>
              <a:cxnLst/>
              <a:rect l="0" t="0" r="0" b="0"/>
              <a:pathLst>
                <a:path w="383" h="383">
                  <a:moveTo>
                    <a:pt x="191" y="382"/>
                  </a:moveTo>
                  <a:cubicBezTo>
                    <a:pt x="85" y="382"/>
                    <a:pt x="0" y="296"/>
                    <a:pt x="0" y="191"/>
                  </a:cubicBezTo>
                  <a:cubicBezTo>
                    <a:pt x="0" y="85"/>
                    <a:pt x="85" y="0"/>
                    <a:pt x="191" y="0"/>
                  </a:cubicBezTo>
                  <a:cubicBezTo>
                    <a:pt x="297" y="0"/>
                    <a:pt x="382" y="85"/>
                    <a:pt x="382" y="191"/>
                  </a:cubicBezTo>
                  <a:cubicBezTo>
                    <a:pt x="382" y="296"/>
                    <a:pt x="297" y="382"/>
                    <a:pt x="191" y="382"/>
                  </a:cubicBezTo>
                  <a:close/>
                  <a:moveTo>
                    <a:pt x="191" y="76"/>
                  </a:moveTo>
                  <a:cubicBezTo>
                    <a:pt x="128" y="76"/>
                    <a:pt x="76" y="128"/>
                    <a:pt x="76" y="191"/>
                  </a:cubicBezTo>
                  <a:cubicBezTo>
                    <a:pt x="76" y="254"/>
                    <a:pt x="128" y="306"/>
                    <a:pt x="191" y="306"/>
                  </a:cubicBezTo>
                  <a:cubicBezTo>
                    <a:pt x="254" y="306"/>
                    <a:pt x="306" y="254"/>
                    <a:pt x="306" y="191"/>
                  </a:cubicBezTo>
                  <a:cubicBezTo>
                    <a:pt x="306" y="128"/>
                    <a:pt x="254" y="76"/>
                    <a:pt x="191" y="76"/>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任意多边形 322"/>
            <p:cNvSpPr/>
            <p:nvPr/>
          </p:nvSpPr>
          <p:spPr bwMode="gray">
            <a:xfrm>
              <a:off x="37963" y="7810"/>
              <a:ext cx="45" cy="393"/>
            </a:xfrm>
            <a:custGeom>
              <a:avLst/>
              <a:gdLst/>
              <a:ahLst/>
              <a:cxnLst/>
              <a:rect l="0" t="0" r="0" b="0"/>
              <a:pathLst>
                <a:path w="79" h="693">
                  <a:moveTo>
                    <a:pt x="39" y="692"/>
                  </a:moveTo>
                  <a:lnTo>
                    <a:pt x="0" y="692"/>
                  </a:lnTo>
                  <a:lnTo>
                    <a:pt x="0" y="0"/>
                  </a:lnTo>
                  <a:lnTo>
                    <a:pt x="78" y="0"/>
                  </a:lnTo>
                  <a:lnTo>
                    <a:pt x="78" y="692"/>
                  </a:lnTo>
                  <a:lnTo>
                    <a:pt x="39" y="692"/>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任意多边形 323"/>
            <p:cNvSpPr/>
            <p:nvPr/>
          </p:nvSpPr>
          <p:spPr bwMode="gray">
            <a:xfrm>
              <a:off x="37878" y="7615"/>
              <a:ext cx="217" cy="218"/>
            </a:xfrm>
            <a:custGeom>
              <a:avLst/>
              <a:gdLst/>
              <a:ahLst/>
              <a:cxnLst/>
              <a:rect l="0" t="0" r="0" b="0"/>
              <a:pathLst>
                <a:path w="384" h="384">
                  <a:moveTo>
                    <a:pt x="192" y="383"/>
                  </a:moveTo>
                  <a:cubicBezTo>
                    <a:pt x="86" y="383"/>
                    <a:pt x="0" y="296"/>
                    <a:pt x="0" y="191"/>
                  </a:cubicBezTo>
                  <a:cubicBezTo>
                    <a:pt x="0" y="85"/>
                    <a:pt x="87" y="0"/>
                    <a:pt x="192" y="0"/>
                  </a:cubicBezTo>
                  <a:cubicBezTo>
                    <a:pt x="298" y="0"/>
                    <a:pt x="383" y="85"/>
                    <a:pt x="383" y="191"/>
                  </a:cubicBezTo>
                  <a:cubicBezTo>
                    <a:pt x="383" y="296"/>
                    <a:pt x="297" y="383"/>
                    <a:pt x="192" y="383"/>
                  </a:cubicBezTo>
                  <a:close/>
                  <a:moveTo>
                    <a:pt x="192" y="77"/>
                  </a:moveTo>
                  <a:cubicBezTo>
                    <a:pt x="128" y="77"/>
                    <a:pt x="77" y="127"/>
                    <a:pt x="77" y="191"/>
                  </a:cubicBezTo>
                  <a:cubicBezTo>
                    <a:pt x="77" y="254"/>
                    <a:pt x="129" y="306"/>
                    <a:pt x="192" y="306"/>
                  </a:cubicBezTo>
                  <a:cubicBezTo>
                    <a:pt x="256" y="306"/>
                    <a:pt x="306" y="255"/>
                    <a:pt x="306" y="191"/>
                  </a:cubicBezTo>
                  <a:cubicBezTo>
                    <a:pt x="305" y="128"/>
                    <a:pt x="255" y="77"/>
                    <a:pt x="192" y="77"/>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5" name="任意多边形 324"/>
            <p:cNvSpPr/>
            <p:nvPr/>
          </p:nvSpPr>
          <p:spPr bwMode="gray">
            <a:xfrm>
              <a:off x="37710" y="7635"/>
              <a:ext cx="45" cy="198"/>
            </a:xfrm>
            <a:custGeom>
              <a:avLst/>
              <a:gdLst/>
              <a:ahLst/>
              <a:cxnLst/>
              <a:rect l="0" t="0" r="0" b="0"/>
              <a:pathLst>
                <a:path w="79" h="347">
                  <a:moveTo>
                    <a:pt x="39" y="346"/>
                  </a:moveTo>
                  <a:lnTo>
                    <a:pt x="0" y="346"/>
                  </a:lnTo>
                  <a:lnTo>
                    <a:pt x="0" y="0"/>
                  </a:lnTo>
                  <a:lnTo>
                    <a:pt x="78" y="0"/>
                  </a:lnTo>
                  <a:lnTo>
                    <a:pt x="78" y="346"/>
                  </a:lnTo>
                  <a:lnTo>
                    <a:pt x="39" y="346"/>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6" name="任意多边形 325"/>
            <p:cNvSpPr/>
            <p:nvPr/>
          </p:nvSpPr>
          <p:spPr bwMode="gray">
            <a:xfrm>
              <a:off x="37710" y="8005"/>
              <a:ext cx="45" cy="198"/>
            </a:xfrm>
            <a:custGeom>
              <a:avLst/>
              <a:gdLst/>
              <a:ahLst/>
              <a:cxnLst/>
              <a:rect l="0" t="0" r="0" b="0"/>
              <a:pathLst>
                <a:path w="79" h="347">
                  <a:moveTo>
                    <a:pt x="39" y="346"/>
                  </a:moveTo>
                  <a:lnTo>
                    <a:pt x="0" y="346"/>
                  </a:lnTo>
                  <a:lnTo>
                    <a:pt x="0" y="0"/>
                  </a:lnTo>
                  <a:lnTo>
                    <a:pt x="78" y="0"/>
                  </a:lnTo>
                  <a:lnTo>
                    <a:pt x="78" y="346"/>
                  </a:lnTo>
                  <a:lnTo>
                    <a:pt x="39" y="346"/>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任意多边形 326"/>
            <p:cNvSpPr/>
            <p:nvPr/>
          </p:nvSpPr>
          <p:spPr bwMode="gray">
            <a:xfrm>
              <a:off x="37623" y="7810"/>
              <a:ext cx="217" cy="218"/>
            </a:xfrm>
            <a:custGeom>
              <a:avLst/>
              <a:gdLst/>
              <a:ahLst/>
              <a:cxnLst/>
              <a:rect l="0" t="0" r="0" b="0"/>
              <a:pathLst>
                <a:path w="384" h="383">
                  <a:moveTo>
                    <a:pt x="191" y="382"/>
                  </a:moveTo>
                  <a:cubicBezTo>
                    <a:pt x="86" y="382"/>
                    <a:pt x="0" y="296"/>
                    <a:pt x="0" y="191"/>
                  </a:cubicBezTo>
                  <a:cubicBezTo>
                    <a:pt x="0" y="85"/>
                    <a:pt x="86" y="0"/>
                    <a:pt x="191" y="0"/>
                  </a:cubicBezTo>
                  <a:cubicBezTo>
                    <a:pt x="297" y="0"/>
                    <a:pt x="383" y="85"/>
                    <a:pt x="383" y="191"/>
                  </a:cubicBezTo>
                  <a:cubicBezTo>
                    <a:pt x="383" y="296"/>
                    <a:pt x="297" y="382"/>
                    <a:pt x="191" y="382"/>
                  </a:cubicBezTo>
                  <a:close/>
                  <a:moveTo>
                    <a:pt x="191" y="76"/>
                  </a:moveTo>
                  <a:cubicBezTo>
                    <a:pt x="128" y="76"/>
                    <a:pt x="77" y="128"/>
                    <a:pt x="77" y="191"/>
                  </a:cubicBezTo>
                  <a:cubicBezTo>
                    <a:pt x="77" y="254"/>
                    <a:pt x="128" y="306"/>
                    <a:pt x="191" y="306"/>
                  </a:cubicBezTo>
                  <a:cubicBezTo>
                    <a:pt x="255" y="306"/>
                    <a:pt x="306" y="254"/>
                    <a:pt x="306" y="191"/>
                  </a:cubicBezTo>
                  <a:cubicBezTo>
                    <a:pt x="306" y="128"/>
                    <a:pt x="255" y="76"/>
                    <a:pt x="191" y="76"/>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任意多边形 327"/>
            <p:cNvSpPr/>
            <p:nvPr/>
          </p:nvSpPr>
          <p:spPr bwMode="gray">
            <a:xfrm>
              <a:off x="37190" y="7378"/>
              <a:ext cx="1083" cy="1082"/>
            </a:xfrm>
            <a:custGeom>
              <a:avLst/>
              <a:gdLst/>
              <a:ahLst/>
              <a:cxnLst/>
              <a:rect l="0" t="0" r="0" b="0"/>
              <a:pathLst>
                <a:path w="1911" h="1910">
                  <a:moveTo>
                    <a:pt x="954" y="1909"/>
                  </a:moveTo>
                  <a:cubicBezTo>
                    <a:pt x="428" y="1909"/>
                    <a:pt x="0" y="1480"/>
                    <a:pt x="0" y="955"/>
                  </a:cubicBezTo>
                  <a:cubicBezTo>
                    <a:pt x="0" y="429"/>
                    <a:pt x="429" y="0"/>
                    <a:pt x="954" y="0"/>
                  </a:cubicBezTo>
                  <a:cubicBezTo>
                    <a:pt x="1481" y="0"/>
                    <a:pt x="1910" y="429"/>
                    <a:pt x="1910" y="955"/>
                  </a:cubicBezTo>
                  <a:cubicBezTo>
                    <a:pt x="1908" y="1482"/>
                    <a:pt x="1481" y="1909"/>
                    <a:pt x="954" y="1909"/>
                  </a:cubicBezTo>
                  <a:close/>
                  <a:moveTo>
                    <a:pt x="954" y="103"/>
                  </a:moveTo>
                  <a:cubicBezTo>
                    <a:pt x="485" y="103"/>
                    <a:pt x="103" y="485"/>
                    <a:pt x="103" y="954"/>
                  </a:cubicBezTo>
                  <a:cubicBezTo>
                    <a:pt x="103" y="1424"/>
                    <a:pt x="486" y="1805"/>
                    <a:pt x="954" y="1805"/>
                  </a:cubicBezTo>
                  <a:cubicBezTo>
                    <a:pt x="1424" y="1805"/>
                    <a:pt x="1806" y="1422"/>
                    <a:pt x="1806" y="954"/>
                  </a:cubicBezTo>
                  <a:cubicBezTo>
                    <a:pt x="1806" y="485"/>
                    <a:pt x="1424" y="103"/>
                    <a:pt x="954" y="103"/>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9" name="组合 328"/>
          <p:cNvGrpSpPr/>
          <p:nvPr/>
        </p:nvGrpSpPr>
        <p:grpSpPr bwMode="gray">
          <a:xfrm>
            <a:off x="9262597" y="2650110"/>
            <a:ext cx="639571" cy="598705"/>
            <a:chOff x="40738" y="6715"/>
            <a:chExt cx="1831" cy="1714"/>
          </a:xfrm>
        </p:grpSpPr>
        <p:sp>
          <p:nvSpPr>
            <p:cNvPr id="330" name="任意多边形 329"/>
            <p:cNvSpPr/>
            <p:nvPr/>
          </p:nvSpPr>
          <p:spPr bwMode="gray">
            <a:xfrm>
              <a:off x="41475" y="7420"/>
              <a:ext cx="988" cy="995"/>
            </a:xfrm>
            <a:custGeom>
              <a:avLst/>
              <a:gdLst/>
              <a:ahLst/>
              <a:cxnLst/>
              <a:rect l="0" t="0" r="0" b="0"/>
              <a:pathLst>
                <a:path w="1744" h="1756">
                  <a:moveTo>
                    <a:pt x="877" y="1755"/>
                  </a:moveTo>
                  <a:cubicBezTo>
                    <a:pt x="643" y="1755"/>
                    <a:pt x="424" y="1663"/>
                    <a:pt x="257" y="1497"/>
                  </a:cubicBezTo>
                  <a:cubicBezTo>
                    <a:pt x="91" y="1330"/>
                    <a:pt x="0" y="1112"/>
                    <a:pt x="0" y="877"/>
                  </a:cubicBezTo>
                  <a:cubicBezTo>
                    <a:pt x="0" y="393"/>
                    <a:pt x="393" y="0"/>
                    <a:pt x="877" y="0"/>
                  </a:cubicBezTo>
                  <a:lnTo>
                    <a:pt x="877" y="0"/>
                  </a:lnTo>
                  <a:cubicBezTo>
                    <a:pt x="1293" y="0"/>
                    <a:pt x="1655" y="294"/>
                    <a:pt x="1738" y="700"/>
                  </a:cubicBezTo>
                  <a:cubicBezTo>
                    <a:pt x="1743" y="728"/>
                    <a:pt x="1726" y="756"/>
                    <a:pt x="1698" y="761"/>
                  </a:cubicBezTo>
                  <a:cubicBezTo>
                    <a:pt x="1671" y="766"/>
                    <a:pt x="1643" y="749"/>
                    <a:pt x="1638" y="721"/>
                  </a:cubicBezTo>
                  <a:cubicBezTo>
                    <a:pt x="1565" y="363"/>
                    <a:pt x="1246" y="103"/>
                    <a:pt x="879" y="103"/>
                  </a:cubicBezTo>
                  <a:lnTo>
                    <a:pt x="879" y="103"/>
                  </a:lnTo>
                  <a:cubicBezTo>
                    <a:pt x="451" y="103"/>
                    <a:pt x="104" y="450"/>
                    <a:pt x="104" y="877"/>
                  </a:cubicBezTo>
                  <a:cubicBezTo>
                    <a:pt x="104" y="1084"/>
                    <a:pt x="185" y="1278"/>
                    <a:pt x="331" y="1425"/>
                  </a:cubicBezTo>
                  <a:cubicBezTo>
                    <a:pt x="478" y="1571"/>
                    <a:pt x="672" y="1652"/>
                    <a:pt x="879" y="1652"/>
                  </a:cubicBezTo>
                  <a:lnTo>
                    <a:pt x="879" y="1652"/>
                  </a:lnTo>
                  <a:cubicBezTo>
                    <a:pt x="1215" y="1652"/>
                    <a:pt x="1511" y="1437"/>
                    <a:pt x="1615" y="1119"/>
                  </a:cubicBezTo>
                  <a:cubicBezTo>
                    <a:pt x="1624" y="1092"/>
                    <a:pt x="1654" y="1076"/>
                    <a:pt x="1680" y="1086"/>
                  </a:cubicBezTo>
                  <a:cubicBezTo>
                    <a:pt x="1707" y="1095"/>
                    <a:pt x="1722" y="1124"/>
                    <a:pt x="1713" y="1150"/>
                  </a:cubicBezTo>
                  <a:cubicBezTo>
                    <a:pt x="1594" y="1512"/>
                    <a:pt x="1259" y="1755"/>
                    <a:pt x="877" y="175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任意多边形 330"/>
            <p:cNvSpPr/>
            <p:nvPr/>
          </p:nvSpPr>
          <p:spPr bwMode="gray">
            <a:xfrm>
              <a:off x="41663" y="7648"/>
              <a:ext cx="907" cy="492"/>
            </a:xfrm>
            <a:custGeom>
              <a:avLst/>
              <a:gdLst/>
              <a:ahLst/>
              <a:cxnLst/>
              <a:rect l="0" t="0" r="0" b="0"/>
              <a:pathLst>
                <a:path w="1601" h="868">
                  <a:moveTo>
                    <a:pt x="462" y="867"/>
                  </a:moveTo>
                  <a:cubicBezTo>
                    <a:pt x="461" y="867"/>
                    <a:pt x="459" y="867"/>
                    <a:pt x="459" y="867"/>
                  </a:cubicBezTo>
                  <a:cubicBezTo>
                    <a:pt x="437" y="865"/>
                    <a:pt x="417" y="850"/>
                    <a:pt x="412" y="827"/>
                  </a:cubicBezTo>
                  <a:lnTo>
                    <a:pt x="259" y="185"/>
                  </a:lnTo>
                  <a:lnTo>
                    <a:pt x="103" y="430"/>
                  </a:lnTo>
                  <a:cubicBezTo>
                    <a:pt x="87" y="454"/>
                    <a:pt x="56" y="462"/>
                    <a:pt x="32" y="446"/>
                  </a:cubicBezTo>
                  <a:cubicBezTo>
                    <a:pt x="8" y="430"/>
                    <a:pt x="0" y="398"/>
                    <a:pt x="16" y="375"/>
                  </a:cubicBezTo>
                  <a:lnTo>
                    <a:pt x="236" y="26"/>
                  </a:lnTo>
                  <a:cubicBezTo>
                    <a:pt x="247" y="9"/>
                    <a:pt x="268" y="0"/>
                    <a:pt x="288" y="2"/>
                  </a:cubicBezTo>
                  <a:cubicBezTo>
                    <a:pt x="308" y="6"/>
                    <a:pt x="325" y="21"/>
                    <a:pt x="330" y="41"/>
                  </a:cubicBezTo>
                  <a:lnTo>
                    <a:pt x="471" y="637"/>
                  </a:lnTo>
                  <a:lnTo>
                    <a:pt x="587" y="324"/>
                  </a:lnTo>
                  <a:cubicBezTo>
                    <a:pt x="594" y="306"/>
                    <a:pt x="611" y="293"/>
                    <a:pt x="630" y="291"/>
                  </a:cubicBezTo>
                  <a:cubicBezTo>
                    <a:pt x="650" y="288"/>
                    <a:pt x="668" y="298"/>
                    <a:pt x="678" y="314"/>
                  </a:cubicBezTo>
                  <a:lnTo>
                    <a:pt x="775" y="456"/>
                  </a:lnTo>
                  <a:lnTo>
                    <a:pt x="927" y="185"/>
                  </a:lnTo>
                  <a:cubicBezTo>
                    <a:pt x="936" y="169"/>
                    <a:pt x="953" y="158"/>
                    <a:pt x="971" y="158"/>
                  </a:cubicBezTo>
                  <a:lnTo>
                    <a:pt x="971" y="158"/>
                  </a:lnTo>
                  <a:cubicBezTo>
                    <a:pt x="990" y="158"/>
                    <a:pt x="1007" y="167"/>
                    <a:pt x="1016" y="183"/>
                  </a:cubicBezTo>
                  <a:lnTo>
                    <a:pt x="1201" y="503"/>
                  </a:lnTo>
                  <a:lnTo>
                    <a:pt x="1548" y="503"/>
                  </a:lnTo>
                  <a:cubicBezTo>
                    <a:pt x="1577" y="503"/>
                    <a:pt x="1600" y="525"/>
                    <a:pt x="1600" y="554"/>
                  </a:cubicBezTo>
                  <a:cubicBezTo>
                    <a:pt x="1600" y="583"/>
                    <a:pt x="1577" y="605"/>
                    <a:pt x="1548" y="605"/>
                  </a:cubicBezTo>
                  <a:lnTo>
                    <a:pt x="1172" y="605"/>
                  </a:lnTo>
                  <a:cubicBezTo>
                    <a:pt x="1154" y="605"/>
                    <a:pt x="1136" y="596"/>
                    <a:pt x="1127" y="580"/>
                  </a:cubicBezTo>
                  <a:lnTo>
                    <a:pt x="973" y="314"/>
                  </a:lnTo>
                  <a:lnTo>
                    <a:pt x="824" y="580"/>
                  </a:lnTo>
                  <a:cubicBezTo>
                    <a:pt x="814" y="596"/>
                    <a:pt x="799" y="605"/>
                    <a:pt x="781" y="607"/>
                  </a:cubicBezTo>
                  <a:cubicBezTo>
                    <a:pt x="763" y="607"/>
                    <a:pt x="747" y="599"/>
                    <a:pt x="736" y="584"/>
                  </a:cubicBezTo>
                  <a:lnTo>
                    <a:pt x="649" y="455"/>
                  </a:lnTo>
                  <a:lnTo>
                    <a:pt x="510" y="832"/>
                  </a:lnTo>
                  <a:cubicBezTo>
                    <a:pt x="503" y="854"/>
                    <a:pt x="483" y="867"/>
                    <a:pt x="462" y="8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任意多边形 331"/>
            <p:cNvSpPr/>
            <p:nvPr/>
          </p:nvSpPr>
          <p:spPr bwMode="gray">
            <a:xfrm>
              <a:off x="42293" y="7278"/>
              <a:ext cx="147" cy="147"/>
            </a:xfrm>
            <a:custGeom>
              <a:avLst/>
              <a:gdLst/>
              <a:ahLst/>
              <a:cxnLst/>
              <a:rect l="0" t="0" r="0" b="0"/>
              <a:pathLst>
                <a:path w="259" h="260">
                  <a:moveTo>
                    <a:pt x="258" y="130"/>
                  </a:moveTo>
                  <a:cubicBezTo>
                    <a:pt x="258" y="153"/>
                    <a:pt x="253" y="173"/>
                    <a:pt x="241" y="194"/>
                  </a:cubicBezTo>
                  <a:cubicBezTo>
                    <a:pt x="229" y="214"/>
                    <a:pt x="215" y="230"/>
                    <a:pt x="194" y="242"/>
                  </a:cubicBezTo>
                  <a:cubicBezTo>
                    <a:pt x="174" y="253"/>
                    <a:pt x="153" y="259"/>
                    <a:pt x="129" y="259"/>
                  </a:cubicBezTo>
                  <a:cubicBezTo>
                    <a:pt x="105" y="259"/>
                    <a:pt x="85" y="253"/>
                    <a:pt x="64" y="242"/>
                  </a:cubicBezTo>
                  <a:cubicBezTo>
                    <a:pt x="44" y="230"/>
                    <a:pt x="29" y="214"/>
                    <a:pt x="17" y="194"/>
                  </a:cubicBezTo>
                  <a:cubicBezTo>
                    <a:pt x="5" y="173"/>
                    <a:pt x="0" y="153"/>
                    <a:pt x="0" y="130"/>
                  </a:cubicBezTo>
                  <a:cubicBezTo>
                    <a:pt x="0" y="106"/>
                    <a:pt x="5" y="85"/>
                    <a:pt x="17" y="65"/>
                  </a:cubicBezTo>
                  <a:cubicBezTo>
                    <a:pt x="29" y="44"/>
                    <a:pt x="44" y="29"/>
                    <a:pt x="64" y="18"/>
                  </a:cubicBezTo>
                  <a:cubicBezTo>
                    <a:pt x="85" y="6"/>
                    <a:pt x="105" y="0"/>
                    <a:pt x="129" y="0"/>
                  </a:cubicBezTo>
                  <a:cubicBezTo>
                    <a:pt x="153" y="0"/>
                    <a:pt x="174" y="6"/>
                    <a:pt x="194" y="18"/>
                  </a:cubicBezTo>
                  <a:cubicBezTo>
                    <a:pt x="215" y="29"/>
                    <a:pt x="229" y="44"/>
                    <a:pt x="241" y="65"/>
                  </a:cubicBezTo>
                  <a:cubicBezTo>
                    <a:pt x="253" y="85"/>
                    <a:pt x="258" y="106"/>
                    <a:pt x="258" y="13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任意多边形 332"/>
            <p:cNvSpPr/>
            <p:nvPr/>
          </p:nvSpPr>
          <p:spPr bwMode="gray">
            <a:xfrm>
              <a:off x="41405" y="8283"/>
              <a:ext cx="148" cy="147"/>
            </a:xfrm>
            <a:custGeom>
              <a:avLst/>
              <a:gdLst/>
              <a:ahLst/>
              <a:cxnLst/>
              <a:rect l="0" t="0" r="0" b="0"/>
              <a:pathLst>
                <a:path w="260" h="260">
                  <a:moveTo>
                    <a:pt x="259" y="129"/>
                  </a:moveTo>
                  <a:cubicBezTo>
                    <a:pt x="259" y="153"/>
                    <a:pt x="254" y="173"/>
                    <a:pt x="242" y="194"/>
                  </a:cubicBezTo>
                  <a:cubicBezTo>
                    <a:pt x="230" y="214"/>
                    <a:pt x="215" y="229"/>
                    <a:pt x="194" y="241"/>
                  </a:cubicBezTo>
                  <a:cubicBezTo>
                    <a:pt x="174" y="252"/>
                    <a:pt x="154" y="259"/>
                    <a:pt x="130" y="259"/>
                  </a:cubicBezTo>
                  <a:cubicBezTo>
                    <a:pt x="106" y="259"/>
                    <a:pt x="86" y="252"/>
                    <a:pt x="65" y="241"/>
                  </a:cubicBezTo>
                  <a:cubicBezTo>
                    <a:pt x="45" y="229"/>
                    <a:pt x="30" y="214"/>
                    <a:pt x="18" y="194"/>
                  </a:cubicBezTo>
                  <a:cubicBezTo>
                    <a:pt x="6" y="173"/>
                    <a:pt x="0" y="152"/>
                    <a:pt x="0" y="129"/>
                  </a:cubicBezTo>
                  <a:cubicBezTo>
                    <a:pt x="0" y="105"/>
                    <a:pt x="6" y="85"/>
                    <a:pt x="18" y="65"/>
                  </a:cubicBezTo>
                  <a:cubicBezTo>
                    <a:pt x="30" y="44"/>
                    <a:pt x="45" y="28"/>
                    <a:pt x="65" y="17"/>
                  </a:cubicBezTo>
                  <a:cubicBezTo>
                    <a:pt x="86" y="5"/>
                    <a:pt x="106" y="0"/>
                    <a:pt x="130" y="0"/>
                  </a:cubicBezTo>
                  <a:cubicBezTo>
                    <a:pt x="154" y="0"/>
                    <a:pt x="174" y="5"/>
                    <a:pt x="194" y="17"/>
                  </a:cubicBezTo>
                  <a:cubicBezTo>
                    <a:pt x="215" y="28"/>
                    <a:pt x="230" y="44"/>
                    <a:pt x="242" y="65"/>
                  </a:cubicBezTo>
                  <a:cubicBezTo>
                    <a:pt x="254" y="85"/>
                    <a:pt x="259" y="106"/>
                    <a:pt x="259" y="12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任意多边形 333"/>
            <p:cNvSpPr/>
            <p:nvPr/>
          </p:nvSpPr>
          <p:spPr bwMode="gray">
            <a:xfrm>
              <a:off x="40738" y="6715"/>
              <a:ext cx="1662" cy="1685"/>
            </a:xfrm>
            <a:custGeom>
              <a:avLst/>
              <a:gdLst/>
              <a:ahLst/>
              <a:cxnLst/>
              <a:rect l="0" t="0" r="0" b="0"/>
              <a:pathLst>
                <a:path w="2932" h="2972">
                  <a:moveTo>
                    <a:pt x="2931" y="1121"/>
                  </a:moveTo>
                  <a:cubicBezTo>
                    <a:pt x="2753" y="471"/>
                    <a:pt x="2137" y="0"/>
                    <a:pt x="1420" y="46"/>
                  </a:cubicBezTo>
                  <a:cubicBezTo>
                    <a:pt x="689" y="92"/>
                    <a:pt x="98" y="683"/>
                    <a:pt x="52" y="1414"/>
                  </a:cubicBezTo>
                  <a:cubicBezTo>
                    <a:pt x="0" y="2222"/>
                    <a:pt x="606" y="2903"/>
                    <a:pt x="1386" y="2971"/>
                  </a:cubicBezTo>
                  <a:cubicBezTo>
                    <a:pt x="1352" y="2934"/>
                    <a:pt x="1320" y="2896"/>
                    <a:pt x="1291" y="2855"/>
                  </a:cubicBezTo>
                  <a:lnTo>
                    <a:pt x="1291" y="2855"/>
                  </a:lnTo>
                  <a:cubicBezTo>
                    <a:pt x="1178" y="2781"/>
                    <a:pt x="1080" y="2657"/>
                    <a:pt x="1002" y="2498"/>
                  </a:cubicBezTo>
                  <a:cubicBezTo>
                    <a:pt x="1038" y="2483"/>
                    <a:pt x="1075" y="2470"/>
                    <a:pt x="1110" y="2459"/>
                  </a:cubicBezTo>
                  <a:cubicBezTo>
                    <a:pt x="1102" y="2425"/>
                    <a:pt x="1096" y="2392"/>
                    <a:pt x="1090" y="2356"/>
                  </a:cubicBezTo>
                  <a:cubicBezTo>
                    <a:pt x="1090" y="2356"/>
                    <a:pt x="1090" y="2356"/>
                    <a:pt x="1090" y="2358"/>
                  </a:cubicBezTo>
                  <a:cubicBezTo>
                    <a:pt x="1046" y="2371"/>
                    <a:pt x="1002" y="2387"/>
                    <a:pt x="958" y="2404"/>
                  </a:cubicBezTo>
                  <a:cubicBezTo>
                    <a:pt x="863" y="2169"/>
                    <a:pt x="808" y="1876"/>
                    <a:pt x="808" y="1562"/>
                  </a:cubicBezTo>
                  <a:cubicBezTo>
                    <a:pt x="808" y="1550"/>
                    <a:pt x="808" y="1538"/>
                    <a:pt x="808" y="1526"/>
                  </a:cubicBezTo>
                  <a:lnTo>
                    <a:pt x="1295" y="1526"/>
                  </a:lnTo>
                  <a:cubicBezTo>
                    <a:pt x="1321" y="1491"/>
                    <a:pt x="1349" y="1456"/>
                    <a:pt x="1379" y="1423"/>
                  </a:cubicBezTo>
                  <a:lnTo>
                    <a:pt x="812" y="1423"/>
                  </a:lnTo>
                  <a:cubicBezTo>
                    <a:pt x="829" y="1105"/>
                    <a:pt x="902" y="819"/>
                    <a:pt x="1013" y="603"/>
                  </a:cubicBezTo>
                  <a:cubicBezTo>
                    <a:pt x="1155" y="654"/>
                    <a:pt x="1307" y="684"/>
                    <a:pt x="1463" y="690"/>
                  </a:cubicBezTo>
                  <a:lnTo>
                    <a:pt x="1463" y="1344"/>
                  </a:lnTo>
                  <a:cubicBezTo>
                    <a:pt x="1496" y="1315"/>
                    <a:pt x="1530" y="1289"/>
                    <a:pt x="1566" y="1264"/>
                  </a:cubicBezTo>
                  <a:lnTo>
                    <a:pt x="1566" y="1264"/>
                  </a:lnTo>
                  <a:lnTo>
                    <a:pt x="1566" y="690"/>
                  </a:lnTo>
                  <a:cubicBezTo>
                    <a:pt x="1721" y="684"/>
                    <a:pt x="1873" y="655"/>
                    <a:pt x="2017" y="603"/>
                  </a:cubicBezTo>
                  <a:cubicBezTo>
                    <a:pt x="2083" y="732"/>
                    <a:pt x="2137" y="888"/>
                    <a:pt x="2173" y="1061"/>
                  </a:cubicBezTo>
                  <a:lnTo>
                    <a:pt x="2173" y="1061"/>
                  </a:lnTo>
                  <a:cubicBezTo>
                    <a:pt x="2187" y="1061"/>
                    <a:pt x="2200" y="1059"/>
                    <a:pt x="2215" y="1059"/>
                  </a:cubicBezTo>
                  <a:cubicBezTo>
                    <a:pt x="2236" y="1059"/>
                    <a:pt x="2257" y="1061"/>
                    <a:pt x="2278" y="1061"/>
                  </a:cubicBezTo>
                  <a:cubicBezTo>
                    <a:pt x="2241" y="873"/>
                    <a:pt x="2186" y="704"/>
                    <a:pt x="2113" y="562"/>
                  </a:cubicBezTo>
                  <a:cubicBezTo>
                    <a:pt x="2195" y="525"/>
                    <a:pt x="2274" y="480"/>
                    <a:pt x="2349" y="428"/>
                  </a:cubicBezTo>
                  <a:cubicBezTo>
                    <a:pt x="2574" y="603"/>
                    <a:pt x="2743" y="844"/>
                    <a:pt x="2824" y="1121"/>
                  </a:cubicBezTo>
                  <a:lnTo>
                    <a:pt x="2931" y="1121"/>
                  </a:lnTo>
                  <a:close/>
                  <a:moveTo>
                    <a:pt x="2258" y="366"/>
                  </a:moveTo>
                  <a:cubicBezTo>
                    <a:pt x="2195" y="407"/>
                    <a:pt x="2130" y="443"/>
                    <a:pt x="2062" y="473"/>
                  </a:cubicBezTo>
                  <a:cubicBezTo>
                    <a:pt x="1980" y="339"/>
                    <a:pt x="1882" y="234"/>
                    <a:pt x="1774" y="170"/>
                  </a:cubicBezTo>
                  <a:cubicBezTo>
                    <a:pt x="1951" y="204"/>
                    <a:pt x="2114" y="271"/>
                    <a:pt x="2258" y="366"/>
                  </a:cubicBezTo>
                  <a:close/>
                  <a:moveTo>
                    <a:pt x="1564" y="201"/>
                  </a:moveTo>
                  <a:cubicBezTo>
                    <a:pt x="1716" y="223"/>
                    <a:pt x="1855" y="335"/>
                    <a:pt x="1964" y="512"/>
                  </a:cubicBezTo>
                  <a:cubicBezTo>
                    <a:pt x="1836" y="556"/>
                    <a:pt x="1701" y="581"/>
                    <a:pt x="1564" y="587"/>
                  </a:cubicBezTo>
                  <a:lnTo>
                    <a:pt x="1564" y="201"/>
                  </a:lnTo>
                  <a:close/>
                  <a:moveTo>
                    <a:pt x="1461" y="201"/>
                  </a:moveTo>
                  <a:lnTo>
                    <a:pt x="1461" y="587"/>
                  </a:lnTo>
                  <a:cubicBezTo>
                    <a:pt x="1324" y="581"/>
                    <a:pt x="1191" y="556"/>
                    <a:pt x="1063" y="512"/>
                  </a:cubicBezTo>
                  <a:cubicBezTo>
                    <a:pt x="1174" y="336"/>
                    <a:pt x="1311" y="224"/>
                    <a:pt x="1461" y="201"/>
                  </a:cubicBezTo>
                  <a:close/>
                  <a:moveTo>
                    <a:pt x="1253" y="171"/>
                  </a:moveTo>
                  <a:cubicBezTo>
                    <a:pt x="1145" y="236"/>
                    <a:pt x="1048" y="340"/>
                    <a:pt x="966" y="475"/>
                  </a:cubicBezTo>
                  <a:cubicBezTo>
                    <a:pt x="899" y="444"/>
                    <a:pt x="833" y="409"/>
                    <a:pt x="770" y="368"/>
                  </a:cubicBezTo>
                  <a:cubicBezTo>
                    <a:pt x="914" y="273"/>
                    <a:pt x="1077" y="205"/>
                    <a:pt x="1253" y="171"/>
                  </a:cubicBezTo>
                  <a:close/>
                  <a:moveTo>
                    <a:pt x="680" y="432"/>
                  </a:moveTo>
                  <a:cubicBezTo>
                    <a:pt x="755" y="484"/>
                    <a:pt x="834" y="529"/>
                    <a:pt x="916" y="564"/>
                  </a:cubicBezTo>
                  <a:cubicBezTo>
                    <a:pt x="800" y="793"/>
                    <a:pt x="725" y="1091"/>
                    <a:pt x="709" y="1423"/>
                  </a:cubicBezTo>
                  <a:lnTo>
                    <a:pt x="155" y="1423"/>
                  </a:lnTo>
                  <a:cubicBezTo>
                    <a:pt x="180" y="1021"/>
                    <a:pt x="380" y="666"/>
                    <a:pt x="680" y="432"/>
                  </a:cubicBezTo>
                  <a:close/>
                  <a:moveTo>
                    <a:pt x="155" y="1599"/>
                  </a:moveTo>
                  <a:cubicBezTo>
                    <a:pt x="153" y="1575"/>
                    <a:pt x="152" y="1551"/>
                    <a:pt x="152" y="1528"/>
                  </a:cubicBezTo>
                  <a:lnTo>
                    <a:pt x="706" y="1528"/>
                  </a:lnTo>
                  <a:cubicBezTo>
                    <a:pt x="706" y="1540"/>
                    <a:pt x="706" y="1551"/>
                    <a:pt x="706" y="1563"/>
                  </a:cubicBezTo>
                  <a:cubicBezTo>
                    <a:pt x="706" y="1891"/>
                    <a:pt x="766" y="2198"/>
                    <a:pt x="867" y="2446"/>
                  </a:cubicBezTo>
                  <a:cubicBezTo>
                    <a:pt x="796" y="2482"/>
                    <a:pt x="726" y="2523"/>
                    <a:pt x="660" y="2570"/>
                  </a:cubicBezTo>
                  <a:cubicBezTo>
                    <a:pt x="371" y="2337"/>
                    <a:pt x="179" y="1990"/>
                    <a:pt x="155" y="1599"/>
                  </a:cubicBezTo>
                  <a:close/>
                  <a:moveTo>
                    <a:pt x="746" y="2635"/>
                  </a:moveTo>
                  <a:cubicBezTo>
                    <a:pt x="799" y="2599"/>
                    <a:pt x="853" y="2568"/>
                    <a:pt x="908" y="2540"/>
                  </a:cubicBezTo>
                  <a:cubicBezTo>
                    <a:pt x="957" y="2640"/>
                    <a:pt x="1014" y="2729"/>
                    <a:pt x="1077" y="2801"/>
                  </a:cubicBezTo>
                  <a:cubicBezTo>
                    <a:pt x="958" y="2762"/>
                    <a:pt x="848" y="2705"/>
                    <a:pt x="746" y="2635"/>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5" name="文本框 334"/>
          <p:cNvSpPr txBox="1"/>
          <p:nvPr/>
        </p:nvSpPr>
        <p:spPr bwMode="gray">
          <a:xfrm>
            <a:off x="3164294" y="2884058"/>
            <a:ext cx="949854" cy="276999"/>
          </a:xfrm>
          <a:prstGeom prst="rect">
            <a:avLst/>
          </a:prstGeom>
          <a:noFill/>
        </p:spPr>
        <p:txBody>
          <a:bodyPr wrap="square" rtlCol="0">
            <a:spAutoFit/>
          </a:bodyPr>
          <a:lstStyle/>
          <a:p>
            <a:pPr fontAlgn="ctr"/>
            <a:r>
              <a:rPr lang="en-US" sz="1200" dirty="0" smtClean="0">
                <a:solidFill>
                  <a:srgbClr val="1D1D1A"/>
                </a:solidFill>
                <a:latin typeface="Huawei Sans" panose="020C0503030203020204" pitchFamily="34" charset="0"/>
              </a:rPr>
              <a:t>Manager</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文本框 335"/>
          <p:cNvSpPr txBox="1"/>
          <p:nvPr/>
        </p:nvSpPr>
        <p:spPr bwMode="gray">
          <a:xfrm>
            <a:off x="6506352" y="2884058"/>
            <a:ext cx="1032629" cy="276999"/>
          </a:xfrm>
          <a:prstGeom prst="rect">
            <a:avLst/>
          </a:prstGeom>
          <a:noFill/>
        </p:spPr>
        <p:txBody>
          <a:bodyPr wrap="square" rtlCol="0">
            <a:spAutoFit/>
          </a:bodyPr>
          <a:lstStyle/>
          <a:p>
            <a:pPr fontAlgn="ctr"/>
            <a:r>
              <a:rPr lang="en-US" sz="1200" dirty="0" smtClean="0">
                <a:solidFill>
                  <a:srgbClr val="1D1D1A"/>
                </a:solidFill>
                <a:latin typeface="Huawei Sans" panose="020C0503030203020204" pitchFamily="34" charset="0"/>
              </a:rPr>
              <a:t>Controller</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文本框 336"/>
          <p:cNvSpPr txBox="1"/>
          <p:nvPr/>
        </p:nvSpPr>
        <p:spPr bwMode="gray">
          <a:xfrm>
            <a:off x="9831435" y="2884058"/>
            <a:ext cx="918326" cy="276999"/>
          </a:xfrm>
          <a:prstGeom prst="rect">
            <a:avLst/>
          </a:prstGeom>
          <a:noFill/>
        </p:spPr>
        <p:txBody>
          <a:bodyPr wrap="square" rtlCol="0">
            <a:spAutoFit/>
          </a:bodyPr>
          <a:lstStyle/>
          <a:p>
            <a:pPr fontAlgn="ctr"/>
            <a:r>
              <a:rPr lang="en-US" sz="1200" dirty="0" smtClean="0">
                <a:solidFill>
                  <a:srgbClr val="1D1D1A"/>
                </a:solidFill>
                <a:latin typeface="Huawei Sans" panose="020C0503030203020204" pitchFamily="34" charset="0"/>
              </a:rPr>
              <a:t>Analyzer</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圆角矩形 291">
            <a:extLst>
              <a:ext uri="{FF2B5EF4-FFF2-40B4-BE49-F238E27FC236}">
                <a16:creationId xmlns:a16="http://schemas.microsoft.com/office/drawing/2014/main" xmlns="" id="{F9175EE9-16FA-47BC-977D-575CC2C4111A}"/>
              </a:ext>
            </a:extLst>
          </p:cNvPr>
          <p:cNvSpPr/>
          <p:nvPr/>
        </p:nvSpPr>
        <p:spPr bwMode="gray">
          <a:xfrm flipH="1">
            <a:off x="9429816" y="3660418"/>
            <a:ext cx="2116799" cy="2453540"/>
          </a:xfrm>
          <a:prstGeom prst="roundRect">
            <a:avLst>
              <a:gd name="adj" fmla="val 0"/>
            </a:avLst>
          </a:prstGeom>
          <a:noFill/>
          <a:ln w="12700" cap="flat" cmpd="sng" algn="ctr">
            <a:solidFill>
              <a:schemeClr val="bg1">
                <a:lumMod val="85000"/>
              </a:schemeClr>
            </a:solidFill>
            <a:prstDash val="solid"/>
            <a:miter lim="800000"/>
          </a:ln>
          <a:effectLst/>
        </p:spPr>
        <p:txBody>
          <a:bodyPr lIns="47963" tIns="47963" rIns="47963" bIns="47963" anchor="ctr" anchorCtr="1"/>
          <a:lstStyle/>
          <a:p>
            <a:pPr indent="-138940" algn="ctr" defTabSz="798001" eaLnBrk="0" fontAlgn="ctr" hangingPunct="0">
              <a:spcBef>
                <a:spcPct val="0"/>
              </a:spcBef>
              <a:spcAft>
                <a:spcPct val="0"/>
              </a:spcAft>
              <a:buClr>
                <a:srgbClr val="1F497D"/>
              </a:buClr>
            </a:pPr>
            <a:endParaRPr kumimoji="1" lang="en-US" sz="12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0" name="Freeform 78">
            <a:extLst>
              <a:ext uri="{FF2B5EF4-FFF2-40B4-BE49-F238E27FC236}">
                <a16:creationId xmlns:a16="http://schemas.microsoft.com/office/drawing/2014/main" xmlns="" id="{3AAAC39F-57EC-417D-B91F-779E9366D979}"/>
              </a:ext>
            </a:extLst>
          </p:cNvPr>
          <p:cNvSpPr>
            <a:spLocks noEditPoints="1"/>
          </p:cNvSpPr>
          <p:nvPr/>
        </p:nvSpPr>
        <p:spPr bwMode="gray">
          <a:xfrm flipH="1">
            <a:off x="10797299" y="3991909"/>
            <a:ext cx="492278"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41" name="组合 63">
            <a:extLst>
              <a:ext uri="{FF2B5EF4-FFF2-40B4-BE49-F238E27FC236}">
                <a16:creationId xmlns:a16="http://schemas.microsoft.com/office/drawing/2014/main" xmlns="" id="{CB349897-3B98-42EA-A592-977EC1DF01C6}"/>
              </a:ext>
            </a:extLst>
          </p:cNvPr>
          <p:cNvGrpSpPr/>
          <p:nvPr/>
        </p:nvGrpSpPr>
        <p:grpSpPr bwMode="gray">
          <a:xfrm flipH="1">
            <a:off x="10846854" y="5291075"/>
            <a:ext cx="374492" cy="292567"/>
            <a:chOff x="1162859" y="3772128"/>
            <a:chExt cx="427038" cy="447675"/>
          </a:xfrm>
          <a:solidFill>
            <a:schemeClr val="bg1">
              <a:lumMod val="50000"/>
            </a:schemeClr>
          </a:solidFill>
        </p:grpSpPr>
        <p:sp>
          <p:nvSpPr>
            <p:cNvPr id="404" name="Freeform 12">
              <a:extLst>
                <a:ext uri="{FF2B5EF4-FFF2-40B4-BE49-F238E27FC236}">
                  <a16:creationId xmlns:a16="http://schemas.microsoft.com/office/drawing/2014/main" xmlns="" id="{5066C2F0-EE50-4454-B72C-AF31EEB0AEEE}"/>
                </a:ext>
              </a:extLst>
            </p:cNvPr>
            <p:cNvSpPr>
              <a:spLocks/>
            </p:cNvSpPr>
            <p:nvPr/>
          </p:nvSpPr>
          <p:spPr bwMode="gray">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5" name="Freeform 13">
              <a:extLst>
                <a:ext uri="{FF2B5EF4-FFF2-40B4-BE49-F238E27FC236}">
                  <a16:creationId xmlns:a16="http://schemas.microsoft.com/office/drawing/2014/main" xmlns="" id="{874A4A6C-D8E2-4CA8-AF10-CEA2EB2703CD}"/>
                </a:ext>
              </a:extLst>
            </p:cNvPr>
            <p:cNvSpPr>
              <a:spLocks noEditPoints="1"/>
            </p:cNvSpPr>
            <p:nvPr/>
          </p:nvSpPr>
          <p:spPr bwMode="gray">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42" name="矩形 341">
            <a:extLst>
              <a:ext uri="{FF2B5EF4-FFF2-40B4-BE49-F238E27FC236}">
                <a16:creationId xmlns:a16="http://schemas.microsoft.com/office/drawing/2014/main" xmlns="" id="{22B758A2-3F87-4C80-BB89-3655A3074F05}"/>
              </a:ext>
            </a:extLst>
          </p:cNvPr>
          <p:cNvSpPr/>
          <p:nvPr/>
        </p:nvSpPr>
        <p:spPr bwMode="gray">
          <a:xfrm flipH="1">
            <a:off x="10669779" y="4268038"/>
            <a:ext cx="747319" cy="276999"/>
          </a:xfrm>
          <a:prstGeom prst="rect">
            <a:avLst/>
          </a:prstGeom>
        </p:spPr>
        <p:txBody>
          <a:bodyPr wrap="none">
            <a:spAutoFit/>
          </a:bodyPr>
          <a:lstStyle/>
          <a:p>
            <a:pPr algn="ctr" defTabSz="914373" fontAlgn="ctr"/>
            <a:r>
              <a:rPr lang="en-US" sz="1200" dirty="0" smtClean="0">
                <a:solidFill>
                  <a:prstClr val="black"/>
                </a:solidFill>
                <a:latin typeface="Huawei Sans" panose="020C0503030203020204" pitchFamily="34" charset="0"/>
              </a:rPr>
              <a:t>Campus</a:t>
            </a:r>
            <a:endParaRPr lang="en-US" sz="1200" dirty="0">
              <a:solidFill>
                <a:prstClr val="black"/>
              </a:solidFill>
              <a:latin typeface="Huawei Sans" panose="020C0503030203020204" pitchFamily="34" charset="0"/>
            </a:endParaRPr>
          </a:p>
        </p:txBody>
      </p:sp>
      <p:sp>
        <p:nvSpPr>
          <p:cNvPr id="343" name="矩形 342">
            <a:extLst>
              <a:ext uri="{FF2B5EF4-FFF2-40B4-BE49-F238E27FC236}">
                <a16:creationId xmlns:a16="http://schemas.microsoft.com/office/drawing/2014/main" xmlns="" id="{C6A630E9-6F2E-4219-9DE5-74ADC102DDB5}"/>
              </a:ext>
            </a:extLst>
          </p:cNvPr>
          <p:cNvSpPr/>
          <p:nvPr/>
        </p:nvSpPr>
        <p:spPr bwMode="gray">
          <a:xfrm flipH="1">
            <a:off x="10708250" y="5574092"/>
            <a:ext cx="670375" cy="276999"/>
          </a:xfrm>
          <a:prstGeom prst="rect">
            <a:avLst/>
          </a:prstGeom>
        </p:spPr>
        <p:txBody>
          <a:bodyPr wrap="none">
            <a:spAutoFit/>
          </a:bodyPr>
          <a:lstStyle/>
          <a:p>
            <a:pPr algn="ctr" defTabSz="914373" fontAlgn="ctr"/>
            <a:r>
              <a:rPr lang="en-US" sz="1200" dirty="0" smtClean="0">
                <a:solidFill>
                  <a:prstClr val="black"/>
                </a:solidFill>
                <a:latin typeface="Huawei Sans" panose="020C0503030203020204" pitchFamily="34" charset="0"/>
              </a:rPr>
              <a:t>Branch</a:t>
            </a:r>
            <a:endParaRPr lang="en-US" sz="1200" dirty="0">
              <a:solidFill>
                <a:prstClr val="black"/>
              </a:solidFill>
              <a:latin typeface="Huawei Sans" panose="020C0503030203020204" pitchFamily="34" charset="0"/>
            </a:endParaRPr>
          </a:p>
        </p:txBody>
      </p:sp>
      <p:sp>
        <p:nvSpPr>
          <p:cNvPr id="344" name="Freeform 116">
            <a:extLst>
              <a:ext uri="{FF2B5EF4-FFF2-40B4-BE49-F238E27FC236}">
                <a16:creationId xmlns:a16="http://schemas.microsoft.com/office/drawing/2014/main" xmlns="" id="{D3D62899-F7DF-4FB7-94A9-5180D5AB5991}"/>
              </a:ext>
            </a:extLst>
          </p:cNvPr>
          <p:cNvSpPr>
            <a:spLocks noEditPoints="1"/>
          </p:cNvSpPr>
          <p:nvPr/>
        </p:nvSpPr>
        <p:spPr bwMode="gray">
          <a:xfrm flipH="1">
            <a:off x="9969419" y="4066538"/>
            <a:ext cx="260706"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5" name="Freeform 116">
            <a:extLst>
              <a:ext uri="{FF2B5EF4-FFF2-40B4-BE49-F238E27FC236}">
                <a16:creationId xmlns:a16="http://schemas.microsoft.com/office/drawing/2014/main" xmlns="" id="{3FE4FC27-A6B4-44FF-8C7F-51DC12659C9B}"/>
              </a:ext>
            </a:extLst>
          </p:cNvPr>
          <p:cNvSpPr>
            <a:spLocks noEditPoints="1"/>
          </p:cNvSpPr>
          <p:nvPr/>
        </p:nvSpPr>
        <p:spPr bwMode="gray">
          <a:xfrm flipH="1">
            <a:off x="9957203" y="4451873"/>
            <a:ext cx="260706"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46" name="组合 594">
            <a:extLst>
              <a:ext uri="{FF2B5EF4-FFF2-40B4-BE49-F238E27FC236}">
                <a16:creationId xmlns:a16="http://schemas.microsoft.com/office/drawing/2014/main" xmlns="" id="{F213EEBF-1C1D-4423-A0EB-DA755F293CF2}"/>
              </a:ext>
            </a:extLst>
          </p:cNvPr>
          <p:cNvGrpSpPr/>
          <p:nvPr/>
        </p:nvGrpSpPr>
        <p:grpSpPr bwMode="gray">
          <a:xfrm flipH="1">
            <a:off x="10477336" y="3952067"/>
            <a:ext cx="125197" cy="110325"/>
            <a:chOff x="10096500" y="3467100"/>
            <a:chExt cx="238125" cy="212725"/>
          </a:xfrm>
          <a:solidFill>
            <a:srgbClr val="0076B1"/>
          </a:solidFill>
        </p:grpSpPr>
        <p:sp>
          <p:nvSpPr>
            <p:cNvPr id="400" name="Freeform 511">
              <a:extLst>
                <a:ext uri="{FF2B5EF4-FFF2-40B4-BE49-F238E27FC236}">
                  <a16:creationId xmlns:a16="http://schemas.microsoft.com/office/drawing/2014/main" xmlns="" id="{974D9CFB-1A85-4CBC-8493-1C520E0A5610}"/>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1" name="Freeform 512">
              <a:extLst>
                <a:ext uri="{FF2B5EF4-FFF2-40B4-BE49-F238E27FC236}">
                  <a16:creationId xmlns:a16="http://schemas.microsoft.com/office/drawing/2014/main" xmlns="" id="{35FAEFDA-0067-4FEE-BD07-6CA85671CEB1}"/>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2" name="Freeform 513">
              <a:extLst>
                <a:ext uri="{FF2B5EF4-FFF2-40B4-BE49-F238E27FC236}">
                  <a16:creationId xmlns:a16="http://schemas.microsoft.com/office/drawing/2014/main" xmlns="" id="{94ADB85B-1430-4E55-97B8-47567AD33899}"/>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3" name="Freeform 515">
              <a:extLst>
                <a:ext uri="{FF2B5EF4-FFF2-40B4-BE49-F238E27FC236}">
                  <a16:creationId xmlns:a16="http://schemas.microsoft.com/office/drawing/2014/main" xmlns="" id="{9085E220-7ACA-426F-8087-497B3997CA9D}"/>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47" name="组合 594">
            <a:extLst>
              <a:ext uri="{FF2B5EF4-FFF2-40B4-BE49-F238E27FC236}">
                <a16:creationId xmlns:a16="http://schemas.microsoft.com/office/drawing/2014/main" xmlns="" id="{29EA4E84-5AD3-41F4-978F-09B26EEA92C1}"/>
              </a:ext>
            </a:extLst>
          </p:cNvPr>
          <p:cNvGrpSpPr/>
          <p:nvPr/>
        </p:nvGrpSpPr>
        <p:grpSpPr bwMode="gray">
          <a:xfrm flipH="1">
            <a:off x="10383429" y="4139236"/>
            <a:ext cx="125197" cy="110325"/>
            <a:chOff x="10096500" y="3467100"/>
            <a:chExt cx="238125" cy="212725"/>
          </a:xfrm>
          <a:solidFill>
            <a:srgbClr val="0076B1"/>
          </a:solidFill>
        </p:grpSpPr>
        <p:sp>
          <p:nvSpPr>
            <p:cNvPr id="396" name="Freeform 511">
              <a:extLst>
                <a:ext uri="{FF2B5EF4-FFF2-40B4-BE49-F238E27FC236}">
                  <a16:creationId xmlns:a16="http://schemas.microsoft.com/office/drawing/2014/main" xmlns="" id="{12ED8991-9A5F-473C-B3F2-A82C0EC9CB8C}"/>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7" name="Freeform 512">
              <a:extLst>
                <a:ext uri="{FF2B5EF4-FFF2-40B4-BE49-F238E27FC236}">
                  <a16:creationId xmlns:a16="http://schemas.microsoft.com/office/drawing/2014/main" xmlns="" id="{B9C75C8C-B835-48D6-AC17-9DF39621712B}"/>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8" name="Freeform 513">
              <a:extLst>
                <a:ext uri="{FF2B5EF4-FFF2-40B4-BE49-F238E27FC236}">
                  <a16:creationId xmlns:a16="http://schemas.microsoft.com/office/drawing/2014/main" xmlns="" id="{CBEE49E4-5BB5-4A2D-8993-43CD9182195E}"/>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9" name="Freeform 515">
              <a:extLst>
                <a:ext uri="{FF2B5EF4-FFF2-40B4-BE49-F238E27FC236}">
                  <a16:creationId xmlns:a16="http://schemas.microsoft.com/office/drawing/2014/main" xmlns="" id="{6BAEEBFF-0BEA-4DF0-8055-280B43C02C04}"/>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48" name="组合 594">
            <a:extLst>
              <a:ext uri="{FF2B5EF4-FFF2-40B4-BE49-F238E27FC236}">
                <a16:creationId xmlns:a16="http://schemas.microsoft.com/office/drawing/2014/main" xmlns="" id="{869CDAA0-D726-4A56-B016-26FCC9F2EB0C}"/>
              </a:ext>
            </a:extLst>
          </p:cNvPr>
          <p:cNvGrpSpPr/>
          <p:nvPr/>
        </p:nvGrpSpPr>
        <p:grpSpPr bwMode="gray">
          <a:xfrm flipH="1">
            <a:off x="10488210" y="4326405"/>
            <a:ext cx="125197" cy="110325"/>
            <a:chOff x="10096500" y="3467100"/>
            <a:chExt cx="238125" cy="212725"/>
          </a:xfrm>
          <a:solidFill>
            <a:srgbClr val="0076B1"/>
          </a:solidFill>
        </p:grpSpPr>
        <p:sp>
          <p:nvSpPr>
            <p:cNvPr id="392" name="Freeform 511">
              <a:extLst>
                <a:ext uri="{FF2B5EF4-FFF2-40B4-BE49-F238E27FC236}">
                  <a16:creationId xmlns:a16="http://schemas.microsoft.com/office/drawing/2014/main" xmlns="" id="{5A834CDD-4C1F-4570-B8AF-30686E36258D}"/>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3" name="Freeform 512">
              <a:extLst>
                <a:ext uri="{FF2B5EF4-FFF2-40B4-BE49-F238E27FC236}">
                  <a16:creationId xmlns:a16="http://schemas.microsoft.com/office/drawing/2014/main" xmlns="" id="{2C62D05B-83FC-428A-B551-FD673CF14913}"/>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4" name="Freeform 513">
              <a:extLst>
                <a:ext uri="{FF2B5EF4-FFF2-40B4-BE49-F238E27FC236}">
                  <a16:creationId xmlns:a16="http://schemas.microsoft.com/office/drawing/2014/main" xmlns="" id="{62DA00B1-6418-453D-9F71-A46CF16B52FB}"/>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5" name="Freeform 515">
              <a:extLst>
                <a:ext uri="{FF2B5EF4-FFF2-40B4-BE49-F238E27FC236}">
                  <a16:creationId xmlns:a16="http://schemas.microsoft.com/office/drawing/2014/main" xmlns="" id="{654679A9-8723-4D01-9AEC-D04022EE454F}"/>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349" name="直接连接符 348">
            <a:extLst>
              <a:ext uri="{FF2B5EF4-FFF2-40B4-BE49-F238E27FC236}">
                <a16:creationId xmlns:a16="http://schemas.microsoft.com/office/drawing/2014/main" xmlns="" id="{6F4407FD-EB61-4357-B753-618BA7B0A422}"/>
              </a:ext>
            </a:extLst>
          </p:cNvPr>
          <p:cNvCxnSpPr/>
          <p:nvPr/>
        </p:nvCxnSpPr>
        <p:spPr bwMode="gray">
          <a:xfrm flipH="1">
            <a:off x="9577246" y="4303418"/>
            <a:ext cx="176989" cy="0"/>
          </a:xfrm>
          <a:prstGeom prst="line">
            <a:avLst/>
          </a:prstGeom>
          <a:noFill/>
          <a:ln w="6350" cap="flat" cmpd="sng" algn="ctr">
            <a:solidFill>
              <a:schemeClr val="bg1">
                <a:lumMod val="50000"/>
              </a:schemeClr>
            </a:solidFill>
            <a:prstDash val="solid"/>
            <a:miter lim="800000"/>
          </a:ln>
          <a:effectLst/>
        </p:spPr>
      </p:cxnSp>
      <p:cxnSp>
        <p:nvCxnSpPr>
          <p:cNvPr id="350" name="直接连接符 349">
            <a:extLst>
              <a:ext uri="{FF2B5EF4-FFF2-40B4-BE49-F238E27FC236}">
                <a16:creationId xmlns:a16="http://schemas.microsoft.com/office/drawing/2014/main" xmlns="" id="{5C893AEE-F536-49D6-B019-1F81BF3FC574}"/>
              </a:ext>
            </a:extLst>
          </p:cNvPr>
          <p:cNvCxnSpPr/>
          <p:nvPr/>
        </p:nvCxnSpPr>
        <p:spPr bwMode="gray">
          <a:xfrm flipH="1">
            <a:off x="9863501" y="4097408"/>
            <a:ext cx="88495" cy="0"/>
          </a:xfrm>
          <a:prstGeom prst="line">
            <a:avLst/>
          </a:prstGeom>
          <a:noFill/>
          <a:ln w="6350" cap="flat" cmpd="sng" algn="ctr">
            <a:solidFill>
              <a:schemeClr val="bg1">
                <a:lumMod val="50000"/>
              </a:schemeClr>
            </a:solidFill>
            <a:prstDash val="solid"/>
            <a:miter lim="800000"/>
          </a:ln>
          <a:effectLst/>
        </p:spPr>
      </p:cxnSp>
      <p:cxnSp>
        <p:nvCxnSpPr>
          <p:cNvPr id="351" name="直接连接符 350">
            <a:extLst>
              <a:ext uri="{FF2B5EF4-FFF2-40B4-BE49-F238E27FC236}">
                <a16:creationId xmlns:a16="http://schemas.microsoft.com/office/drawing/2014/main" xmlns="" id="{EF5BD758-7698-4609-B93C-72194FFB1EAC}"/>
              </a:ext>
            </a:extLst>
          </p:cNvPr>
          <p:cNvCxnSpPr/>
          <p:nvPr/>
        </p:nvCxnSpPr>
        <p:spPr bwMode="gray">
          <a:xfrm flipH="1">
            <a:off x="9857221" y="4482704"/>
            <a:ext cx="88495" cy="0"/>
          </a:xfrm>
          <a:prstGeom prst="line">
            <a:avLst/>
          </a:prstGeom>
          <a:noFill/>
          <a:ln w="6350" cap="flat" cmpd="sng" algn="ctr">
            <a:solidFill>
              <a:schemeClr val="bg1">
                <a:lumMod val="50000"/>
              </a:schemeClr>
            </a:solidFill>
            <a:prstDash val="solid"/>
            <a:miter lim="800000"/>
          </a:ln>
          <a:effectLst/>
        </p:spPr>
      </p:cxnSp>
      <p:cxnSp>
        <p:nvCxnSpPr>
          <p:cNvPr id="352" name="直接连接符 351">
            <a:extLst>
              <a:ext uri="{FF2B5EF4-FFF2-40B4-BE49-F238E27FC236}">
                <a16:creationId xmlns:a16="http://schemas.microsoft.com/office/drawing/2014/main" xmlns="" id="{7B4EEBBE-0619-463C-9748-6B96D474BF71}"/>
              </a:ext>
            </a:extLst>
          </p:cNvPr>
          <p:cNvCxnSpPr/>
          <p:nvPr/>
        </p:nvCxnSpPr>
        <p:spPr bwMode="gray">
          <a:xfrm flipH="1">
            <a:off x="10317805" y="4564838"/>
            <a:ext cx="88495" cy="0"/>
          </a:xfrm>
          <a:prstGeom prst="line">
            <a:avLst/>
          </a:prstGeom>
          <a:noFill/>
          <a:ln w="6350" cap="flat" cmpd="sng" algn="ctr">
            <a:solidFill>
              <a:schemeClr val="bg1">
                <a:lumMod val="50000"/>
              </a:schemeClr>
            </a:solidFill>
            <a:prstDash val="solid"/>
            <a:miter lim="800000"/>
          </a:ln>
          <a:effectLst/>
        </p:spPr>
      </p:cxnSp>
      <p:grpSp>
        <p:nvGrpSpPr>
          <p:cNvPr id="353" name="组合 594">
            <a:extLst>
              <a:ext uri="{FF2B5EF4-FFF2-40B4-BE49-F238E27FC236}">
                <a16:creationId xmlns:a16="http://schemas.microsoft.com/office/drawing/2014/main" xmlns="" id="{E7B0C507-C279-487F-96E0-FD49F6BA6396}"/>
              </a:ext>
            </a:extLst>
          </p:cNvPr>
          <p:cNvGrpSpPr/>
          <p:nvPr/>
        </p:nvGrpSpPr>
        <p:grpSpPr bwMode="gray">
          <a:xfrm flipH="1">
            <a:off x="10409556" y="4513574"/>
            <a:ext cx="125197" cy="110325"/>
            <a:chOff x="10096500" y="3467100"/>
            <a:chExt cx="238125" cy="212725"/>
          </a:xfrm>
          <a:solidFill>
            <a:srgbClr val="0076B1"/>
          </a:solidFill>
        </p:grpSpPr>
        <p:sp>
          <p:nvSpPr>
            <p:cNvPr id="388" name="Freeform 511">
              <a:extLst>
                <a:ext uri="{FF2B5EF4-FFF2-40B4-BE49-F238E27FC236}">
                  <a16:creationId xmlns:a16="http://schemas.microsoft.com/office/drawing/2014/main" xmlns="" id="{E76ACA34-CA91-435C-8BF3-937ACBE19149}"/>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9" name="Freeform 512">
              <a:extLst>
                <a:ext uri="{FF2B5EF4-FFF2-40B4-BE49-F238E27FC236}">
                  <a16:creationId xmlns:a16="http://schemas.microsoft.com/office/drawing/2014/main" xmlns="" id="{C95B6C33-8005-461D-AB39-76EC866A334B}"/>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0" name="Freeform 513">
              <a:extLst>
                <a:ext uri="{FF2B5EF4-FFF2-40B4-BE49-F238E27FC236}">
                  <a16:creationId xmlns:a16="http://schemas.microsoft.com/office/drawing/2014/main" xmlns="" id="{B575283B-FFDC-4C78-BE0C-9C9BC224344E}"/>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1" name="Freeform 515">
              <a:extLst>
                <a:ext uri="{FF2B5EF4-FFF2-40B4-BE49-F238E27FC236}">
                  <a16:creationId xmlns:a16="http://schemas.microsoft.com/office/drawing/2014/main" xmlns="" id="{DE07CE15-B0FD-4CA4-940F-B52D7566C8EE}"/>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354" name="直接连接符 353">
            <a:extLst>
              <a:ext uri="{FF2B5EF4-FFF2-40B4-BE49-F238E27FC236}">
                <a16:creationId xmlns:a16="http://schemas.microsoft.com/office/drawing/2014/main" xmlns="" id="{39A521C4-A726-4CFA-839E-A9B252CF7811}"/>
              </a:ext>
            </a:extLst>
          </p:cNvPr>
          <p:cNvCxnSpPr/>
          <p:nvPr/>
        </p:nvCxnSpPr>
        <p:spPr bwMode="gray">
          <a:xfrm flipH="1">
            <a:off x="10317888" y="4372518"/>
            <a:ext cx="141747" cy="0"/>
          </a:xfrm>
          <a:prstGeom prst="line">
            <a:avLst/>
          </a:prstGeom>
          <a:noFill/>
          <a:ln w="6350" cap="flat" cmpd="sng" algn="ctr">
            <a:solidFill>
              <a:schemeClr val="bg1">
                <a:lumMod val="50000"/>
              </a:schemeClr>
            </a:solidFill>
            <a:prstDash val="solid"/>
            <a:miter lim="800000"/>
          </a:ln>
          <a:effectLst/>
        </p:spPr>
      </p:cxnSp>
      <p:cxnSp>
        <p:nvCxnSpPr>
          <p:cNvPr id="355" name="直接连接符 354">
            <a:extLst>
              <a:ext uri="{FF2B5EF4-FFF2-40B4-BE49-F238E27FC236}">
                <a16:creationId xmlns:a16="http://schemas.microsoft.com/office/drawing/2014/main" xmlns="" id="{282F7800-C134-44A2-8794-771360176460}"/>
              </a:ext>
            </a:extLst>
          </p:cNvPr>
          <p:cNvCxnSpPr/>
          <p:nvPr/>
        </p:nvCxnSpPr>
        <p:spPr bwMode="gray">
          <a:xfrm flipH="1">
            <a:off x="10317888" y="4008054"/>
            <a:ext cx="141747" cy="0"/>
          </a:xfrm>
          <a:prstGeom prst="line">
            <a:avLst/>
          </a:prstGeom>
          <a:noFill/>
          <a:ln w="6350" cap="flat" cmpd="sng" algn="ctr">
            <a:solidFill>
              <a:schemeClr val="bg1">
                <a:lumMod val="50000"/>
              </a:schemeClr>
            </a:solidFill>
            <a:prstDash val="solid"/>
            <a:miter lim="800000"/>
          </a:ln>
          <a:effectLst/>
        </p:spPr>
      </p:cxnSp>
      <p:cxnSp>
        <p:nvCxnSpPr>
          <p:cNvPr id="356" name="直接连接符 355">
            <a:extLst>
              <a:ext uri="{FF2B5EF4-FFF2-40B4-BE49-F238E27FC236}">
                <a16:creationId xmlns:a16="http://schemas.microsoft.com/office/drawing/2014/main" xmlns="" id="{BE780B69-7FDA-4638-BB50-AEE9E20E8FE6}"/>
              </a:ext>
            </a:extLst>
          </p:cNvPr>
          <p:cNvCxnSpPr/>
          <p:nvPr/>
        </p:nvCxnSpPr>
        <p:spPr bwMode="gray">
          <a:xfrm flipH="1">
            <a:off x="10317805" y="4221121"/>
            <a:ext cx="88495" cy="0"/>
          </a:xfrm>
          <a:prstGeom prst="line">
            <a:avLst/>
          </a:prstGeom>
          <a:noFill/>
          <a:ln w="6350" cap="flat" cmpd="sng" algn="ctr">
            <a:solidFill>
              <a:schemeClr val="bg1">
                <a:lumMod val="50000"/>
              </a:schemeClr>
            </a:solidFill>
            <a:prstDash val="solid"/>
            <a:miter lim="800000"/>
          </a:ln>
          <a:effectLst/>
        </p:spPr>
      </p:cxnSp>
      <p:cxnSp>
        <p:nvCxnSpPr>
          <p:cNvPr id="357" name="直接连接符 356">
            <a:extLst>
              <a:ext uri="{FF2B5EF4-FFF2-40B4-BE49-F238E27FC236}">
                <a16:creationId xmlns:a16="http://schemas.microsoft.com/office/drawing/2014/main" xmlns="" id="{CA2A6406-32B4-4310-B66D-6ABA4D71D707}"/>
              </a:ext>
            </a:extLst>
          </p:cNvPr>
          <p:cNvCxnSpPr/>
          <p:nvPr/>
        </p:nvCxnSpPr>
        <p:spPr bwMode="gray">
          <a:xfrm flipH="1">
            <a:off x="10321766" y="4008956"/>
            <a:ext cx="0" cy="565814"/>
          </a:xfrm>
          <a:prstGeom prst="line">
            <a:avLst/>
          </a:prstGeom>
          <a:noFill/>
          <a:ln w="6350" cap="flat" cmpd="sng" algn="ctr">
            <a:solidFill>
              <a:schemeClr val="bg1">
                <a:lumMod val="50000"/>
              </a:schemeClr>
            </a:solidFill>
            <a:prstDash val="solid"/>
            <a:miter lim="800000"/>
          </a:ln>
          <a:effectLst/>
        </p:spPr>
      </p:cxnSp>
      <p:cxnSp>
        <p:nvCxnSpPr>
          <p:cNvPr id="358" name="直接连接符 357">
            <a:extLst>
              <a:ext uri="{FF2B5EF4-FFF2-40B4-BE49-F238E27FC236}">
                <a16:creationId xmlns:a16="http://schemas.microsoft.com/office/drawing/2014/main" xmlns="" id="{7A1CEEEA-065F-4879-A6F6-B77600D040E1}"/>
              </a:ext>
            </a:extLst>
          </p:cNvPr>
          <p:cNvCxnSpPr/>
          <p:nvPr/>
        </p:nvCxnSpPr>
        <p:spPr bwMode="gray">
          <a:xfrm flipH="1">
            <a:off x="10229311" y="4097408"/>
            <a:ext cx="88495" cy="0"/>
          </a:xfrm>
          <a:prstGeom prst="line">
            <a:avLst/>
          </a:prstGeom>
          <a:noFill/>
          <a:ln w="6350" cap="flat" cmpd="sng" algn="ctr">
            <a:solidFill>
              <a:schemeClr val="bg1">
                <a:lumMod val="50000"/>
              </a:schemeClr>
            </a:solidFill>
            <a:prstDash val="solid"/>
            <a:miter lim="800000"/>
          </a:ln>
          <a:effectLst/>
        </p:spPr>
      </p:cxnSp>
      <p:cxnSp>
        <p:nvCxnSpPr>
          <p:cNvPr id="359" name="直接连接符 358">
            <a:extLst>
              <a:ext uri="{FF2B5EF4-FFF2-40B4-BE49-F238E27FC236}">
                <a16:creationId xmlns:a16="http://schemas.microsoft.com/office/drawing/2014/main" xmlns="" id="{45120BDE-ED37-4D2C-B3C7-810C608B0FC3}"/>
              </a:ext>
            </a:extLst>
          </p:cNvPr>
          <p:cNvCxnSpPr/>
          <p:nvPr/>
        </p:nvCxnSpPr>
        <p:spPr bwMode="gray">
          <a:xfrm flipH="1">
            <a:off x="10229311" y="4482704"/>
            <a:ext cx="88495" cy="0"/>
          </a:xfrm>
          <a:prstGeom prst="line">
            <a:avLst/>
          </a:prstGeom>
          <a:noFill/>
          <a:ln w="6350" cap="flat" cmpd="sng" algn="ctr">
            <a:solidFill>
              <a:schemeClr val="bg1">
                <a:lumMod val="50000"/>
              </a:schemeClr>
            </a:solidFill>
            <a:prstDash val="solid"/>
            <a:miter lim="800000"/>
          </a:ln>
          <a:effectLst/>
        </p:spPr>
      </p:cxnSp>
      <p:cxnSp>
        <p:nvCxnSpPr>
          <p:cNvPr id="360" name="直接连接符 359">
            <a:extLst>
              <a:ext uri="{FF2B5EF4-FFF2-40B4-BE49-F238E27FC236}">
                <a16:creationId xmlns:a16="http://schemas.microsoft.com/office/drawing/2014/main" xmlns="" id="{3AE30EA6-00BB-493B-B221-3F8333EF84F2}"/>
              </a:ext>
            </a:extLst>
          </p:cNvPr>
          <p:cNvCxnSpPr/>
          <p:nvPr/>
        </p:nvCxnSpPr>
        <p:spPr bwMode="gray">
          <a:xfrm flipH="1">
            <a:off x="9862317" y="4097449"/>
            <a:ext cx="0" cy="385294"/>
          </a:xfrm>
          <a:prstGeom prst="line">
            <a:avLst/>
          </a:prstGeom>
          <a:noFill/>
          <a:ln w="6350" cap="flat" cmpd="sng" algn="ctr">
            <a:solidFill>
              <a:schemeClr val="bg1">
                <a:lumMod val="50000"/>
              </a:schemeClr>
            </a:solidFill>
            <a:prstDash val="solid"/>
            <a:miter lim="800000"/>
          </a:ln>
          <a:effectLst/>
        </p:spPr>
      </p:cxnSp>
      <p:sp>
        <p:nvSpPr>
          <p:cNvPr id="361" name="Freeform 116">
            <a:extLst>
              <a:ext uri="{FF2B5EF4-FFF2-40B4-BE49-F238E27FC236}">
                <a16:creationId xmlns:a16="http://schemas.microsoft.com/office/drawing/2014/main" xmlns="" id="{89F49F8E-BACF-49D4-8A56-3AEFF1B16657}"/>
              </a:ext>
            </a:extLst>
          </p:cNvPr>
          <p:cNvSpPr>
            <a:spLocks noEditPoints="1"/>
          </p:cNvSpPr>
          <p:nvPr/>
        </p:nvSpPr>
        <p:spPr bwMode="gray">
          <a:xfrm flipH="1">
            <a:off x="9786907" y="4272589"/>
            <a:ext cx="260706"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2" name="组合 594">
            <a:extLst>
              <a:ext uri="{FF2B5EF4-FFF2-40B4-BE49-F238E27FC236}">
                <a16:creationId xmlns:a16="http://schemas.microsoft.com/office/drawing/2014/main" xmlns="" id="{B39357EC-A998-4040-8515-7009AEE63E8F}"/>
              </a:ext>
            </a:extLst>
          </p:cNvPr>
          <p:cNvGrpSpPr/>
          <p:nvPr/>
        </p:nvGrpSpPr>
        <p:grpSpPr bwMode="gray">
          <a:xfrm flipH="1">
            <a:off x="10470988" y="5381620"/>
            <a:ext cx="125197" cy="110325"/>
            <a:chOff x="10096500" y="3467100"/>
            <a:chExt cx="238125" cy="212725"/>
          </a:xfrm>
          <a:solidFill>
            <a:srgbClr val="0076B1"/>
          </a:solidFill>
        </p:grpSpPr>
        <p:sp>
          <p:nvSpPr>
            <p:cNvPr id="384" name="Freeform 511">
              <a:extLst>
                <a:ext uri="{FF2B5EF4-FFF2-40B4-BE49-F238E27FC236}">
                  <a16:creationId xmlns:a16="http://schemas.microsoft.com/office/drawing/2014/main" xmlns="" id="{9DC2829B-025C-4D36-B09F-CE121AE2291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5" name="Freeform 512">
              <a:extLst>
                <a:ext uri="{FF2B5EF4-FFF2-40B4-BE49-F238E27FC236}">
                  <a16:creationId xmlns:a16="http://schemas.microsoft.com/office/drawing/2014/main" xmlns="" id="{47D61B56-44F6-456B-8659-E9BEF04DE333}"/>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6" name="Freeform 513">
              <a:extLst>
                <a:ext uri="{FF2B5EF4-FFF2-40B4-BE49-F238E27FC236}">
                  <a16:creationId xmlns:a16="http://schemas.microsoft.com/office/drawing/2014/main" xmlns="" id="{65DF08B5-2ABE-4E49-995F-33FE7F244F1F}"/>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7" name="Freeform 515">
              <a:extLst>
                <a:ext uri="{FF2B5EF4-FFF2-40B4-BE49-F238E27FC236}">
                  <a16:creationId xmlns:a16="http://schemas.microsoft.com/office/drawing/2014/main" xmlns="" id="{04B6D2CF-BF99-4AD9-BEFD-B932AF51B73B}"/>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63" name="组合 594">
            <a:extLst>
              <a:ext uri="{FF2B5EF4-FFF2-40B4-BE49-F238E27FC236}">
                <a16:creationId xmlns:a16="http://schemas.microsoft.com/office/drawing/2014/main" xmlns="" id="{AC48EB20-1C8A-48B4-817E-BA8330933A5D}"/>
              </a:ext>
            </a:extLst>
          </p:cNvPr>
          <p:cNvGrpSpPr/>
          <p:nvPr/>
        </p:nvGrpSpPr>
        <p:grpSpPr bwMode="gray">
          <a:xfrm flipH="1">
            <a:off x="10388961" y="5536075"/>
            <a:ext cx="125197" cy="110325"/>
            <a:chOff x="10096500" y="3467100"/>
            <a:chExt cx="238125" cy="212725"/>
          </a:xfrm>
          <a:solidFill>
            <a:srgbClr val="0076B1"/>
          </a:solidFill>
        </p:grpSpPr>
        <p:sp>
          <p:nvSpPr>
            <p:cNvPr id="380" name="Freeform 511">
              <a:extLst>
                <a:ext uri="{FF2B5EF4-FFF2-40B4-BE49-F238E27FC236}">
                  <a16:creationId xmlns:a16="http://schemas.microsoft.com/office/drawing/2014/main" xmlns="" id="{AA48B973-6A41-4C6F-BF0F-C4BB970BFAC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1" name="Freeform 512">
              <a:extLst>
                <a:ext uri="{FF2B5EF4-FFF2-40B4-BE49-F238E27FC236}">
                  <a16:creationId xmlns:a16="http://schemas.microsoft.com/office/drawing/2014/main" xmlns="" id="{50ECD797-5755-447F-A635-BE4C46B3F435}"/>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2" name="Freeform 513">
              <a:extLst>
                <a:ext uri="{FF2B5EF4-FFF2-40B4-BE49-F238E27FC236}">
                  <a16:creationId xmlns:a16="http://schemas.microsoft.com/office/drawing/2014/main" xmlns="" id="{77F55ACB-AFFB-47D7-AD79-58E707A80588}"/>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3" name="Freeform 515">
              <a:extLst>
                <a:ext uri="{FF2B5EF4-FFF2-40B4-BE49-F238E27FC236}">
                  <a16:creationId xmlns:a16="http://schemas.microsoft.com/office/drawing/2014/main" xmlns="" id="{69668196-0397-487D-AAC5-4C6D43C15321}"/>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bg1">
                <a:lumMod val="50000"/>
              </a:schemeClr>
            </a:solidFill>
            <a:ln>
              <a:noFill/>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364" name="直接连接符 363">
            <a:extLst>
              <a:ext uri="{FF2B5EF4-FFF2-40B4-BE49-F238E27FC236}">
                <a16:creationId xmlns:a16="http://schemas.microsoft.com/office/drawing/2014/main" xmlns="" id="{6461124C-9D46-40AA-AE82-BA778A82D2C5}"/>
              </a:ext>
            </a:extLst>
          </p:cNvPr>
          <p:cNvCxnSpPr/>
          <p:nvPr/>
        </p:nvCxnSpPr>
        <p:spPr bwMode="gray">
          <a:xfrm flipH="1">
            <a:off x="9559825" y="5510514"/>
            <a:ext cx="176989" cy="0"/>
          </a:xfrm>
          <a:prstGeom prst="line">
            <a:avLst/>
          </a:prstGeom>
          <a:noFill/>
          <a:ln w="6350" cap="flat" cmpd="sng" algn="ctr">
            <a:solidFill>
              <a:schemeClr val="bg1">
                <a:lumMod val="50000"/>
              </a:schemeClr>
            </a:solidFill>
            <a:prstDash val="solid"/>
            <a:miter lim="800000"/>
          </a:ln>
          <a:effectLst/>
        </p:spPr>
      </p:cxnSp>
      <p:sp>
        <p:nvSpPr>
          <p:cNvPr id="365" name="Freeform 116">
            <a:extLst>
              <a:ext uri="{FF2B5EF4-FFF2-40B4-BE49-F238E27FC236}">
                <a16:creationId xmlns:a16="http://schemas.microsoft.com/office/drawing/2014/main" xmlns="" id="{35B6CF09-C68F-40B5-8763-EBE1D53D0B50}"/>
              </a:ext>
            </a:extLst>
          </p:cNvPr>
          <p:cNvSpPr>
            <a:spLocks noEditPoints="1"/>
          </p:cNvSpPr>
          <p:nvPr/>
        </p:nvSpPr>
        <p:spPr bwMode="gray">
          <a:xfrm flipH="1">
            <a:off x="9772361" y="5479684"/>
            <a:ext cx="260706"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66" name="直接连接符 365">
            <a:extLst>
              <a:ext uri="{FF2B5EF4-FFF2-40B4-BE49-F238E27FC236}">
                <a16:creationId xmlns:a16="http://schemas.microsoft.com/office/drawing/2014/main" xmlns="" id="{44254E82-6E53-4071-BC4C-149D052BF119}"/>
              </a:ext>
            </a:extLst>
          </p:cNvPr>
          <p:cNvCxnSpPr/>
          <p:nvPr/>
        </p:nvCxnSpPr>
        <p:spPr bwMode="gray">
          <a:xfrm flipH="1">
            <a:off x="10088696" y="5510514"/>
            <a:ext cx="176989" cy="0"/>
          </a:xfrm>
          <a:prstGeom prst="line">
            <a:avLst/>
          </a:prstGeom>
          <a:noFill/>
          <a:ln w="6350" cap="flat" cmpd="sng" algn="ctr">
            <a:solidFill>
              <a:schemeClr val="bg1">
                <a:lumMod val="50000"/>
              </a:schemeClr>
            </a:solidFill>
            <a:prstDash val="solid"/>
            <a:miter lim="800000"/>
          </a:ln>
          <a:effectLst/>
        </p:spPr>
      </p:cxnSp>
      <p:sp>
        <p:nvSpPr>
          <p:cNvPr id="367" name="矩形 366">
            <a:extLst>
              <a:ext uri="{FF2B5EF4-FFF2-40B4-BE49-F238E27FC236}">
                <a16:creationId xmlns:a16="http://schemas.microsoft.com/office/drawing/2014/main" xmlns="" id="{A63CD788-374B-43D1-8DC1-CDECA996AD48}"/>
              </a:ext>
            </a:extLst>
          </p:cNvPr>
          <p:cNvSpPr/>
          <p:nvPr/>
        </p:nvSpPr>
        <p:spPr bwMode="gray">
          <a:xfrm>
            <a:off x="9314202" y="4453567"/>
            <a:ext cx="660864"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CPE</a:t>
            </a:r>
            <a:endParaRPr lang="en-US" sz="1200" dirty="0">
              <a:solidFill>
                <a:prstClr val="black"/>
              </a:solidFill>
              <a:latin typeface="Huawei Sans" panose="020C0503030203020204" pitchFamily="34" charset="0"/>
            </a:endParaRPr>
          </a:p>
        </p:txBody>
      </p:sp>
      <p:grpSp>
        <p:nvGrpSpPr>
          <p:cNvPr id="368" name="组合 167">
            <a:extLst>
              <a:ext uri="{FF2B5EF4-FFF2-40B4-BE49-F238E27FC236}">
                <a16:creationId xmlns:a16="http://schemas.microsoft.com/office/drawing/2014/main" xmlns="" id="{3AB43C9D-B1C8-4C5E-B0B5-FDDA6F119773}"/>
              </a:ext>
            </a:extLst>
          </p:cNvPr>
          <p:cNvGrpSpPr/>
          <p:nvPr/>
        </p:nvGrpSpPr>
        <p:grpSpPr bwMode="gray">
          <a:xfrm flipH="1">
            <a:off x="9319165" y="4182831"/>
            <a:ext cx="275517" cy="263444"/>
            <a:chOff x="3833193" y="3926598"/>
            <a:chExt cx="611915" cy="593154"/>
          </a:xfrm>
        </p:grpSpPr>
        <p:sp>
          <p:nvSpPr>
            <p:cNvPr id="378" name="椭圆 377">
              <a:extLst>
                <a:ext uri="{FF2B5EF4-FFF2-40B4-BE49-F238E27FC236}">
                  <a16:creationId xmlns:a16="http://schemas.microsoft.com/office/drawing/2014/main" xmlns="" id="{1BE1160C-B4FA-4AFA-AE4D-C9E421CE0C02}"/>
                </a:ext>
              </a:extLst>
            </p:cNvPr>
            <p:cNvSpPr/>
            <p:nvPr/>
          </p:nvSpPr>
          <p:spPr bwMode="gray">
            <a:xfrm>
              <a:off x="3833193" y="3926598"/>
              <a:ext cx="593154" cy="593154"/>
            </a:xfrm>
            <a:prstGeom prst="ellipse">
              <a:avLst/>
            </a:prstGeom>
            <a:solidFill>
              <a:sysClr val="window" lastClr="FFFFFF"/>
            </a:solidFill>
            <a:ln>
              <a:noFill/>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9" name="Freeform 26">
              <a:extLst>
                <a:ext uri="{FF2B5EF4-FFF2-40B4-BE49-F238E27FC236}">
                  <a16:creationId xmlns:a16="http://schemas.microsoft.com/office/drawing/2014/main" xmlns="" id="{FCCCC3BC-9B50-496E-B3F2-DEB164E7B7ED}"/>
                </a:ext>
              </a:extLst>
            </p:cNvPr>
            <p:cNvSpPr>
              <a:spLocks noEditPoints="1"/>
            </p:cNvSpPr>
            <p:nvPr/>
          </p:nvSpPr>
          <p:spPr bwMode="gray">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chemeClr val="bg1">
                <a:lumMod val="50000"/>
              </a:schemeClr>
            </a:solidFill>
            <a:ln w="12700" cap="flat" cmpd="sng" algn="ctr">
              <a:noFill/>
              <a:prstDash val="solid"/>
              <a:miter lim="800000"/>
            </a:ln>
            <a:effectLst/>
          </p:spPr>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marL="0" marR="0" lvl="0" indent="0" algn="ctr" defTabSz="121908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69" name="矩形 368">
            <a:extLst>
              <a:ext uri="{FF2B5EF4-FFF2-40B4-BE49-F238E27FC236}">
                <a16:creationId xmlns:a16="http://schemas.microsoft.com/office/drawing/2014/main" xmlns="" id="{B964546D-2C69-43DB-A2D6-4A00EEA2B4AE}"/>
              </a:ext>
            </a:extLst>
          </p:cNvPr>
          <p:cNvSpPr/>
          <p:nvPr/>
        </p:nvSpPr>
        <p:spPr bwMode="gray">
          <a:xfrm>
            <a:off x="9335682" y="5724947"/>
            <a:ext cx="660864"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CPE</a:t>
            </a:r>
            <a:endParaRPr lang="en-US" sz="1200" dirty="0">
              <a:solidFill>
                <a:prstClr val="black"/>
              </a:solidFill>
              <a:latin typeface="Huawei Sans" panose="020C0503030203020204" pitchFamily="34" charset="0"/>
            </a:endParaRPr>
          </a:p>
        </p:txBody>
      </p:sp>
      <p:sp>
        <p:nvSpPr>
          <p:cNvPr id="370" name="椭圆 369">
            <a:extLst>
              <a:ext uri="{FF2B5EF4-FFF2-40B4-BE49-F238E27FC236}">
                <a16:creationId xmlns:a16="http://schemas.microsoft.com/office/drawing/2014/main" xmlns="" id="{6C6824F9-828B-452A-905E-88FB8C1879AB}"/>
              </a:ext>
            </a:extLst>
          </p:cNvPr>
          <p:cNvSpPr/>
          <p:nvPr/>
        </p:nvSpPr>
        <p:spPr bwMode="gray">
          <a:xfrm flipH="1">
            <a:off x="9340918" y="5347120"/>
            <a:ext cx="267070" cy="263444"/>
          </a:xfrm>
          <a:prstGeom prst="ellipse">
            <a:avLst/>
          </a:prstGeom>
          <a:solidFill>
            <a:sysClr val="window" lastClr="FFFFFF"/>
          </a:solidFill>
          <a:ln>
            <a:noFill/>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1" name="Freeform 26">
            <a:extLst>
              <a:ext uri="{FF2B5EF4-FFF2-40B4-BE49-F238E27FC236}">
                <a16:creationId xmlns:a16="http://schemas.microsoft.com/office/drawing/2014/main" xmlns="" id="{614CFDE9-7AC9-46B4-B06C-248884554C8F}"/>
              </a:ext>
            </a:extLst>
          </p:cNvPr>
          <p:cNvSpPr>
            <a:spLocks noEditPoints="1"/>
          </p:cNvSpPr>
          <p:nvPr/>
        </p:nvSpPr>
        <p:spPr bwMode="gray">
          <a:xfrm flipH="1">
            <a:off x="9332471" y="5368652"/>
            <a:ext cx="234242" cy="220376"/>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chemeClr val="bg1">
              <a:lumMod val="50000"/>
            </a:schemeClr>
          </a:solidFill>
          <a:ln w="12700" cap="flat" cmpd="sng" algn="ctr">
            <a:noFill/>
            <a:prstDash val="solid"/>
            <a:miter lim="800000"/>
          </a:ln>
          <a:effectLst/>
        </p:spPr>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marL="0" marR="0" lvl="0" indent="0" algn="ctr" defTabSz="121908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72" name="直接连接符 371">
            <a:extLst>
              <a:ext uri="{FF2B5EF4-FFF2-40B4-BE49-F238E27FC236}">
                <a16:creationId xmlns:a16="http://schemas.microsoft.com/office/drawing/2014/main" xmlns="" id="{194F9AB1-C2B0-48F6-8399-AF1882DFEF06}"/>
              </a:ext>
            </a:extLst>
          </p:cNvPr>
          <p:cNvCxnSpPr/>
          <p:nvPr/>
        </p:nvCxnSpPr>
        <p:spPr bwMode="gray">
          <a:xfrm flipH="1">
            <a:off x="8970370" y="4303418"/>
            <a:ext cx="373280" cy="0"/>
          </a:xfrm>
          <a:prstGeom prst="line">
            <a:avLst/>
          </a:prstGeom>
          <a:noFill/>
          <a:ln w="12700" cap="flat" cmpd="sng" algn="ctr">
            <a:solidFill>
              <a:schemeClr val="bg1">
                <a:lumMod val="50000"/>
              </a:schemeClr>
            </a:solidFill>
            <a:prstDash val="solid"/>
            <a:miter lim="800000"/>
          </a:ln>
          <a:effectLst/>
        </p:spPr>
      </p:cxnSp>
      <p:cxnSp>
        <p:nvCxnSpPr>
          <p:cNvPr id="373" name="直接连接符 372">
            <a:extLst>
              <a:ext uri="{FF2B5EF4-FFF2-40B4-BE49-F238E27FC236}">
                <a16:creationId xmlns:a16="http://schemas.microsoft.com/office/drawing/2014/main" xmlns="" id="{39DD1FEF-F7F0-4300-BC3F-883C071A4AA8}"/>
              </a:ext>
            </a:extLst>
          </p:cNvPr>
          <p:cNvCxnSpPr/>
          <p:nvPr/>
        </p:nvCxnSpPr>
        <p:spPr bwMode="gray">
          <a:xfrm flipH="1">
            <a:off x="8964823" y="4303418"/>
            <a:ext cx="0" cy="315133"/>
          </a:xfrm>
          <a:prstGeom prst="line">
            <a:avLst/>
          </a:prstGeom>
          <a:noFill/>
          <a:ln w="12700" cap="flat" cmpd="sng" algn="ctr">
            <a:solidFill>
              <a:schemeClr val="bg1">
                <a:lumMod val="50000"/>
              </a:schemeClr>
            </a:solidFill>
            <a:prstDash val="solid"/>
            <a:miter lim="800000"/>
          </a:ln>
          <a:effectLst/>
        </p:spPr>
      </p:cxnSp>
      <p:cxnSp>
        <p:nvCxnSpPr>
          <p:cNvPr id="374" name="直接连接符 373">
            <a:extLst>
              <a:ext uri="{FF2B5EF4-FFF2-40B4-BE49-F238E27FC236}">
                <a16:creationId xmlns:a16="http://schemas.microsoft.com/office/drawing/2014/main" xmlns="" id="{69CD8094-0059-4279-9406-204062756E99}"/>
              </a:ext>
            </a:extLst>
          </p:cNvPr>
          <p:cNvCxnSpPr/>
          <p:nvPr/>
        </p:nvCxnSpPr>
        <p:spPr bwMode="gray">
          <a:xfrm flipH="1">
            <a:off x="8954616" y="5523070"/>
            <a:ext cx="403662" cy="0"/>
          </a:xfrm>
          <a:prstGeom prst="line">
            <a:avLst/>
          </a:prstGeom>
          <a:noFill/>
          <a:ln w="12700" cap="flat" cmpd="sng" algn="ctr">
            <a:solidFill>
              <a:schemeClr val="bg1">
                <a:lumMod val="50000"/>
              </a:schemeClr>
            </a:solidFill>
            <a:prstDash val="solid"/>
            <a:miter lim="800000"/>
          </a:ln>
          <a:effectLst/>
        </p:spPr>
      </p:cxnSp>
      <p:cxnSp>
        <p:nvCxnSpPr>
          <p:cNvPr id="375" name="直接连接符 374">
            <a:extLst>
              <a:ext uri="{FF2B5EF4-FFF2-40B4-BE49-F238E27FC236}">
                <a16:creationId xmlns:a16="http://schemas.microsoft.com/office/drawing/2014/main" xmlns="" id="{0B19112F-9AB9-4892-A2CA-26E5618059C3}"/>
              </a:ext>
            </a:extLst>
          </p:cNvPr>
          <p:cNvCxnSpPr/>
          <p:nvPr/>
        </p:nvCxnSpPr>
        <p:spPr bwMode="gray">
          <a:xfrm>
            <a:off x="8954616" y="5001947"/>
            <a:ext cx="0" cy="534128"/>
          </a:xfrm>
          <a:prstGeom prst="line">
            <a:avLst/>
          </a:prstGeom>
          <a:noFill/>
          <a:ln w="12700" cap="flat" cmpd="sng" algn="ctr">
            <a:solidFill>
              <a:schemeClr val="bg1">
                <a:lumMod val="50000"/>
              </a:schemeClr>
            </a:solidFill>
            <a:prstDash val="solid"/>
            <a:miter lim="800000"/>
          </a:ln>
          <a:effectLst/>
        </p:spPr>
      </p:cxnSp>
      <p:sp>
        <p:nvSpPr>
          <p:cNvPr id="376" name="矩形 375">
            <a:extLst>
              <a:ext uri="{FF2B5EF4-FFF2-40B4-BE49-F238E27FC236}">
                <a16:creationId xmlns:a16="http://schemas.microsoft.com/office/drawing/2014/main" xmlns="" id="{3A0ED00D-FA6B-455F-8410-AFAFB2DDB4D0}"/>
              </a:ext>
            </a:extLst>
          </p:cNvPr>
          <p:cNvSpPr/>
          <p:nvPr/>
        </p:nvSpPr>
        <p:spPr bwMode="gray">
          <a:xfrm>
            <a:off x="10012395" y="3691872"/>
            <a:ext cx="508709" cy="276999"/>
          </a:xfrm>
          <a:prstGeom prst="rect">
            <a:avLst/>
          </a:prstGeom>
        </p:spPr>
        <p:txBody>
          <a:bodyPr wrap="square">
            <a:spAutoFit/>
          </a:bodyPr>
          <a:lstStyle/>
          <a:p>
            <a:pPr algn="ctr" defTabSz="914373" fontAlgn="ctr"/>
            <a:r>
              <a:rPr lang="en-US" sz="1200" dirty="0" smtClean="0">
                <a:solidFill>
                  <a:prstClr val="black"/>
                </a:solidFill>
                <a:latin typeface="Huawei Sans" panose="020C0503030203020204" pitchFamily="34" charset="0"/>
              </a:rPr>
              <a:t>AP</a:t>
            </a:r>
            <a:endParaRPr lang="en-US" sz="1200" dirty="0">
              <a:solidFill>
                <a:prstClr val="black"/>
              </a:solidFill>
              <a:latin typeface="Huawei Sans" panose="020C0503030203020204" pitchFamily="34" charset="0"/>
            </a:endParaRPr>
          </a:p>
        </p:txBody>
      </p:sp>
      <p:cxnSp>
        <p:nvCxnSpPr>
          <p:cNvPr id="377" name="直接连接符 376">
            <a:extLst>
              <a:ext uri="{FF2B5EF4-FFF2-40B4-BE49-F238E27FC236}">
                <a16:creationId xmlns:a16="http://schemas.microsoft.com/office/drawing/2014/main" xmlns="" id="{4E3FE062-3B3E-4F76-83A1-AC2E6FFCD8F4}"/>
              </a:ext>
            </a:extLst>
          </p:cNvPr>
          <p:cNvCxnSpPr/>
          <p:nvPr/>
        </p:nvCxnSpPr>
        <p:spPr bwMode="gray">
          <a:xfrm flipH="1">
            <a:off x="9566713" y="4919462"/>
            <a:ext cx="1789096" cy="0"/>
          </a:xfrm>
          <a:prstGeom prst="line">
            <a:avLst/>
          </a:prstGeom>
          <a:noFill/>
          <a:ln w="6350" cap="flat" cmpd="sng" algn="ctr">
            <a:solidFill>
              <a:schemeClr val="bg1">
                <a:lumMod val="75000"/>
              </a:schemeClr>
            </a:solidFill>
            <a:prstDash val="dash"/>
            <a:miter lim="800000"/>
          </a:ln>
          <a:effectLst/>
        </p:spPr>
      </p:cxnSp>
    </p:spTree>
    <p:extLst>
      <p:ext uri="{BB962C8B-B14F-4D97-AF65-F5344CB8AC3E}">
        <p14:creationId xmlns:p14="http://schemas.microsoft.com/office/powerpoint/2010/main" val="16140567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What Is </a:t>
            </a:r>
            <a:r>
              <a:rPr lang="en-US" dirty="0" err="1" smtClean="0"/>
              <a:t>iMaster</a:t>
            </a:r>
            <a:r>
              <a:rPr lang="en-US" dirty="0" smtClean="0"/>
              <a:t> NCE?</a:t>
            </a:r>
            <a:endParaRPr lang="en-US" dirty="0"/>
          </a:p>
        </p:txBody>
      </p:sp>
      <p:sp>
        <p:nvSpPr>
          <p:cNvPr id="4" name="矩形 3"/>
          <p:cNvSpPr/>
          <p:nvPr/>
        </p:nvSpPr>
        <p:spPr bwMode="gray">
          <a:xfrm>
            <a:off x="512068" y="5528967"/>
            <a:ext cx="11167865" cy="307777"/>
          </a:xfrm>
          <a:prstGeom prst="rect">
            <a:avLst/>
          </a:prstGeom>
          <a:solidFill>
            <a:srgbClr val="BF8082"/>
          </a:solidFill>
        </p:spPr>
        <p:txBody>
          <a:bodyPr wrap="square">
            <a:spAutoFit/>
          </a:bodyPr>
          <a:lstStyle/>
          <a:p>
            <a:pPr algn="ctr" fontAlgn="ctr"/>
            <a:r>
              <a:rPr lang="en-US" sz="1400" dirty="0" err="1">
                <a:solidFill>
                  <a:schemeClr val="bg1"/>
                </a:solidFill>
                <a:latin typeface="Huawei Sans" panose="020C0503030203020204" pitchFamily="34" charset="0"/>
              </a:rPr>
              <a:t>iMaster</a:t>
            </a:r>
            <a:r>
              <a:rPr lang="en-US" sz="1400" dirty="0">
                <a:solidFill>
                  <a:schemeClr val="bg1"/>
                </a:solidFill>
                <a:latin typeface="Huawei Sans" panose="020C0503030203020204" pitchFamily="34" charset="0"/>
              </a:rPr>
              <a:t> NCE is a network automation platform that integrates management, control, analysis, and AI capabilities.</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3">
            <a:extLst>
              <a:ext uri="{FF2B5EF4-FFF2-40B4-BE49-F238E27FC236}">
                <a16:creationId xmlns:a16="http://schemas.microsoft.com/office/drawing/2014/main" xmlns="" id="{F0F4DF4A-CAAE-4265-9EDF-1815881EA2C3}"/>
              </a:ext>
            </a:extLst>
          </p:cNvPr>
          <p:cNvSpPr/>
          <p:nvPr/>
        </p:nvSpPr>
        <p:spPr bwMode="gray">
          <a:xfrm>
            <a:off x="969819" y="1114858"/>
            <a:ext cx="10227570" cy="1759216"/>
          </a:xfrm>
          <a:prstGeom prst="roundRect">
            <a:avLst>
              <a:gd name="adj" fmla="val 3817"/>
            </a:avLst>
          </a:prstGeom>
          <a:noFill/>
          <a:ln w="25400" cap="flat" cmpd="sng" algn="ctr">
            <a:gradFill flip="none" rotWithShape="1">
              <a:gsLst>
                <a:gs pos="0">
                  <a:srgbClr val="99DFF9"/>
                </a:gs>
                <a:gs pos="100000">
                  <a:srgbClr val="F3FBFE"/>
                </a:gs>
              </a:gsLst>
              <a:lin ang="540000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椭圆 5">
            <a:extLst>
              <a:ext uri="{FF2B5EF4-FFF2-40B4-BE49-F238E27FC236}">
                <a16:creationId xmlns:a16="http://schemas.microsoft.com/office/drawing/2014/main" xmlns="" id="{39ED5131-33BB-4FC7-9FAF-10E04A93FF1F}"/>
              </a:ext>
            </a:extLst>
          </p:cNvPr>
          <p:cNvSpPr/>
          <p:nvPr/>
        </p:nvSpPr>
        <p:spPr bwMode="gray">
          <a:xfrm rot="2496350">
            <a:off x="5439111" y="2631822"/>
            <a:ext cx="1391795" cy="1391795"/>
          </a:xfrm>
          <a:prstGeom prst="ellipse">
            <a:avLst/>
          </a:prstGeom>
          <a:noFill/>
          <a:ln w="31750" cap="flat" cmpd="sng" algn="ctr">
            <a:gradFill>
              <a:gsLst>
                <a:gs pos="0">
                  <a:srgbClr val="00B0F0"/>
                </a:gs>
                <a:gs pos="47000">
                  <a:srgbClr val="99DFF9"/>
                </a:gs>
                <a:gs pos="100000">
                  <a:srgbClr val="00B0F0"/>
                </a:gs>
              </a:gsLst>
              <a:lin ang="5400000" scaled="0"/>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椭圆 6">
            <a:extLst>
              <a:ext uri="{FF2B5EF4-FFF2-40B4-BE49-F238E27FC236}">
                <a16:creationId xmlns:a16="http://schemas.microsoft.com/office/drawing/2014/main" xmlns="" id="{5D6D5DC5-BD2C-407E-B0A1-42D2C7F7FE2E}"/>
              </a:ext>
            </a:extLst>
          </p:cNvPr>
          <p:cNvSpPr/>
          <p:nvPr/>
        </p:nvSpPr>
        <p:spPr bwMode="gray">
          <a:xfrm>
            <a:off x="5772147" y="2315475"/>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browser-setting-interface-circular-symbol-of-a-wrench-in-a-window-outlines-inside-a-circle_41892">
            <a:extLst>
              <a:ext uri="{FF2B5EF4-FFF2-40B4-BE49-F238E27FC236}">
                <a16:creationId xmlns:a16="http://schemas.microsoft.com/office/drawing/2014/main" xmlns="" id="{D5CE420C-F05E-4914-AD4D-6E66E5072B17}"/>
              </a:ext>
            </a:extLst>
          </p:cNvPr>
          <p:cNvSpPr>
            <a:spLocks noChangeAspect="1"/>
          </p:cNvSpPr>
          <p:nvPr/>
        </p:nvSpPr>
        <p:spPr bwMode="gray">
          <a:xfrm>
            <a:off x="5781564" y="2388165"/>
            <a:ext cx="673541" cy="45022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30B5C5"/>
          </a:solidFill>
          <a:ln>
            <a:noFill/>
          </a:ln>
        </p:spPr>
        <p:txBody>
          <a:bodyPr/>
          <a:lstStyle/>
          <a:p>
            <a:pPr defTabSz="914112" fontAlgn="ctr"/>
            <a:endParaRPr lang="en-US" altLang="zh-CN" sz="16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a:extLst>
              <a:ext uri="{FF2B5EF4-FFF2-40B4-BE49-F238E27FC236}">
                <a16:creationId xmlns:a16="http://schemas.microsoft.com/office/drawing/2014/main" xmlns="" id="{4AC7BBCC-630B-4279-B22F-0D2BF6EB21E0}"/>
              </a:ext>
            </a:extLst>
          </p:cNvPr>
          <p:cNvSpPr txBox="1"/>
          <p:nvPr/>
        </p:nvSpPr>
        <p:spPr bwMode="gray">
          <a:xfrm>
            <a:off x="5838134" y="3029825"/>
            <a:ext cx="529615" cy="492443"/>
          </a:xfrm>
          <a:prstGeom prst="rect">
            <a:avLst/>
          </a:prstGeom>
          <a:noFill/>
        </p:spPr>
        <p:txBody>
          <a:bodyPr wrap="square" lIns="0" tIns="0" rIns="0" bIns="0" rtlCol="0">
            <a:spAutoFit/>
          </a:bodyPr>
          <a:lstStyle/>
          <a:p>
            <a:pPr algn="ctr" fontAlgn="ctr"/>
            <a:r>
              <a:rPr lang="en-US" sz="3200" dirty="0" smtClean="0">
                <a:solidFill>
                  <a:srgbClr val="00B0F0"/>
                </a:solidFill>
                <a:latin typeface="Huawei Sans" panose="020C0503030203020204" pitchFamily="34" charset="0"/>
              </a:rPr>
              <a:t>3</a:t>
            </a:r>
            <a:endParaRPr kumimoji="1" lang="en-US" altLang="zh-CN" sz="320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文本框 13">
            <a:extLst>
              <a:ext uri="{FF2B5EF4-FFF2-40B4-BE49-F238E27FC236}">
                <a16:creationId xmlns:a16="http://schemas.microsoft.com/office/drawing/2014/main" xmlns="" id="{812CAFCB-0B17-4370-BD7B-B8AC56792FD9}"/>
              </a:ext>
            </a:extLst>
          </p:cNvPr>
          <p:cNvSpPr txBox="1"/>
          <p:nvPr/>
        </p:nvSpPr>
        <p:spPr bwMode="gray">
          <a:xfrm>
            <a:off x="9324675" y="3003772"/>
            <a:ext cx="529615" cy="492443"/>
          </a:xfrm>
          <a:prstGeom prst="rect">
            <a:avLst/>
          </a:prstGeom>
          <a:noFill/>
        </p:spPr>
        <p:txBody>
          <a:bodyPr wrap="square" lIns="0" tIns="0" rIns="0" bIns="0" rtlCol="0">
            <a:spAutoFit/>
          </a:bodyPr>
          <a:lstStyle/>
          <a:p>
            <a:pPr algn="ctr" fontAlgn="ctr"/>
            <a:r>
              <a:rPr lang="en-US" sz="3200" dirty="0" smtClean="0">
                <a:solidFill>
                  <a:srgbClr val="00B0F0"/>
                </a:solidFill>
                <a:latin typeface="Huawei Sans" panose="020C0503030203020204" pitchFamily="34" charset="0"/>
              </a:rPr>
              <a:t>4</a:t>
            </a:r>
            <a:endParaRPr kumimoji="1" lang="en-US" altLang="zh-CN" sz="320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5" name="组合 14">
            <a:extLst>
              <a:ext uri="{FF2B5EF4-FFF2-40B4-BE49-F238E27FC236}">
                <a16:creationId xmlns:a16="http://schemas.microsoft.com/office/drawing/2014/main" xmlns="" id="{0A7EC731-FC15-4348-B0C3-F4164FB47FC8}"/>
              </a:ext>
            </a:extLst>
          </p:cNvPr>
          <p:cNvGrpSpPr/>
          <p:nvPr/>
        </p:nvGrpSpPr>
        <p:grpSpPr bwMode="gray">
          <a:xfrm rot="16200000">
            <a:off x="1795300" y="2500483"/>
            <a:ext cx="1577735" cy="1567975"/>
            <a:chOff x="1834911" y="3216123"/>
            <a:chExt cx="1776730" cy="1765739"/>
          </a:xfrm>
        </p:grpSpPr>
        <p:sp>
          <p:nvSpPr>
            <p:cNvPr id="16" name="空心弧 15">
              <a:extLst>
                <a:ext uri="{FF2B5EF4-FFF2-40B4-BE49-F238E27FC236}">
                  <a16:creationId xmlns:a16="http://schemas.microsoft.com/office/drawing/2014/main" xmlns="" id="{007CD11B-53D6-4D67-AA1F-036E0900C74D}"/>
                </a:ext>
              </a:extLst>
            </p:cNvPr>
            <p:cNvSpPr/>
            <p:nvPr/>
          </p:nvSpPr>
          <p:spPr bwMode="gray">
            <a:xfrm>
              <a:off x="1834911" y="3216123"/>
              <a:ext cx="1776730" cy="1765739"/>
            </a:xfrm>
            <a:prstGeom prst="blockArc">
              <a:avLst>
                <a:gd name="adj1" fmla="val 7925325"/>
                <a:gd name="adj2" fmla="val 14713414"/>
                <a:gd name="adj3" fmla="val 2265"/>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784" fontAlgn="ct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空心弧 16">
              <a:extLst>
                <a:ext uri="{FF2B5EF4-FFF2-40B4-BE49-F238E27FC236}">
                  <a16:creationId xmlns:a16="http://schemas.microsoft.com/office/drawing/2014/main" xmlns="" id="{FC267298-75EB-424F-B369-12815E3F132B}"/>
                </a:ext>
              </a:extLst>
            </p:cNvPr>
            <p:cNvSpPr/>
            <p:nvPr/>
          </p:nvSpPr>
          <p:spPr bwMode="gray">
            <a:xfrm rot="10800000">
              <a:off x="1834911" y="3216123"/>
              <a:ext cx="1776730" cy="1765739"/>
            </a:xfrm>
            <a:prstGeom prst="blockArc">
              <a:avLst>
                <a:gd name="adj1" fmla="val 7420654"/>
                <a:gd name="adj2" fmla="val 14882723"/>
                <a:gd name="adj3" fmla="val 2013"/>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8" name="文本框 17">
            <a:extLst>
              <a:ext uri="{FF2B5EF4-FFF2-40B4-BE49-F238E27FC236}">
                <a16:creationId xmlns:a16="http://schemas.microsoft.com/office/drawing/2014/main" xmlns="" id="{3AAD62AB-D34A-4700-88E8-DED2861B28DE}"/>
              </a:ext>
            </a:extLst>
          </p:cNvPr>
          <p:cNvSpPr txBox="1"/>
          <p:nvPr/>
        </p:nvSpPr>
        <p:spPr bwMode="gray">
          <a:xfrm>
            <a:off x="2316014" y="3114248"/>
            <a:ext cx="529615" cy="492443"/>
          </a:xfrm>
          <a:prstGeom prst="rect">
            <a:avLst/>
          </a:prstGeom>
          <a:noFill/>
        </p:spPr>
        <p:txBody>
          <a:bodyPr wrap="square" lIns="0" tIns="0" rIns="0" bIns="0" rtlCol="0">
            <a:spAutoFit/>
          </a:bodyPr>
          <a:lstStyle/>
          <a:p>
            <a:pPr algn="ctr" fontAlgn="ctr"/>
            <a:r>
              <a:rPr lang="en-US" sz="3200" dirty="0" smtClean="0">
                <a:solidFill>
                  <a:srgbClr val="00B0F0"/>
                </a:solidFill>
                <a:latin typeface="Huawei Sans" panose="020C0503030203020204" pitchFamily="34" charset="0"/>
              </a:rPr>
              <a:t>2</a:t>
            </a:r>
            <a:endParaRPr kumimoji="1" lang="en-US" altLang="zh-CN" sz="320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燕尾形 18">
            <a:extLst>
              <a:ext uri="{FF2B5EF4-FFF2-40B4-BE49-F238E27FC236}">
                <a16:creationId xmlns:a16="http://schemas.microsoft.com/office/drawing/2014/main" xmlns="" id="{47FCFB8E-6F2E-40E4-8738-D974B6E75EB3}"/>
              </a:ext>
            </a:extLst>
          </p:cNvPr>
          <p:cNvSpPr/>
          <p:nvPr/>
        </p:nvSpPr>
        <p:spPr bwMode="gray">
          <a:xfrm rot="10800000">
            <a:off x="2519070" y="2428582"/>
            <a:ext cx="101013" cy="134041"/>
          </a:xfrm>
          <a:prstGeom prst="chevron">
            <a:avLst>
              <a:gd name="adj" fmla="val 89783"/>
            </a:avLst>
          </a:prstGeom>
          <a:solidFill>
            <a:srgbClr val="00B0F0"/>
          </a:solidFill>
          <a:ln w="25400" cap="flat" cmpd="sng" algn="ctr">
            <a:solidFill>
              <a:srgbClr val="00B0F0"/>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燕尾形 19">
            <a:extLst>
              <a:ext uri="{FF2B5EF4-FFF2-40B4-BE49-F238E27FC236}">
                <a16:creationId xmlns:a16="http://schemas.microsoft.com/office/drawing/2014/main" xmlns="" id="{774820CD-5E73-4DB3-8F58-696E6347A7BE}"/>
              </a:ext>
            </a:extLst>
          </p:cNvPr>
          <p:cNvSpPr/>
          <p:nvPr/>
        </p:nvSpPr>
        <p:spPr bwMode="gray">
          <a:xfrm>
            <a:off x="2553693" y="3996260"/>
            <a:ext cx="101013" cy="134041"/>
          </a:xfrm>
          <a:prstGeom prst="chevron">
            <a:avLst>
              <a:gd name="adj" fmla="val 89783"/>
            </a:avLst>
          </a:prstGeom>
          <a:solidFill>
            <a:srgbClr val="C00000"/>
          </a:solidFill>
          <a:ln w="25400" cap="flat" cmpd="sng" algn="ctr">
            <a:solidFill>
              <a:srgbClr val="00B0F0"/>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12">
            <a:extLst>
              <a:ext uri="{FF2B5EF4-FFF2-40B4-BE49-F238E27FC236}">
                <a16:creationId xmlns:a16="http://schemas.microsoft.com/office/drawing/2014/main" xmlns="" id="{195959BE-7420-45CA-92AA-552BC27F3EA7}"/>
              </a:ext>
            </a:extLst>
          </p:cNvPr>
          <p:cNvSpPr>
            <a:spLocks/>
          </p:cNvSpPr>
          <p:nvPr/>
        </p:nvSpPr>
        <p:spPr bwMode="gray">
          <a:xfrm>
            <a:off x="3187288" y="3062110"/>
            <a:ext cx="243919" cy="466736"/>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30B5C5"/>
          </a:solidFill>
          <a:ln>
            <a:no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3">
            <a:extLst>
              <a:ext uri="{FF2B5EF4-FFF2-40B4-BE49-F238E27FC236}">
                <a16:creationId xmlns:a16="http://schemas.microsoft.com/office/drawing/2014/main" xmlns="" id="{C7D71366-2FAE-4B68-B6F6-DBDE42BE6DCB}"/>
              </a:ext>
            </a:extLst>
          </p:cNvPr>
          <p:cNvSpPr>
            <a:spLocks/>
          </p:cNvSpPr>
          <p:nvPr/>
        </p:nvSpPr>
        <p:spPr bwMode="gray">
          <a:xfrm>
            <a:off x="3187288" y="3192362"/>
            <a:ext cx="115290" cy="203272"/>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30B5C5"/>
          </a:solidFill>
          <a:ln>
            <a:no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4">
            <a:extLst>
              <a:ext uri="{FF2B5EF4-FFF2-40B4-BE49-F238E27FC236}">
                <a16:creationId xmlns:a16="http://schemas.microsoft.com/office/drawing/2014/main" xmlns="" id="{21E66CA9-6B6D-41E4-A9AD-A551FBF9B4DE}"/>
              </a:ext>
            </a:extLst>
          </p:cNvPr>
          <p:cNvSpPr>
            <a:spLocks noEditPoints="1"/>
          </p:cNvSpPr>
          <p:nvPr/>
        </p:nvSpPr>
        <p:spPr bwMode="gray">
          <a:xfrm>
            <a:off x="2919550" y="3062110"/>
            <a:ext cx="249635" cy="466736"/>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30B5C5"/>
          </a:solidFill>
          <a:ln>
            <a:no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椭圆 24">
            <a:extLst>
              <a:ext uri="{FF2B5EF4-FFF2-40B4-BE49-F238E27FC236}">
                <a16:creationId xmlns:a16="http://schemas.microsoft.com/office/drawing/2014/main" xmlns="" id="{FEFBEEA9-5B37-4089-90A9-7E323800976A}"/>
              </a:ext>
            </a:extLst>
          </p:cNvPr>
          <p:cNvSpPr/>
          <p:nvPr/>
        </p:nvSpPr>
        <p:spPr bwMode="gray">
          <a:xfrm>
            <a:off x="1548299" y="3114248"/>
            <a:ext cx="595602" cy="595602"/>
          </a:xfrm>
          <a:prstGeom prst="ellipse">
            <a:avLst/>
          </a:prstGeom>
          <a:solidFill>
            <a:srgbClr val="FDFDFD"/>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settings_296950">
            <a:extLst>
              <a:ext uri="{FF2B5EF4-FFF2-40B4-BE49-F238E27FC236}">
                <a16:creationId xmlns:a16="http://schemas.microsoft.com/office/drawing/2014/main" xmlns="" id="{6CE3CB25-7E45-4824-A85D-927D99A58DF3}"/>
              </a:ext>
            </a:extLst>
          </p:cNvPr>
          <p:cNvSpPr>
            <a:spLocks noChangeAspect="1"/>
          </p:cNvSpPr>
          <p:nvPr/>
        </p:nvSpPr>
        <p:spPr bwMode="gray">
          <a:xfrm>
            <a:off x="1624066" y="3052579"/>
            <a:ext cx="472482" cy="471768"/>
          </a:xfrm>
          <a:custGeom>
            <a:avLst/>
            <a:gdLst>
              <a:gd name="connsiteX0" fmla="*/ 289530 w 607639"/>
              <a:gd name="connsiteY0" fmla="*/ 535310 h 606722"/>
              <a:gd name="connsiteX1" fmla="*/ 318109 w 607639"/>
              <a:gd name="connsiteY1" fmla="*/ 535310 h 606722"/>
              <a:gd name="connsiteX2" fmla="*/ 318109 w 607639"/>
              <a:gd name="connsiteY2" fmla="*/ 556691 h 606722"/>
              <a:gd name="connsiteX3" fmla="*/ 289530 w 607639"/>
              <a:gd name="connsiteY3" fmla="*/ 556691 h 606722"/>
              <a:gd name="connsiteX4" fmla="*/ 461075 w 607639"/>
              <a:gd name="connsiteY4" fmla="*/ 463897 h 606722"/>
              <a:gd name="connsiteX5" fmla="*/ 489583 w 607639"/>
              <a:gd name="connsiteY5" fmla="*/ 463897 h 606722"/>
              <a:gd name="connsiteX6" fmla="*/ 489583 w 607639"/>
              <a:gd name="connsiteY6" fmla="*/ 485349 h 606722"/>
              <a:gd name="connsiteX7" fmla="*/ 461075 w 607639"/>
              <a:gd name="connsiteY7" fmla="*/ 485349 h 606722"/>
              <a:gd name="connsiteX8" fmla="*/ 117915 w 607639"/>
              <a:gd name="connsiteY8" fmla="*/ 463897 h 606722"/>
              <a:gd name="connsiteX9" fmla="*/ 146565 w 607639"/>
              <a:gd name="connsiteY9" fmla="*/ 463897 h 606722"/>
              <a:gd name="connsiteX10" fmla="*/ 146565 w 607639"/>
              <a:gd name="connsiteY10" fmla="*/ 485349 h 606722"/>
              <a:gd name="connsiteX11" fmla="*/ 117915 w 607639"/>
              <a:gd name="connsiteY11" fmla="*/ 485349 h 606722"/>
              <a:gd name="connsiteX12" fmla="*/ 532487 w 607639"/>
              <a:gd name="connsiteY12" fmla="*/ 292635 h 606722"/>
              <a:gd name="connsiteX13" fmla="*/ 561066 w 607639"/>
              <a:gd name="connsiteY13" fmla="*/ 292635 h 606722"/>
              <a:gd name="connsiteX14" fmla="*/ 561066 w 607639"/>
              <a:gd name="connsiteY14" fmla="*/ 314087 h 606722"/>
              <a:gd name="connsiteX15" fmla="*/ 532487 w 607639"/>
              <a:gd name="connsiteY15" fmla="*/ 314087 h 606722"/>
              <a:gd name="connsiteX16" fmla="*/ 46432 w 607639"/>
              <a:gd name="connsiteY16" fmla="*/ 292635 h 606722"/>
              <a:gd name="connsiteX17" fmla="*/ 75011 w 607639"/>
              <a:gd name="connsiteY17" fmla="*/ 292635 h 606722"/>
              <a:gd name="connsiteX18" fmla="*/ 75011 w 607639"/>
              <a:gd name="connsiteY18" fmla="*/ 314087 h 606722"/>
              <a:gd name="connsiteX19" fmla="*/ 46432 w 607639"/>
              <a:gd name="connsiteY19" fmla="*/ 314087 h 606722"/>
              <a:gd name="connsiteX20" fmla="*/ 346219 w 607639"/>
              <a:gd name="connsiteY20" fmla="*/ 260034 h 606722"/>
              <a:gd name="connsiteX21" fmla="*/ 361436 w 607639"/>
              <a:gd name="connsiteY21" fmla="*/ 275231 h 606722"/>
              <a:gd name="connsiteX22" fmla="*/ 282325 w 607639"/>
              <a:gd name="connsiteY22" fmla="*/ 354239 h 606722"/>
              <a:gd name="connsiteX23" fmla="*/ 239076 w 607639"/>
              <a:gd name="connsiteY23" fmla="*/ 310958 h 606722"/>
              <a:gd name="connsiteX24" fmla="*/ 254204 w 607639"/>
              <a:gd name="connsiteY24" fmla="*/ 295761 h 606722"/>
              <a:gd name="connsiteX25" fmla="*/ 282325 w 607639"/>
              <a:gd name="connsiteY25" fmla="*/ 323845 h 606722"/>
              <a:gd name="connsiteX26" fmla="*/ 303749 w 607639"/>
              <a:gd name="connsiteY26" fmla="*/ 214151 h 606722"/>
              <a:gd name="connsiteX27" fmla="*/ 214467 w 607639"/>
              <a:gd name="connsiteY27" fmla="*/ 303291 h 606722"/>
              <a:gd name="connsiteX28" fmla="*/ 303749 w 607639"/>
              <a:gd name="connsiteY28" fmla="*/ 392519 h 606722"/>
              <a:gd name="connsiteX29" fmla="*/ 393120 w 607639"/>
              <a:gd name="connsiteY29" fmla="*/ 303291 h 606722"/>
              <a:gd name="connsiteX30" fmla="*/ 303749 w 607639"/>
              <a:gd name="connsiteY30" fmla="*/ 214151 h 606722"/>
              <a:gd name="connsiteX31" fmla="*/ 303749 w 607639"/>
              <a:gd name="connsiteY31" fmla="*/ 192644 h 606722"/>
              <a:gd name="connsiteX32" fmla="*/ 414572 w 607639"/>
              <a:gd name="connsiteY32" fmla="*/ 303291 h 606722"/>
              <a:gd name="connsiteX33" fmla="*/ 303749 w 607639"/>
              <a:gd name="connsiteY33" fmla="*/ 413937 h 606722"/>
              <a:gd name="connsiteX34" fmla="*/ 192926 w 607639"/>
              <a:gd name="connsiteY34" fmla="*/ 303291 h 606722"/>
              <a:gd name="connsiteX35" fmla="*/ 303749 w 607639"/>
              <a:gd name="connsiteY35" fmla="*/ 192644 h 606722"/>
              <a:gd name="connsiteX36" fmla="*/ 205077 w 607639"/>
              <a:gd name="connsiteY36" fmla="*/ 158913 h 606722"/>
              <a:gd name="connsiteX37" fmla="*/ 217182 w 607639"/>
              <a:gd name="connsiteY37" fmla="*/ 176598 h 606722"/>
              <a:gd name="connsiteX38" fmla="*/ 150161 w 607639"/>
              <a:gd name="connsiteY38" fmla="*/ 303326 h 606722"/>
              <a:gd name="connsiteX39" fmla="*/ 303784 w 607639"/>
              <a:gd name="connsiteY39" fmla="*/ 456804 h 606722"/>
              <a:gd name="connsiteX40" fmla="*/ 303784 w 607639"/>
              <a:gd name="connsiteY40" fmla="*/ 478222 h 606722"/>
              <a:gd name="connsiteX41" fmla="*/ 128711 w 607639"/>
              <a:gd name="connsiteY41" fmla="*/ 303326 h 606722"/>
              <a:gd name="connsiteX42" fmla="*/ 205077 w 607639"/>
              <a:gd name="connsiteY42" fmla="*/ 158913 h 606722"/>
              <a:gd name="connsiteX43" fmla="*/ 303784 w 607639"/>
              <a:gd name="connsiteY43" fmla="*/ 128500 h 606722"/>
              <a:gd name="connsiteX44" fmla="*/ 478927 w 607639"/>
              <a:gd name="connsiteY44" fmla="*/ 303317 h 606722"/>
              <a:gd name="connsiteX45" fmla="*/ 387618 w 607639"/>
              <a:gd name="connsiteY45" fmla="*/ 456982 h 606722"/>
              <a:gd name="connsiteX46" fmla="*/ 377294 w 607639"/>
              <a:gd name="connsiteY46" fmla="*/ 438141 h 606722"/>
              <a:gd name="connsiteX47" fmla="*/ 457479 w 607639"/>
              <a:gd name="connsiteY47" fmla="*/ 303317 h 606722"/>
              <a:gd name="connsiteX48" fmla="*/ 303784 w 607639"/>
              <a:gd name="connsiteY48" fmla="*/ 149919 h 606722"/>
              <a:gd name="connsiteX49" fmla="*/ 461075 w 607639"/>
              <a:gd name="connsiteY49" fmla="*/ 121302 h 606722"/>
              <a:gd name="connsiteX50" fmla="*/ 489583 w 607639"/>
              <a:gd name="connsiteY50" fmla="*/ 121302 h 606722"/>
              <a:gd name="connsiteX51" fmla="*/ 489583 w 607639"/>
              <a:gd name="connsiteY51" fmla="*/ 142824 h 606722"/>
              <a:gd name="connsiteX52" fmla="*/ 461075 w 607639"/>
              <a:gd name="connsiteY52" fmla="*/ 142824 h 606722"/>
              <a:gd name="connsiteX53" fmla="*/ 117915 w 607639"/>
              <a:gd name="connsiteY53" fmla="*/ 121302 h 606722"/>
              <a:gd name="connsiteX54" fmla="*/ 146565 w 607639"/>
              <a:gd name="connsiteY54" fmla="*/ 121302 h 606722"/>
              <a:gd name="connsiteX55" fmla="*/ 146565 w 607639"/>
              <a:gd name="connsiteY55" fmla="*/ 142824 h 606722"/>
              <a:gd name="connsiteX56" fmla="*/ 117915 w 607639"/>
              <a:gd name="connsiteY56" fmla="*/ 142824 h 606722"/>
              <a:gd name="connsiteX57" fmla="*/ 289530 w 607639"/>
              <a:gd name="connsiteY57" fmla="*/ 49960 h 606722"/>
              <a:gd name="connsiteX58" fmla="*/ 318109 w 607639"/>
              <a:gd name="connsiteY58" fmla="*/ 49960 h 606722"/>
              <a:gd name="connsiteX59" fmla="*/ 318109 w 607639"/>
              <a:gd name="connsiteY59" fmla="*/ 71341 h 606722"/>
              <a:gd name="connsiteX60" fmla="*/ 289530 w 607639"/>
              <a:gd name="connsiteY60" fmla="*/ 71341 h 606722"/>
              <a:gd name="connsiteX61" fmla="*/ 257403 w 607639"/>
              <a:gd name="connsiteY61" fmla="*/ 21418 h 606722"/>
              <a:gd name="connsiteX62" fmla="*/ 257403 w 607639"/>
              <a:gd name="connsiteY62" fmla="*/ 98025 h 606722"/>
              <a:gd name="connsiteX63" fmla="*/ 249393 w 607639"/>
              <a:gd name="connsiteY63" fmla="*/ 100158 h 606722"/>
              <a:gd name="connsiteX64" fmla="*/ 198393 w 607639"/>
              <a:gd name="connsiteY64" fmla="*/ 121220 h 606722"/>
              <a:gd name="connsiteX65" fmla="*/ 191272 w 607639"/>
              <a:gd name="connsiteY65" fmla="*/ 125308 h 606722"/>
              <a:gd name="connsiteX66" fmla="*/ 136979 w 607639"/>
              <a:gd name="connsiteY66" fmla="*/ 71275 h 606722"/>
              <a:gd name="connsiteX67" fmla="*/ 71382 w 607639"/>
              <a:gd name="connsiteY67" fmla="*/ 136772 h 606722"/>
              <a:gd name="connsiteX68" fmla="*/ 125497 w 607639"/>
              <a:gd name="connsiteY68" fmla="*/ 190984 h 606722"/>
              <a:gd name="connsiteX69" fmla="*/ 121403 w 607639"/>
              <a:gd name="connsiteY69" fmla="*/ 198093 h 606722"/>
              <a:gd name="connsiteX70" fmla="*/ 100309 w 607639"/>
              <a:gd name="connsiteY70" fmla="*/ 249016 h 606722"/>
              <a:gd name="connsiteX71" fmla="*/ 98173 w 607639"/>
              <a:gd name="connsiteY71" fmla="*/ 257015 h 606722"/>
              <a:gd name="connsiteX72" fmla="*/ 21450 w 607639"/>
              <a:gd name="connsiteY72" fmla="*/ 257015 h 606722"/>
              <a:gd name="connsiteX73" fmla="*/ 21450 w 607639"/>
              <a:gd name="connsiteY73" fmla="*/ 349707 h 606722"/>
              <a:gd name="connsiteX74" fmla="*/ 98173 w 607639"/>
              <a:gd name="connsiteY74" fmla="*/ 349707 h 606722"/>
              <a:gd name="connsiteX75" fmla="*/ 100309 w 607639"/>
              <a:gd name="connsiteY75" fmla="*/ 357617 h 606722"/>
              <a:gd name="connsiteX76" fmla="*/ 121403 w 607639"/>
              <a:gd name="connsiteY76" fmla="*/ 408629 h 606722"/>
              <a:gd name="connsiteX77" fmla="*/ 125497 w 607639"/>
              <a:gd name="connsiteY77" fmla="*/ 415738 h 606722"/>
              <a:gd name="connsiteX78" fmla="*/ 71382 w 607639"/>
              <a:gd name="connsiteY78" fmla="*/ 469950 h 606722"/>
              <a:gd name="connsiteX79" fmla="*/ 136979 w 607639"/>
              <a:gd name="connsiteY79" fmla="*/ 535447 h 606722"/>
              <a:gd name="connsiteX80" fmla="*/ 191272 w 607639"/>
              <a:gd name="connsiteY80" fmla="*/ 481325 h 606722"/>
              <a:gd name="connsiteX81" fmla="*/ 198393 w 607639"/>
              <a:gd name="connsiteY81" fmla="*/ 485502 h 606722"/>
              <a:gd name="connsiteX82" fmla="*/ 249393 w 607639"/>
              <a:gd name="connsiteY82" fmla="*/ 506564 h 606722"/>
              <a:gd name="connsiteX83" fmla="*/ 257403 w 607639"/>
              <a:gd name="connsiteY83" fmla="*/ 508697 h 606722"/>
              <a:gd name="connsiteX84" fmla="*/ 257403 w 607639"/>
              <a:gd name="connsiteY84" fmla="*/ 585215 h 606722"/>
              <a:gd name="connsiteX85" fmla="*/ 350236 w 607639"/>
              <a:gd name="connsiteY85" fmla="*/ 585215 h 606722"/>
              <a:gd name="connsiteX86" fmla="*/ 350236 w 607639"/>
              <a:gd name="connsiteY86" fmla="*/ 508697 h 606722"/>
              <a:gd name="connsiteX87" fmla="*/ 358157 w 607639"/>
              <a:gd name="connsiteY87" fmla="*/ 506564 h 606722"/>
              <a:gd name="connsiteX88" fmla="*/ 409246 w 607639"/>
              <a:gd name="connsiteY88" fmla="*/ 485502 h 606722"/>
              <a:gd name="connsiteX89" fmla="*/ 416367 w 607639"/>
              <a:gd name="connsiteY89" fmla="*/ 481325 h 606722"/>
              <a:gd name="connsiteX90" fmla="*/ 470660 w 607639"/>
              <a:gd name="connsiteY90" fmla="*/ 535447 h 606722"/>
              <a:gd name="connsiteX91" fmla="*/ 536257 w 607639"/>
              <a:gd name="connsiteY91" fmla="*/ 469950 h 606722"/>
              <a:gd name="connsiteX92" fmla="*/ 482053 w 607639"/>
              <a:gd name="connsiteY92" fmla="*/ 415738 h 606722"/>
              <a:gd name="connsiteX93" fmla="*/ 486236 w 607639"/>
              <a:gd name="connsiteY93" fmla="*/ 408629 h 606722"/>
              <a:gd name="connsiteX94" fmla="*/ 507330 w 607639"/>
              <a:gd name="connsiteY94" fmla="*/ 357617 h 606722"/>
              <a:gd name="connsiteX95" fmla="*/ 509466 w 607639"/>
              <a:gd name="connsiteY95" fmla="*/ 349707 h 606722"/>
              <a:gd name="connsiteX96" fmla="*/ 586100 w 607639"/>
              <a:gd name="connsiteY96" fmla="*/ 349707 h 606722"/>
              <a:gd name="connsiteX97" fmla="*/ 586100 w 607639"/>
              <a:gd name="connsiteY97" fmla="*/ 257015 h 606722"/>
              <a:gd name="connsiteX98" fmla="*/ 509466 w 607639"/>
              <a:gd name="connsiteY98" fmla="*/ 257015 h 606722"/>
              <a:gd name="connsiteX99" fmla="*/ 507330 w 607639"/>
              <a:gd name="connsiteY99" fmla="*/ 249016 h 606722"/>
              <a:gd name="connsiteX100" fmla="*/ 486236 w 607639"/>
              <a:gd name="connsiteY100" fmla="*/ 198093 h 606722"/>
              <a:gd name="connsiteX101" fmla="*/ 482053 w 607639"/>
              <a:gd name="connsiteY101" fmla="*/ 190984 h 606722"/>
              <a:gd name="connsiteX102" fmla="*/ 536257 w 607639"/>
              <a:gd name="connsiteY102" fmla="*/ 136772 h 606722"/>
              <a:gd name="connsiteX103" fmla="*/ 470660 w 607639"/>
              <a:gd name="connsiteY103" fmla="*/ 71275 h 606722"/>
              <a:gd name="connsiteX104" fmla="*/ 416367 w 607639"/>
              <a:gd name="connsiteY104" fmla="*/ 125308 h 606722"/>
              <a:gd name="connsiteX105" fmla="*/ 409246 w 607639"/>
              <a:gd name="connsiteY105" fmla="*/ 121220 h 606722"/>
              <a:gd name="connsiteX106" fmla="*/ 358157 w 607639"/>
              <a:gd name="connsiteY106" fmla="*/ 100158 h 606722"/>
              <a:gd name="connsiteX107" fmla="*/ 350236 w 607639"/>
              <a:gd name="connsiteY107" fmla="*/ 98025 h 606722"/>
              <a:gd name="connsiteX108" fmla="*/ 350236 w 607639"/>
              <a:gd name="connsiteY108" fmla="*/ 21418 h 606722"/>
              <a:gd name="connsiteX109" fmla="*/ 235864 w 607639"/>
              <a:gd name="connsiteY109" fmla="*/ 0 h 606722"/>
              <a:gd name="connsiteX110" fmla="*/ 371686 w 607639"/>
              <a:gd name="connsiteY110" fmla="*/ 0 h 606722"/>
              <a:gd name="connsiteX111" fmla="*/ 371686 w 607639"/>
              <a:gd name="connsiteY111" fmla="*/ 81761 h 606722"/>
              <a:gd name="connsiteX112" fmla="*/ 412717 w 607639"/>
              <a:gd name="connsiteY112" fmla="*/ 98647 h 606722"/>
              <a:gd name="connsiteX113" fmla="*/ 470660 w 607639"/>
              <a:gd name="connsiteY113" fmla="*/ 40970 h 606722"/>
              <a:gd name="connsiteX114" fmla="*/ 566608 w 607639"/>
              <a:gd name="connsiteY114" fmla="*/ 136772 h 606722"/>
              <a:gd name="connsiteX115" fmla="*/ 508843 w 607639"/>
              <a:gd name="connsiteY115" fmla="*/ 194627 h 606722"/>
              <a:gd name="connsiteX116" fmla="*/ 525754 w 607639"/>
              <a:gd name="connsiteY116" fmla="*/ 235508 h 606722"/>
              <a:gd name="connsiteX117" fmla="*/ 607639 w 607639"/>
              <a:gd name="connsiteY117" fmla="*/ 235508 h 606722"/>
              <a:gd name="connsiteX118" fmla="*/ 607639 w 607639"/>
              <a:gd name="connsiteY118" fmla="*/ 371125 h 606722"/>
              <a:gd name="connsiteX119" fmla="*/ 525754 w 607639"/>
              <a:gd name="connsiteY119" fmla="*/ 371125 h 606722"/>
              <a:gd name="connsiteX120" fmla="*/ 508843 w 607639"/>
              <a:gd name="connsiteY120" fmla="*/ 412095 h 606722"/>
              <a:gd name="connsiteX121" fmla="*/ 566608 w 607639"/>
              <a:gd name="connsiteY121" fmla="*/ 469950 h 606722"/>
              <a:gd name="connsiteX122" fmla="*/ 470660 w 607639"/>
              <a:gd name="connsiteY122" fmla="*/ 565753 h 606722"/>
              <a:gd name="connsiteX123" fmla="*/ 412717 w 607639"/>
              <a:gd name="connsiteY123" fmla="*/ 508075 h 606722"/>
              <a:gd name="connsiteX124" fmla="*/ 371686 w 607639"/>
              <a:gd name="connsiteY124" fmla="*/ 524961 h 606722"/>
              <a:gd name="connsiteX125" fmla="*/ 371686 w 607639"/>
              <a:gd name="connsiteY125" fmla="*/ 606722 h 606722"/>
              <a:gd name="connsiteX126" fmla="*/ 235864 w 607639"/>
              <a:gd name="connsiteY126" fmla="*/ 606722 h 606722"/>
              <a:gd name="connsiteX127" fmla="*/ 235864 w 607639"/>
              <a:gd name="connsiteY127" fmla="*/ 524961 h 606722"/>
              <a:gd name="connsiteX128" fmla="*/ 194922 w 607639"/>
              <a:gd name="connsiteY128" fmla="*/ 508075 h 606722"/>
              <a:gd name="connsiteX129" fmla="*/ 136979 w 607639"/>
              <a:gd name="connsiteY129" fmla="*/ 565753 h 606722"/>
              <a:gd name="connsiteX130" fmla="*/ 41031 w 607639"/>
              <a:gd name="connsiteY130" fmla="*/ 469950 h 606722"/>
              <a:gd name="connsiteX131" fmla="*/ 98796 w 607639"/>
              <a:gd name="connsiteY131" fmla="*/ 412095 h 606722"/>
              <a:gd name="connsiteX132" fmla="*/ 81885 w 607639"/>
              <a:gd name="connsiteY132" fmla="*/ 371125 h 606722"/>
              <a:gd name="connsiteX133" fmla="*/ 0 w 607639"/>
              <a:gd name="connsiteY133" fmla="*/ 371125 h 606722"/>
              <a:gd name="connsiteX134" fmla="*/ 0 w 607639"/>
              <a:gd name="connsiteY134" fmla="*/ 235508 h 606722"/>
              <a:gd name="connsiteX135" fmla="*/ 81885 w 607639"/>
              <a:gd name="connsiteY135" fmla="*/ 235508 h 606722"/>
              <a:gd name="connsiteX136" fmla="*/ 98796 w 607639"/>
              <a:gd name="connsiteY136" fmla="*/ 194627 h 606722"/>
              <a:gd name="connsiteX137" fmla="*/ 41031 w 607639"/>
              <a:gd name="connsiteY137" fmla="*/ 136772 h 606722"/>
              <a:gd name="connsiteX138" fmla="*/ 136979 w 607639"/>
              <a:gd name="connsiteY138" fmla="*/ 40970 h 606722"/>
              <a:gd name="connsiteX139" fmla="*/ 194922 w 607639"/>
              <a:gd name="connsiteY139" fmla="*/ 98647 h 606722"/>
              <a:gd name="connsiteX140" fmla="*/ 235864 w 607639"/>
              <a:gd name="connsiteY140" fmla="*/ 8176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9530" y="535310"/>
                </a:moveTo>
                <a:lnTo>
                  <a:pt x="318109" y="535310"/>
                </a:lnTo>
                <a:lnTo>
                  <a:pt x="318109" y="556691"/>
                </a:lnTo>
                <a:lnTo>
                  <a:pt x="289530" y="556691"/>
                </a:lnTo>
                <a:close/>
                <a:moveTo>
                  <a:pt x="461075" y="463897"/>
                </a:moveTo>
                <a:lnTo>
                  <a:pt x="489583" y="463897"/>
                </a:lnTo>
                <a:lnTo>
                  <a:pt x="489583" y="485349"/>
                </a:lnTo>
                <a:lnTo>
                  <a:pt x="461075" y="485349"/>
                </a:lnTo>
                <a:close/>
                <a:moveTo>
                  <a:pt x="117915" y="463897"/>
                </a:moveTo>
                <a:lnTo>
                  <a:pt x="146565" y="463897"/>
                </a:lnTo>
                <a:lnTo>
                  <a:pt x="146565" y="485349"/>
                </a:lnTo>
                <a:lnTo>
                  <a:pt x="117915" y="485349"/>
                </a:lnTo>
                <a:close/>
                <a:moveTo>
                  <a:pt x="532487" y="292635"/>
                </a:moveTo>
                <a:lnTo>
                  <a:pt x="561066" y="292635"/>
                </a:lnTo>
                <a:lnTo>
                  <a:pt x="561066" y="314087"/>
                </a:lnTo>
                <a:lnTo>
                  <a:pt x="532487" y="314087"/>
                </a:lnTo>
                <a:close/>
                <a:moveTo>
                  <a:pt x="46432" y="292635"/>
                </a:moveTo>
                <a:lnTo>
                  <a:pt x="75011" y="292635"/>
                </a:lnTo>
                <a:lnTo>
                  <a:pt x="75011" y="314087"/>
                </a:lnTo>
                <a:lnTo>
                  <a:pt x="46432" y="314087"/>
                </a:lnTo>
                <a:close/>
                <a:moveTo>
                  <a:pt x="346219" y="260034"/>
                </a:moveTo>
                <a:lnTo>
                  <a:pt x="361436" y="275231"/>
                </a:lnTo>
                <a:lnTo>
                  <a:pt x="282325" y="354239"/>
                </a:lnTo>
                <a:lnTo>
                  <a:pt x="239076" y="310958"/>
                </a:lnTo>
                <a:lnTo>
                  <a:pt x="254204" y="295761"/>
                </a:lnTo>
                <a:lnTo>
                  <a:pt x="282325" y="323845"/>
                </a:lnTo>
                <a:close/>
                <a:moveTo>
                  <a:pt x="303749" y="214151"/>
                </a:moveTo>
                <a:cubicBezTo>
                  <a:pt x="254524" y="214151"/>
                  <a:pt x="214467" y="254144"/>
                  <a:pt x="214467" y="303291"/>
                </a:cubicBezTo>
                <a:cubicBezTo>
                  <a:pt x="214467" y="352526"/>
                  <a:pt x="254524" y="392519"/>
                  <a:pt x="303749" y="392519"/>
                </a:cubicBezTo>
                <a:cubicBezTo>
                  <a:pt x="353063" y="392519"/>
                  <a:pt x="393120" y="352526"/>
                  <a:pt x="393120" y="303291"/>
                </a:cubicBezTo>
                <a:cubicBezTo>
                  <a:pt x="393120" y="254144"/>
                  <a:pt x="353063" y="214151"/>
                  <a:pt x="303749" y="214151"/>
                </a:cubicBezTo>
                <a:close/>
                <a:moveTo>
                  <a:pt x="303749" y="192644"/>
                </a:moveTo>
                <a:cubicBezTo>
                  <a:pt x="364902" y="192644"/>
                  <a:pt x="414572" y="242324"/>
                  <a:pt x="414572" y="303291"/>
                </a:cubicBezTo>
                <a:cubicBezTo>
                  <a:pt x="414572" y="364346"/>
                  <a:pt x="364902" y="413937"/>
                  <a:pt x="303749" y="413937"/>
                </a:cubicBezTo>
                <a:cubicBezTo>
                  <a:pt x="242685" y="413937"/>
                  <a:pt x="192926" y="364346"/>
                  <a:pt x="192926" y="303291"/>
                </a:cubicBezTo>
                <a:cubicBezTo>
                  <a:pt x="192926" y="242324"/>
                  <a:pt x="242685" y="192644"/>
                  <a:pt x="303749" y="192644"/>
                </a:cubicBezTo>
                <a:close/>
                <a:moveTo>
                  <a:pt x="205077" y="158913"/>
                </a:moveTo>
                <a:lnTo>
                  <a:pt x="217182" y="176598"/>
                </a:lnTo>
                <a:cubicBezTo>
                  <a:pt x="175261" y="205303"/>
                  <a:pt x="150161" y="252671"/>
                  <a:pt x="150161" y="303326"/>
                </a:cubicBezTo>
                <a:cubicBezTo>
                  <a:pt x="150161" y="387930"/>
                  <a:pt x="219051" y="456804"/>
                  <a:pt x="303784" y="456804"/>
                </a:cubicBezTo>
                <a:lnTo>
                  <a:pt x="303784" y="478222"/>
                </a:lnTo>
                <a:cubicBezTo>
                  <a:pt x="207213" y="478222"/>
                  <a:pt x="128711" y="399750"/>
                  <a:pt x="128711" y="303326"/>
                </a:cubicBezTo>
                <a:cubicBezTo>
                  <a:pt x="128711" y="245561"/>
                  <a:pt x="157282" y="191528"/>
                  <a:pt x="205077" y="158913"/>
                </a:cubicBezTo>
                <a:close/>
                <a:moveTo>
                  <a:pt x="303784" y="128500"/>
                </a:moveTo>
                <a:cubicBezTo>
                  <a:pt x="400344" y="128500"/>
                  <a:pt x="478927" y="206888"/>
                  <a:pt x="478927" y="303317"/>
                </a:cubicBezTo>
                <a:cubicBezTo>
                  <a:pt x="478927" y="367396"/>
                  <a:pt x="443952" y="426231"/>
                  <a:pt x="387618" y="456982"/>
                </a:cubicBezTo>
                <a:lnTo>
                  <a:pt x="377294" y="438141"/>
                </a:lnTo>
                <a:cubicBezTo>
                  <a:pt x="426776" y="411211"/>
                  <a:pt x="457479" y="359575"/>
                  <a:pt x="457479" y="303317"/>
                </a:cubicBezTo>
                <a:cubicBezTo>
                  <a:pt x="457479" y="218708"/>
                  <a:pt x="388508" y="149919"/>
                  <a:pt x="303784" y="149919"/>
                </a:cubicBezTo>
                <a:close/>
                <a:moveTo>
                  <a:pt x="461075" y="121302"/>
                </a:moveTo>
                <a:lnTo>
                  <a:pt x="489583" y="121302"/>
                </a:lnTo>
                <a:lnTo>
                  <a:pt x="489583" y="142824"/>
                </a:lnTo>
                <a:lnTo>
                  <a:pt x="461075" y="142824"/>
                </a:lnTo>
                <a:close/>
                <a:moveTo>
                  <a:pt x="117915" y="121302"/>
                </a:moveTo>
                <a:lnTo>
                  <a:pt x="146565" y="121302"/>
                </a:lnTo>
                <a:lnTo>
                  <a:pt x="146565" y="142824"/>
                </a:lnTo>
                <a:lnTo>
                  <a:pt x="117915" y="142824"/>
                </a:lnTo>
                <a:close/>
                <a:moveTo>
                  <a:pt x="289530" y="49960"/>
                </a:moveTo>
                <a:lnTo>
                  <a:pt x="318109" y="49960"/>
                </a:lnTo>
                <a:lnTo>
                  <a:pt x="318109" y="71341"/>
                </a:lnTo>
                <a:lnTo>
                  <a:pt x="289530" y="71341"/>
                </a:lnTo>
                <a:close/>
                <a:moveTo>
                  <a:pt x="257403" y="21418"/>
                </a:moveTo>
                <a:lnTo>
                  <a:pt x="257403" y="98025"/>
                </a:lnTo>
                <a:lnTo>
                  <a:pt x="249393" y="100158"/>
                </a:lnTo>
                <a:cubicBezTo>
                  <a:pt x="231325" y="105045"/>
                  <a:pt x="214147" y="112155"/>
                  <a:pt x="198393" y="121220"/>
                </a:cubicBezTo>
                <a:lnTo>
                  <a:pt x="191272" y="125308"/>
                </a:lnTo>
                <a:lnTo>
                  <a:pt x="136979" y="71275"/>
                </a:lnTo>
                <a:lnTo>
                  <a:pt x="71382" y="136772"/>
                </a:lnTo>
                <a:lnTo>
                  <a:pt x="125497" y="190984"/>
                </a:lnTo>
                <a:lnTo>
                  <a:pt x="121403" y="198093"/>
                </a:lnTo>
                <a:cubicBezTo>
                  <a:pt x="112325" y="213824"/>
                  <a:pt x="105204" y="230976"/>
                  <a:pt x="100309" y="249016"/>
                </a:cubicBezTo>
                <a:lnTo>
                  <a:pt x="98173" y="257015"/>
                </a:lnTo>
                <a:lnTo>
                  <a:pt x="21450" y="257015"/>
                </a:lnTo>
                <a:lnTo>
                  <a:pt x="21450" y="349707"/>
                </a:lnTo>
                <a:lnTo>
                  <a:pt x="98173" y="349707"/>
                </a:lnTo>
                <a:lnTo>
                  <a:pt x="100309" y="357617"/>
                </a:lnTo>
                <a:cubicBezTo>
                  <a:pt x="105204" y="375746"/>
                  <a:pt x="112325" y="392899"/>
                  <a:pt x="121403" y="408629"/>
                </a:cubicBezTo>
                <a:lnTo>
                  <a:pt x="125497" y="415738"/>
                </a:lnTo>
                <a:lnTo>
                  <a:pt x="71382" y="469950"/>
                </a:lnTo>
                <a:lnTo>
                  <a:pt x="136979" y="535447"/>
                </a:lnTo>
                <a:lnTo>
                  <a:pt x="191272" y="481325"/>
                </a:lnTo>
                <a:lnTo>
                  <a:pt x="198393" y="485502"/>
                </a:lnTo>
                <a:cubicBezTo>
                  <a:pt x="214147" y="494567"/>
                  <a:pt x="231325" y="501677"/>
                  <a:pt x="249393" y="506564"/>
                </a:cubicBezTo>
                <a:lnTo>
                  <a:pt x="257403" y="508697"/>
                </a:lnTo>
                <a:lnTo>
                  <a:pt x="257403" y="585215"/>
                </a:lnTo>
                <a:lnTo>
                  <a:pt x="350236" y="585215"/>
                </a:lnTo>
                <a:lnTo>
                  <a:pt x="350236" y="508697"/>
                </a:lnTo>
                <a:lnTo>
                  <a:pt x="358157" y="506564"/>
                </a:lnTo>
                <a:cubicBezTo>
                  <a:pt x="376314" y="501677"/>
                  <a:pt x="393492" y="494567"/>
                  <a:pt x="409246" y="485502"/>
                </a:cubicBezTo>
                <a:lnTo>
                  <a:pt x="416367" y="481325"/>
                </a:lnTo>
                <a:lnTo>
                  <a:pt x="470660" y="535447"/>
                </a:lnTo>
                <a:lnTo>
                  <a:pt x="536257" y="469950"/>
                </a:lnTo>
                <a:lnTo>
                  <a:pt x="482053" y="415738"/>
                </a:lnTo>
                <a:lnTo>
                  <a:pt x="486236" y="408629"/>
                </a:lnTo>
                <a:cubicBezTo>
                  <a:pt x="495314" y="392899"/>
                  <a:pt x="502435" y="375746"/>
                  <a:pt x="507330" y="357617"/>
                </a:cubicBezTo>
                <a:lnTo>
                  <a:pt x="509466" y="349707"/>
                </a:lnTo>
                <a:lnTo>
                  <a:pt x="586100" y="349707"/>
                </a:lnTo>
                <a:lnTo>
                  <a:pt x="586100" y="257015"/>
                </a:lnTo>
                <a:lnTo>
                  <a:pt x="509466" y="257015"/>
                </a:lnTo>
                <a:lnTo>
                  <a:pt x="507330" y="249016"/>
                </a:lnTo>
                <a:cubicBezTo>
                  <a:pt x="502435" y="230976"/>
                  <a:pt x="495314" y="213824"/>
                  <a:pt x="486236" y="198093"/>
                </a:cubicBezTo>
                <a:lnTo>
                  <a:pt x="482053" y="190984"/>
                </a:lnTo>
                <a:lnTo>
                  <a:pt x="536257" y="136772"/>
                </a:lnTo>
                <a:lnTo>
                  <a:pt x="470660" y="71275"/>
                </a:lnTo>
                <a:lnTo>
                  <a:pt x="416367" y="125308"/>
                </a:lnTo>
                <a:lnTo>
                  <a:pt x="409246" y="121220"/>
                </a:lnTo>
                <a:cubicBezTo>
                  <a:pt x="393492" y="112155"/>
                  <a:pt x="376314" y="105045"/>
                  <a:pt x="358157" y="100158"/>
                </a:cubicBezTo>
                <a:lnTo>
                  <a:pt x="350236" y="98025"/>
                </a:lnTo>
                <a:lnTo>
                  <a:pt x="350236" y="21418"/>
                </a:lnTo>
                <a:close/>
                <a:moveTo>
                  <a:pt x="235864" y="0"/>
                </a:moveTo>
                <a:lnTo>
                  <a:pt x="371686" y="0"/>
                </a:lnTo>
                <a:lnTo>
                  <a:pt x="371686" y="81761"/>
                </a:lnTo>
                <a:cubicBezTo>
                  <a:pt x="386016" y="86116"/>
                  <a:pt x="399812" y="91804"/>
                  <a:pt x="412717" y="98647"/>
                </a:cubicBezTo>
                <a:lnTo>
                  <a:pt x="470660" y="40970"/>
                </a:lnTo>
                <a:lnTo>
                  <a:pt x="566608" y="136772"/>
                </a:lnTo>
                <a:lnTo>
                  <a:pt x="508843" y="194627"/>
                </a:lnTo>
                <a:cubicBezTo>
                  <a:pt x="515697" y="207514"/>
                  <a:pt x="521304" y="221200"/>
                  <a:pt x="525754" y="235508"/>
                </a:cubicBezTo>
                <a:lnTo>
                  <a:pt x="607639" y="235508"/>
                </a:lnTo>
                <a:lnTo>
                  <a:pt x="607639" y="371125"/>
                </a:lnTo>
                <a:lnTo>
                  <a:pt x="525754" y="371125"/>
                </a:lnTo>
                <a:cubicBezTo>
                  <a:pt x="521304" y="385433"/>
                  <a:pt x="515697" y="399208"/>
                  <a:pt x="508843" y="412095"/>
                </a:cubicBezTo>
                <a:lnTo>
                  <a:pt x="566608" y="469950"/>
                </a:lnTo>
                <a:lnTo>
                  <a:pt x="470660" y="565753"/>
                </a:lnTo>
                <a:lnTo>
                  <a:pt x="412717" y="508075"/>
                </a:lnTo>
                <a:cubicBezTo>
                  <a:pt x="399812" y="514918"/>
                  <a:pt x="386016" y="520517"/>
                  <a:pt x="371686" y="524961"/>
                </a:cubicBezTo>
                <a:lnTo>
                  <a:pt x="371686" y="606722"/>
                </a:lnTo>
                <a:lnTo>
                  <a:pt x="235864" y="606722"/>
                </a:lnTo>
                <a:lnTo>
                  <a:pt x="235864" y="524961"/>
                </a:lnTo>
                <a:cubicBezTo>
                  <a:pt x="221534" y="520517"/>
                  <a:pt x="207827" y="514918"/>
                  <a:pt x="194922" y="508075"/>
                </a:cubicBezTo>
                <a:lnTo>
                  <a:pt x="136979" y="565753"/>
                </a:lnTo>
                <a:lnTo>
                  <a:pt x="41031" y="469950"/>
                </a:lnTo>
                <a:lnTo>
                  <a:pt x="98796" y="412095"/>
                </a:lnTo>
                <a:cubicBezTo>
                  <a:pt x="91942" y="399208"/>
                  <a:pt x="86246" y="385433"/>
                  <a:pt x="81885" y="371125"/>
                </a:cubicBezTo>
                <a:lnTo>
                  <a:pt x="0" y="371125"/>
                </a:lnTo>
                <a:lnTo>
                  <a:pt x="0" y="235508"/>
                </a:lnTo>
                <a:lnTo>
                  <a:pt x="81885" y="235508"/>
                </a:lnTo>
                <a:cubicBezTo>
                  <a:pt x="86246" y="221200"/>
                  <a:pt x="91942" y="207514"/>
                  <a:pt x="98796" y="194627"/>
                </a:cubicBezTo>
                <a:lnTo>
                  <a:pt x="41031" y="136772"/>
                </a:lnTo>
                <a:lnTo>
                  <a:pt x="136979" y="40970"/>
                </a:lnTo>
                <a:lnTo>
                  <a:pt x="194922" y="98647"/>
                </a:lnTo>
                <a:cubicBezTo>
                  <a:pt x="207827" y="91804"/>
                  <a:pt x="221534" y="86116"/>
                  <a:pt x="235864" y="81761"/>
                </a:cubicBezTo>
                <a:close/>
              </a:path>
            </a:pathLst>
          </a:custGeom>
          <a:solidFill>
            <a:srgbClr val="00B0F0"/>
          </a:solidFill>
          <a:ln>
            <a:solidFill>
              <a:srgbClr val="30B5C5"/>
            </a:solid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圆角矩形 26">
            <a:extLst>
              <a:ext uri="{FF2B5EF4-FFF2-40B4-BE49-F238E27FC236}">
                <a16:creationId xmlns:a16="http://schemas.microsoft.com/office/drawing/2014/main" xmlns="" id="{7EBCA1A2-3290-428D-8CC7-B9B67ADCE99B}"/>
              </a:ext>
            </a:extLst>
          </p:cNvPr>
          <p:cNvSpPr/>
          <p:nvPr/>
        </p:nvSpPr>
        <p:spPr bwMode="gray">
          <a:xfrm rot="2700000">
            <a:off x="9020138" y="2691820"/>
            <a:ext cx="1138691" cy="1138691"/>
          </a:xfrm>
          <a:prstGeom prst="roundRect">
            <a:avLst/>
          </a:prstGeom>
          <a:noFill/>
          <a:ln w="25400" cap="flat" cmpd="sng" algn="ctr">
            <a:gradFill>
              <a:gsLst>
                <a:gs pos="0">
                  <a:srgbClr val="00B0F0"/>
                </a:gs>
                <a:gs pos="47000">
                  <a:srgbClr val="99DFF9"/>
                </a:gs>
                <a:gs pos="100000">
                  <a:srgbClr val="00B0F0"/>
                </a:gs>
              </a:gsLst>
              <a:lin ang="9600000" scaled="0"/>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椭圆 27">
            <a:extLst>
              <a:ext uri="{FF2B5EF4-FFF2-40B4-BE49-F238E27FC236}">
                <a16:creationId xmlns:a16="http://schemas.microsoft.com/office/drawing/2014/main" xmlns="" id="{C5556740-7075-4C4B-9D85-85FE7021A080}"/>
              </a:ext>
            </a:extLst>
          </p:cNvPr>
          <p:cNvSpPr>
            <a:spLocks/>
          </p:cNvSpPr>
          <p:nvPr/>
        </p:nvSpPr>
        <p:spPr bwMode="gray">
          <a:xfrm>
            <a:off x="8913405" y="2561008"/>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椭圆 28">
            <a:extLst>
              <a:ext uri="{FF2B5EF4-FFF2-40B4-BE49-F238E27FC236}">
                <a16:creationId xmlns:a16="http://schemas.microsoft.com/office/drawing/2014/main" xmlns="" id="{ED7915ED-938D-4D8C-9A97-E68BBEB24A8C}"/>
              </a:ext>
            </a:extLst>
          </p:cNvPr>
          <p:cNvSpPr>
            <a:spLocks/>
          </p:cNvSpPr>
          <p:nvPr/>
        </p:nvSpPr>
        <p:spPr bwMode="gray">
          <a:xfrm>
            <a:off x="8930854" y="3383724"/>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椭圆 29">
            <a:extLst>
              <a:ext uri="{FF2B5EF4-FFF2-40B4-BE49-F238E27FC236}">
                <a16:creationId xmlns:a16="http://schemas.microsoft.com/office/drawing/2014/main" xmlns="" id="{B1D96E00-87A8-4E11-840B-1D84E31AD4D3}"/>
              </a:ext>
            </a:extLst>
          </p:cNvPr>
          <p:cNvSpPr>
            <a:spLocks/>
          </p:cNvSpPr>
          <p:nvPr/>
        </p:nvSpPr>
        <p:spPr bwMode="gray">
          <a:xfrm>
            <a:off x="9707672" y="3383724"/>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 30">
            <a:extLst>
              <a:ext uri="{FF2B5EF4-FFF2-40B4-BE49-F238E27FC236}">
                <a16:creationId xmlns:a16="http://schemas.microsoft.com/office/drawing/2014/main" xmlns="" id="{50721F11-733D-4B12-BA29-B74F7E4DCBE2}"/>
              </a:ext>
            </a:extLst>
          </p:cNvPr>
          <p:cNvSpPr>
            <a:spLocks/>
          </p:cNvSpPr>
          <p:nvPr/>
        </p:nvSpPr>
        <p:spPr bwMode="gray">
          <a:xfrm>
            <a:off x="9658822" y="2535359"/>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clock_88291">
            <a:extLst>
              <a:ext uri="{FF2B5EF4-FFF2-40B4-BE49-F238E27FC236}">
                <a16:creationId xmlns:a16="http://schemas.microsoft.com/office/drawing/2014/main" xmlns="" id="{8198867C-C93D-40FB-9411-22FD24379365}"/>
              </a:ext>
            </a:extLst>
          </p:cNvPr>
          <p:cNvSpPr>
            <a:spLocks noChangeAspect="1"/>
          </p:cNvSpPr>
          <p:nvPr/>
        </p:nvSpPr>
        <p:spPr bwMode="gray">
          <a:xfrm>
            <a:off x="9017534" y="2642110"/>
            <a:ext cx="408003" cy="407427"/>
          </a:xfrm>
          <a:custGeom>
            <a:avLst/>
            <a:gdLst>
              <a:gd name="connsiteX0" fmla="*/ 291916 w 600159"/>
              <a:gd name="connsiteY0" fmla="*/ 119185 h 599312"/>
              <a:gd name="connsiteX1" fmla="*/ 313425 w 600159"/>
              <a:gd name="connsiteY1" fmla="*/ 140667 h 599312"/>
              <a:gd name="connsiteX2" fmla="*/ 313425 w 600159"/>
              <a:gd name="connsiteY2" fmla="*/ 294692 h 599312"/>
              <a:gd name="connsiteX3" fmla="*/ 454526 w 600159"/>
              <a:gd name="connsiteY3" fmla="*/ 294692 h 599312"/>
              <a:gd name="connsiteX4" fmla="*/ 476035 w 600159"/>
              <a:gd name="connsiteY4" fmla="*/ 316173 h 599312"/>
              <a:gd name="connsiteX5" fmla="*/ 454526 w 600159"/>
              <a:gd name="connsiteY5" fmla="*/ 337655 h 599312"/>
              <a:gd name="connsiteX6" fmla="*/ 291916 w 600159"/>
              <a:gd name="connsiteY6" fmla="*/ 337655 h 599312"/>
              <a:gd name="connsiteX7" fmla="*/ 270407 w 600159"/>
              <a:gd name="connsiteY7" fmla="*/ 316173 h 599312"/>
              <a:gd name="connsiteX8" fmla="*/ 270407 w 600159"/>
              <a:gd name="connsiteY8" fmla="*/ 140667 h 599312"/>
              <a:gd name="connsiteX9" fmla="*/ 291916 w 600159"/>
              <a:gd name="connsiteY9" fmla="*/ 119185 h 599312"/>
              <a:gd name="connsiteX10" fmla="*/ 300080 w 600159"/>
              <a:gd name="connsiteY10" fmla="*/ 42961 h 599312"/>
              <a:gd name="connsiteX11" fmla="*/ 43022 w 600159"/>
              <a:gd name="connsiteY11" fmla="*/ 299656 h 599312"/>
              <a:gd name="connsiteX12" fmla="*/ 300080 w 600159"/>
              <a:gd name="connsiteY12" fmla="*/ 556351 h 599312"/>
              <a:gd name="connsiteX13" fmla="*/ 557137 w 600159"/>
              <a:gd name="connsiteY13" fmla="*/ 299656 h 599312"/>
              <a:gd name="connsiteX14" fmla="*/ 300080 w 600159"/>
              <a:gd name="connsiteY14" fmla="*/ 42961 h 599312"/>
              <a:gd name="connsiteX15" fmla="*/ 300080 w 600159"/>
              <a:gd name="connsiteY15" fmla="*/ 0 h 599312"/>
              <a:gd name="connsiteX16" fmla="*/ 600159 w 600159"/>
              <a:gd name="connsiteY16" fmla="*/ 299656 h 599312"/>
              <a:gd name="connsiteX17" fmla="*/ 300080 w 600159"/>
              <a:gd name="connsiteY17" fmla="*/ 599312 h 599312"/>
              <a:gd name="connsiteX18" fmla="*/ 0 w 600159"/>
              <a:gd name="connsiteY18" fmla="*/ 299656 h 599312"/>
              <a:gd name="connsiteX19" fmla="*/ 300080 w 600159"/>
              <a:gd name="connsiteY19" fmla="*/ 0 h 5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0159" h="599312">
                <a:moveTo>
                  <a:pt x="291916" y="119185"/>
                </a:moveTo>
                <a:cubicBezTo>
                  <a:pt x="303746" y="119185"/>
                  <a:pt x="313425" y="128852"/>
                  <a:pt x="313425" y="140667"/>
                </a:cubicBezTo>
                <a:lnTo>
                  <a:pt x="313425" y="294692"/>
                </a:lnTo>
                <a:lnTo>
                  <a:pt x="454526" y="294692"/>
                </a:lnTo>
                <a:cubicBezTo>
                  <a:pt x="466356" y="294692"/>
                  <a:pt x="476035" y="304358"/>
                  <a:pt x="476035" y="316173"/>
                </a:cubicBezTo>
                <a:cubicBezTo>
                  <a:pt x="476035" y="327988"/>
                  <a:pt x="466356" y="337655"/>
                  <a:pt x="454526" y="337655"/>
                </a:cubicBezTo>
                <a:lnTo>
                  <a:pt x="291916" y="337655"/>
                </a:lnTo>
                <a:cubicBezTo>
                  <a:pt x="280086" y="337655"/>
                  <a:pt x="270407" y="327988"/>
                  <a:pt x="270407" y="316173"/>
                </a:cubicBezTo>
                <a:lnTo>
                  <a:pt x="270407" y="140667"/>
                </a:lnTo>
                <a:cubicBezTo>
                  <a:pt x="270407" y="128852"/>
                  <a:pt x="280086" y="119185"/>
                  <a:pt x="291916" y="119185"/>
                </a:cubicBezTo>
                <a:close/>
                <a:moveTo>
                  <a:pt x="300080" y="42961"/>
                </a:moveTo>
                <a:cubicBezTo>
                  <a:pt x="158322" y="42961"/>
                  <a:pt x="43022" y="158098"/>
                  <a:pt x="43022" y="299656"/>
                </a:cubicBezTo>
                <a:cubicBezTo>
                  <a:pt x="43022" y="441214"/>
                  <a:pt x="158322" y="556351"/>
                  <a:pt x="300080" y="556351"/>
                </a:cubicBezTo>
                <a:cubicBezTo>
                  <a:pt x="441838" y="556351"/>
                  <a:pt x="557137" y="441214"/>
                  <a:pt x="557137" y="299656"/>
                </a:cubicBezTo>
                <a:cubicBezTo>
                  <a:pt x="557137" y="158098"/>
                  <a:pt x="441838" y="42961"/>
                  <a:pt x="300080" y="42961"/>
                </a:cubicBezTo>
                <a:close/>
                <a:moveTo>
                  <a:pt x="300080" y="0"/>
                </a:moveTo>
                <a:cubicBezTo>
                  <a:pt x="465715" y="0"/>
                  <a:pt x="600159" y="134470"/>
                  <a:pt x="600159" y="299656"/>
                </a:cubicBezTo>
                <a:cubicBezTo>
                  <a:pt x="600159" y="464843"/>
                  <a:pt x="465715" y="599312"/>
                  <a:pt x="300080" y="599312"/>
                </a:cubicBezTo>
                <a:cubicBezTo>
                  <a:pt x="134659" y="599312"/>
                  <a:pt x="0" y="465058"/>
                  <a:pt x="0" y="299656"/>
                </a:cubicBezTo>
                <a:cubicBezTo>
                  <a:pt x="0" y="134470"/>
                  <a:pt x="134659" y="0"/>
                  <a:pt x="300080" y="0"/>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settings-tool_1475">
            <a:extLst>
              <a:ext uri="{FF2B5EF4-FFF2-40B4-BE49-F238E27FC236}">
                <a16:creationId xmlns:a16="http://schemas.microsoft.com/office/drawing/2014/main" xmlns="" id="{4642EEE5-1B0A-4A2F-AD70-08961CBAC65A}"/>
              </a:ext>
            </a:extLst>
          </p:cNvPr>
          <p:cNvSpPr>
            <a:spLocks noChangeAspect="1"/>
          </p:cNvSpPr>
          <p:nvPr/>
        </p:nvSpPr>
        <p:spPr bwMode="gray">
          <a:xfrm>
            <a:off x="9758291" y="2620375"/>
            <a:ext cx="418016" cy="409450"/>
          </a:xfrm>
          <a:custGeom>
            <a:avLst/>
            <a:gdLst>
              <a:gd name="T0" fmla="*/ 141 w 313"/>
              <a:gd name="T1" fmla="*/ 307 h 307"/>
              <a:gd name="T2" fmla="*/ 105 w 313"/>
              <a:gd name="T3" fmla="*/ 261 h 307"/>
              <a:gd name="T4" fmla="*/ 58 w 313"/>
              <a:gd name="T5" fmla="*/ 274 h 307"/>
              <a:gd name="T6" fmla="*/ 47 w 313"/>
              <a:gd name="T7" fmla="*/ 204 h 307"/>
              <a:gd name="T8" fmla="*/ 0 w 313"/>
              <a:gd name="T9" fmla="*/ 170 h 307"/>
              <a:gd name="T10" fmla="*/ 43 w 313"/>
              <a:gd name="T11" fmla="*/ 114 h 307"/>
              <a:gd name="T12" fmla="*/ 34 w 313"/>
              <a:gd name="T13" fmla="*/ 57 h 307"/>
              <a:gd name="T14" fmla="*/ 63 w 313"/>
              <a:gd name="T15" fmla="*/ 32 h 307"/>
              <a:gd name="T16" fmla="*/ 116 w 313"/>
              <a:gd name="T17" fmla="*/ 42 h 307"/>
              <a:gd name="T18" fmla="*/ 172 w 313"/>
              <a:gd name="T19" fmla="*/ 0 h 307"/>
              <a:gd name="T20" fmla="*/ 208 w 313"/>
              <a:gd name="T21" fmla="*/ 46 h 307"/>
              <a:gd name="T22" fmla="*/ 255 w 313"/>
              <a:gd name="T23" fmla="*/ 33 h 307"/>
              <a:gd name="T24" fmla="*/ 266 w 313"/>
              <a:gd name="T25" fmla="*/ 103 h 307"/>
              <a:gd name="T26" fmla="*/ 313 w 313"/>
              <a:gd name="T27" fmla="*/ 137 h 307"/>
              <a:gd name="T28" fmla="*/ 270 w 313"/>
              <a:gd name="T29" fmla="*/ 193 h 307"/>
              <a:gd name="T30" fmla="*/ 279 w 313"/>
              <a:gd name="T31" fmla="*/ 250 h 307"/>
              <a:gd name="T32" fmla="*/ 250 w 313"/>
              <a:gd name="T33" fmla="*/ 275 h 307"/>
              <a:gd name="T34" fmla="*/ 209 w 313"/>
              <a:gd name="T35" fmla="*/ 261 h 307"/>
              <a:gd name="T36" fmla="*/ 173 w 313"/>
              <a:gd name="T37" fmla="*/ 307 h 307"/>
              <a:gd name="T38" fmla="*/ 169 w 313"/>
              <a:gd name="T39" fmla="*/ 290 h 307"/>
              <a:gd name="T40" fmla="*/ 187 w 313"/>
              <a:gd name="T41" fmla="*/ 250 h 307"/>
              <a:gd name="T42" fmla="*/ 212 w 313"/>
              <a:gd name="T43" fmla="*/ 243 h 307"/>
              <a:gd name="T44" fmla="*/ 263 w 313"/>
              <a:gd name="T45" fmla="*/ 241 h 307"/>
              <a:gd name="T46" fmla="*/ 248 w 313"/>
              <a:gd name="T47" fmla="*/ 201 h 307"/>
              <a:gd name="T48" fmla="*/ 261 w 313"/>
              <a:gd name="T49" fmla="*/ 178 h 307"/>
              <a:gd name="T50" fmla="*/ 296 w 313"/>
              <a:gd name="T51" fmla="*/ 142 h 307"/>
              <a:gd name="T52" fmla="*/ 256 w 313"/>
              <a:gd name="T53" fmla="*/ 124 h 307"/>
              <a:gd name="T54" fmla="*/ 248 w 313"/>
              <a:gd name="T55" fmla="*/ 99 h 307"/>
              <a:gd name="T56" fmla="*/ 246 w 313"/>
              <a:gd name="T57" fmla="*/ 49 h 307"/>
              <a:gd name="T58" fmla="*/ 205 w 313"/>
              <a:gd name="T59" fmla="*/ 64 h 307"/>
              <a:gd name="T60" fmla="*/ 182 w 313"/>
              <a:gd name="T61" fmla="*/ 52 h 307"/>
              <a:gd name="T62" fmla="*/ 144 w 313"/>
              <a:gd name="T63" fmla="*/ 17 h 307"/>
              <a:gd name="T64" fmla="*/ 126 w 313"/>
              <a:gd name="T65" fmla="*/ 57 h 307"/>
              <a:gd name="T66" fmla="*/ 101 w 313"/>
              <a:gd name="T67" fmla="*/ 64 h 307"/>
              <a:gd name="T68" fmla="*/ 50 w 313"/>
              <a:gd name="T69" fmla="*/ 66 h 307"/>
              <a:gd name="T70" fmla="*/ 65 w 313"/>
              <a:gd name="T71" fmla="*/ 106 h 307"/>
              <a:gd name="T72" fmla="*/ 52 w 313"/>
              <a:gd name="T73" fmla="*/ 129 h 307"/>
              <a:gd name="T74" fmla="*/ 17 w 313"/>
              <a:gd name="T75" fmla="*/ 165 h 307"/>
              <a:gd name="T76" fmla="*/ 57 w 313"/>
              <a:gd name="T77" fmla="*/ 183 h 307"/>
              <a:gd name="T78" fmla="*/ 65 w 313"/>
              <a:gd name="T79" fmla="*/ 208 h 307"/>
              <a:gd name="T80" fmla="*/ 67 w 313"/>
              <a:gd name="T81" fmla="*/ 258 h 307"/>
              <a:gd name="T82" fmla="*/ 108 w 313"/>
              <a:gd name="T83" fmla="*/ 243 h 307"/>
              <a:gd name="T84" fmla="*/ 131 w 313"/>
              <a:gd name="T85" fmla="*/ 255 h 307"/>
              <a:gd name="T86" fmla="*/ 157 w 313"/>
              <a:gd name="T87" fmla="*/ 209 h 307"/>
              <a:gd name="T88" fmla="*/ 157 w 313"/>
              <a:gd name="T89" fmla="*/ 99 h 307"/>
              <a:gd name="T90" fmla="*/ 157 w 313"/>
              <a:gd name="T91" fmla="*/ 209 h 307"/>
              <a:gd name="T92" fmla="*/ 118 w 313"/>
              <a:gd name="T93" fmla="*/ 154 h 307"/>
              <a:gd name="T94" fmla="*/ 195 w 313"/>
              <a:gd name="T95" fmla="*/ 15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307">
                <a:moveTo>
                  <a:pt x="173" y="307"/>
                </a:moveTo>
                <a:lnTo>
                  <a:pt x="141" y="307"/>
                </a:lnTo>
                <a:cubicBezTo>
                  <a:pt x="135" y="307"/>
                  <a:pt x="133" y="307"/>
                  <a:pt x="116" y="265"/>
                </a:cubicBezTo>
                <a:lnTo>
                  <a:pt x="105" y="261"/>
                </a:lnTo>
                <a:cubicBezTo>
                  <a:pt x="70" y="276"/>
                  <a:pt x="66" y="276"/>
                  <a:pt x="64" y="276"/>
                </a:cubicBezTo>
                <a:cubicBezTo>
                  <a:pt x="62" y="276"/>
                  <a:pt x="59" y="275"/>
                  <a:pt x="58" y="274"/>
                </a:cubicBezTo>
                <a:lnTo>
                  <a:pt x="35" y="251"/>
                </a:lnTo>
                <a:cubicBezTo>
                  <a:pt x="30" y="247"/>
                  <a:pt x="29" y="246"/>
                  <a:pt x="47" y="204"/>
                </a:cubicBezTo>
                <a:lnTo>
                  <a:pt x="43" y="194"/>
                </a:lnTo>
                <a:cubicBezTo>
                  <a:pt x="0" y="178"/>
                  <a:pt x="0" y="176"/>
                  <a:pt x="0" y="170"/>
                </a:cubicBezTo>
                <a:lnTo>
                  <a:pt x="0" y="138"/>
                </a:lnTo>
                <a:cubicBezTo>
                  <a:pt x="0" y="132"/>
                  <a:pt x="0" y="130"/>
                  <a:pt x="43" y="114"/>
                </a:cubicBezTo>
                <a:lnTo>
                  <a:pt x="47" y="103"/>
                </a:lnTo>
                <a:cubicBezTo>
                  <a:pt x="28" y="63"/>
                  <a:pt x="29" y="61"/>
                  <a:pt x="34" y="57"/>
                </a:cubicBezTo>
                <a:lnTo>
                  <a:pt x="57" y="34"/>
                </a:lnTo>
                <a:cubicBezTo>
                  <a:pt x="59" y="33"/>
                  <a:pt x="61" y="32"/>
                  <a:pt x="63" y="32"/>
                </a:cubicBezTo>
                <a:cubicBezTo>
                  <a:pt x="65" y="32"/>
                  <a:pt x="69" y="32"/>
                  <a:pt x="105" y="47"/>
                </a:cubicBezTo>
                <a:lnTo>
                  <a:pt x="116" y="42"/>
                </a:lnTo>
                <a:cubicBezTo>
                  <a:pt x="131" y="0"/>
                  <a:pt x="133" y="0"/>
                  <a:pt x="140" y="0"/>
                </a:cubicBezTo>
                <a:lnTo>
                  <a:pt x="172" y="0"/>
                </a:lnTo>
                <a:cubicBezTo>
                  <a:pt x="178" y="0"/>
                  <a:pt x="180" y="0"/>
                  <a:pt x="197" y="42"/>
                </a:cubicBezTo>
                <a:lnTo>
                  <a:pt x="208" y="46"/>
                </a:lnTo>
                <a:cubicBezTo>
                  <a:pt x="243" y="31"/>
                  <a:pt x="247" y="31"/>
                  <a:pt x="249" y="31"/>
                </a:cubicBezTo>
                <a:cubicBezTo>
                  <a:pt x="251" y="31"/>
                  <a:pt x="254" y="32"/>
                  <a:pt x="255" y="33"/>
                </a:cubicBezTo>
                <a:lnTo>
                  <a:pt x="278" y="56"/>
                </a:lnTo>
                <a:cubicBezTo>
                  <a:pt x="283" y="60"/>
                  <a:pt x="284" y="61"/>
                  <a:pt x="266" y="103"/>
                </a:cubicBezTo>
                <a:lnTo>
                  <a:pt x="270" y="113"/>
                </a:lnTo>
                <a:cubicBezTo>
                  <a:pt x="313" y="129"/>
                  <a:pt x="313" y="131"/>
                  <a:pt x="313" y="137"/>
                </a:cubicBezTo>
                <a:lnTo>
                  <a:pt x="313" y="169"/>
                </a:lnTo>
                <a:cubicBezTo>
                  <a:pt x="313" y="175"/>
                  <a:pt x="313" y="177"/>
                  <a:pt x="270" y="193"/>
                </a:cubicBezTo>
                <a:lnTo>
                  <a:pt x="266" y="204"/>
                </a:lnTo>
                <a:cubicBezTo>
                  <a:pt x="285" y="244"/>
                  <a:pt x="284" y="246"/>
                  <a:pt x="279" y="250"/>
                </a:cubicBezTo>
                <a:lnTo>
                  <a:pt x="256" y="273"/>
                </a:lnTo>
                <a:cubicBezTo>
                  <a:pt x="255" y="274"/>
                  <a:pt x="252" y="275"/>
                  <a:pt x="250" y="275"/>
                </a:cubicBezTo>
                <a:lnTo>
                  <a:pt x="250" y="275"/>
                </a:lnTo>
                <a:cubicBezTo>
                  <a:pt x="248" y="275"/>
                  <a:pt x="244" y="275"/>
                  <a:pt x="209" y="261"/>
                </a:cubicBezTo>
                <a:lnTo>
                  <a:pt x="197" y="265"/>
                </a:lnTo>
                <a:cubicBezTo>
                  <a:pt x="182" y="307"/>
                  <a:pt x="180" y="307"/>
                  <a:pt x="173" y="307"/>
                </a:cubicBezTo>
                <a:close/>
                <a:moveTo>
                  <a:pt x="146" y="290"/>
                </a:moveTo>
                <a:lnTo>
                  <a:pt x="169" y="290"/>
                </a:lnTo>
                <a:cubicBezTo>
                  <a:pt x="172" y="283"/>
                  <a:pt x="178" y="268"/>
                  <a:pt x="182" y="255"/>
                </a:cubicBezTo>
                <a:cubicBezTo>
                  <a:pt x="183" y="253"/>
                  <a:pt x="185" y="251"/>
                  <a:pt x="187" y="250"/>
                </a:cubicBezTo>
                <a:lnTo>
                  <a:pt x="205" y="243"/>
                </a:lnTo>
                <a:cubicBezTo>
                  <a:pt x="207" y="242"/>
                  <a:pt x="210" y="242"/>
                  <a:pt x="212" y="243"/>
                </a:cubicBezTo>
                <a:cubicBezTo>
                  <a:pt x="225" y="249"/>
                  <a:pt x="240" y="255"/>
                  <a:pt x="247" y="257"/>
                </a:cubicBezTo>
                <a:lnTo>
                  <a:pt x="263" y="241"/>
                </a:lnTo>
                <a:cubicBezTo>
                  <a:pt x="261" y="235"/>
                  <a:pt x="254" y="220"/>
                  <a:pt x="249" y="208"/>
                </a:cubicBezTo>
                <a:cubicBezTo>
                  <a:pt x="247" y="206"/>
                  <a:pt x="247" y="203"/>
                  <a:pt x="248" y="201"/>
                </a:cubicBezTo>
                <a:lnTo>
                  <a:pt x="256" y="183"/>
                </a:lnTo>
                <a:cubicBezTo>
                  <a:pt x="257" y="181"/>
                  <a:pt x="258" y="179"/>
                  <a:pt x="261" y="178"/>
                </a:cubicBezTo>
                <a:cubicBezTo>
                  <a:pt x="274" y="173"/>
                  <a:pt x="289" y="167"/>
                  <a:pt x="296" y="164"/>
                </a:cubicBezTo>
                <a:lnTo>
                  <a:pt x="296" y="142"/>
                </a:lnTo>
                <a:cubicBezTo>
                  <a:pt x="289" y="139"/>
                  <a:pt x="274" y="133"/>
                  <a:pt x="261" y="129"/>
                </a:cubicBezTo>
                <a:cubicBezTo>
                  <a:pt x="259" y="128"/>
                  <a:pt x="257" y="126"/>
                  <a:pt x="256" y="124"/>
                </a:cubicBezTo>
                <a:lnTo>
                  <a:pt x="248" y="106"/>
                </a:lnTo>
                <a:cubicBezTo>
                  <a:pt x="247" y="104"/>
                  <a:pt x="247" y="101"/>
                  <a:pt x="248" y="99"/>
                </a:cubicBezTo>
                <a:cubicBezTo>
                  <a:pt x="254" y="86"/>
                  <a:pt x="260" y="72"/>
                  <a:pt x="263" y="65"/>
                </a:cubicBezTo>
                <a:lnTo>
                  <a:pt x="246" y="49"/>
                </a:lnTo>
                <a:cubicBezTo>
                  <a:pt x="240" y="51"/>
                  <a:pt x="225" y="58"/>
                  <a:pt x="212" y="64"/>
                </a:cubicBezTo>
                <a:cubicBezTo>
                  <a:pt x="210" y="65"/>
                  <a:pt x="207" y="65"/>
                  <a:pt x="205" y="64"/>
                </a:cubicBezTo>
                <a:lnTo>
                  <a:pt x="187" y="57"/>
                </a:lnTo>
                <a:cubicBezTo>
                  <a:pt x="185" y="56"/>
                  <a:pt x="183" y="54"/>
                  <a:pt x="182" y="52"/>
                </a:cubicBezTo>
                <a:cubicBezTo>
                  <a:pt x="177" y="39"/>
                  <a:pt x="171" y="24"/>
                  <a:pt x="167" y="17"/>
                </a:cubicBezTo>
                <a:lnTo>
                  <a:pt x="144" y="17"/>
                </a:lnTo>
                <a:cubicBezTo>
                  <a:pt x="141" y="24"/>
                  <a:pt x="135" y="39"/>
                  <a:pt x="131" y="52"/>
                </a:cubicBezTo>
                <a:cubicBezTo>
                  <a:pt x="130" y="54"/>
                  <a:pt x="128" y="56"/>
                  <a:pt x="126" y="57"/>
                </a:cubicBezTo>
                <a:lnTo>
                  <a:pt x="108" y="64"/>
                </a:lnTo>
                <a:cubicBezTo>
                  <a:pt x="106" y="65"/>
                  <a:pt x="103" y="65"/>
                  <a:pt x="101" y="64"/>
                </a:cubicBezTo>
                <a:cubicBezTo>
                  <a:pt x="88" y="58"/>
                  <a:pt x="73" y="52"/>
                  <a:pt x="66" y="50"/>
                </a:cubicBezTo>
                <a:lnTo>
                  <a:pt x="50" y="66"/>
                </a:lnTo>
                <a:cubicBezTo>
                  <a:pt x="52" y="72"/>
                  <a:pt x="59" y="87"/>
                  <a:pt x="65" y="99"/>
                </a:cubicBezTo>
                <a:cubicBezTo>
                  <a:pt x="66" y="101"/>
                  <a:pt x="66" y="104"/>
                  <a:pt x="65" y="106"/>
                </a:cubicBezTo>
                <a:lnTo>
                  <a:pt x="57" y="124"/>
                </a:lnTo>
                <a:cubicBezTo>
                  <a:pt x="56" y="126"/>
                  <a:pt x="55" y="128"/>
                  <a:pt x="52" y="129"/>
                </a:cubicBezTo>
                <a:cubicBezTo>
                  <a:pt x="39" y="134"/>
                  <a:pt x="24" y="140"/>
                  <a:pt x="17" y="143"/>
                </a:cubicBezTo>
                <a:lnTo>
                  <a:pt x="17" y="165"/>
                </a:lnTo>
                <a:cubicBezTo>
                  <a:pt x="24" y="168"/>
                  <a:pt x="39" y="174"/>
                  <a:pt x="52" y="179"/>
                </a:cubicBezTo>
                <a:cubicBezTo>
                  <a:pt x="55" y="179"/>
                  <a:pt x="56" y="181"/>
                  <a:pt x="57" y="183"/>
                </a:cubicBezTo>
                <a:lnTo>
                  <a:pt x="65" y="201"/>
                </a:lnTo>
                <a:cubicBezTo>
                  <a:pt x="66" y="203"/>
                  <a:pt x="66" y="206"/>
                  <a:pt x="65" y="208"/>
                </a:cubicBezTo>
                <a:cubicBezTo>
                  <a:pt x="59" y="221"/>
                  <a:pt x="53" y="235"/>
                  <a:pt x="50" y="242"/>
                </a:cubicBezTo>
                <a:lnTo>
                  <a:pt x="67" y="258"/>
                </a:lnTo>
                <a:cubicBezTo>
                  <a:pt x="73" y="256"/>
                  <a:pt x="88" y="249"/>
                  <a:pt x="101" y="243"/>
                </a:cubicBezTo>
                <a:cubicBezTo>
                  <a:pt x="103" y="242"/>
                  <a:pt x="106" y="242"/>
                  <a:pt x="108" y="243"/>
                </a:cubicBezTo>
                <a:lnTo>
                  <a:pt x="126" y="251"/>
                </a:lnTo>
                <a:cubicBezTo>
                  <a:pt x="128" y="251"/>
                  <a:pt x="130" y="253"/>
                  <a:pt x="131" y="255"/>
                </a:cubicBezTo>
                <a:cubicBezTo>
                  <a:pt x="136" y="268"/>
                  <a:pt x="142" y="283"/>
                  <a:pt x="146" y="290"/>
                </a:cubicBezTo>
                <a:close/>
                <a:moveTo>
                  <a:pt x="157" y="209"/>
                </a:moveTo>
                <a:cubicBezTo>
                  <a:pt x="126" y="209"/>
                  <a:pt x="100" y="184"/>
                  <a:pt x="100" y="154"/>
                </a:cubicBezTo>
                <a:cubicBezTo>
                  <a:pt x="100" y="123"/>
                  <a:pt x="126" y="99"/>
                  <a:pt x="157" y="99"/>
                </a:cubicBezTo>
                <a:cubicBezTo>
                  <a:pt x="187" y="99"/>
                  <a:pt x="213" y="123"/>
                  <a:pt x="213" y="154"/>
                </a:cubicBezTo>
                <a:cubicBezTo>
                  <a:pt x="213" y="184"/>
                  <a:pt x="187" y="209"/>
                  <a:pt x="157" y="209"/>
                </a:cubicBezTo>
                <a:close/>
                <a:moveTo>
                  <a:pt x="157" y="116"/>
                </a:moveTo>
                <a:cubicBezTo>
                  <a:pt x="135" y="116"/>
                  <a:pt x="118" y="133"/>
                  <a:pt x="118" y="154"/>
                </a:cubicBezTo>
                <a:cubicBezTo>
                  <a:pt x="118" y="174"/>
                  <a:pt x="135" y="191"/>
                  <a:pt x="157" y="191"/>
                </a:cubicBezTo>
                <a:cubicBezTo>
                  <a:pt x="178" y="191"/>
                  <a:pt x="195" y="174"/>
                  <a:pt x="195" y="154"/>
                </a:cubicBezTo>
                <a:cubicBezTo>
                  <a:pt x="195" y="133"/>
                  <a:pt x="178" y="116"/>
                  <a:pt x="157" y="116"/>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accept-circular-button-outline_58679">
            <a:extLst>
              <a:ext uri="{FF2B5EF4-FFF2-40B4-BE49-F238E27FC236}">
                <a16:creationId xmlns:a16="http://schemas.microsoft.com/office/drawing/2014/main" xmlns="" id="{536BCD95-CAF7-4821-A5CA-0A7A226D7723}"/>
              </a:ext>
            </a:extLst>
          </p:cNvPr>
          <p:cNvSpPr>
            <a:spLocks noChangeAspect="1"/>
          </p:cNvSpPr>
          <p:nvPr/>
        </p:nvSpPr>
        <p:spPr bwMode="gray">
          <a:xfrm>
            <a:off x="9017534" y="3474283"/>
            <a:ext cx="432723" cy="432120"/>
          </a:xfrm>
          <a:custGeom>
            <a:avLst/>
            <a:gdLst>
              <a:gd name="connsiteX0" fmla="*/ 443164 w 609403"/>
              <a:gd name="connsiteY0" fmla="*/ 187725 h 608556"/>
              <a:gd name="connsiteX1" fmla="*/ 458558 w 609403"/>
              <a:gd name="connsiteY1" fmla="*/ 194090 h 608556"/>
              <a:gd name="connsiteX2" fmla="*/ 464856 w 609403"/>
              <a:gd name="connsiteY2" fmla="*/ 209382 h 608556"/>
              <a:gd name="connsiteX3" fmla="*/ 458558 w 609403"/>
              <a:gd name="connsiteY3" fmla="*/ 224674 h 608556"/>
              <a:gd name="connsiteX4" fmla="*/ 268385 w 609403"/>
              <a:gd name="connsiteY4" fmla="*/ 414466 h 608556"/>
              <a:gd name="connsiteX5" fmla="*/ 253068 w 609403"/>
              <a:gd name="connsiteY5" fmla="*/ 420831 h 608556"/>
              <a:gd name="connsiteX6" fmla="*/ 237752 w 609403"/>
              <a:gd name="connsiteY6" fmla="*/ 414466 h 608556"/>
              <a:gd name="connsiteX7" fmla="*/ 150906 w 609403"/>
              <a:gd name="connsiteY7" fmla="*/ 327837 h 608556"/>
              <a:gd name="connsiteX8" fmla="*/ 150906 w 609403"/>
              <a:gd name="connsiteY8" fmla="*/ 297175 h 608556"/>
              <a:gd name="connsiteX9" fmla="*/ 166223 w 609403"/>
              <a:gd name="connsiteY9" fmla="*/ 290810 h 608556"/>
              <a:gd name="connsiteX10" fmla="*/ 181617 w 609403"/>
              <a:gd name="connsiteY10" fmla="*/ 297175 h 608556"/>
              <a:gd name="connsiteX11" fmla="*/ 253068 w 609403"/>
              <a:gd name="connsiteY11" fmla="*/ 368590 h 608556"/>
              <a:gd name="connsiteX12" fmla="*/ 427847 w 609403"/>
              <a:gd name="connsiteY12" fmla="*/ 194090 h 608556"/>
              <a:gd name="connsiteX13" fmla="*/ 443164 w 609403"/>
              <a:gd name="connsiteY13" fmla="*/ 187725 h 608556"/>
              <a:gd name="connsiteX14" fmla="*/ 443184 w 609403"/>
              <a:gd name="connsiteY14" fmla="*/ 187195 h 608556"/>
              <a:gd name="connsiteX15" fmla="*/ 427451 w 609403"/>
              <a:gd name="connsiteY15" fmla="*/ 193714 h 608556"/>
              <a:gd name="connsiteX16" fmla="*/ 253077 w 609403"/>
              <a:gd name="connsiteY16" fmla="*/ 367795 h 608556"/>
              <a:gd name="connsiteX17" fmla="*/ 181944 w 609403"/>
              <a:gd name="connsiteY17" fmla="*/ 296781 h 608556"/>
              <a:gd name="connsiteX18" fmla="*/ 150614 w 609403"/>
              <a:gd name="connsiteY18" fmla="*/ 296781 h 608556"/>
              <a:gd name="connsiteX19" fmla="*/ 150614 w 609403"/>
              <a:gd name="connsiteY19" fmla="*/ 328136 h 608556"/>
              <a:gd name="connsiteX20" fmla="*/ 237374 w 609403"/>
              <a:gd name="connsiteY20" fmla="*/ 414827 h 608556"/>
              <a:gd name="connsiteX21" fmla="*/ 253077 w 609403"/>
              <a:gd name="connsiteY21" fmla="*/ 421346 h 608556"/>
              <a:gd name="connsiteX22" fmla="*/ 268781 w 609403"/>
              <a:gd name="connsiteY22" fmla="*/ 414827 h 608556"/>
              <a:gd name="connsiteX23" fmla="*/ 458859 w 609403"/>
              <a:gd name="connsiteY23" fmla="*/ 225069 h 608556"/>
              <a:gd name="connsiteX24" fmla="*/ 458859 w 609403"/>
              <a:gd name="connsiteY24" fmla="*/ 193714 h 608556"/>
              <a:gd name="connsiteX25" fmla="*/ 443184 w 609403"/>
              <a:gd name="connsiteY25" fmla="*/ 187195 h 608556"/>
              <a:gd name="connsiteX26" fmla="*/ 443164 w 609403"/>
              <a:gd name="connsiteY26" fmla="*/ 186716 h 608556"/>
              <a:gd name="connsiteX27" fmla="*/ 459258 w 609403"/>
              <a:gd name="connsiteY27" fmla="*/ 193314 h 608556"/>
              <a:gd name="connsiteX28" fmla="*/ 465944 w 609403"/>
              <a:gd name="connsiteY28" fmla="*/ 209382 h 608556"/>
              <a:gd name="connsiteX29" fmla="*/ 459258 w 609403"/>
              <a:gd name="connsiteY29" fmla="*/ 225373 h 608556"/>
              <a:gd name="connsiteX30" fmla="*/ 269162 w 609403"/>
              <a:gd name="connsiteY30" fmla="*/ 415242 h 608556"/>
              <a:gd name="connsiteX31" fmla="*/ 253068 w 609403"/>
              <a:gd name="connsiteY31" fmla="*/ 421840 h 608556"/>
              <a:gd name="connsiteX32" fmla="*/ 237052 w 609403"/>
              <a:gd name="connsiteY32" fmla="*/ 415242 h 608556"/>
              <a:gd name="connsiteX33" fmla="*/ 150206 w 609403"/>
              <a:gd name="connsiteY33" fmla="*/ 328536 h 608556"/>
              <a:gd name="connsiteX34" fmla="*/ 150206 w 609403"/>
              <a:gd name="connsiteY34" fmla="*/ 296477 h 608556"/>
              <a:gd name="connsiteX35" fmla="*/ 166223 w 609403"/>
              <a:gd name="connsiteY35" fmla="*/ 289801 h 608556"/>
              <a:gd name="connsiteX36" fmla="*/ 182317 w 609403"/>
              <a:gd name="connsiteY36" fmla="*/ 296477 h 608556"/>
              <a:gd name="connsiteX37" fmla="*/ 253068 w 609403"/>
              <a:gd name="connsiteY37" fmla="*/ 367115 h 608556"/>
              <a:gd name="connsiteX38" fmla="*/ 427147 w 609403"/>
              <a:gd name="connsiteY38" fmla="*/ 193314 h 608556"/>
              <a:gd name="connsiteX39" fmla="*/ 443164 w 609403"/>
              <a:gd name="connsiteY39" fmla="*/ 186716 h 608556"/>
              <a:gd name="connsiteX40" fmla="*/ 304663 w 609403"/>
              <a:gd name="connsiteY40" fmla="*/ 45415 h 608556"/>
              <a:gd name="connsiteX41" fmla="*/ 121352 w 609403"/>
              <a:gd name="connsiteY41" fmla="*/ 121183 h 608556"/>
              <a:gd name="connsiteX42" fmla="*/ 45478 w 609403"/>
              <a:gd name="connsiteY42" fmla="*/ 304239 h 608556"/>
              <a:gd name="connsiteX43" fmla="*/ 121352 w 609403"/>
              <a:gd name="connsiteY43" fmla="*/ 487295 h 608556"/>
              <a:gd name="connsiteX44" fmla="*/ 304663 w 609403"/>
              <a:gd name="connsiteY44" fmla="*/ 563141 h 608556"/>
              <a:gd name="connsiteX45" fmla="*/ 487973 w 609403"/>
              <a:gd name="connsiteY45" fmla="*/ 487295 h 608556"/>
              <a:gd name="connsiteX46" fmla="*/ 563925 w 609403"/>
              <a:gd name="connsiteY46" fmla="*/ 304239 h 608556"/>
              <a:gd name="connsiteX47" fmla="*/ 487973 w 609403"/>
              <a:gd name="connsiteY47" fmla="*/ 121183 h 608556"/>
              <a:gd name="connsiteX48" fmla="*/ 304663 w 609403"/>
              <a:gd name="connsiteY48" fmla="*/ 45415 h 608556"/>
              <a:gd name="connsiteX49" fmla="*/ 304699 w 609403"/>
              <a:gd name="connsiteY49" fmla="*/ 44890 h 608556"/>
              <a:gd name="connsiteX50" fmla="*/ 564518 w 609403"/>
              <a:gd name="connsiteY50" fmla="*/ 304240 h 608556"/>
              <a:gd name="connsiteX51" fmla="*/ 304699 w 609403"/>
              <a:gd name="connsiteY51" fmla="*/ 563667 h 608556"/>
              <a:gd name="connsiteX52" fmla="*/ 44957 w 609403"/>
              <a:gd name="connsiteY52" fmla="*/ 304240 h 608556"/>
              <a:gd name="connsiteX53" fmla="*/ 304699 w 609403"/>
              <a:gd name="connsiteY53" fmla="*/ 44890 h 608556"/>
              <a:gd name="connsiteX54" fmla="*/ 304663 w 609403"/>
              <a:gd name="connsiteY54" fmla="*/ 44328 h 608556"/>
              <a:gd name="connsiteX55" fmla="*/ 120652 w 609403"/>
              <a:gd name="connsiteY55" fmla="*/ 120485 h 608556"/>
              <a:gd name="connsiteX56" fmla="*/ 44389 w 609403"/>
              <a:gd name="connsiteY56" fmla="*/ 304239 h 608556"/>
              <a:gd name="connsiteX57" fmla="*/ 120652 w 609403"/>
              <a:gd name="connsiteY57" fmla="*/ 488071 h 608556"/>
              <a:gd name="connsiteX58" fmla="*/ 304663 w 609403"/>
              <a:gd name="connsiteY58" fmla="*/ 564228 h 608556"/>
              <a:gd name="connsiteX59" fmla="*/ 488751 w 609403"/>
              <a:gd name="connsiteY59" fmla="*/ 488071 h 608556"/>
              <a:gd name="connsiteX60" fmla="*/ 565014 w 609403"/>
              <a:gd name="connsiteY60" fmla="*/ 304239 h 608556"/>
              <a:gd name="connsiteX61" fmla="*/ 488751 w 609403"/>
              <a:gd name="connsiteY61" fmla="*/ 120485 h 608556"/>
              <a:gd name="connsiteX62" fmla="*/ 304663 w 609403"/>
              <a:gd name="connsiteY62" fmla="*/ 44328 h 608556"/>
              <a:gd name="connsiteX63" fmla="*/ 304663 w 609403"/>
              <a:gd name="connsiteY63" fmla="*/ 1009 h 608556"/>
              <a:gd name="connsiteX64" fmla="*/ 422905 w 609403"/>
              <a:gd name="connsiteY64" fmla="*/ 24920 h 608556"/>
              <a:gd name="connsiteX65" fmla="*/ 519380 w 609403"/>
              <a:gd name="connsiteY65" fmla="*/ 89820 h 608556"/>
              <a:gd name="connsiteX66" fmla="*/ 584449 w 609403"/>
              <a:gd name="connsiteY66" fmla="*/ 186239 h 608556"/>
              <a:gd name="connsiteX67" fmla="*/ 608315 w 609403"/>
              <a:gd name="connsiteY67" fmla="*/ 304239 h 608556"/>
              <a:gd name="connsiteX68" fmla="*/ 584449 w 609403"/>
              <a:gd name="connsiteY68" fmla="*/ 422317 h 608556"/>
              <a:gd name="connsiteX69" fmla="*/ 519380 w 609403"/>
              <a:gd name="connsiteY69" fmla="*/ 518658 h 608556"/>
              <a:gd name="connsiteX70" fmla="*/ 422905 w 609403"/>
              <a:gd name="connsiteY70" fmla="*/ 583636 h 608556"/>
              <a:gd name="connsiteX71" fmla="*/ 304663 w 609403"/>
              <a:gd name="connsiteY71" fmla="*/ 607469 h 608556"/>
              <a:gd name="connsiteX72" fmla="*/ 186498 w 609403"/>
              <a:gd name="connsiteY72" fmla="*/ 583636 h 608556"/>
              <a:gd name="connsiteX73" fmla="*/ 89945 w 609403"/>
              <a:gd name="connsiteY73" fmla="*/ 518658 h 608556"/>
              <a:gd name="connsiteX74" fmla="*/ 24954 w 609403"/>
              <a:gd name="connsiteY74" fmla="*/ 422317 h 608556"/>
              <a:gd name="connsiteX75" fmla="*/ 1011 w 609403"/>
              <a:gd name="connsiteY75" fmla="*/ 304239 h 608556"/>
              <a:gd name="connsiteX76" fmla="*/ 24954 w 609403"/>
              <a:gd name="connsiteY76" fmla="*/ 186239 h 608556"/>
              <a:gd name="connsiteX77" fmla="*/ 89945 w 609403"/>
              <a:gd name="connsiteY77" fmla="*/ 89820 h 608556"/>
              <a:gd name="connsiteX78" fmla="*/ 186498 w 609403"/>
              <a:gd name="connsiteY78" fmla="*/ 24920 h 608556"/>
              <a:gd name="connsiteX79" fmla="*/ 304663 w 609403"/>
              <a:gd name="connsiteY79" fmla="*/ 1009 h 608556"/>
              <a:gd name="connsiteX80" fmla="*/ 304699 w 609403"/>
              <a:gd name="connsiteY80" fmla="*/ 565 h 608556"/>
              <a:gd name="connsiteX81" fmla="*/ 186295 w 609403"/>
              <a:gd name="connsiteY81" fmla="*/ 24396 h 608556"/>
              <a:gd name="connsiteX82" fmla="*/ 89659 w 609403"/>
              <a:gd name="connsiteY82" fmla="*/ 89525 h 608556"/>
              <a:gd name="connsiteX83" fmla="*/ 24432 w 609403"/>
              <a:gd name="connsiteY83" fmla="*/ 186015 h 608556"/>
              <a:gd name="connsiteX84" fmla="*/ 565 w 609403"/>
              <a:gd name="connsiteY84" fmla="*/ 304240 h 608556"/>
              <a:gd name="connsiteX85" fmla="*/ 24432 w 609403"/>
              <a:gd name="connsiteY85" fmla="*/ 422542 h 608556"/>
              <a:gd name="connsiteX86" fmla="*/ 89659 w 609403"/>
              <a:gd name="connsiteY86" fmla="*/ 519032 h 608556"/>
              <a:gd name="connsiteX87" fmla="*/ 186295 w 609403"/>
              <a:gd name="connsiteY87" fmla="*/ 584083 h 608556"/>
              <a:gd name="connsiteX88" fmla="*/ 304699 w 609403"/>
              <a:gd name="connsiteY88" fmla="*/ 607992 h 608556"/>
              <a:gd name="connsiteX89" fmla="*/ 423180 w 609403"/>
              <a:gd name="connsiteY89" fmla="*/ 584083 h 608556"/>
              <a:gd name="connsiteX90" fmla="*/ 519816 w 609403"/>
              <a:gd name="connsiteY90" fmla="*/ 519032 h 608556"/>
              <a:gd name="connsiteX91" fmla="*/ 584965 w 609403"/>
              <a:gd name="connsiteY91" fmla="*/ 422542 h 608556"/>
              <a:gd name="connsiteX92" fmla="*/ 608910 w 609403"/>
              <a:gd name="connsiteY92" fmla="*/ 304240 h 608556"/>
              <a:gd name="connsiteX93" fmla="*/ 584965 w 609403"/>
              <a:gd name="connsiteY93" fmla="*/ 186015 h 608556"/>
              <a:gd name="connsiteX94" fmla="*/ 519816 w 609403"/>
              <a:gd name="connsiteY94" fmla="*/ 89525 h 608556"/>
              <a:gd name="connsiteX95" fmla="*/ 423180 w 609403"/>
              <a:gd name="connsiteY95" fmla="*/ 24396 h 608556"/>
              <a:gd name="connsiteX96" fmla="*/ 304699 w 609403"/>
              <a:gd name="connsiteY96" fmla="*/ 565 h 608556"/>
              <a:gd name="connsiteX97" fmla="*/ 304663 w 609403"/>
              <a:gd name="connsiteY97" fmla="*/ 0 h 608556"/>
              <a:gd name="connsiteX98" fmla="*/ 423294 w 609403"/>
              <a:gd name="connsiteY98" fmla="*/ 23911 h 608556"/>
              <a:gd name="connsiteX99" fmla="*/ 520158 w 609403"/>
              <a:gd name="connsiteY99" fmla="*/ 89121 h 608556"/>
              <a:gd name="connsiteX100" fmla="*/ 585459 w 609403"/>
              <a:gd name="connsiteY100" fmla="*/ 185851 h 608556"/>
              <a:gd name="connsiteX101" fmla="*/ 609403 w 609403"/>
              <a:gd name="connsiteY101" fmla="*/ 304239 h 608556"/>
              <a:gd name="connsiteX102" fmla="*/ 585459 w 609403"/>
              <a:gd name="connsiteY102" fmla="*/ 422705 h 608556"/>
              <a:gd name="connsiteX103" fmla="*/ 520158 w 609403"/>
              <a:gd name="connsiteY103" fmla="*/ 519435 h 608556"/>
              <a:gd name="connsiteX104" fmla="*/ 423294 w 609403"/>
              <a:gd name="connsiteY104" fmla="*/ 584645 h 608556"/>
              <a:gd name="connsiteX105" fmla="*/ 304663 w 609403"/>
              <a:gd name="connsiteY105" fmla="*/ 608556 h 608556"/>
              <a:gd name="connsiteX106" fmla="*/ 186109 w 609403"/>
              <a:gd name="connsiteY106" fmla="*/ 584645 h 608556"/>
              <a:gd name="connsiteX107" fmla="*/ 89245 w 609403"/>
              <a:gd name="connsiteY107" fmla="*/ 519435 h 608556"/>
              <a:gd name="connsiteX108" fmla="*/ 23944 w 609403"/>
              <a:gd name="connsiteY108" fmla="*/ 422705 h 608556"/>
              <a:gd name="connsiteX109" fmla="*/ 0 w 609403"/>
              <a:gd name="connsiteY109" fmla="*/ 304239 h 608556"/>
              <a:gd name="connsiteX110" fmla="*/ 23944 w 609403"/>
              <a:gd name="connsiteY110" fmla="*/ 185851 h 608556"/>
              <a:gd name="connsiteX111" fmla="*/ 89245 w 609403"/>
              <a:gd name="connsiteY111" fmla="*/ 89121 h 608556"/>
              <a:gd name="connsiteX112" fmla="*/ 186109 w 609403"/>
              <a:gd name="connsiteY112" fmla="*/ 23911 h 608556"/>
              <a:gd name="connsiteX113" fmla="*/ 304663 w 609403"/>
              <a:gd name="connsiteY11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9403" h="608556">
                <a:moveTo>
                  <a:pt x="443164" y="187725"/>
                </a:moveTo>
                <a:cubicBezTo>
                  <a:pt x="448995" y="187725"/>
                  <a:pt x="454437" y="189976"/>
                  <a:pt x="458558" y="194090"/>
                </a:cubicBezTo>
                <a:cubicBezTo>
                  <a:pt x="462601" y="198127"/>
                  <a:pt x="464856" y="203560"/>
                  <a:pt x="464856" y="209382"/>
                </a:cubicBezTo>
                <a:cubicBezTo>
                  <a:pt x="464856" y="215126"/>
                  <a:pt x="462601" y="220560"/>
                  <a:pt x="458558" y="224674"/>
                </a:cubicBezTo>
                <a:lnTo>
                  <a:pt x="268385" y="414466"/>
                </a:lnTo>
                <a:cubicBezTo>
                  <a:pt x="264342" y="418580"/>
                  <a:pt x="258899" y="420831"/>
                  <a:pt x="253068" y="420831"/>
                </a:cubicBezTo>
                <a:cubicBezTo>
                  <a:pt x="247315" y="420831"/>
                  <a:pt x="241872" y="418580"/>
                  <a:pt x="237752" y="414466"/>
                </a:cubicBezTo>
                <a:lnTo>
                  <a:pt x="150906" y="327837"/>
                </a:lnTo>
                <a:cubicBezTo>
                  <a:pt x="142509" y="319376"/>
                  <a:pt x="142509" y="305636"/>
                  <a:pt x="150906" y="297175"/>
                </a:cubicBezTo>
                <a:cubicBezTo>
                  <a:pt x="155027" y="293061"/>
                  <a:pt x="160469" y="290810"/>
                  <a:pt x="166223" y="290810"/>
                </a:cubicBezTo>
                <a:cubicBezTo>
                  <a:pt x="172054" y="290810"/>
                  <a:pt x="177496" y="293061"/>
                  <a:pt x="181617" y="297175"/>
                </a:cubicBezTo>
                <a:lnTo>
                  <a:pt x="253068" y="368590"/>
                </a:lnTo>
                <a:lnTo>
                  <a:pt x="427847" y="194090"/>
                </a:lnTo>
                <a:cubicBezTo>
                  <a:pt x="431968" y="189976"/>
                  <a:pt x="437410" y="187725"/>
                  <a:pt x="443164" y="187725"/>
                </a:cubicBezTo>
                <a:close/>
                <a:moveTo>
                  <a:pt x="443184" y="187195"/>
                </a:moveTo>
                <a:cubicBezTo>
                  <a:pt x="437500" y="187195"/>
                  <a:pt x="431805" y="189368"/>
                  <a:pt x="427451" y="193714"/>
                </a:cubicBezTo>
                <a:lnTo>
                  <a:pt x="253077" y="367795"/>
                </a:lnTo>
                <a:lnTo>
                  <a:pt x="181944" y="296781"/>
                </a:lnTo>
                <a:cubicBezTo>
                  <a:pt x="173315" y="288166"/>
                  <a:pt x="159243" y="288166"/>
                  <a:pt x="150614" y="296781"/>
                </a:cubicBezTo>
                <a:cubicBezTo>
                  <a:pt x="141907" y="305474"/>
                  <a:pt x="141907" y="319521"/>
                  <a:pt x="150614" y="328136"/>
                </a:cubicBezTo>
                <a:lnTo>
                  <a:pt x="237374" y="414827"/>
                </a:lnTo>
                <a:cubicBezTo>
                  <a:pt x="241572" y="418940"/>
                  <a:pt x="247169" y="421346"/>
                  <a:pt x="253077" y="421346"/>
                </a:cubicBezTo>
                <a:cubicBezTo>
                  <a:pt x="258986" y="421346"/>
                  <a:pt x="264661" y="418940"/>
                  <a:pt x="268781" y="414827"/>
                </a:cubicBezTo>
                <a:lnTo>
                  <a:pt x="458859" y="225069"/>
                </a:lnTo>
                <a:cubicBezTo>
                  <a:pt x="467566" y="216377"/>
                  <a:pt x="467566" y="202329"/>
                  <a:pt x="458859" y="193714"/>
                </a:cubicBezTo>
                <a:cubicBezTo>
                  <a:pt x="454544" y="189368"/>
                  <a:pt x="448869" y="187195"/>
                  <a:pt x="443184" y="187195"/>
                </a:cubicBezTo>
                <a:close/>
                <a:moveTo>
                  <a:pt x="443164" y="186716"/>
                </a:moveTo>
                <a:cubicBezTo>
                  <a:pt x="449228" y="186716"/>
                  <a:pt x="454982" y="189045"/>
                  <a:pt x="459258" y="193314"/>
                </a:cubicBezTo>
                <a:cubicBezTo>
                  <a:pt x="463534" y="197583"/>
                  <a:pt x="465944" y="203328"/>
                  <a:pt x="465944" y="209382"/>
                </a:cubicBezTo>
                <a:cubicBezTo>
                  <a:pt x="465944" y="215437"/>
                  <a:pt x="463534" y="221104"/>
                  <a:pt x="459258" y="225373"/>
                </a:cubicBezTo>
                <a:lnTo>
                  <a:pt x="269162" y="415242"/>
                </a:lnTo>
                <a:cubicBezTo>
                  <a:pt x="264886" y="419511"/>
                  <a:pt x="259132" y="421840"/>
                  <a:pt x="253068" y="421840"/>
                </a:cubicBezTo>
                <a:cubicBezTo>
                  <a:pt x="247004" y="421840"/>
                  <a:pt x="241328" y="419511"/>
                  <a:pt x="237052" y="415242"/>
                </a:cubicBezTo>
                <a:lnTo>
                  <a:pt x="150206" y="328536"/>
                </a:lnTo>
                <a:cubicBezTo>
                  <a:pt x="141343" y="319686"/>
                  <a:pt x="141343" y="305326"/>
                  <a:pt x="150206" y="296477"/>
                </a:cubicBezTo>
                <a:cubicBezTo>
                  <a:pt x="154483" y="292130"/>
                  <a:pt x="160158" y="289801"/>
                  <a:pt x="166223" y="289801"/>
                </a:cubicBezTo>
                <a:cubicBezTo>
                  <a:pt x="172365" y="289801"/>
                  <a:pt x="178040" y="292130"/>
                  <a:pt x="182317" y="296477"/>
                </a:cubicBezTo>
                <a:lnTo>
                  <a:pt x="253068" y="367115"/>
                </a:lnTo>
                <a:lnTo>
                  <a:pt x="427147" y="193314"/>
                </a:lnTo>
                <a:cubicBezTo>
                  <a:pt x="431424" y="189045"/>
                  <a:pt x="437099" y="186716"/>
                  <a:pt x="443164" y="186716"/>
                </a:cubicBezTo>
                <a:close/>
                <a:moveTo>
                  <a:pt x="304663" y="45415"/>
                </a:moveTo>
                <a:cubicBezTo>
                  <a:pt x="235474" y="45415"/>
                  <a:pt x="170328" y="72275"/>
                  <a:pt x="121352" y="121183"/>
                </a:cubicBezTo>
                <a:cubicBezTo>
                  <a:pt x="72376" y="170091"/>
                  <a:pt x="45478" y="235147"/>
                  <a:pt x="45478" y="304239"/>
                </a:cubicBezTo>
                <a:cubicBezTo>
                  <a:pt x="45478" y="373409"/>
                  <a:pt x="72376" y="438465"/>
                  <a:pt x="121352" y="487295"/>
                </a:cubicBezTo>
                <a:cubicBezTo>
                  <a:pt x="170328" y="536203"/>
                  <a:pt x="235474" y="563141"/>
                  <a:pt x="304663" y="563141"/>
                </a:cubicBezTo>
                <a:cubicBezTo>
                  <a:pt x="373929" y="563141"/>
                  <a:pt x="439075" y="536203"/>
                  <a:pt x="487973" y="487295"/>
                </a:cubicBezTo>
                <a:cubicBezTo>
                  <a:pt x="536950" y="438465"/>
                  <a:pt x="563925" y="373409"/>
                  <a:pt x="563925" y="304239"/>
                </a:cubicBezTo>
                <a:cubicBezTo>
                  <a:pt x="563925" y="235147"/>
                  <a:pt x="536950" y="170091"/>
                  <a:pt x="487973" y="121183"/>
                </a:cubicBezTo>
                <a:cubicBezTo>
                  <a:pt x="439075" y="72275"/>
                  <a:pt x="373929" y="45415"/>
                  <a:pt x="304663" y="45415"/>
                </a:cubicBezTo>
                <a:close/>
                <a:moveTo>
                  <a:pt x="304699" y="44890"/>
                </a:moveTo>
                <a:cubicBezTo>
                  <a:pt x="448214" y="44890"/>
                  <a:pt x="564518" y="161019"/>
                  <a:pt x="564518" y="304240"/>
                </a:cubicBezTo>
                <a:cubicBezTo>
                  <a:pt x="564518" y="447538"/>
                  <a:pt x="448214" y="563667"/>
                  <a:pt x="304699" y="563667"/>
                </a:cubicBezTo>
                <a:cubicBezTo>
                  <a:pt x="161261" y="563667"/>
                  <a:pt x="44957" y="447538"/>
                  <a:pt x="44957" y="304240"/>
                </a:cubicBezTo>
                <a:cubicBezTo>
                  <a:pt x="44957" y="161019"/>
                  <a:pt x="161261" y="44890"/>
                  <a:pt x="304699" y="44890"/>
                </a:cubicBezTo>
                <a:close/>
                <a:moveTo>
                  <a:pt x="304663" y="44328"/>
                </a:moveTo>
                <a:cubicBezTo>
                  <a:pt x="235163" y="44328"/>
                  <a:pt x="169784" y="71344"/>
                  <a:pt x="120652" y="120485"/>
                </a:cubicBezTo>
                <a:cubicBezTo>
                  <a:pt x="71443" y="169548"/>
                  <a:pt x="44389" y="234836"/>
                  <a:pt x="44389" y="304239"/>
                </a:cubicBezTo>
                <a:cubicBezTo>
                  <a:pt x="44389" y="373720"/>
                  <a:pt x="71443" y="439008"/>
                  <a:pt x="120652" y="488071"/>
                </a:cubicBezTo>
                <a:cubicBezTo>
                  <a:pt x="169784" y="537135"/>
                  <a:pt x="235163" y="564228"/>
                  <a:pt x="304663" y="564228"/>
                </a:cubicBezTo>
                <a:cubicBezTo>
                  <a:pt x="374240" y="564228"/>
                  <a:pt x="439619" y="537135"/>
                  <a:pt x="488751" y="488071"/>
                </a:cubicBezTo>
                <a:cubicBezTo>
                  <a:pt x="537882" y="439008"/>
                  <a:pt x="565014" y="373720"/>
                  <a:pt x="565014" y="304239"/>
                </a:cubicBezTo>
                <a:cubicBezTo>
                  <a:pt x="565014" y="234836"/>
                  <a:pt x="537882" y="169548"/>
                  <a:pt x="488751" y="120485"/>
                </a:cubicBezTo>
                <a:cubicBezTo>
                  <a:pt x="439619" y="71344"/>
                  <a:pt x="374240" y="44328"/>
                  <a:pt x="304663" y="44328"/>
                </a:cubicBezTo>
                <a:close/>
                <a:moveTo>
                  <a:pt x="304663" y="1009"/>
                </a:moveTo>
                <a:cubicBezTo>
                  <a:pt x="345632" y="1009"/>
                  <a:pt x="385434" y="9083"/>
                  <a:pt x="422905" y="24920"/>
                </a:cubicBezTo>
                <a:cubicBezTo>
                  <a:pt x="459054" y="40136"/>
                  <a:pt x="491549" y="62028"/>
                  <a:pt x="519380" y="89820"/>
                </a:cubicBezTo>
                <a:cubicBezTo>
                  <a:pt x="547289" y="117690"/>
                  <a:pt x="569212" y="150140"/>
                  <a:pt x="584449" y="186239"/>
                </a:cubicBezTo>
                <a:cubicBezTo>
                  <a:pt x="600308" y="223657"/>
                  <a:pt x="608315" y="263327"/>
                  <a:pt x="608315" y="304239"/>
                </a:cubicBezTo>
                <a:cubicBezTo>
                  <a:pt x="608315" y="345151"/>
                  <a:pt x="600308" y="384899"/>
                  <a:pt x="584449" y="422317"/>
                </a:cubicBezTo>
                <a:cubicBezTo>
                  <a:pt x="569212" y="458416"/>
                  <a:pt x="547289" y="490866"/>
                  <a:pt x="519380" y="518658"/>
                </a:cubicBezTo>
                <a:cubicBezTo>
                  <a:pt x="491549" y="546528"/>
                  <a:pt x="459054" y="568343"/>
                  <a:pt x="422905" y="583636"/>
                </a:cubicBezTo>
                <a:cubicBezTo>
                  <a:pt x="385434" y="599473"/>
                  <a:pt x="345632" y="607469"/>
                  <a:pt x="304663" y="607469"/>
                </a:cubicBezTo>
                <a:cubicBezTo>
                  <a:pt x="263694" y="607469"/>
                  <a:pt x="223969" y="599473"/>
                  <a:pt x="186498" y="583636"/>
                </a:cubicBezTo>
                <a:cubicBezTo>
                  <a:pt x="150349" y="568343"/>
                  <a:pt x="117854" y="546528"/>
                  <a:pt x="89945" y="518658"/>
                </a:cubicBezTo>
                <a:cubicBezTo>
                  <a:pt x="62114" y="490866"/>
                  <a:pt x="40191" y="458416"/>
                  <a:pt x="24954" y="422317"/>
                </a:cubicBezTo>
                <a:cubicBezTo>
                  <a:pt x="9096" y="384899"/>
                  <a:pt x="1011" y="345151"/>
                  <a:pt x="1011" y="304239"/>
                </a:cubicBezTo>
                <a:cubicBezTo>
                  <a:pt x="1011" y="263327"/>
                  <a:pt x="9096" y="223657"/>
                  <a:pt x="24954" y="186239"/>
                </a:cubicBezTo>
                <a:cubicBezTo>
                  <a:pt x="40191" y="150140"/>
                  <a:pt x="62114" y="117690"/>
                  <a:pt x="89945" y="89820"/>
                </a:cubicBezTo>
                <a:cubicBezTo>
                  <a:pt x="117854" y="62028"/>
                  <a:pt x="150349" y="40136"/>
                  <a:pt x="186498" y="24920"/>
                </a:cubicBezTo>
                <a:cubicBezTo>
                  <a:pt x="223969" y="9083"/>
                  <a:pt x="263694" y="1009"/>
                  <a:pt x="304663" y="1009"/>
                </a:cubicBezTo>
                <a:close/>
                <a:moveTo>
                  <a:pt x="304699" y="565"/>
                </a:moveTo>
                <a:cubicBezTo>
                  <a:pt x="263650" y="565"/>
                  <a:pt x="223845" y="8561"/>
                  <a:pt x="186295" y="24396"/>
                </a:cubicBezTo>
                <a:cubicBezTo>
                  <a:pt x="150066" y="39689"/>
                  <a:pt x="117569" y="61657"/>
                  <a:pt x="89659" y="89525"/>
                </a:cubicBezTo>
                <a:cubicBezTo>
                  <a:pt x="61749" y="117393"/>
                  <a:pt x="39748" y="149841"/>
                  <a:pt x="24432" y="186015"/>
                </a:cubicBezTo>
                <a:cubicBezTo>
                  <a:pt x="8573" y="223508"/>
                  <a:pt x="565" y="263253"/>
                  <a:pt x="565" y="304240"/>
                </a:cubicBezTo>
                <a:cubicBezTo>
                  <a:pt x="565" y="345226"/>
                  <a:pt x="8573" y="385049"/>
                  <a:pt x="24432" y="422542"/>
                </a:cubicBezTo>
                <a:cubicBezTo>
                  <a:pt x="39748" y="458716"/>
                  <a:pt x="61749" y="491164"/>
                  <a:pt x="89659" y="519032"/>
                </a:cubicBezTo>
                <a:cubicBezTo>
                  <a:pt x="117569" y="546900"/>
                  <a:pt x="150066" y="568791"/>
                  <a:pt x="186295" y="584083"/>
                </a:cubicBezTo>
                <a:cubicBezTo>
                  <a:pt x="223845" y="599997"/>
                  <a:pt x="263650" y="607992"/>
                  <a:pt x="304699" y="607992"/>
                </a:cubicBezTo>
                <a:cubicBezTo>
                  <a:pt x="345747" y="607992"/>
                  <a:pt x="385630" y="599997"/>
                  <a:pt x="423180" y="584083"/>
                </a:cubicBezTo>
                <a:cubicBezTo>
                  <a:pt x="459409" y="568791"/>
                  <a:pt x="491906" y="546900"/>
                  <a:pt x="519816" y="519032"/>
                </a:cubicBezTo>
                <a:cubicBezTo>
                  <a:pt x="547726" y="491164"/>
                  <a:pt x="569649" y="458716"/>
                  <a:pt x="584965" y="422542"/>
                </a:cubicBezTo>
                <a:cubicBezTo>
                  <a:pt x="600902" y="385049"/>
                  <a:pt x="608910" y="345226"/>
                  <a:pt x="608910" y="304240"/>
                </a:cubicBezTo>
                <a:cubicBezTo>
                  <a:pt x="608910" y="263253"/>
                  <a:pt x="600902" y="223508"/>
                  <a:pt x="584965" y="186015"/>
                </a:cubicBezTo>
                <a:cubicBezTo>
                  <a:pt x="569649" y="149841"/>
                  <a:pt x="547726" y="117393"/>
                  <a:pt x="519816" y="89525"/>
                </a:cubicBezTo>
                <a:cubicBezTo>
                  <a:pt x="491906" y="61657"/>
                  <a:pt x="459409" y="39689"/>
                  <a:pt x="423180" y="24396"/>
                </a:cubicBezTo>
                <a:cubicBezTo>
                  <a:pt x="385630" y="8561"/>
                  <a:pt x="345747" y="565"/>
                  <a:pt x="304699" y="565"/>
                </a:cubicBezTo>
                <a:close/>
                <a:moveTo>
                  <a:pt x="304663" y="0"/>
                </a:moveTo>
                <a:cubicBezTo>
                  <a:pt x="345787" y="0"/>
                  <a:pt x="385745" y="8074"/>
                  <a:pt x="423294" y="23911"/>
                </a:cubicBezTo>
                <a:cubicBezTo>
                  <a:pt x="459598" y="39282"/>
                  <a:pt x="492171" y="61174"/>
                  <a:pt x="520158" y="89121"/>
                </a:cubicBezTo>
                <a:cubicBezTo>
                  <a:pt x="548144" y="117069"/>
                  <a:pt x="570067" y="149597"/>
                  <a:pt x="585459" y="185851"/>
                </a:cubicBezTo>
                <a:cubicBezTo>
                  <a:pt x="601318" y="223347"/>
                  <a:pt x="609403" y="263250"/>
                  <a:pt x="609403" y="304239"/>
                </a:cubicBezTo>
                <a:cubicBezTo>
                  <a:pt x="609403" y="345306"/>
                  <a:pt x="601318" y="385209"/>
                  <a:pt x="585459" y="422705"/>
                </a:cubicBezTo>
                <a:cubicBezTo>
                  <a:pt x="570067" y="458959"/>
                  <a:pt x="548144" y="491487"/>
                  <a:pt x="520158" y="519435"/>
                </a:cubicBezTo>
                <a:cubicBezTo>
                  <a:pt x="492171" y="547382"/>
                  <a:pt x="459598" y="569274"/>
                  <a:pt x="423294" y="584645"/>
                </a:cubicBezTo>
                <a:cubicBezTo>
                  <a:pt x="385745" y="600482"/>
                  <a:pt x="345787" y="608556"/>
                  <a:pt x="304663" y="608556"/>
                </a:cubicBezTo>
                <a:cubicBezTo>
                  <a:pt x="263616" y="608556"/>
                  <a:pt x="223658" y="600482"/>
                  <a:pt x="186109" y="584645"/>
                </a:cubicBezTo>
                <a:cubicBezTo>
                  <a:pt x="149805" y="569274"/>
                  <a:pt x="117232" y="547382"/>
                  <a:pt x="89245" y="519435"/>
                </a:cubicBezTo>
                <a:cubicBezTo>
                  <a:pt x="61259" y="491487"/>
                  <a:pt x="39336" y="458959"/>
                  <a:pt x="23944" y="422705"/>
                </a:cubicBezTo>
                <a:cubicBezTo>
                  <a:pt x="8085" y="385209"/>
                  <a:pt x="0" y="345306"/>
                  <a:pt x="0" y="304239"/>
                </a:cubicBezTo>
                <a:cubicBezTo>
                  <a:pt x="0" y="263250"/>
                  <a:pt x="8085" y="223347"/>
                  <a:pt x="23944" y="185851"/>
                </a:cubicBezTo>
                <a:cubicBezTo>
                  <a:pt x="39336" y="149597"/>
                  <a:pt x="61259" y="117069"/>
                  <a:pt x="89245" y="89121"/>
                </a:cubicBezTo>
                <a:cubicBezTo>
                  <a:pt x="117232" y="61174"/>
                  <a:pt x="149805" y="39282"/>
                  <a:pt x="186109" y="23911"/>
                </a:cubicBezTo>
                <a:cubicBezTo>
                  <a:pt x="223658" y="8074"/>
                  <a:pt x="263616" y="0"/>
                  <a:pt x="304663" y="0"/>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settings-tool_1475">
            <a:extLst>
              <a:ext uri="{FF2B5EF4-FFF2-40B4-BE49-F238E27FC236}">
                <a16:creationId xmlns:a16="http://schemas.microsoft.com/office/drawing/2014/main" xmlns="" id="{14879274-CF6F-4045-AAF8-28F666998C99}"/>
              </a:ext>
            </a:extLst>
          </p:cNvPr>
          <p:cNvSpPr>
            <a:spLocks noChangeAspect="1"/>
          </p:cNvSpPr>
          <p:nvPr/>
        </p:nvSpPr>
        <p:spPr bwMode="gray">
          <a:xfrm>
            <a:off x="9818499" y="3464438"/>
            <a:ext cx="408003" cy="402316"/>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rgbClr val="30B5C5"/>
          </a:solidFill>
          <a:ln>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iŝḻïďê">
            <a:extLst>
              <a:ext uri="{FF2B5EF4-FFF2-40B4-BE49-F238E27FC236}">
                <a16:creationId xmlns:a16="http://schemas.microsoft.com/office/drawing/2014/main" xmlns="" id="{E1740DD6-0C6F-416C-8557-5FC605CFAC90}"/>
              </a:ext>
            </a:extLst>
          </p:cNvPr>
          <p:cNvSpPr txBox="1"/>
          <p:nvPr/>
        </p:nvSpPr>
        <p:spPr bwMode="gray">
          <a:xfrm flipH="1">
            <a:off x="941682" y="1089145"/>
            <a:ext cx="3383430" cy="1119949"/>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ts val="1800"/>
              </a:lnSpc>
            </a:pPr>
            <a:r>
              <a:rPr lang="en-US" sz="1400" dirty="0" smtClean="0">
                <a:solidFill>
                  <a:prstClr val="black"/>
                </a:solidFill>
                <a:latin typeface="Huawei Sans" panose="020C0503030203020204" pitchFamily="34" charset="0"/>
              </a:rPr>
              <a:t>SDN-based automatic service configuration/deployment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lnSpc>
                <a:spcPts val="1800"/>
              </a:lnSpc>
            </a:pPr>
            <a:r>
              <a:rPr lang="en-US" sz="1400" dirty="0" smtClean="0">
                <a:solidFill>
                  <a:prstClr val="black"/>
                </a:solidFill>
                <a:latin typeface="Huawei Sans" panose="020C0503030203020204" pitchFamily="34" charset="0"/>
              </a:rPr>
              <a:t>AI-powered intelligent analysis/prediction/troubleshooting</a:t>
            </a:r>
            <a:endParaRPr lang="en-US" sz="1400" dirty="0">
              <a:solidFill>
                <a:prstClr val="black"/>
              </a:solidFill>
              <a:latin typeface="Huawei Sans" panose="020C0503030203020204" pitchFamily="34" charset="0"/>
            </a:endParaRPr>
          </a:p>
        </p:txBody>
      </p:sp>
      <p:sp>
        <p:nvSpPr>
          <p:cNvPr id="37" name="íŝḷíḓé">
            <a:extLst>
              <a:ext uri="{FF2B5EF4-FFF2-40B4-BE49-F238E27FC236}">
                <a16:creationId xmlns:a16="http://schemas.microsoft.com/office/drawing/2014/main" xmlns="" id="{D4B71105-4B35-43CE-A611-A0F05EE2FB98}"/>
              </a:ext>
            </a:extLst>
          </p:cNvPr>
          <p:cNvSpPr/>
          <p:nvPr/>
        </p:nvSpPr>
        <p:spPr bwMode="gray">
          <a:xfrm flipH="1">
            <a:off x="1472725" y="2117132"/>
            <a:ext cx="2289573" cy="279998"/>
          </a:xfrm>
          <a:prstGeom prst="rect">
            <a:avLst/>
          </a:prstGeom>
          <a:noFill/>
        </p:spPr>
        <p:txBody>
          <a:bodyPr wrap="square" lIns="91440" tIns="45720" rIns="91440" bIns="45720" anchor="ctr">
            <a:noAutofit/>
          </a:bodyPr>
          <a:lstStyle/>
          <a:p>
            <a:pPr algn="ctr" defTabSz="914400" fontAlgn="ctr"/>
            <a:r>
              <a:rPr lang="en-US" sz="1400" b="1" dirty="0" smtClean="0">
                <a:solidFill>
                  <a:prstClr val="black"/>
                </a:solidFill>
                <a:latin typeface="Huawei Sans" panose="020C0503030203020204" pitchFamily="34" charset="0"/>
              </a:rPr>
              <a:t>Automated + Intelligent</a:t>
            </a:r>
            <a:endParaRPr lang="en-US" sz="1400" b="1" dirty="0">
              <a:solidFill>
                <a:prstClr val="black"/>
              </a:solidFill>
              <a:latin typeface="Huawei Sans" panose="020C0503030203020204" pitchFamily="34" charset="0"/>
            </a:endParaRPr>
          </a:p>
        </p:txBody>
      </p:sp>
      <p:sp>
        <p:nvSpPr>
          <p:cNvPr id="38" name="íŝḷíḓé">
            <a:extLst>
              <a:ext uri="{FF2B5EF4-FFF2-40B4-BE49-F238E27FC236}">
                <a16:creationId xmlns:a16="http://schemas.microsoft.com/office/drawing/2014/main" xmlns="" id="{3FDA90D2-F1D5-4298-AD68-DD2215D7A7A6}"/>
              </a:ext>
            </a:extLst>
          </p:cNvPr>
          <p:cNvSpPr/>
          <p:nvPr/>
        </p:nvSpPr>
        <p:spPr bwMode="gray">
          <a:xfrm flipH="1">
            <a:off x="4869123" y="2068958"/>
            <a:ext cx="2651960" cy="276339"/>
          </a:xfrm>
          <a:prstGeom prst="rect">
            <a:avLst/>
          </a:prstGeom>
          <a:noFill/>
        </p:spPr>
        <p:txBody>
          <a:bodyPr wrap="square" lIns="91440" tIns="45720" rIns="91440" bIns="45720" anchor="ctr">
            <a:noAutofit/>
          </a:bodyPr>
          <a:lstStyle/>
          <a:p>
            <a:pPr algn="ctr" defTabSz="914400" fontAlgn="ctr"/>
            <a:r>
              <a:rPr lang="en-US" sz="1400" b="1" dirty="0" smtClean="0">
                <a:solidFill>
                  <a:prstClr val="black"/>
                </a:solidFill>
                <a:latin typeface="Huawei Sans" panose="020C0503030203020204" pitchFamily="34" charset="0"/>
              </a:rPr>
              <a:t>Manage + Control + Analyze</a:t>
            </a:r>
            <a:endParaRPr lang="en-US" sz="1400" b="1" dirty="0">
              <a:solidFill>
                <a:prstClr val="black"/>
              </a:solidFill>
              <a:latin typeface="Huawei Sans" panose="020C0503030203020204" pitchFamily="34" charset="0"/>
            </a:endParaRPr>
          </a:p>
        </p:txBody>
      </p:sp>
      <p:sp>
        <p:nvSpPr>
          <p:cNvPr id="39" name="íŝḷíḓé">
            <a:extLst>
              <a:ext uri="{FF2B5EF4-FFF2-40B4-BE49-F238E27FC236}">
                <a16:creationId xmlns:a16="http://schemas.microsoft.com/office/drawing/2014/main" xmlns="" id="{D09D83AC-B235-4EFA-882D-E84DAF279C8E}"/>
              </a:ext>
            </a:extLst>
          </p:cNvPr>
          <p:cNvSpPr/>
          <p:nvPr/>
        </p:nvSpPr>
        <p:spPr bwMode="gray">
          <a:xfrm flipH="1">
            <a:off x="8458009" y="2154351"/>
            <a:ext cx="2289573" cy="68623"/>
          </a:xfrm>
          <a:prstGeom prst="rect">
            <a:avLst/>
          </a:prstGeom>
          <a:noFill/>
        </p:spPr>
        <p:txBody>
          <a:bodyPr wrap="square" lIns="91440" tIns="45720" rIns="91440" bIns="45720" anchor="ctr">
            <a:noAutofit/>
          </a:bodyPr>
          <a:lstStyle/>
          <a:p>
            <a:pPr algn="ctr" defTabSz="914400" fontAlgn="ctr"/>
            <a:r>
              <a:rPr lang="en-US" sz="1400" b="1" dirty="0" smtClean="0">
                <a:solidFill>
                  <a:prstClr val="black"/>
                </a:solidFill>
                <a:latin typeface="Huawei Sans" panose="020C0503030203020204" pitchFamily="34" charset="0"/>
              </a:rPr>
              <a:t>Plan + Construct + Maintain + Optimize</a:t>
            </a:r>
            <a:endParaRPr lang="en-US" sz="1400" b="1" dirty="0">
              <a:solidFill>
                <a:prstClr val="black"/>
              </a:solidFill>
              <a:latin typeface="Huawei Sans" panose="020C0503030203020204" pitchFamily="34" charset="0"/>
            </a:endParaRPr>
          </a:p>
        </p:txBody>
      </p:sp>
      <p:sp>
        <p:nvSpPr>
          <p:cNvPr id="40" name="iŝḻïďê">
            <a:extLst>
              <a:ext uri="{FF2B5EF4-FFF2-40B4-BE49-F238E27FC236}">
                <a16:creationId xmlns:a16="http://schemas.microsoft.com/office/drawing/2014/main" xmlns="" id="{F957D6F8-2C4E-40A9-AF1F-4E117BF79D18}"/>
              </a:ext>
            </a:extLst>
          </p:cNvPr>
          <p:cNvSpPr txBox="1"/>
          <p:nvPr/>
        </p:nvSpPr>
        <p:spPr bwMode="gray">
          <a:xfrm flipH="1">
            <a:off x="5179208" y="1089145"/>
            <a:ext cx="1938222" cy="58012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ts val="1800"/>
              </a:lnSpc>
            </a:pPr>
            <a:r>
              <a:rPr lang="en-US" sz="1400" dirty="0" smtClean="0">
                <a:solidFill>
                  <a:prstClr val="black"/>
                </a:solidFill>
                <a:latin typeface="Huawei Sans" panose="020C0503030203020204" pitchFamily="34" charset="0"/>
              </a:rPr>
              <a:t>Unified data base</a:t>
            </a:r>
          </a:p>
          <a:p>
            <a:pPr algn="ctr" fontAlgn="ctr">
              <a:lnSpc>
                <a:spcPts val="1800"/>
              </a:lnSpc>
            </a:pPr>
            <a:r>
              <a:rPr lang="en-US" sz="1400" dirty="0" smtClean="0">
                <a:solidFill>
                  <a:prstClr val="black"/>
                </a:solidFill>
                <a:latin typeface="Huawei Sans" panose="020C0503030203020204" pitchFamily="34" charset="0"/>
              </a:rPr>
              <a:t>Centralized detection and locating</a:t>
            </a:r>
            <a:endParaRPr lang="en-US" sz="1400" dirty="0">
              <a:solidFill>
                <a:prstClr val="black"/>
              </a:solidFill>
              <a:latin typeface="Huawei Sans" panose="020C0503030203020204" pitchFamily="34" charset="0"/>
            </a:endParaRPr>
          </a:p>
        </p:txBody>
      </p:sp>
      <p:sp>
        <p:nvSpPr>
          <p:cNvPr id="41" name="iŝḻïďê">
            <a:extLst>
              <a:ext uri="{FF2B5EF4-FFF2-40B4-BE49-F238E27FC236}">
                <a16:creationId xmlns:a16="http://schemas.microsoft.com/office/drawing/2014/main" xmlns="" id="{451C33A5-182E-429C-BF5C-861051BC22DC}"/>
              </a:ext>
            </a:extLst>
          </p:cNvPr>
          <p:cNvSpPr txBox="1"/>
          <p:nvPr/>
        </p:nvSpPr>
        <p:spPr bwMode="gray">
          <a:xfrm flipH="1">
            <a:off x="8026059" y="1089144"/>
            <a:ext cx="3066318" cy="89491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ts val="1800"/>
              </a:lnSpc>
            </a:pPr>
            <a:r>
              <a:rPr lang="en-US" sz="1400" dirty="0" smtClean="0">
                <a:solidFill>
                  <a:prstClr val="black"/>
                </a:solidFill>
                <a:latin typeface="Huawei Sans" panose="020C0503030203020204" pitchFamily="34" charset="0"/>
              </a:rPr>
              <a:t>Full lifecycle management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lnSpc>
                <a:spcPts val="1800"/>
              </a:lnSpc>
            </a:pPr>
            <a:r>
              <a:rPr lang="en-US" sz="1400" dirty="0" smtClean="0">
                <a:solidFill>
                  <a:prstClr val="black"/>
                </a:solidFill>
                <a:latin typeface="Huawei Sans" panose="020C0503030203020204" pitchFamily="34" charset="0"/>
              </a:rPr>
              <a:t>Simulation/Verification/Monitoring/Optimization</a:t>
            </a:r>
            <a:endParaRPr lang="en-US" sz="1400" dirty="0">
              <a:solidFill>
                <a:prstClr val="black"/>
              </a:solidFill>
              <a:latin typeface="Huawei Sans" panose="020C0503030203020204" pitchFamily="34" charset="0"/>
            </a:endParaRPr>
          </a:p>
        </p:txBody>
      </p:sp>
      <p:sp>
        <p:nvSpPr>
          <p:cNvPr id="42" name="圆角矩形 41">
            <a:extLst>
              <a:ext uri="{FF2B5EF4-FFF2-40B4-BE49-F238E27FC236}">
                <a16:creationId xmlns:a16="http://schemas.microsoft.com/office/drawing/2014/main" xmlns="" id="{E237E473-E86F-4962-B7E6-D8DCC43826E3}"/>
              </a:ext>
            </a:extLst>
          </p:cNvPr>
          <p:cNvSpPr/>
          <p:nvPr/>
        </p:nvSpPr>
        <p:spPr bwMode="gray">
          <a:xfrm flipV="1">
            <a:off x="969819" y="3768785"/>
            <a:ext cx="10227570" cy="1616114"/>
          </a:xfrm>
          <a:prstGeom prst="roundRect">
            <a:avLst>
              <a:gd name="adj" fmla="val 3817"/>
            </a:avLst>
          </a:prstGeom>
          <a:noFill/>
          <a:ln w="25400" cap="flat" cmpd="sng" algn="ctr">
            <a:gradFill flip="none" rotWithShape="1">
              <a:gsLst>
                <a:gs pos="0">
                  <a:srgbClr val="99DFF9"/>
                </a:gs>
                <a:gs pos="100000">
                  <a:srgbClr val="F3FBFE"/>
                </a:gs>
              </a:gsLst>
              <a:lin ang="540000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文本框 43">
            <a:extLst>
              <a:ext uri="{FF2B5EF4-FFF2-40B4-BE49-F238E27FC236}">
                <a16:creationId xmlns:a16="http://schemas.microsoft.com/office/drawing/2014/main" xmlns="" id="{7DE18631-5BBD-4D8E-94CD-A44312C87B9B}"/>
              </a:ext>
            </a:extLst>
          </p:cNvPr>
          <p:cNvSpPr txBox="1"/>
          <p:nvPr/>
        </p:nvSpPr>
        <p:spPr bwMode="gray">
          <a:xfrm>
            <a:off x="962867" y="4264898"/>
            <a:ext cx="2808782" cy="307777"/>
          </a:xfrm>
          <a:prstGeom prst="rect">
            <a:avLst/>
          </a:prstGeom>
          <a:noFill/>
          <a:ln>
            <a:noFill/>
          </a:ln>
        </p:spPr>
        <p:txBody>
          <a:bodyPr wrap="none" rtlCol="0">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altLang="zh-CN" sz="1400" b="1" noProof="0" dirty="0" smtClean="0">
                <a:solidFill>
                  <a:prstClr val="black"/>
                </a:solidFill>
                <a:latin typeface="Huawei Sans" panose="020C0503030203020204" pitchFamily="34" charset="0"/>
                <a:sym typeface="Huawei Sans" panose="020C0503030203020204" pitchFamily="34" charset="0"/>
              </a:rPr>
              <a:t>Network management system</a:t>
            </a:r>
            <a:endParaRPr kumimoji="0" lang="en-US" altLang="zh-CN"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文本框 44">
            <a:extLst>
              <a:ext uri="{FF2B5EF4-FFF2-40B4-BE49-F238E27FC236}">
                <a16:creationId xmlns:a16="http://schemas.microsoft.com/office/drawing/2014/main" xmlns="" id="{82A2D07E-EB4E-4CC0-95AB-2DC803F10F9B}"/>
              </a:ext>
            </a:extLst>
          </p:cNvPr>
          <p:cNvSpPr txBox="1"/>
          <p:nvPr/>
        </p:nvSpPr>
        <p:spPr bwMode="gray">
          <a:xfrm>
            <a:off x="4065558" y="4274935"/>
            <a:ext cx="1061508" cy="307777"/>
          </a:xfrm>
          <a:prstGeom prst="rect">
            <a:avLst/>
          </a:prstGeom>
          <a:noFill/>
          <a:ln>
            <a:noFill/>
          </a:ln>
        </p:spPr>
        <p:txBody>
          <a:bodyPr wrap="none" rtlCol="0" anchor="ctr">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Controller</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6" name="图片 45">
            <a:extLst>
              <a:ext uri="{FF2B5EF4-FFF2-40B4-BE49-F238E27FC236}">
                <a16:creationId xmlns:a16="http://schemas.microsoft.com/office/drawing/2014/main" xmlns="" id="{07426482-959E-4D4E-A9CD-3883823FD6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584" r="24682"/>
          <a:stretch/>
        </p:blipFill>
        <p:spPr bwMode="gray">
          <a:xfrm>
            <a:off x="1292318" y="4769892"/>
            <a:ext cx="941396" cy="330869"/>
          </a:xfrm>
          <a:prstGeom prst="rect">
            <a:avLst/>
          </a:prstGeom>
        </p:spPr>
      </p:pic>
      <p:pic>
        <p:nvPicPr>
          <p:cNvPr id="47" name="图片 46">
            <a:extLst>
              <a:ext uri="{FF2B5EF4-FFF2-40B4-BE49-F238E27FC236}">
                <a16:creationId xmlns:a16="http://schemas.microsoft.com/office/drawing/2014/main" xmlns="" id="{51E50299-0EFF-4E55-B47C-E7007DC68F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773094" y="4755279"/>
            <a:ext cx="1470301" cy="343112"/>
          </a:xfrm>
          <a:prstGeom prst="rect">
            <a:avLst/>
          </a:prstGeom>
        </p:spPr>
      </p:pic>
      <p:sp>
        <p:nvSpPr>
          <p:cNvPr id="48" name="文本框 47">
            <a:extLst>
              <a:ext uri="{FF2B5EF4-FFF2-40B4-BE49-F238E27FC236}">
                <a16:creationId xmlns:a16="http://schemas.microsoft.com/office/drawing/2014/main" xmlns="" id="{79F3405D-AC46-442D-8687-E17E1D34B6A8}"/>
              </a:ext>
            </a:extLst>
          </p:cNvPr>
          <p:cNvSpPr txBox="1"/>
          <p:nvPr/>
        </p:nvSpPr>
        <p:spPr bwMode="gray">
          <a:xfrm>
            <a:off x="6579801" y="4274935"/>
            <a:ext cx="941283" cy="307777"/>
          </a:xfrm>
          <a:prstGeom prst="rect">
            <a:avLst/>
          </a:prstGeom>
          <a:noFill/>
          <a:ln>
            <a:noFill/>
          </a:ln>
        </p:spPr>
        <p:txBody>
          <a:bodyPr wrap="none" rtlCol="0" anchor="ctr">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Analyzer</a:t>
            </a:r>
            <a:endParaRPr kumimoji="0" lang="en-US" altLang="zh-CN"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48">
            <a:extLst>
              <a:ext uri="{FF2B5EF4-FFF2-40B4-BE49-F238E27FC236}">
                <a16:creationId xmlns:a16="http://schemas.microsoft.com/office/drawing/2014/main" xmlns="" id="{EB91A23C-25C2-4172-8E4E-DD44B83B6231}"/>
              </a:ext>
            </a:extLst>
          </p:cNvPr>
          <p:cNvGrpSpPr/>
          <p:nvPr/>
        </p:nvGrpSpPr>
        <p:grpSpPr bwMode="gray">
          <a:xfrm>
            <a:off x="6476349" y="4759854"/>
            <a:ext cx="1232058" cy="400996"/>
            <a:chOff x="4054853" y="5596386"/>
            <a:chExt cx="3538130" cy="1151554"/>
          </a:xfrm>
        </p:grpSpPr>
        <p:pic>
          <p:nvPicPr>
            <p:cNvPr id="54" name="图片 53">
              <a:extLst>
                <a:ext uri="{FF2B5EF4-FFF2-40B4-BE49-F238E27FC236}">
                  <a16:creationId xmlns:a16="http://schemas.microsoft.com/office/drawing/2014/main" xmlns="" id="{DA97F895-2A5A-4851-A9A5-9CA00A9C75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55" name="图片 54">
              <a:extLst>
                <a:ext uri="{FF2B5EF4-FFF2-40B4-BE49-F238E27FC236}">
                  <a16:creationId xmlns:a16="http://schemas.microsoft.com/office/drawing/2014/main" xmlns="" id="{73E928C8-8850-4DA7-B722-A68D9733D71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
        <p:nvSpPr>
          <p:cNvPr id="50" name="加号 49">
            <a:extLst>
              <a:ext uri="{FF2B5EF4-FFF2-40B4-BE49-F238E27FC236}">
                <a16:creationId xmlns:a16="http://schemas.microsoft.com/office/drawing/2014/main" xmlns="" id="{9DE1734D-F659-4A22-83CA-A19623AFB1D7}"/>
              </a:ext>
            </a:extLst>
          </p:cNvPr>
          <p:cNvSpPr/>
          <p:nvPr/>
        </p:nvSpPr>
        <p:spPr bwMode="gray">
          <a:xfrm>
            <a:off x="2988538" y="4746050"/>
            <a:ext cx="415691" cy="415691"/>
          </a:xfrm>
          <a:prstGeom prst="mathPlus">
            <a:avLst>
              <a:gd name="adj1" fmla="val 8886"/>
            </a:avLst>
          </a:prstGeom>
          <a:solidFill>
            <a:srgbClr val="30B5C5"/>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加号 50">
            <a:extLst>
              <a:ext uri="{FF2B5EF4-FFF2-40B4-BE49-F238E27FC236}">
                <a16:creationId xmlns:a16="http://schemas.microsoft.com/office/drawing/2014/main" xmlns="" id="{1E7B673F-7D0B-4B15-93AC-F7928BE6F75C}"/>
              </a:ext>
            </a:extLst>
          </p:cNvPr>
          <p:cNvSpPr/>
          <p:nvPr/>
        </p:nvSpPr>
        <p:spPr bwMode="gray">
          <a:xfrm>
            <a:off x="5783865" y="4746050"/>
            <a:ext cx="415691" cy="415691"/>
          </a:xfrm>
          <a:prstGeom prst="mathPlus">
            <a:avLst>
              <a:gd name="adj1" fmla="val 8886"/>
            </a:avLst>
          </a:prstGeom>
          <a:solidFill>
            <a:srgbClr val="30B5C5"/>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a:extLst>
              <a:ext uri="{FF2B5EF4-FFF2-40B4-BE49-F238E27FC236}">
                <a16:creationId xmlns:a16="http://schemas.microsoft.com/office/drawing/2014/main" xmlns="" id="{1E349529-66BC-4ED5-8390-0E6B836372FA}"/>
              </a:ext>
            </a:extLst>
          </p:cNvPr>
          <p:cNvSpPr txBox="1"/>
          <p:nvPr/>
        </p:nvSpPr>
        <p:spPr bwMode="gray">
          <a:xfrm>
            <a:off x="8103354" y="4701928"/>
            <a:ext cx="490124" cy="369332"/>
          </a:xfrm>
          <a:prstGeom prst="rect">
            <a:avLst/>
          </a:prstGeom>
          <a:noFill/>
        </p:spPr>
        <p:txBody>
          <a:bodyPr wrap="square" lIns="0" tIns="0" rIns="0" bIns="0"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2400" b="0" dirty="0" smtClean="0">
                <a:solidFill>
                  <a:prstClr val="black">
                    <a:lumMod val="50000"/>
                    <a:lumOff val="50000"/>
                  </a:prstClr>
                </a:solidFill>
                <a:latin typeface="Huawei Sans" panose="020C0503030203020204" pitchFamily="34" charset="0"/>
              </a:rPr>
              <a:t>=</a:t>
            </a:r>
            <a:endParaRPr kumimoji="1" lang="en-US" altLang="zh-CN" sz="2400" b="0" i="0" u="none" strike="noStrike" kern="0" cap="none" spc="0" normalizeH="0" baseline="0" noProof="0" dirty="0" smtClean="0">
              <a:ln>
                <a:noFill/>
              </a:ln>
              <a:solidFill>
                <a:prstClr val="black">
                  <a:lumMod val="50000"/>
                  <a:lumOff val="50000"/>
                </a:prst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文本框 52">
            <a:extLst>
              <a:ext uri="{FF2B5EF4-FFF2-40B4-BE49-F238E27FC236}">
                <a16:creationId xmlns:a16="http://schemas.microsoft.com/office/drawing/2014/main" xmlns="" id="{F30FCE5F-7A22-4C9B-AC34-C2936426E2FB}"/>
              </a:ext>
            </a:extLst>
          </p:cNvPr>
          <p:cNvSpPr txBox="1"/>
          <p:nvPr/>
        </p:nvSpPr>
        <p:spPr bwMode="gray">
          <a:xfrm>
            <a:off x="8682232" y="4167213"/>
            <a:ext cx="2162552" cy="523220"/>
          </a:xfrm>
          <a:prstGeom prst="rect">
            <a:avLst/>
          </a:prstGeom>
          <a:noFill/>
          <a:ln>
            <a:noFill/>
          </a:ln>
        </p:spPr>
        <p:txBody>
          <a:bodyPr wrap="square" rtlCol="0" anchor="ctr">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Autonomous driving network system</a:t>
            </a:r>
            <a:endParaRPr kumimoji="0" lang="en-US" altLang="zh-CN"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图片 55">
            <a:extLst>
              <a:ext uri="{FF2B5EF4-FFF2-40B4-BE49-F238E27FC236}">
                <a16:creationId xmlns:a16="http://schemas.microsoft.com/office/drawing/2014/main" xmlns="" id="{83A75661-A89E-42B0-8AFB-50282CF8AF66}"/>
              </a:ext>
            </a:extLst>
          </p:cNvPr>
          <p:cNvPicPr>
            <a:picLocks noChangeAspect="1"/>
          </p:cNvPicPr>
          <p:nvPr/>
        </p:nvPicPr>
        <p:blipFill>
          <a:blip r:embed="rId7"/>
          <a:stretch>
            <a:fillRect/>
          </a:stretch>
        </p:blipFill>
        <p:spPr bwMode="gray">
          <a:xfrm>
            <a:off x="8739209" y="4654769"/>
            <a:ext cx="2029193" cy="525203"/>
          </a:xfrm>
          <a:prstGeom prst="rect">
            <a:avLst/>
          </a:prstGeom>
        </p:spPr>
      </p:pic>
      <p:sp>
        <p:nvSpPr>
          <p:cNvPr id="57" name="文本框 56">
            <a:extLst>
              <a:ext uri="{FF2B5EF4-FFF2-40B4-BE49-F238E27FC236}">
                <a16:creationId xmlns:a16="http://schemas.microsoft.com/office/drawing/2014/main" xmlns="" id="{0526CFBF-479C-4BCC-9A5A-B704FE41A784}"/>
              </a:ext>
            </a:extLst>
          </p:cNvPr>
          <p:cNvSpPr txBox="1"/>
          <p:nvPr/>
        </p:nvSpPr>
        <p:spPr bwMode="gray">
          <a:xfrm>
            <a:off x="2204336" y="4639125"/>
            <a:ext cx="779381" cy="528350"/>
          </a:xfrm>
          <a:prstGeom prst="rect">
            <a:avLst/>
          </a:prstGeom>
          <a:noFill/>
        </p:spPr>
        <p:txBody>
          <a:bodyPr wrap="none" rtlCol="0">
            <a:spAutoFit/>
          </a:bodyPr>
          <a:lstStyle/>
          <a:p>
            <a:pPr marL="0" marR="0" lvl="0" indent="0" defTabSz="914400" eaLnBrk="1" fontAlgn="ctr" latinLnBrk="0" hangingPunct="1">
              <a:lnSpc>
                <a:spcPts val="3440"/>
              </a:lnSpc>
              <a:spcBef>
                <a:spcPts val="0"/>
              </a:spcBef>
              <a:spcAft>
                <a:spcPts val="0"/>
              </a:spcAft>
              <a:buClrTx/>
              <a:buSzTx/>
              <a:buFontTx/>
              <a:buNone/>
              <a:tabLst/>
              <a:defRPr/>
            </a:pPr>
            <a:r>
              <a:rPr lang="en-US" sz="1100" b="1" dirty="0" smtClean="0">
                <a:solidFill>
                  <a:prstClr val="black"/>
                </a:solidFill>
                <a:latin typeface="Huawei Sans" panose="020C0503030203020204" pitchFamily="34" charset="0"/>
              </a:rPr>
              <a:t>Network</a:t>
            </a:r>
            <a:endParaRPr kumimoji="0" lang="en-US" altLang="zh-CN" sz="11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a:extLst>
              <a:ext uri="{FF2B5EF4-FFF2-40B4-BE49-F238E27FC236}">
                <a16:creationId xmlns:a16="http://schemas.microsoft.com/office/drawing/2014/main" xmlns="" id="{4AA379F2-3386-4258-ABC6-BB6DCB0598F6}"/>
              </a:ext>
            </a:extLst>
          </p:cNvPr>
          <p:cNvSpPr/>
          <p:nvPr/>
        </p:nvSpPr>
        <p:spPr bwMode="gray">
          <a:xfrm>
            <a:off x="5297764" y="3295478"/>
            <a:ext cx="705956" cy="705956"/>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browser-setting-interface-circular-symbol-of-a-wrench-in-a-window-outlines-inside-a-circle_41892">
            <a:extLst>
              <a:ext uri="{FF2B5EF4-FFF2-40B4-BE49-F238E27FC236}">
                <a16:creationId xmlns:a16="http://schemas.microsoft.com/office/drawing/2014/main" xmlns="" id="{205A7B4C-9AA8-4AD1-9DC3-72A79729B929}"/>
              </a:ext>
            </a:extLst>
          </p:cNvPr>
          <p:cNvSpPr>
            <a:spLocks noChangeAspect="1"/>
          </p:cNvSpPr>
          <p:nvPr/>
        </p:nvSpPr>
        <p:spPr bwMode="gray">
          <a:xfrm>
            <a:off x="5388664" y="3465575"/>
            <a:ext cx="538595" cy="389707"/>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椭圆 10">
            <a:extLst>
              <a:ext uri="{FF2B5EF4-FFF2-40B4-BE49-F238E27FC236}">
                <a16:creationId xmlns:a16="http://schemas.microsoft.com/office/drawing/2014/main" xmlns="" id="{4AA379F2-3386-4258-ABC6-BB6DCB0598F6}"/>
              </a:ext>
            </a:extLst>
          </p:cNvPr>
          <p:cNvSpPr/>
          <p:nvPr/>
        </p:nvSpPr>
        <p:spPr bwMode="gray">
          <a:xfrm>
            <a:off x="6382369" y="3348412"/>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cogwheel-outline_45304">
            <a:extLst>
              <a:ext uri="{FF2B5EF4-FFF2-40B4-BE49-F238E27FC236}">
                <a16:creationId xmlns:a16="http://schemas.microsoft.com/office/drawing/2014/main" xmlns="" id="{CBB7BFD3-1FCB-4C75-AB92-22171CC27035}"/>
              </a:ext>
            </a:extLst>
          </p:cNvPr>
          <p:cNvSpPr>
            <a:spLocks noChangeAspect="1"/>
          </p:cNvSpPr>
          <p:nvPr/>
        </p:nvSpPr>
        <p:spPr bwMode="gray">
          <a:xfrm>
            <a:off x="6424559" y="3416056"/>
            <a:ext cx="511222" cy="460315"/>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30B5C5"/>
          </a:solidFill>
          <a:ln>
            <a:solidFill>
              <a:srgbClr val="30B5C5"/>
            </a:solid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8924922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All-New </a:t>
            </a:r>
            <a:r>
              <a:rPr lang="en-US" dirty="0" err="1"/>
              <a:t>iMaster</a:t>
            </a:r>
            <a:r>
              <a:rPr lang="en-US" dirty="0"/>
              <a:t> NCE</a:t>
            </a:r>
          </a:p>
        </p:txBody>
      </p:sp>
      <p:sp>
        <p:nvSpPr>
          <p:cNvPr id="4" name="圆角矩形 414">
            <a:extLst>
              <a:ext uri="{FF2B5EF4-FFF2-40B4-BE49-F238E27FC236}">
                <a16:creationId xmlns:a16="http://schemas.microsoft.com/office/drawing/2014/main" xmlns="" id="{1BA0098F-81DC-43DD-AEF7-5364ADBEAA7B}"/>
              </a:ext>
            </a:extLst>
          </p:cNvPr>
          <p:cNvSpPr/>
          <p:nvPr/>
        </p:nvSpPr>
        <p:spPr bwMode="gray">
          <a:xfrm>
            <a:off x="6154204" y="3309902"/>
            <a:ext cx="4697515"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17">
            <a:extLst>
              <a:ext uri="{FF2B5EF4-FFF2-40B4-BE49-F238E27FC236}">
                <a16:creationId xmlns:a16="http://schemas.microsoft.com/office/drawing/2014/main" xmlns="" id="{1CCABBAF-67C8-422F-B46E-713842BCFD21}"/>
              </a:ext>
            </a:extLst>
          </p:cNvPr>
          <p:cNvSpPr/>
          <p:nvPr/>
        </p:nvSpPr>
        <p:spPr bwMode="gray">
          <a:xfrm>
            <a:off x="5775391" y="4782956"/>
            <a:ext cx="4705046"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420">
            <a:extLst>
              <a:ext uri="{FF2B5EF4-FFF2-40B4-BE49-F238E27FC236}">
                <a16:creationId xmlns:a16="http://schemas.microsoft.com/office/drawing/2014/main" xmlns="" id="{60C3A96D-2F1B-4CF3-8F9F-212E1D620B23}"/>
              </a:ext>
            </a:extLst>
          </p:cNvPr>
          <p:cNvSpPr/>
          <p:nvPr/>
        </p:nvSpPr>
        <p:spPr bwMode="gray">
          <a:xfrm>
            <a:off x="5978962" y="4046429"/>
            <a:ext cx="4676717"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411">
            <a:extLst>
              <a:ext uri="{FF2B5EF4-FFF2-40B4-BE49-F238E27FC236}">
                <a16:creationId xmlns:a16="http://schemas.microsoft.com/office/drawing/2014/main" xmlns="" id="{FD1E11F4-FB28-4BF6-A361-54BA6226FB3F}"/>
              </a:ext>
            </a:extLst>
          </p:cNvPr>
          <p:cNvSpPr/>
          <p:nvPr/>
        </p:nvSpPr>
        <p:spPr bwMode="gray">
          <a:xfrm>
            <a:off x="6350244" y="2573375"/>
            <a:ext cx="4697515"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408">
            <a:extLst>
              <a:ext uri="{FF2B5EF4-FFF2-40B4-BE49-F238E27FC236}">
                <a16:creationId xmlns:a16="http://schemas.microsoft.com/office/drawing/2014/main" xmlns="" id="{E08FF664-5F7A-4135-8E84-8ECCCF963EAF}"/>
              </a:ext>
            </a:extLst>
          </p:cNvPr>
          <p:cNvSpPr/>
          <p:nvPr/>
        </p:nvSpPr>
        <p:spPr bwMode="gray">
          <a:xfrm>
            <a:off x="6605907" y="1836848"/>
            <a:ext cx="4589274"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a:extLst>
              <a:ext uri="{FF2B5EF4-FFF2-40B4-BE49-F238E27FC236}">
                <a16:creationId xmlns:a16="http://schemas.microsoft.com/office/drawing/2014/main" xmlns="" id="{A31FC690-AE49-46D3-8283-471A92DA1D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4666" y="1974610"/>
            <a:ext cx="5411024" cy="2823878"/>
          </a:xfrm>
          <a:prstGeom prst="rect">
            <a:avLst/>
          </a:prstGeom>
        </p:spPr>
      </p:pic>
      <p:pic>
        <p:nvPicPr>
          <p:cNvPr id="10" name="图片 9">
            <a:extLst>
              <a:ext uri="{FF2B5EF4-FFF2-40B4-BE49-F238E27FC236}">
                <a16:creationId xmlns:a16="http://schemas.microsoft.com/office/drawing/2014/main" xmlns="" id="{465B2B41-39F5-4072-8DF0-EE0D2D7102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2342"/>
          <a:stretch/>
        </p:blipFill>
        <p:spPr bwMode="gray">
          <a:xfrm>
            <a:off x="1902235" y="4856062"/>
            <a:ext cx="2758562" cy="556097"/>
          </a:xfrm>
          <a:prstGeom prst="rect">
            <a:avLst/>
          </a:prstGeom>
        </p:spPr>
      </p:pic>
      <p:grpSp>
        <p:nvGrpSpPr>
          <p:cNvPr id="11" name="组合 7191">
            <a:extLst>
              <a:ext uri="{FF2B5EF4-FFF2-40B4-BE49-F238E27FC236}">
                <a16:creationId xmlns:a16="http://schemas.microsoft.com/office/drawing/2014/main" xmlns="" id="{F88E9119-14BC-4B51-B4CC-C42110C85A4A}"/>
              </a:ext>
            </a:extLst>
          </p:cNvPr>
          <p:cNvGrpSpPr/>
          <p:nvPr/>
        </p:nvGrpSpPr>
        <p:grpSpPr bwMode="gray">
          <a:xfrm>
            <a:off x="6917548" y="1977779"/>
            <a:ext cx="344889" cy="355680"/>
            <a:chOff x="2270125" y="2087563"/>
            <a:chExt cx="517525" cy="576263"/>
          </a:xfrm>
          <a:solidFill>
            <a:schemeClr val="bg1">
              <a:lumMod val="50000"/>
            </a:schemeClr>
          </a:solidFill>
        </p:grpSpPr>
        <p:sp>
          <p:nvSpPr>
            <p:cNvPr id="12" name="Freeform 16">
              <a:extLst>
                <a:ext uri="{FF2B5EF4-FFF2-40B4-BE49-F238E27FC236}">
                  <a16:creationId xmlns:a16="http://schemas.microsoft.com/office/drawing/2014/main" xmlns="" id="{9CACDB66-07EC-4C39-BBF7-AE9EB6BD23C3}"/>
                </a:ext>
              </a:extLst>
            </p:cNvPr>
            <p:cNvSpPr>
              <a:spLocks noEditPoints="1"/>
            </p:cNvSpPr>
            <p:nvPr/>
          </p:nvSpPr>
          <p:spPr bwMode="gray">
            <a:xfrm>
              <a:off x="2270125" y="2087563"/>
              <a:ext cx="517525" cy="576263"/>
            </a:xfrm>
            <a:custGeom>
              <a:avLst/>
              <a:gdLst>
                <a:gd name="T0" fmla="*/ 841 w 1191"/>
                <a:gd name="T1" fmla="*/ 440 h 1321"/>
                <a:gd name="T2" fmla="*/ 841 w 1191"/>
                <a:gd name="T3" fmla="*/ 186 h 1321"/>
                <a:gd name="T4" fmla="*/ 371 w 1191"/>
                <a:gd name="T5" fmla="*/ 974 h 1321"/>
                <a:gd name="T6" fmla="*/ 371 w 1191"/>
                <a:gd name="T7" fmla="*/ 1252 h 1321"/>
                <a:gd name="T8" fmla="*/ 371 w 1191"/>
                <a:gd name="T9" fmla="*/ 368 h 1321"/>
                <a:gd name="T10" fmla="*/ 625 w 1191"/>
                <a:gd name="T11" fmla="*/ 407 h 1321"/>
                <a:gd name="T12" fmla="*/ 625 w 1191"/>
                <a:gd name="T13" fmla="*/ 677 h 1321"/>
                <a:gd name="T14" fmla="*/ 625 w 1191"/>
                <a:gd name="T15" fmla="*/ 420 h 1321"/>
                <a:gd name="T16" fmla="*/ 841 w 1191"/>
                <a:gd name="T17" fmla="*/ 678 h 1321"/>
                <a:gd name="T18" fmla="*/ 841 w 1191"/>
                <a:gd name="T19" fmla="*/ 453 h 1321"/>
                <a:gd name="T20" fmla="*/ 1005 w 1191"/>
                <a:gd name="T21" fmla="*/ 478 h 1321"/>
                <a:gd name="T22" fmla="*/ 881 w 1191"/>
                <a:gd name="T23" fmla="*/ 459 h 1321"/>
                <a:gd name="T24" fmla="*/ 1005 w 1191"/>
                <a:gd name="T25" fmla="*/ 465 h 1321"/>
                <a:gd name="T26" fmla="*/ 1005 w 1191"/>
                <a:gd name="T27" fmla="*/ 226 h 1321"/>
                <a:gd name="T28" fmla="*/ 1137 w 1191"/>
                <a:gd name="T29" fmla="*/ 485 h 1321"/>
                <a:gd name="T30" fmla="*/ 1137 w 1191"/>
                <a:gd name="T31" fmla="*/ 259 h 1321"/>
                <a:gd name="T32" fmla="*/ 1045 w 1191"/>
                <a:gd name="T33" fmla="*/ 912 h 1321"/>
                <a:gd name="T34" fmla="*/ 1045 w 1191"/>
                <a:gd name="T35" fmla="*/ 1137 h 1321"/>
                <a:gd name="T36" fmla="*/ 881 w 1191"/>
                <a:gd name="T37" fmla="*/ 927 h 1321"/>
                <a:gd name="T38" fmla="*/ 881 w 1191"/>
                <a:gd name="T39" fmla="*/ 1165 h 1321"/>
                <a:gd name="T40" fmla="*/ 841 w 1191"/>
                <a:gd name="T41" fmla="*/ 931 h 1321"/>
                <a:gd name="T42" fmla="*/ 665 w 1191"/>
                <a:gd name="T43" fmla="*/ 947 h 1321"/>
                <a:gd name="T44" fmla="*/ 1005 w 1191"/>
                <a:gd name="T45" fmla="*/ 903 h 1321"/>
                <a:gd name="T46" fmla="*/ 1005 w 1191"/>
                <a:gd name="T47" fmla="*/ 692 h 1321"/>
                <a:gd name="T48" fmla="*/ 1137 w 1191"/>
                <a:gd name="T49" fmla="*/ 693 h 1321"/>
                <a:gd name="T50" fmla="*/ 1045 w 1191"/>
                <a:gd name="T51" fmla="*/ 692 h 1321"/>
                <a:gd name="T52" fmla="*/ 1137 w 1191"/>
                <a:gd name="T53" fmla="*/ 680 h 1321"/>
                <a:gd name="T54" fmla="*/ 1137 w 1191"/>
                <a:gd name="T55" fmla="*/ 499 h 1321"/>
                <a:gd name="T56" fmla="*/ 665 w 1191"/>
                <a:gd name="T57" fmla="*/ 691 h 1321"/>
                <a:gd name="T58" fmla="*/ 665 w 1191"/>
                <a:gd name="T59" fmla="*/ 933 h 1321"/>
                <a:gd name="T60" fmla="*/ 371 w 1191"/>
                <a:gd name="T61" fmla="*/ 689 h 1321"/>
                <a:gd name="T62" fmla="*/ 371 w 1191"/>
                <a:gd name="T63" fmla="*/ 960 h 1321"/>
                <a:gd name="T64" fmla="*/ 657 w 1191"/>
                <a:gd name="T65" fmla="*/ 72 h 1321"/>
                <a:gd name="T66" fmla="*/ 359 w 1191"/>
                <a:gd name="T67" fmla="*/ 0 h 1321"/>
                <a:gd name="T68" fmla="*/ 37 w 1191"/>
                <a:gd name="T69" fmla="*/ 829 h 1321"/>
                <a:gd name="T70" fmla="*/ 139 w 1191"/>
                <a:gd name="T71" fmla="*/ 890 h 1321"/>
                <a:gd name="T72" fmla="*/ 305 w 1191"/>
                <a:gd name="T73" fmla="*/ 67 h 1321"/>
                <a:gd name="T74" fmla="*/ 305 w 1191"/>
                <a:gd name="T75" fmla="*/ 1255 h 1321"/>
                <a:gd name="T76" fmla="*/ 140 w 1191"/>
                <a:gd name="T77" fmla="*/ 1091 h 1321"/>
                <a:gd name="T78" fmla="*/ 37 w 1191"/>
                <a:gd name="T79" fmla="*/ 1151 h 1321"/>
                <a:gd name="T80" fmla="*/ 338 w 1191"/>
                <a:gd name="T81" fmla="*/ 1321 h 1321"/>
                <a:gd name="T82" fmla="*/ 362 w 1191"/>
                <a:gd name="T83" fmla="*/ 1321 h 1321"/>
                <a:gd name="T84" fmla="*/ 1191 w 1191"/>
                <a:gd name="T85" fmla="*/ 1155 h 1321"/>
                <a:gd name="T86" fmla="*/ 1160 w 1191"/>
                <a:gd name="T87" fmla="*/ 196 h 1321"/>
                <a:gd name="T88" fmla="*/ 657 w 1191"/>
                <a:gd name="T89" fmla="*/ 7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1" h="1321">
                  <a:moveTo>
                    <a:pt x="841" y="186"/>
                  </a:moveTo>
                  <a:lnTo>
                    <a:pt x="841" y="186"/>
                  </a:lnTo>
                  <a:lnTo>
                    <a:pt x="841" y="440"/>
                  </a:lnTo>
                  <a:lnTo>
                    <a:pt x="665" y="413"/>
                  </a:lnTo>
                  <a:lnTo>
                    <a:pt x="665" y="143"/>
                  </a:lnTo>
                  <a:lnTo>
                    <a:pt x="841" y="186"/>
                  </a:lnTo>
                  <a:close/>
                  <a:moveTo>
                    <a:pt x="371" y="1252"/>
                  </a:moveTo>
                  <a:lnTo>
                    <a:pt x="371" y="1252"/>
                  </a:lnTo>
                  <a:lnTo>
                    <a:pt x="371" y="974"/>
                  </a:lnTo>
                  <a:lnTo>
                    <a:pt x="625" y="951"/>
                  </a:lnTo>
                  <a:lnTo>
                    <a:pt x="625" y="1209"/>
                  </a:lnTo>
                  <a:lnTo>
                    <a:pt x="371" y="1252"/>
                  </a:lnTo>
                  <a:lnTo>
                    <a:pt x="371" y="1252"/>
                  </a:lnTo>
                  <a:close/>
                  <a:moveTo>
                    <a:pt x="371" y="368"/>
                  </a:moveTo>
                  <a:lnTo>
                    <a:pt x="371" y="368"/>
                  </a:lnTo>
                  <a:lnTo>
                    <a:pt x="371" y="70"/>
                  </a:lnTo>
                  <a:lnTo>
                    <a:pt x="625" y="133"/>
                  </a:lnTo>
                  <a:lnTo>
                    <a:pt x="625" y="407"/>
                  </a:lnTo>
                  <a:lnTo>
                    <a:pt x="371" y="368"/>
                  </a:lnTo>
                  <a:close/>
                  <a:moveTo>
                    <a:pt x="625" y="677"/>
                  </a:moveTo>
                  <a:lnTo>
                    <a:pt x="625" y="677"/>
                  </a:lnTo>
                  <a:lnTo>
                    <a:pt x="371" y="676"/>
                  </a:lnTo>
                  <a:lnTo>
                    <a:pt x="371" y="381"/>
                  </a:lnTo>
                  <a:lnTo>
                    <a:pt x="625" y="420"/>
                  </a:lnTo>
                  <a:lnTo>
                    <a:pt x="625" y="677"/>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6"/>
                  </a:lnTo>
                  <a:lnTo>
                    <a:pt x="881" y="196"/>
                  </a:lnTo>
                  <a:lnTo>
                    <a:pt x="1005" y="226"/>
                  </a:lnTo>
                  <a:lnTo>
                    <a:pt x="1005" y="465"/>
                  </a:lnTo>
                  <a:close/>
                  <a:moveTo>
                    <a:pt x="1137" y="485"/>
                  </a:moveTo>
                  <a:lnTo>
                    <a:pt x="1137" y="485"/>
                  </a:lnTo>
                  <a:lnTo>
                    <a:pt x="1045" y="471"/>
                  </a:lnTo>
                  <a:lnTo>
                    <a:pt x="1045" y="236"/>
                  </a:lnTo>
                  <a:lnTo>
                    <a:pt x="1137" y="259"/>
                  </a:lnTo>
                  <a:lnTo>
                    <a:pt x="1137" y="485"/>
                  </a:lnTo>
                  <a:close/>
                  <a:moveTo>
                    <a:pt x="1045" y="912"/>
                  </a:moveTo>
                  <a:lnTo>
                    <a:pt x="1045" y="912"/>
                  </a:lnTo>
                  <a:lnTo>
                    <a:pt x="1137" y="904"/>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1"/>
                  </a:moveTo>
                  <a:lnTo>
                    <a:pt x="841" y="931"/>
                  </a:lnTo>
                  <a:lnTo>
                    <a:pt x="841" y="1172"/>
                  </a:lnTo>
                  <a:lnTo>
                    <a:pt x="665" y="1202"/>
                  </a:lnTo>
                  <a:lnTo>
                    <a:pt x="665" y="947"/>
                  </a:lnTo>
                  <a:lnTo>
                    <a:pt x="841" y="931"/>
                  </a:lnTo>
                  <a:close/>
                  <a:moveTo>
                    <a:pt x="1005" y="903"/>
                  </a:moveTo>
                  <a:lnTo>
                    <a:pt x="1005" y="903"/>
                  </a:lnTo>
                  <a:lnTo>
                    <a:pt x="881" y="914"/>
                  </a:lnTo>
                  <a:lnTo>
                    <a:pt x="881" y="692"/>
                  </a:lnTo>
                  <a:lnTo>
                    <a:pt x="1005" y="692"/>
                  </a:lnTo>
                  <a:lnTo>
                    <a:pt x="1005" y="903"/>
                  </a:lnTo>
                  <a:close/>
                  <a:moveTo>
                    <a:pt x="1137" y="693"/>
                  </a:moveTo>
                  <a:lnTo>
                    <a:pt x="1137" y="693"/>
                  </a:lnTo>
                  <a:lnTo>
                    <a:pt x="1137" y="890"/>
                  </a:lnTo>
                  <a:lnTo>
                    <a:pt x="1045" y="899"/>
                  </a:lnTo>
                  <a:lnTo>
                    <a:pt x="1045" y="692"/>
                  </a:lnTo>
                  <a:lnTo>
                    <a:pt x="1137" y="693"/>
                  </a:lnTo>
                  <a:close/>
                  <a:moveTo>
                    <a:pt x="1137" y="680"/>
                  </a:moveTo>
                  <a:lnTo>
                    <a:pt x="1137" y="680"/>
                  </a:lnTo>
                  <a:lnTo>
                    <a:pt x="1045" y="679"/>
                  </a:lnTo>
                  <a:lnTo>
                    <a:pt x="1045" y="485"/>
                  </a:lnTo>
                  <a:lnTo>
                    <a:pt x="1137" y="499"/>
                  </a:lnTo>
                  <a:lnTo>
                    <a:pt x="1137" y="680"/>
                  </a:lnTo>
                  <a:close/>
                  <a:moveTo>
                    <a:pt x="665" y="691"/>
                  </a:moveTo>
                  <a:lnTo>
                    <a:pt x="665" y="691"/>
                  </a:lnTo>
                  <a:lnTo>
                    <a:pt x="841" y="691"/>
                  </a:lnTo>
                  <a:lnTo>
                    <a:pt x="841" y="917"/>
                  </a:lnTo>
                  <a:lnTo>
                    <a:pt x="665" y="933"/>
                  </a:lnTo>
                  <a:lnTo>
                    <a:pt x="665" y="691"/>
                  </a:lnTo>
                  <a:close/>
                  <a:moveTo>
                    <a:pt x="371" y="689"/>
                  </a:moveTo>
                  <a:lnTo>
                    <a:pt x="371" y="689"/>
                  </a:lnTo>
                  <a:lnTo>
                    <a:pt x="625" y="690"/>
                  </a:lnTo>
                  <a:lnTo>
                    <a:pt x="625" y="937"/>
                  </a:lnTo>
                  <a:lnTo>
                    <a:pt x="371" y="960"/>
                  </a:lnTo>
                  <a:lnTo>
                    <a:pt x="371" y="689"/>
                  </a:lnTo>
                  <a:close/>
                  <a:moveTo>
                    <a:pt x="657" y="72"/>
                  </a:moveTo>
                  <a:lnTo>
                    <a:pt x="657" y="72"/>
                  </a:lnTo>
                  <a:lnTo>
                    <a:pt x="367" y="1"/>
                  </a:lnTo>
                  <a:lnTo>
                    <a:pt x="363" y="0"/>
                  </a:lnTo>
                  <a:lnTo>
                    <a:pt x="359" y="0"/>
                  </a:lnTo>
                  <a:lnTo>
                    <a:pt x="70" y="0"/>
                  </a:lnTo>
                  <a:cubicBezTo>
                    <a:pt x="52" y="0"/>
                    <a:pt x="37" y="15"/>
                    <a:pt x="37" y="33"/>
                  </a:cubicBezTo>
                  <a:lnTo>
                    <a:pt x="37" y="829"/>
                  </a:lnTo>
                  <a:cubicBezTo>
                    <a:pt x="15" y="841"/>
                    <a:pt x="0" y="864"/>
                    <a:pt x="0" y="890"/>
                  </a:cubicBezTo>
                  <a:cubicBezTo>
                    <a:pt x="0" y="928"/>
                    <a:pt x="32" y="959"/>
                    <a:pt x="70" y="959"/>
                  </a:cubicBezTo>
                  <a:cubicBezTo>
                    <a:pt x="108" y="959"/>
                    <a:pt x="139" y="928"/>
                    <a:pt x="139" y="890"/>
                  </a:cubicBezTo>
                  <a:cubicBezTo>
                    <a:pt x="139" y="864"/>
                    <a:pt x="125" y="841"/>
                    <a:pt x="104" y="830"/>
                  </a:cubicBezTo>
                  <a:lnTo>
                    <a:pt x="104" y="67"/>
                  </a:lnTo>
                  <a:lnTo>
                    <a:pt x="305" y="67"/>
                  </a:lnTo>
                  <a:cubicBezTo>
                    <a:pt x="305" y="68"/>
                    <a:pt x="305" y="68"/>
                    <a:pt x="305" y="69"/>
                  </a:cubicBezTo>
                  <a:lnTo>
                    <a:pt x="305" y="1252"/>
                  </a:lnTo>
                  <a:cubicBezTo>
                    <a:pt x="305" y="1253"/>
                    <a:pt x="305" y="1254"/>
                    <a:pt x="305" y="1255"/>
                  </a:cubicBezTo>
                  <a:lnTo>
                    <a:pt x="104" y="1255"/>
                  </a:lnTo>
                  <a:lnTo>
                    <a:pt x="104" y="1151"/>
                  </a:lnTo>
                  <a:cubicBezTo>
                    <a:pt x="125" y="1139"/>
                    <a:pt x="140" y="1117"/>
                    <a:pt x="140" y="1091"/>
                  </a:cubicBezTo>
                  <a:cubicBezTo>
                    <a:pt x="140" y="1052"/>
                    <a:pt x="109" y="1021"/>
                    <a:pt x="71" y="1021"/>
                  </a:cubicBezTo>
                  <a:cubicBezTo>
                    <a:pt x="32" y="1021"/>
                    <a:pt x="1" y="1052"/>
                    <a:pt x="1" y="1091"/>
                  </a:cubicBezTo>
                  <a:cubicBezTo>
                    <a:pt x="1" y="1116"/>
                    <a:pt x="16" y="1139"/>
                    <a:pt x="37" y="1151"/>
                  </a:cubicBezTo>
                  <a:lnTo>
                    <a:pt x="37" y="1288"/>
                  </a:lnTo>
                  <a:cubicBezTo>
                    <a:pt x="37" y="1307"/>
                    <a:pt x="52" y="1321"/>
                    <a:pt x="70" y="1321"/>
                  </a:cubicBezTo>
                  <a:lnTo>
                    <a:pt x="338" y="1321"/>
                  </a:lnTo>
                  <a:cubicBezTo>
                    <a:pt x="341" y="1321"/>
                    <a:pt x="344" y="1321"/>
                    <a:pt x="347" y="1320"/>
                  </a:cubicBezTo>
                  <a:cubicBezTo>
                    <a:pt x="351" y="1321"/>
                    <a:pt x="355" y="1321"/>
                    <a:pt x="359" y="1321"/>
                  </a:cubicBezTo>
                  <a:lnTo>
                    <a:pt x="362" y="1321"/>
                  </a:lnTo>
                  <a:lnTo>
                    <a:pt x="1158" y="1185"/>
                  </a:lnTo>
                  <a:cubicBezTo>
                    <a:pt x="1162" y="1185"/>
                    <a:pt x="1166" y="1183"/>
                    <a:pt x="1169" y="1181"/>
                  </a:cubicBezTo>
                  <a:cubicBezTo>
                    <a:pt x="1181" y="1179"/>
                    <a:pt x="1191" y="1168"/>
                    <a:pt x="1191" y="1155"/>
                  </a:cubicBezTo>
                  <a:lnTo>
                    <a:pt x="1191" y="231"/>
                  </a:lnTo>
                  <a:cubicBezTo>
                    <a:pt x="1191" y="223"/>
                    <a:pt x="1187" y="215"/>
                    <a:pt x="1180" y="210"/>
                  </a:cubicBezTo>
                  <a:cubicBezTo>
                    <a:pt x="1176" y="203"/>
                    <a:pt x="1169" y="198"/>
                    <a:pt x="1160" y="196"/>
                  </a:cubicBezTo>
                  <a:lnTo>
                    <a:pt x="665" y="74"/>
                  </a:lnTo>
                  <a:lnTo>
                    <a:pt x="665" y="72"/>
                  </a:lnTo>
                  <a:lnTo>
                    <a:pt x="657" y="7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7">
              <a:extLst>
                <a:ext uri="{FF2B5EF4-FFF2-40B4-BE49-F238E27FC236}">
                  <a16:creationId xmlns:a16="http://schemas.microsoft.com/office/drawing/2014/main" xmlns="" id="{0BAF4ACC-1B05-4C3C-8362-B069EE1B2E76}"/>
                </a:ext>
              </a:extLst>
            </p:cNvPr>
            <p:cNvSpPr>
              <a:spLocks noEditPoints="1"/>
            </p:cNvSpPr>
            <p:nvPr/>
          </p:nvSpPr>
          <p:spPr bwMode="gray">
            <a:xfrm>
              <a:off x="2454275" y="2160588"/>
              <a:ext cx="68263" cy="79375"/>
            </a:xfrm>
            <a:custGeom>
              <a:avLst/>
              <a:gdLst>
                <a:gd name="T0" fmla="*/ 132 w 159"/>
                <a:gd name="T1" fmla="*/ 146 h 181"/>
                <a:gd name="T2" fmla="*/ 132 w 159"/>
                <a:gd name="T3" fmla="*/ 146 h 181"/>
                <a:gd name="T4" fmla="*/ 130 w 159"/>
                <a:gd name="T5" fmla="*/ 154 h 181"/>
                <a:gd name="T6" fmla="*/ 29 w 159"/>
                <a:gd name="T7" fmla="*/ 142 h 181"/>
                <a:gd name="T8" fmla="*/ 27 w 159"/>
                <a:gd name="T9" fmla="*/ 130 h 181"/>
                <a:gd name="T10" fmla="*/ 27 w 159"/>
                <a:gd name="T11" fmla="*/ 37 h 181"/>
                <a:gd name="T12" fmla="*/ 28 w 159"/>
                <a:gd name="T13" fmla="*/ 27 h 181"/>
                <a:gd name="T14" fmla="*/ 128 w 159"/>
                <a:gd name="T15" fmla="*/ 52 h 181"/>
                <a:gd name="T16" fmla="*/ 132 w 159"/>
                <a:gd name="T17" fmla="*/ 62 h 181"/>
                <a:gd name="T18" fmla="*/ 132 w 159"/>
                <a:gd name="T19" fmla="*/ 146 h 181"/>
                <a:gd name="T20" fmla="*/ 135 w 159"/>
                <a:gd name="T21" fmla="*/ 26 h 181"/>
                <a:gd name="T22" fmla="*/ 135 w 159"/>
                <a:gd name="T23" fmla="*/ 26 h 181"/>
                <a:gd name="T24" fmla="*/ 29 w 159"/>
                <a:gd name="T25" fmla="*/ 0 h 181"/>
                <a:gd name="T26" fmla="*/ 26 w 159"/>
                <a:gd name="T27" fmla="*/ 0 h 181"/>
                <a:gd name="T28" fmla="*/ 0 w 159"/>
                <a:gd name="T29" fmla="*/ 37 h 181"/>
                <a:gd name="T30" fmla="*/ 0 w 159"/>
                <a:gd name="T31" fmla="*/ 130 h 181"/>
                <a:gd name="T32" fmla="*/ 6 w 159"/>
                <a:gd name="T33" fmla="*/ 154 h 181"/>
                <a:gd name="T34" fmla="*/ 27 w 159"/>
                <a:gd name="T35" fmla="*/ 168 h 181"/>
                <a:gd name="T36" fmla="*/ 131 w 159"/>
                <a:gd name="T37" fmla="*/ 181 h 181"/>
                <a:gd name="T38" fmla="*/ 132 w 159"/>
                <a:gd name="T39" fmla="*/ 181 h 181"/>
                <a:gd name="T40" fmla="*/ 159 w 159"/>
                <a:gd name="T41" fmla="*/ 146 h 181"/>
                <a:gd name="T42" fmla="*/ 159 w 159"/>
                <a:gd name="T43" fmla="*/ 62 h 181"/>
                <a:gd name="T44" fmla="*/ 135 w 159"/>
                <a:gd name="T45"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1">
                  <a:moveTo>
                    <a:pt x="132" y="146"/>
                  </a:moveTo>
                  <a:lnTo>
                    <a:pt x="132" y="146"/>
                  </a:lnTo>
                  <a:cubicBezTo>
                    <a:pt x="132" y="150"/>
                    <a:pt x="131" y="152"/>
                    <a:pt x="130" y="154"/>
                  </a:cubicBezTo>
                  <a:lnTo>
                    <a:pt x="29" y="142"/>
                  </a:lnTo>
                  <a:cubicBezTo>
                    <a:pt x="28" y="140"/>
                    <a:pt x="27" y="136"/>
                    <a:pt x="27" y="130"/>
                  </a:cubicBezTo>
                  <a:lnTo>
                    <a:pt x="27" y="37"/>
                  </a:lnTo>
                  <a:cubicBezTo>
                    <a:pt x="27" y="33"/>
                    <a:pt x="28" y="29"/>
                    <a:pt x="28" y="27"/>
                  </a:cubicBezTo>
                  <a:lnTo>
                    <a:pt x="128" y="52"/>
                  </a:lnTo>
                  <a:cubicBezTo>
                    <a:pt x="129" y="53"/>
                    <a:pt x="132" y="57"/>
                    <a:pt x="132" y="62"/>
                  </a:cubicBezTo>
                  <a:lnTo>
                    <a:pt x="132" y="146"/>
                  </a:lnTo>
                  <a:close/>
                  <a:moveTo>
                    <a:pt x="135" y="26"/>
                  </a:moveTo>
                  <a:lnTo>
                    <a:pt x="135" y="26"/>
                  </a:lnTo>
                  <a:lnTo>
                    <a:pt x="29" y="0"/>
                  </a:lnTo>
                  <a:lnTo>
                    <a:pt x="26" y="0"/>
                  </a:lnTo>
                  <a:cubicBezTo>
                    <a:pt x="11" y="0"/>
                    <a:pt x="0" y="16"/>
                    <a:pt x="0" y="37"/>
                  </a:cubicBezTo>
                  <a:lnTo>
                    <a:pt x="0" y="130"/>
                  </a:lnTo>
                  <a:cubicBezTo>
                    <a:pt x="0" y="139"/>
                    <a:pt x="2" y="147"/>
                    <a:pt x="6" y="154"/>
                  </a:cubicBezTo>
                  <a:cubicBezTo>
                    <a:pt x="10" y="163"/>
                    <a:pt x="18" y="168"/>
                    <a:pt x="27" y="168"/>
                  </a:cubicBezTo>
                  <a:lnTo>
                    <a:pt x="131" y="181"/>
                  </a:lnTo>
                  <a:lnTo>
                    <a:pt x="132" y="181"/>
                  </a:lnTo>
                  <a:cubicBezTo>
                    <a:pt x="147" y="180"/>
                    <a:pt x="159" y="165"/>
                    <a:pt x="159" y="146"/>
                  </a:cubicBezTo>
                  <a:lnTo>
                    <a:pt x="159" y="62"/>
                  </a:lnTo>
                  <a:cubicBezTo>
                    <a:pt x="159" y="44"/>
                    <a:pt x="148" y="28"/>
                    <a:pt x="135" y="26"/>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8">
              <a:extLst>
                <a:ext uri="{FF2B5EF4-FFF2-40B4-BE49-F238E27FC236}">
                  <a16:creationId xmlns:a16="http://schemas.microsoft.com/office/drawing/2014/main" xmlns="" id="{5DFEDEEB-EC61-4A6E-A94D-724F697B085F}"/>
                </a:ext>
              </a:extLst>
            </p:cNvPr>
            <p:cNvSpPr>
              <a:spLocks noEditPoints="1"/>
            </p:cNvSpPr>
            <p:nvPr/>
          </p:nvSpPr>
          <p:spPr bwMode="gray">
            <a:xfrm>
              <a:off x="2571750" y="2189163"/>
              <a:ext cx="57150" cy="66675"/>
            </a:xfrm>
            <a:custGeom>
              <a:avLst/>
              <a:gdLst>
                <a:gd name="T0" fmla="*/ 26 w 131"/>
                <a:gd name="T1" fmla="*/ 35 h 155"/>
                <a:gd name="T2" fmla="*/ 26 w 131"/>
                <a:gd name="T3" fmla="*/ 35 h 155"/>
                <a:gd name="T4" fmla="*/ 27 w 131"/>
                <a:gd name="T5" fmla="*/ 28 h 155"/>
                <a:gd name="T6" fmla="*/ 100 w 131"/>
                <a:gd name="T7" fmla="*/ 50 h 155"/>
                <a:gd name="T8" fmla="*/ 101 w 131"/>
                <a:gd name="T9" fmla="*/ 50 h 155"/>
                <a:gd name="T10" fmla="*/ 104 w 131"/>
                <a:gd name="T11" fmla="*/ 58 h 155"/>
                <a:gd name="T12" fmla="*/ 104 w 131"/>
                <a:gd name="T13" fmla="*/ 121 h 155"/>
                <a:gd name="T14" fmla="*/ 103 w 131"/>
                <a:gd name="T15" fmla="*/ 128 h 155"/>
                <a:gd name="T16" fmla="*/ 29 w 131"/>
                <a:gd name="T17" fmla="*/ 117 h 155"/>
                <a:gd name="T18" fmla="*/ 28 w 131"/>
                <a:gd name="T19" fmla="*/ 117 h 155"/>
                <a:gd name="T20" fmla="*/ 26 w 131"/>
                <a:gd name="T21" fmla="*/ 107 h 155"/>
                <a:gd name="T22" fmla="*/ 26 w 131"/>
                <a:gd name="T23" fmla="*/ 35 h 155"/>
                <a:gd name="T24" fmla="*/ 5 w 131"/>
                <a:gd name="T25" fmla="*/ 130 h 155"/>
                <a:gd name="T26" fmla="*/ 5 w 131"/>
                <a:gd name="T27" fmla="*/ 130 h 155"/>
                <a:gd name="T28" fmla="*/ 25 w 131"/>
                <a:gd name="T29" fmla="*/ 143 h 155"/>
                <a:gd name="T30" fmla="*/ 103 w 131"/>
                <a:gd name="T31" fmla="*/ 155 h 155"/>
                <a:gd name="T32" fmla="*/ 105 w 131"/>
                <a:gd name="T33" fmla="*/ 155 h 155"/>
                <a:gd name="T34" fmla="*/ 131 w 131"/>
                <a:gd name="T35" fmla="*/ 121 h 155"/>
                <a:gd name="T36" fmla="*/ 131 w 131"/>
                <a:gd name="T37" fmla="*/ 58 h 155"/>
                <a:gd name="T38" fmla="*/ 107 w 131"/>
                <a:gd name="T39" fmla="*/ 24 h 155"/>
                <a:gd name="T40" fmla="*/ 31 w 131"/>
                <a:gd name="T41" fmla="*/ 1 h 155"/>
                <a:gd name="T42" fmla="*/ 26 w 131"/>
                <a:gd name="T43" fmla="*/ 0 h 155"/>
                <a:gd name="T44" fmla="*/ 0 w 131"/>
                <a:gd name="T45" fmla="*/ 35 h 155"/>
                <a:gd name="T46" fmla="*/ 0 w 131"/>
                <a:gd name="T47" fmla="*/ 107 h 155"/>
                <a:gd name="T48" fmla="*/ 5 w 131"/>
                <a:gd name="T49"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55">
                  <a:moveTo>
                    <a:pt x="26" y="35"/>
                  </a:moveTo>
                  <a:lnTo>
                    <a:pt x="26" y="35"/>
                  </a:lnTo>
                  <a:cubicBezTo>
                    <a:pt x="26" y="32"/>
                    <a:pt x="27" y="29"/>
                    <a:pt x="27" y="28"/>
                  </a:cubicBezTo>
                  <a:lnTo>
                    <a:pt x="100" y="50"/>
                  </a:lnTo>
                  <a:lnTo>
                    <a:pt x="101" y="50"/>
                  </a:lnTo>
                  <a:cubicBezTo>
                    <a:pt x="102" y="50"/>
                    <a:pt x="104" y="53"/>
                    <a:pt x="104" y="58"/>
                  </a:cubicBezTo>
                  <a:lnTo>
                    <a:pt x="104" y="121"/>
                  </a:lnTo>
                  <a:cubicBezTo>
                    <a:pt x="104" y="124"/>
                    <a:pt x="103" y="127"/>
                    <a:pt x="103" y="128"/>
                  </a:cubicBezTo>
                  <a:lnTo>
                    <a:pt x="29" y="117"/>
                  </a:lnTo>
                  <a:lnTo>
                    <a:pt x="28" y="117"/>
                  </a:lnTo>
                  <a:cubicBezTo>
                    <a:pt x="27" y="115"/>
                    <a:pt x="26" y="112"/>
                    <a:pt x="26" y="107"/>
                  </a:cubicBezTo>
                  <a:lnTo>
                    <a:pt x="26" y="35"/>
                  </a:lnTo>
                  <a:close/>
                  <a:moveTo>
                    <a:pt x="5" y="130"/>
                  </a:moveTo>
                  <a:lnTo>
                    <a:pt x="5" y="130"/>
                  </a:lnTo>
                  <a:cubicBezTo>
                    <a:pt x="10" y="138"/>
                    <a:pt x="16" y="142"/>
                    <a:pt x="25" y="143"/>
                  </a:cubicBezTo>
                  <a:lnTo>
                    <a:pt x="103" y="155"/>
                  </a:lnTo>
                  <a:lnTo>
                    <a:pt x="105" y="155"/>
                  </a:lnTo>
                  <a:cubicBezTo>
                    <a:pt x="119" y="154"/>
                    <a:pt x="131" y="139"/>
                    <a:pt x="131" y="121"/>
                  </a:cubicBezTo>
                  <a:lnTo>
                    <a:pt x="131" y="58"/>
                  </a:lnTo>
                  <a:cubicBezTo>
                    <a:pt x="131" y="41"/>
                    <a:pt x="121" y="27"/>
                    <a:pt x="107" y="24"/>
                  </a:cubicBezTo>
                  <a:lnTo>
                    <a:pt x="31" y="1"/>
                  </a:lnTo>
                  <a:lnTo>
                    <a:pt x="26" y="0"/>
                  </a:lnTo>
                  <a:cubicBezTo>
                    <a:pt x="11" y="0"/>
                    <a:pt x="0" y="15"/>
                    <a:pt x="0" y="35"/>
                  </a:cubicBezTo>
                  <a:lnTo>
                    <a:pt x="0" y="107"/>
                  </a:lnTo>
                  <a:cubicBezTo>
                    <a:pt x="0" y="116"/>
                    <a:pt x="2" y="124"/>
                    <a:pt x="5" y="13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9">
              <a:extLst>
                <a:ext uri="{FF2B5EF4-FFF2-40B4-BE49-F238E27FC236}">
                  <a16:creationId xmlns:a16="http://schemas.microsoft.com/office/drawing/2014/main" xmlns="" id="{5A5EA43A-72F7-47D1-8C7F-6D84D457200C}"/>
                </a:ext>
              </a:extLst>
            </p:cNvPr>
            <p:cNvSpPr>
              <a:spLocks noEditPoints="1"/>
            </p:cNvSpPr>
            <p:nvPr/>
          </p:nvSpPr>
          <p:spPr bwMode="gray">
            <a:xfrm>
              <a:off x="2454275" y="2284413"/>
              <a:ext cx="68263" cy="73025"/>
            </a:xfrm>
            <a:custGeom>
              <a:avLst/>
              <a:gdLst>
                <a:gd name="T0" fmla="*/ 27 w 159"/>
                <a:gd name="T1" fmla="*/ 37 h 168"/>
                <a:gd name="T2" fmla="*/ 27 w 159"/>
                <a:gd name="T3" fmla="*/ 37 h 168"/>
                <a:gd name="T4" fmla="*/ 29 w 159"/>
                <a:gd name="T5" fmla="*/ 27 h 168"/>
                <a:gd name="T6" fmla="*/ 129 w 159"/>
                <a:gd name="T7" fmla="*/ 35 h 168"/>
                <a:gd name="T8" fmla="*/ 132 w 159"/>
                <a:gd name="T9" fmla="*/ 45 h 168"/>
                <a:gd name="T10" fmla="*/ 132 w 159"/>
                <a:gd name="T11" fmla="*/ 132 h 168"/>
                <a:gd name="T12" fmla="*/ 129 w 159"/>
                <a:gd name="T13" fmla="*/ 141 h 168"/>
                <a:gd name="T14" fmla="*/ 29 w 159"/>
                <a:gd name="T15" fmla="*/ 141 h 168"/>
                <a:gd name="T16" fmla="*/ 27 w 159"/>
                <a:gd name="T17" fmla="*/ 130 h 168"/>
                <a:gd name="T18" fmla="*/ 27 w 159"/>
                <a:gd name="T19" fmla="*/ 37 h 168"/>
                <a:gd name="T20" fmla="*/ 27 w 159"/>
                <a:gd name="T21" fmla="*/ 168 h 168"/>
                <a:gd name="T22" fmla="*/ 27 w 159"/>
                <a:gd name="T23" fmla="*/ 168 h 168"/>
                <a:gd name="T24" fmla="*/ 132 w 159"/>
                <a:gd name="T25" fmla="*/ 167 h 168"/>
                <a:gd name="T26" fmla="*/ 159 w 159"/>
                <a:gd name="T27" fmla="*/ 132 h 168"/>
                <a:gd name="T28" fmla="*/ 159 w 159"/>
                <a:gd name="T29" fmla="*/ 45 h 168"/>
                <a:gd name="T30" fmla="*/ 132 w 159"/>
                <a:gd name="T31" fmla="*/ 9 h 168"/>
                <a:gd name="T32" fmla="*/ 29 w 159"/>
                <a:gd name="T33" fmla="*/ 0 h 168"/>
                <a:gd name="T34" fmla="*/ 26 w 159"/>
                <a:gd name="T35" fmla="*/ 0 h 168"/>
                <a:gd name="T36" fmla="*/ 0 w 159"/>
                <a:gd name="T37" fmla="*/ 37 h 168"/>
                <a:gd name="T38" fmla="*/ 0 w 159"/>
                <a:gd name="T39" fmla="*/ 130 h 168"/>
                <a:gd name="T40" fmla="*/ 27 w 159"/>
                <a:gd name="T4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27" y="37"/>
                  </a:moveTo>
                  <a:lnTo>
                    <a:pt x="27" y="37"/>
                  </a:lnTo>
                  <a:cubicBezTo>
                    <a:pt x="27" y="32"/>
                    <a:pt x="28" y="28"/>
                    <a:pt x="29" y="27"/>
                  </a:cubicBezTo>
                  <a:lnTo>
                    <a:pt x="129" y="35"/>
                  </a:lnTo>
                  <a:cubicBezTo>
                    <a:pt x="130" y="36"/>
                    <a:pt x="132" y="40"/>
                    <a:pt x="132" y="45"/>
                  </a:cubicBezTo>
                  <a:lnTo>
                    <a:pt x="132" y="132"/>
                  </a:lnTo>
                  <a:cubicBezTo>
                    <a:pt x="132" y="136"/>
                    <a:pt x="130" y="139"/>
                    <a:pt x="129" y="141"/>
                  </a:cubicBezTo>
                  <a:lnTo>
                    <a:pt x="29" y="141"/>
                  </a:lnTo>
                  <a:cubicBezTo>
                    <a:pt x="28" y="139"/>
                    <a:pt x="27" y="135"/>
                    <a:pt x="27" y="130"/>
                  </a:cubicBezTo>
                  <a:lnTo>
                    <a:pt x="27" y="37"/>
                  </a:lnTo>
                  <a:close/>
                  <a:moveTo>
                    <a:pt x="27" y="168"/>
                  </a:moveTo>
                  <a:lnTo>
                    <a:pt x="27" y="168"/>
                  </a:lnTo>
                  <a:lnTo>
                    <a:pt x="132" y="167"/>
                  </a:lnTo>
                  <a:cubicBezTo>
                    <a:pt x="147" y="166"/>
                    <a:pt x="159" y="151"/>
                    <a:pt x="159" y="132"/>
                  </a:cubicBezTo>
                  <a:lnTo>
                    <a:pt x="159" y="45"/>
                  </a:lnTo>
                  <a:cubicBezTo>
                    <a:pt x="159" y="27"/>
                    <a:pt x="148" y="11"/>
                    <a:pt x="132" y="9"/>
                  </a:cubicBezTo>
                  <a:lnTo>
                    <a:pt x="29" y="0"/>
                  </a:lnTo>
                  <a:lnTo>
                    <a:pt x="26" y="0"/>
                  </a:lnTo>
                  <a:cubicBezTo>
                    <a:pt x="11" y="0"/>
                    <a:pt x="0" y="15"/>
                    <a:pt x="0" y="37"/>
                  </a:cubicBezTo>
                  <a:lnTo>
                    <a:pt x="0" y="130"/>
                  </a:lnTo>
                  <a:cubicBezTo>
                    <a:pt x="0" y="152"/>
                    <a:pt x="11" y="168"/>
                    <a:pt x="27" y="168"/>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20">
              <a:extLst>
                <a:ext uri="{FF2B5EF4-FFF2-40B4-BE49-F238E27FC236}">
                  <a16:creationId xmlns:a16="http://schemas.microsoft.com/office/drawing/2014/main" xmlns="" id="{F8859662-8A96-490D-AA68-110A00A0A173}"/>
                </a:ext>
              </a:extLst>
            </p:cNvPr>
            <p:cNvSpPr>
              <a:spLocks noEditPoints="1"/>
            </p:cNvSpPr>
            <p:nvPr/>
          </p:nvSpPr>
          <p:spPr bwMode="gray">
            <a:xfrm>
              <a:off x="2571750" y="2295525"/>
              <a:ext cx="57150" cy="65088"/>
            </a:xfrm>
            <a:custGeom>
              <a:avLst/>
              <a:gdLst>
                <a:gd name="T0" fmla="*/ 26 w 131"/>
                <a:gd name="T1" fmla="*/ 33 h 146"/>
                <a:gd name="T2" fmla="*/ 26 w 131"/>
                <a:gd name="T3" fmla="*/ 33 h 146"/>
                <a:gd name="T4" fmla="*/ 27 w 131"/>
                <a:gd name="T5" fmla="*/ 27 h 146"/>
                <a:gd name="T6" fmla="*/ 102 w 131"/>
                <a:gd name="T7" fmla="*/ 39 h 146"/>
                <a:gd name="T8" fmla="*/ 104 w 131"/>
                <a:gd name="T9" fmla="*/ 45 h 146"/>
                <a:gd name="T10" fmla="*/ 104 w 131"/>
                <a:gd name="T11" fmla="*/ 114 h 146"/>
                <a:gd name="T12" fmla="*/ 104 w 131"/>
                <a:gd name="T13" fmla="*/ 119 h 146"/>
                <a:gd name="T14" fmla="*/ 28 w 131"/>
                <a:gd name="T15" fmla="*/ 120 h 146"/>
                <a:gd name="T16" fmla="*/ 26 w 131"/>
                <a:gd name="T17" fmla="*/ 112 h 146"/>
                <a:gd name="T18" fmla="*/ 26 w 131"/>
                <a:gd name="T19" fmla="*/ 33 h 146"/>
                <a:gd name="T20" fmla="*/ 26 w 131"/>
                <a:gd name="T21" fmla="*/ 146 h 146"/>
                <a:gd name="T22" fmla="*/ 26 w 131"/>
                <a:gd name="T23" fmla="*/ 146 h 146"/>
                <a:gd name="T24" fmla="*/ 105 w 131"/>
                <a:gd name="T25" fmla="*/ 146 h 146"/>
                <a:gd name="T26" fmla="*/ 131 w 131"/>
                <a:gd name="T27" fmla="*/ 114 h 146"/>
                <a:gd name="T28" fmla="*/ 131 w 131"/>
                <a:gd name="T29" fmla="*/ 45 h 146"/>
                <a:gd name="T30" fmla="*/ 106 w 131"/>
                <a:gd name="T31" fmla="*/ 12 h 146"/>
                <a:gd name="T32" fmla="*/ 28 w 131"/>
                <a:gd name="T33" fmla="*/ 0 h 146"/>
                <a:gd name="T34" fmla="*/ 26 w 131"/>
                <a:gd name="T35" fmla="*/ 0 h 146"/>
                <a:gd name="T36" fmla="*/ 0 w 131"/>
                <a:gd name="T37" fmla="*/ 33 h 146"/>
                <a:gd name="T38" fmla="*/ 0 w 131"/>
                <a:gd name="T39" fmla="*/ 112 h 146"/>
                <a:gd name="T40" fmla="*/ 26 w 131"/>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46">
                  <a:moveTo>
                    <a:pt x="26" y="33"/>
                  </a:moveTo>
                  <a:lnTo>
                    <a:pt x="26" y="33"/>
                  </a:lnTo>
                  <a:cubicBezTo>
                    <a:pt x="26" y="30"/>
                    <a:pt x="27" y="28"/>
                    <a:pt x="27" y="27"/>
                  </a:cubicBezTo>
                  <a:lnTo>
                    <a:pt x="102" y="39"/>
                  </a:lnTo>
                  <a:cubicBezTo>
                    <a:pt x="102" y="39"/>
                    <a:pt x="104" y="42"/>
                    <a:pt x="104" y="45"/>
                  </a:cubicBezTo>
                  <a:lnTo>
                    <a:pt x="104" y="114"/>
                  </a:lnTo>
                  <a:cubicBezTo>
                    <a:pt x="104" y="117"/>
                    <a:pt x="103" y="119"/>
                    <a:pt x="104" y="119"/>
                  </a:cubicBezTo>
                  <a:lnTo>
                    <a:pt x="28" y="120"/>
                  </a:lnTo>
                  <a:cubicBezTo>
                    <a:pt x="27" y="118"/>
                    <a:pt x="26" y="116"/>
                    <a:pt x="26" y="112"/>
                  </a:cubicBezTo>
                  <a:lnTo>
                    <a:pt x="26" y="33"/>
                  </a:lnTo>
                  <a:close/>
                  <a:moveTo>
                    <a:pt x="26" y="146"/>
                  </a:moveTo>
                  <a:lnTo>
                    <a:pt x="26" y="146"/>
                  </a:lnTo>
                  <a:lnTo>
                    <a:pt x="105" y="146"/>
                  </a:lnTo>
                  <a:cubicBezTo>
                    <a:pt x="119" y="145"/>
                    <a:pt x="131" y="131"/>
                    <a:pt x="131" y="114"/>
                  </a:cubicBezTo>
                  <a:lnTo>
                    <a:pt x="131" y="45"/>
                  </a:lnTo>
                  <a:cubicBezTo>
                    <a:pt x="131" y="29"/>
                    <a:pt x="120" y="14"/>
                    <a:pt x="106" y="12"/>
                  </a:cubicBezTo>
                  <a:lnTo>
                    <a:pt x="28" y="0"/>
                  </a:lnTo>
                  <a:lnTo>
                    <a:pt x="26" y="0"/>
                  </a:lnTo>
                  <a:cubicBezTo>
                    <a:pt x="11" y="0"/>
                    <a:pt x="0" y="14"/>
                    <a:pt x="0" y="33"/>
                  </a:cubicBezTo>
                  <a:lnTo>
                    <a:pt x="0" y="112"/>
                  </a:lnTo>
                  <a:cubicBezTo>
                    <a:pt x="0" y="131"/>
                    <a:pt x="11" y="146"/>
                    <a:pt x="26" y="146"/>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Freeform 21">
              <a:extLst>
                <a:ext uri="{FF2B5EF4-FFF2-40B4-BE49-F238E27FC236}">
                  <a16:creationId xmlns:a16="http://schemas.microsoft.com/office/drawing/2014/main" xmlns="" id="{A9B849CB-AE76-4979-9BE4-0ACF7A834257}"/>
                </a:ext>
              </a:extLst>
            </p:cNvPr>
            <p:cNvSpPr>
              <a:spLocks noEditPoints="1"/>
            </p:cNvSpPr>
            <p:nvPr/>
          </p:nvSpPr>
          <p:spPr bwMode="gray">
            <a:xfrm>
              <a:off x="2454275" y="2409825"/>
              <a:ext cx="68263" cy="73025"/>
            </a:xfrm>
            <a:custGeom>
              <a:avLst/>
              <a:gdLst>
                <a:gd name="T0" fmla="*/ 132 w 159"/>
                <a:gd name="T1" fmla="*/ 125 h 168"/>
                <a:gd name="T2" fmla="*/ 132 w 159"/>
                <a:gd name="T3" fmla="*/ 125 h 168"/>
                <a:gd name="T4" fmla="*/ 129 w 159"/>
                <a:gd name="T5" fmla="*/ 134 h 168"/>
                <a:gd name="T6" fmla="*/ 29 w 159"/>
                <a:gd name="T7" fmla="*/ 141 h 168"/>
                <a:gd name="T8" fmla="*/ 27 w 159"/>
                <a:gd name="T9" fmla="*/ 130 h 168"/>
                <a:gd name="T10" fmla="*/ 27 w 159"/>
                <a:gd name="T11" fmla="*/ 37 h 168"/>
                <a:gd name="T12" fmla="*/ 29 w 159"/>
                <a:gd name="T13" fmla="*/ 27 h 168"/>
                <a:gd name="T14" fmla="*/ 129 w 159"/>
                <a:gd name="T15" fmla="*/ 29 h 168"/>
                <a:gd name="T16" fmla="*/ 132 w 159"/>
                <a:gd name="T17" fmla="*/ 38 h 168"/>
                <a:gd name="T18" fmla="*/ 132 w 159"/>
                <a:gd name="T19" fmla="*/ 125 h 168"/>
                <a:gd name="T20" fmla="*/ 133 w 159"/>
                <a:gd name="T21" fmla="*/ 2 h 168"/>
                <a:gd name="T22" fmla="*/ 133 w 159"/>
                <a:gd name="T23" fmla="*/ 2 h 168"/>
                <a:gd name="T24" fmla="*/ 28 w 159"/>
                <a:gd name="T25" fmla="*/ 0 h 168"/>
                <a:gd name="T26" fmla="*/ 26 w 159"/>
                <a:gd name="T27" fmla="*/ 0 h 168"/>
                <a:gd name="T28" fmla="*/ 0 w 159"/>
                <a:gd name="T29" fmla="*/ 37 h 168"/>
                <a:gd name="T30" fmla="*/ 0 w 159"/>
                <a:gd name="T31" fmla="*/ 130 h 168"/>
                <a:gd name="T32" fmla="*/ 27 w 159"/>
                <a:gd name="T33" fmla="*/ 168 h 168"/>
                <a:gd name="T34" fmla="*/ 132 w 159"/>
                <a:gd name="T35" fmla="*/ 160 h 168"/>
                <a:gd name="T36" fmla="*/ 159 w 159"/>
                <a:gd name="T37" fmla="*/ 125 h 168"/>
                <a:gd name="T38" fmla="*/ 159 w 159"/>
                <a:gd name="T39" fmla="*/ 38 h 168"/>
                <a:gd name="T40" fmla="*/ 133 w 159"/>
                <a:gd name="T41"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132" y="125"/>
                  </a:moveTo>
                  <a:lnTo>
                    <a:pt x="132" y="125"/>
                  </a:lnTo>
                  <a:cubicBezTo>
                    <a:pt x="132" y="130"/>
                    <a:pt x="130" y="133"/>
                    <a:pt x="129" y="134"/>
                  </a:cubicBezTo>
                  <a:lnTo>
                    <a:pt x="29" y="141"/>
                  </a:lnTo>
                  <a:cubicBezTo>
                    <a:pt x="28" y="139"/>
                    <a:pt x="27" y="135"/>
                    <a:pt x="27" y="130"/>
                  </a:cubicBezTo>
                  <a:lnTo>
                    <a:pt x="27" y="37"/>
                  </a:lnTo>
                  <a:cubicBezTo>
                    <a:pt x="27" y="32"/>
                    <a:pt x="28" y="28"/>
                    <a:pt x="29" y="27"/>
                  </a:cubicBezTo>
                  <a:lnTo>
                    <a:pt x="129" y="29"/>
                  </a:lnTo>
                  <a:cubicBezTo>
                    <a:pt x="130" y="30"/>
                    <a:pt x="132" y="34"/>
                    <a:pt x="132" y="38"/>
                  </a:cubicBezTo>
                  <a:lnTo>
                    <a:pt x="132" y="125"/>
                  </a:lnTo>
                  <a:close/>
                  <a:moveTo>
                    <a:pt x="133" y="2"/>
                  </a:moveTo>
                  <a:lnTo>
                    <a:pt x="133" y="2"/>
                  </a:lnTo>
                  <a:lnTo>
                    <a:pt x="28" y="0"/>
                  </a:lnTo>
                  <a:lnTo>
                    <a:pt x="26" y="0"/>
                  </a:lnTo>
                  <a:cubicBezTo>
                    <a:pt x="11" y="0"/>
                    <a:pt x="0" y="15"/>
                    <a:pt x="0" y="37"/>
                  </a:cubicBezTo>
                  <a:lnTo>
                    <a:pt x="0" y="130"/>
                  </a:lnTo>
                  <a:cubicBezTo>
                    <a:pt x="0" y="152"/>
                    <a:pt x="11" y="168"/>
                    <a:pt x="27" y="168"/>
                  </a:cubicBezTo>
                  <a:lnTo>
                    <a:pt x="132" y="160"/>
                  </a:lnTo>
                  <a:cubicBezTo>
                    <a:pt x="147" y="159"/>
                    <a:pt x="159" y="144"/>
                    <a:pt x="159" y="125"/>
                  </a:cubicBezTo>
                  <a:lnTo>
                    <a:pt x="159" y="38"/>
                  </a:lnTo>
                  <a:cubicBezTo>
                    <a:pt x="159" y="20"/>
                    <a:pt x="148" y="4"/>
                    <a:pt x="133" y="2"/>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Freeform 22">
              <a:extLst>
                <a:ext uri="{FF2B5EF4-FFF2-40B4-BE49-F238E27FC236}">
                  <a16:creationId xmlns:a16="http://schemas.microsoft.com/office/drawing/2014/main" xmlns="" id="{13230B00-040C-4294-B920-598368FACFD1}"/>
                </a:ext>
              </a:extLst>
            </p:cNvPr>
            <p:cNvSpPr>
              <a:spLocks noEditPoints="1"/>
            </p:cNvSpPr>
            <p:nvPr/>
          </p:nvSpPr>
          <p:spPr bwMode="gray">
            <a:xfrm>
              <a:off x="2568575" y="2409825"/>
              <a:ext cx="60325" cy="61913"/>
            </a:xfrm>
            <a:custGeom>
              <a:avLst/>
              <a:gdLst>
                <a:gd name="T0" fmla="*/ 109 w 136"/>
                <a:gd name="T1" fmla="*/ 105 h 143"/>
                <a:gd name="T2" fmla="*/ 109 w 136"/>
                <a:gd name="T3" fmla="*/ 105 h 143"/>
                <a:gd name="T4" fmla="*/ 108 w 136"/>
                <a:gd name="T5" fmla="*/ 110 h 143"/>
                <a:gd name="T6" fmla="*/ 28 w 136"/>
                <a:gd name="T7" fmla="*/ 116 h 143"/>
                <a:gd name="T8" fmla="*/ 27 w 136"/>
                <a:gd name="T9" fmla="*/ 109 h 143"/>
                <a:gd name="T10" fmla="*/ 27 w 136"/>
                <a:gd name="T11" fmla="*/ 33 h 143"/>
                <a:gd name="T12" fmla="*/ 28 w 136"/>
                <a:gd name="T13" fmla="*/ 26 h 143"/>
                <a:gd name="T14" fmla="*/ 108 w 136"/>
                <a:gd name="T15" fmla="*/ 28 h 143"/>
                <a:gd name="T16" fmla="*/ 109 w 136"/>
                <a:gd name="T17" fmla="*/ 34 h 143"/>
                <a:gd name="T18" fmla="*/ 109 w 136"/>
                <a:gd name="T19" fmla="*/ 105 h 143"/>
                <a:gd name="T20" fmla="*/ 113 w 136"/>
                <a:gd name="T21" fmla="*/ 2 h 143"/>
                <a:gd name="T22" fmla="*/ 113 w 136"/>
                <a:gd name="T23" fmla="*/ 2 h 143"/>
                <a:gd name="T24" fmla="*/ 26 w 136"/>
                <a:gd name="T25" fmla="*/ 0 h 143"/>
                <a:gd name="T26" fmla="*/ 24 w 136"/>
                <a:gd name="T27" fmla="*/ 0 h 143"/>
                <a:gd name="T28" fmla="*/ 0 w 136"/>
                <a:gd name="T29" fmla="*/ 33 h 143"/>
                <a:gd name="T30" fmla="*/ 0 w 136"/>
                <a:gd name="T31" fmla="*/ 109 h 143"/>
                <a:gd name="T32" fmla="*/ 25 w 136"/>
                <a:gd name="T33" fmla="*/ 143 h 143"/>
                <a:gd name="T34" fmla="*/ 112 w 136"/>
                <a:gd name="T35" fmla="*/ 137 h 143"/>
                <a:gd name="T36" fmla="*/ 136 w 136"/>
                <a:gd name="T37" fmla="*/ 105 h 143"/>
                <a:gd name="T38" fmla="*/ 136 w 136"/>
                <a:gd name="T39" fmla="*/ 34 h 143"/>
                <a:gd name="T40" fmla="*/ 113 w 136"/>
                <a:gd name="T41"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43">
                  <a:moveTo>
                    <a:pt x="109" y="105"/>
                  </a:moveTo>
                  <a:lnTo>
                    <a:pt x="109" y="105"/>
                  </a:lnTo>
                  <a:cubicBezTo>
                    <a:pt x="109" y="108"/>
                    <a:pt x="108" y="109"/>
                    <a:pt x="108" y="110"/>
                  </a:cubicBezTo>
                  <a:lnTo>
                    <a:pt x="28" y="116"/>
                  </a:lnTo>
                  <a:cubicBezTo>
                    <a:pt x="27" y="115"/>
                    <a:pt x="27" y="112"/>
                    <a:pt x="27" y="109"/>
                  </a:cubicBezTo>
                  <a:lnTo>
                    <a:pt x="27" y="33"/>
                  </a:lnTo>
                  <a:cubicBezTo>
                    <a:pt x="27" y="30"/>
                    <a:pt x="27" y="28"/>
                    <a:pt x="28" y="26"/>
                  </a:cubicBezTo>
                  <a:lnTo>
                    <a:pt x="108" y="28"/>
                  </a:lnTo>
                  <a:cubicBezTo>
                    <a:pt x="108" y="29"/>
                    <a:pt x="109" y="31"/>
                    <a:pt x="109" y="34"/>
                  </a:cubicBezTo>
                  <a:lnTo>
                    <a:pt x="109" y="105"/>
                  </a:lnTo>
                  <a:close/>
                  <a:moveTo>
                    <a:pt x="113" y="2"/>
                  </a:moveTo>
                  <a:lnTo>
                    <a:pt x="113" y="2"/>
                  </a:lnTo>
                  <a:lnTo>
                    <a:pt x="26" y="0"/>
                  </a:lnTo>
                  <a:lnTo>
                    <a:pt x="24" y="0"/>
                  </a:lnTo>
                  <a:cubicBezTo>
                    <a:pt x="10" y="0"/>
                    <a:pt x="0" y="14"/>
                    <a:pt x="0" y="33"/>
                  </a:cubicBezTo>
                  <a:lnTo>
                    <a:pt x="0" y="109"/>
                  </a:lnTo>
                  <a:cubicBezTo>
                    <a:pt x="0" y="129"/>
                    <a:pt x="10" y="143"/>
                    <a:pt x="25" y="143"/>
                  </a:cubicBezTo>
                  <a:lnTo>
                    <a:pt x="112" y="137"/>
                  </a:lnTo>
                  <a:cubicBezTo>
                    <a:pt x="125" y="136"/>
                    <a:pt x="136" y="122"/>
                    <a:pt x="136" y="105"/>
                  </a:cubicBezTo>
                  <a:lnTo>
                    <a:pt x="136" y="34"/>
                  </a:lnTo>
                  <a:cubicBezTo>
                    <a:pt x="136" y="17"/>
                    <a:pt x="126" y="4"/>
                    <a:pt x="113" y="2"/>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Freeform 23">
              <a:extLst>
                <a:ext uri="{FF2B5EF4-FFF2-40B4-BE49-F238E27FC236}">
                  <a16:creationId xmlns:a16="http://schemas.microsoft.com/office/drawing/2014/main" xmlns="" id="{49DC476F-1F05-403E-9B3F-88D1389E5308}"/>
                </a:ext>
              </a:extLst>
            </p:cNvPr>
            <p:cNvSpPr>
              <a:spLocks/>
            </p:cNvSpPr>
            <p:nvPr/>
          </p:nvSpPr>
          <p:spPr bwMode="gray">
            <a:xfrm>
              <a:off x="2451100" y="2532063"/>
              <a:ext cx="74613" cy="25400"/>
            </a:xfrm>
            <a:custGeom>
              <a:avLst/>
              <a:gdLst>
                <a:gd name="T0" fmla="*/ 16 w 173"/>
                <a:gd name="T1" fmla="*/ 59 h 59"/>
                <a:gd name="T2" fmla="*/ 16 w 173"/>
                <a:gd name="T3" fmla="*/ 59 h 59"/>
                <a:gd name="T4" fmla="*/ 16 w 173"/>
                <a:gd name="T5" fmla="*/ 59 h 59"/>
                <a:gd name="T6" fmla="*/ 157 w 173"/>
                <a:gd name="T7" fmla="*/ 44 h 59"/>
                <a:gd name="T8" fmla="*/ 173 w 173"/>
                <a:gd name="T9" fmla="*/ 22 h 59"/>
                <a:gd name="T10" fmla="*/ 156 w 173"/>
                <a:gd name="T11" fmla="*/ 0 h 59"/>
                <a:gd name="T12" fmla="*/ 16 w 173"/>
                <a:gd name="T13" fmla="*/ 15 h 59"/>
                <a:gd name="T14" fmla="*/ 0 w 173"/>
                <a:gd name="T15" fmla="*/ 37 h 59"/>
                <a:gd name="T16" fmla="*/ 16 w 17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59">
                  <a:moveTo>
                    <a:pt x="16" y="59"/>
                  </a:moveTo>
                  <a:lnTo>
                    <a:pt x="16" y="59"/>
                  </a:lnTo>
                  <a:lnTo>
                    <a:pt x="16" y="59"/>
                  </a:lnTo>
                  <a:lnTo>
                    <a:pt x="157" y="44"/>
                  </a:lnTo>
                  <a:cubicBezTo>
                    <a:pt x="165" y="44"/>
                    <a:pt x="173" y="34"/>
                    <a:pt x="173" y="22"/>
                  </a:cubicBezTo>
                  <a:cubicBezTo>
                    <a:pt x="173" y="10"/>
                    <a:pt x="165" y="0"/>
                    <a:pt x="156" y="0"/>
                  </a:cubicBezTo>
                  <a:lnTo>
                    <a:pt x="16" y="15"/>
                  </a:lnTo>
                  <a:cubicBezTo>
                    <a:pt x="7" y="15"/>
                    <a:pt x="0" y="25"/>
                    <a:pt x="0" y="37"/>
                  </a:cubicBezTo>
                  <a:cubicBezTo>
                    <a:pt x="0" y="49"/>
                    <a:pt x="7" y="59"/>
                    <a:pt x="16" y="59"/>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24">
              <a:extLst>
                <a:ext uri="{FF2B5EF4-FFF2-40B4-BE49-F238E27FC236}">
                  <a16:creationId xmlns:a16="http://schemas.microsoft.com/office/drawing/2014/main" xmlns="" id="{4CCA0466-08B2-42AE-8C42-B60E07B157B2}"/>
                </a:ext>
              </a:extLst>
            </p:cNvPr>
            <p:cNvSpPr>
              <a:spLocks/>
            </p:cNvSpPr>
            <p:nvPr/>
          </p:nvSpPr>
          <p:spPr bwMode="gray">
            <a:xfrm>
              <a:off x="2451100" y="2566988"/>
              <a:ext cx="74613" cy="26988"/>
            </a:xfrm>
            <a:custGeom>
              <a:avLst/>
              <a:gdLst>
                <a:gd name="T0" fmla="*/ 156 w 173"/>
                <a:gd name="T1" fmla="*/ 0 h 64"/>
                <a:gd name="T2" fmla="*/ 156 w 173"/>
                <a:gd name="T3" fmla="*/ 0 h 64"/>
                <a:gd name="T4" fmla="*/ 156 w 173"/>
                <a:gd name="T5" fmla="*/ 0 h 64"/>
                <a:gd name="T6" fmla="*/ 16 w 173"/>
                <a:gd name="T7" fmla="*/ 21 h 64"/>
                <a:gd name="T8" fmla="*/ 0 w 173"/>
                <a:gd name="T9" fmla="*/ 42 h 64"/>
                <a:gd name="T10" fmla="*/ 16 w 173"/>
                <a:gd name="T11" fmla="*/ 64 h 64"/>
                <a:gd name="T12" fmla="*/ 16 w 173"/>
                <a:gd name="T13" fmla="*/ 64 h 64"/>
                <a:gd name="T14" fmla="*/ 157 w 173"/>
                <a:gd name="T15" fmla="*/ 43 h 64"/>
                <a:gd name="T16" fmla="*/ 173 w 173"/>
                <a:gd name="T17" fmla="*/ 22 h 64"/>
                <a:gd name="T18" fmla="*/ 156 w 17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64">
                  <a:moveTo>
                    <a:pt x="156" y="0"/>
                  </a:moveTo>
                  <a:lnTo>
                    <a:pt x="156" y="0"/>
                  </a:lnTo>
                  <a:lnTo>
                    <a:pt x="156" y="0"/>
                  </a:lnTo>
                  <a:lnTo>
                    <a:pt x="16" y="21"/>
                  </a:lnTo>
                  <a:cubicBezTo>
                    <a:pt x="7" y="21"/>
                    <a:pt x="0" y="30"/>
                    <a:pt x="0" y="42"/>
                  </a:cubicBezTo>
                  <a:cubicBezTo>
                    <a:pt x="0" y="54"/>
                    <a:pt x="7" y="64"/>
                    <a:pt x="16" y="64"/>
                  </a:cubicBezTo>
                  <a:lnTo>
                    <a:pt x="16" y="64"/>
                  </a:lnTo>
                  <a:lnTo>
                    <a:pt x="157" y="43"/>
                  </a:lnTo>
                  <a:cubicBezTo>
                    <a:pt x="165" y="43"/>
                    <a:pt x="173" y="34"/>
                    <a:pt x="173" y="22"/>
                  </a:cubicBezTo>
                  <a:cubicBezTo>
                    <a:pt x="173" y="10"/>
                    <a:pt x="166" y="0"/>
                    <a:pt x="156"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25">
              <a:extLst>
                <a:ext uri="{FF2B5EF4-FFF2-40B4-BE49-F238E27FC236}">
                  <a16:creationId xmlns:a16="http://schemas.microsoft.com/office/drawing/2014/main" xmlns="" id="{54F1D204-BEE7-4721-8D77-02EEB92449F1}"/>
                </a:ext>
              </a:extLst>
            </p:cNvPr>
            <p:cNvSpPr>
              <a:spLocks/>
            </p:cNvSpPr>
            <p:nvPr/>
          </p:nvSpPr>
          <p:spPr bwMode="gray">
            <a:xfrm>
              <a:off x="2570163" y="2522538"/>
              <a:ext cx="57150" cy="19050"/>
            </a:xfrm>
            <a:custGeom>
              <a:avLst/>
              <a:gdLst>
                <a:gd name="T0" fmla="*/ 12 w 132"/>
                <a:gd name="T1" fmla="*/ 44 h 44"/>
                <a:gd name="T2" fmla="*/ 12 w 132"/>
                <a:gd name="T3" fmla="*/ 44 h 44"/>
                <a:gd name="T4" fmla="*/ 12 w 132"/>
                <a:gd name="T5" fmla="*/ 44 h 44"/>
                <a:gd name="T6" fmla="*/ 120 w 132"/>
                <a:gd name="T7" fmla="*/ 33 h 44"/>
                <a:gd name="T8" fmla="*/ 132 w 132"/>
                <a:gd name="T9" fmla="*/ 16 h 44"/>
                <a:gd name="T10" fmla="*/ 120 w 132"/>
                <a:gd name="T11" fmla="*/ 0 h 44"/>
                <a:gd name="T12" fmla="*/ 12 w 132"/>
                <a:gd name="T13" fmla="*/ 11 h 44"/>
                <a:gd name="T14" fmla="*/ 0 w 132"/>
                <a:gd name="T15" fmla="*/ 28 h 44"/>
                <a:gd name="T16" fmla="*/ 12 w 13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4">
                  <a:moveTo>
                    <a:pt x="12" y="44"/>
                  </a:moveTo>
                  <a:lnTo>
                    <a:pt x="12" y="44"/>
                  </a:lnTo>
                  <a:lnTo>
                    <a:pt x="12" y="44"/>
                  </a:lnTo>
                  <a:lnTo>
                    <a:pt x="120" y="33"/>
                  </a:lnTo>
                  <a:cubicBezTo>
                    <a:pt x="127" y="33"/>
                    <a:pt x="132" y="25"/>
                    <a:pt x="132" y="16"/>
                  </a:cubicBezTo>
                  <a:cubicBezTo>
                    <a:pt x="132" y="7"/>
                    <a:pt x="127" y="0"/>
                    <a:pt x="120" y="0"/>
                  </a:cubicBezTo>
                  <a:lnTo>
                    <a:pt x="12" y="11"/>
                  </a:lnTo>
                  <a:cubicBezTo>
                    <a:pt x="5" y="11"/>
                    <a:pt x="0" y="19"/>
                    <a:pt x="0" y="28"/>
                  </a:cubicBezTo>
                  <a:cubicBezTo>
                    <a:pt x="0" y="37"/>
                    <a:pt x="5" y="44"/>
                    <a:pt x="12" y="44"/>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26">
              <a:extLst>
                <a:ext uri="{FF2B5EF4-FFF2-40B4-BE49-F238E27FC236}">
                  <a16:creationId xmlns:a16="http://schemas.microsoft.com/office/drawing/2014/main" xmlns="" id="{61604E1D-5B53-4C00-B3A5-73376F9CFBEC}"/>
                </a:ext>
              </a:extLst>
            </p:cNvPr>
            <p:cNvSpPr>
              <a:spLocks/>
            </p:cNvSpPr>
            <p:nvPr/>
          </p:nvSpPr>
          <p:spPr bwMode="gray">
            <a:xfrm>
              <a:off x="2570163" y="2547938"/>
              <a:ext cx="57150" cy="20638"/>
            </a:xfrm>
            <a:custGeom>
              <a:avLst/>
              <a:gdLst>
                <a:gd name="T0" fmla="*/ 119 w 132"/>
                <a:gd name="T1" fmla="*/ 0 h 49"/>
                <a:gd name="T2" fmla="*/ 119 w 132"/>
                <a:gd name="T3" fmla="*/ 0 h 49"/>
                <a:gd name="T4" fmla="*/ 119 w 132"/>
                <a:gd name="T5" fmla="*/ 0 h 49"/>
                <a:gd name="T6" fmla="*/ 12 w 132"/>
                <a:gd name="T7" fmla="*/ 16 h 49"/>
                <a:gd name="T8" fmla="*/ 0 w 132"/>
                <a:gd name="T9" fmla="*/ 32 h 49"/>
                <a:gd name="T10" fmla="*/ 12 w 132"/>
                <a:gd name="T11" fmla="*/ 49 h 49"/>
                <a:gd name="T12" fmla="*/ 12 w 132"/>
                <a:gd name="T13" fmla="*/ 49 h 49"/>
                <a:gd name="T14" fmla="*/ 120 w 132"/>
                <a:gd name="T15" fmla="*/ 33 h 49"/>
                <a:gd name="T16" fmla="*/ 132 w 132"/>
                <a:gd name="T17" fmla="*/ 17 h 49"/>
                <a:gd name="T18" fmla="*/ 119 w 13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9">
                  <a:moveTo>
                    <a:pt x="119" y="0"/>
                  </a:moveTo>
                  <a:lnTo>
                    <a:pt x="119" y="0"/>
                  </a:lnTo>
                  <a:lnTo>
                    <a:pt x="119" y="0"/>
                  </a:lnTo>
                  <a:lnTo>
                    <a:pt x="12" y="16"/>
                  </a:lnTo>
                  <a:cubicBezTo>
                    <a:pt x="5" y="16"/>
                    <a:pt x="0" y="23"/>
                    <a:pt x="0" y="32"/>
                  </a:cubicBezTo>
                  <a:cubicBezTo>
                    <a:pt x="0" y="42"/>
                    <a:pt x="5" y="49"/>
                    <a:pt x="12" y="49"/>
                  </a:cubicBezTo>
                  <a:lnTo>
                    <a:pt x="12" y="49"/>
                  </a:lnTo>
                  <a:lnTo>
                    <a:pt x="120" y="33"/>
                  </a:lnTo>
                  <a:cubicBezTo>
                    <a:pt x="127" y="33"/>
                    <a:pt x="132" y="26"/>
                    <a:pt x="132" y="17"/>
                  </a:cubicBezTo>
                  <a:cubicBezTo>
                    <a:pt x="132" y="8"/>
                    <a:pt x="127" y="0"/>
                    <a:pt x="119"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27">
              <a:extLst>
                <a:ext uri="{FF2B5EF4-FFF2-40B4-BE49-F238E27FC236}">
                  <a16:creationId xmlns:a16="http://schemas.microsoft.com/office/drawing/2014/main" xmlns="" id="{BDBD88A9-EF78-4245-98C8-7242DF2B387E}"/>
                </a:ext>
              </a:extLst>
            </p:cNvPr>
            <p:cNvSpPr>
              <a:spLocks noEditPoints="1"/>
            </p:cNvSpPr>
            <p:nvPr/>
          </p:nvSpPr>
          <p:spPr bwMode="gray">
            <a:xfrm>
              <a:off x="2662238" y="2209800"/>
              <a:ext cx="38100" cy="52388"/>
            </a:xfrm>
            <a:custGeom>
              <a:avLst/>
              <a:gdLst>
                <a:gd name="T0" fmla="*/ 20 w 91"/>
                <a:gd name="T1" fmla="*/ 31 h 120"/>
                <a:gd name="T2" fmla="*/ 20 w 91"/>
                <a:gd name="T3" fmla="*/ 31 h 120"/>
                <a:gd name="T4" fmla="*/ 21 w 91"/>
                <a:gd name="T5" fmla="*/ 21 h 120"/>
                <a:gd name="T6" fmla="*/ 68 w 91"/>
                <a:gd name="T7" fmla="*/ 36 h 120"/>
                <a:gd name="T8" fmla="*/ 71 w 91"/>
                <a:gd name="T9" fmla="*/ 47 h 120"/>
                <a:gd name="T10" fmla="*/ 71 w 91"/>
                <a:gd name="T11" fmla="*/ 90 h 120"/>
                <a:gd name="T12" fmla="*/ 69 w 91"/>
                <a:gd name="T13" fmla="*/ 100 h 120"/>
                <a:gd name="T14" fmla="*/ 22 w 91"/>
                <a:gd name="T15" fmla="*/ 96 h 120"/>
                <a:gd name="T16" fmla="*/ 20 w 91"/>
                <a:gd name="T17" fmla="*/ 83 h 120"/>
                <a:gd name="T18" fmla="*/ 20 w 91"/>
                <a:gd name="T19" fmla="*/ 31 h 120"/>
                <a:gd name="T20" fmla="*/ 3 w 91"/>
                <a:gd name="T21" fmla="*/ 103 h 120"/>
                <a:gd name="T22" fmla="*/ 3 w 91"/>
                <a:gd name="T23" fmla="*/ 103 h 120"/>
                <a:gd name="T24" fmla="*/ 19 w 91"/>
                <a:gd name="T25" fmla="*/ 116 h 120"/>
                <a:gd name="T26" fmla="*/ 71 w 91"/>
                <a:gd name="T27" fmla="*/ 120 h 120"/>
                <a:gd name="T28" fmla="*/ 72 w 91"/>
                <a:gd name="T29" fmla="*/ 120 h 120"/>
                <a:gd name="T30" fmla="*/ 91 w 91"/>
                <a:gd name="T31" fmla="*/ 90 h 120"/>
                <a:gd name="T32" fmla="*/ 91 w 91"/>
                <a:gd name="T33" fmla="*/ 47 h 120"/>
                <a:gd name="T34" fmla="*/ 74 w 91"/>
                <a:gd name="T35" fmla="*/ 17 h 120"/>
                <a:gd name="T36" fmla="*/ 23 w 91"/>
                <a:gd name="T37" fmla="*/ 0 h 120"/>
                <a:gd name="T38" fmla="*/ 19 w 91"/>
                <a:gd name="T39" fmla="*/ 0 h 120"/>
                <a:gd name="T40" fmla="*/ 0 w 91"/>
                <a:gd name="T41" fmla="*/ 31 h 120"/>
                <a:gd name="T42" fmla="*/ 0 w 91"/>
                <a:gd name="T43" fmla="*/ 83 h 120"/>
                <a:gd name="T44" fmla="*/ 3 w 91"/>
                <a:gd name="T4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20">
                  <a:moveTo>
                    <a:pt x="20" y="31"/>
                  </a:moveTo>
                  <a:lnTo>
                    <a:pt x="20" y="31"/>
                  </a:lnTo>
                  <a:cubicBezTo>
                    <a:pt x="20" y="27"/>
                    <a:pt x="20" y="23"/>
                    <a:pt x="21" y="21"/>
                  </a:cubicBezTo>
                  <a:lnTo>
                    <a:pt x="68" y="36"/>
                  </a:lnTo>
                  <a:cubicBezTo>
                    <a:pt x="69" y="37"/>
                    <a:pt x="71" y="41"/>
                    <a:pt x="71" y="47"/>
                  </a:cubicBezTo>
                  <a:lnTo>
                    <a:pt x="71" y="90"/>
                  </a:lnTo>
                  <a:cubicBezTo>
                    <a:pt x="71" y="95"/>
                    <a:pt x="70" y="99"/>
                    <a:pt x="69" y="100"/>
                  </a:cubicBezTo>
                  <a:lnTo>
                    <a:pt x="22" y="96"/>
                  </a:lnTo>
                  <a:cubicBezTo>
                    <a:pt x="21" y="94"/>
                    <a:pt x="20" y="90"/>
                    <a:pt x="20" y="83"/>
                  </a:cubicBezTo>
                  <a:lnTo>
                    <a:pt x="20" y="31"/>
                  </a:lnTo>
                  <a:close/>
                  <a:moveTo>
                    <a:pt x="3" y="103"/>
                  </a:moveTo>
                  <a:lnTo>
                    <a:pt x="3" y="103"/>
                  </a:lnTo>
                  <a:cubicBezTo>
                    <a:pt x="8" y="113"/>
                    <a:pt x="14" y="116"/>
                    <a:pt x="19" y="116"/>
                  </a:cubicBezTo>
                  <a:lnTo>
                    <a:pt x="71" y="120"/>
                  </a:lnTo>
                  <a:lnTo>
                    <a:pt x="72" y="120"/>
                  </a:lnTo>
                  <a:cubicBezTo>
                    <a:pt x="83" y="119"/>
                    <a:pt x="91" y="107"/>
                    <a:pt x="91" y="90"/>
                  </a:cubicBezTo>
                  <a:lnTo>
                    <a:pt x="91" y="47"/>
                  </a:lnTo>
                  <a:cubicBezTo>
                    <a:pt x="91" y="34"/>
                    <a:pt x="85" y="19"/>
                    <a:pt x="74" y="17"/>
                  </a:cubicBezTo>
                  <a:lnTo>
                    <a:pt x="23" y="0"/>
                  </a:lnTo>
                  <a:lnTo>
                    <a:pt x="19" y="0"/>
                  </a:lnTo>
                  <a:cubicBezTo>
                    <a:pt x="7" y="0"/>
                    <a:pt x="0" y="12"/>
                    <a:pt x="0" y="31"/>
                  </a:cubicBezTo>
                  <a:lnTo>
                    <a:pt x="0" y="83"/>
                  </a:lnTo>
                  <a:cubicBezTo>
                    <a:pt x="0" y="91"/>
                    <a:pt x="1" y="98"/>
                    <a:pt x="3" y="103"/>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28">
              <a:extLst>
                <a:ext uri="{FF2B5EF4-FFF2-40B4-BE49-F238E27FC236}">
                  <a16:creationId xmlns:a16="http://schemas.microsoft.com/office/drawing/2014/main" xmlns="" id="{FC84729C-C4E3-4B11-B082-42DC61A8C855}"/>
                </a:ext>
              </a:extLst>
            </p:cNvPr>
            <p:cNvSpPr>
              <a:spLocks noEditPoints="1"/>
            </p:cNvSpPr>
            <p:nvPr/>
          </p:nvSpPr>
          <p:spPr bwMode="gray">
            <a:xfrm>
              <a:off x="2662238" y="2311400"/>
              <a:ext cx="38100" cy="55563"/>
            </a:xfrm>
            <a:custGeom>
              <a:avLst/>
              <a:gdLst>
                <a:gd name="T0" fmla="*/ 20 w 91"/>
                <a:gd name="T1" fmla="*/ 30 h 126"/>
                <a:gd name="T2" fmla="*/ 20 w 91"/>
                <a:gd name="T3" fmla="*/ 30 h 126"/>
                <a:gd name="T4" fmla="*/ 21 w 91"/>
                <a:gd name="T5" fmla="*/ 20 h 126"/>
                <a:gd name="T6" fmla="*/ 68 w 91"/>
                <a:gd name="T7" fmla="*/ 32 h 126"/>
                <a:gd name="T8" fmla="*/ 71 w 91"/>
                <a:gd name="T9" fmla="*/ 42 h 126"/>
                <a:gd name="T10" fmla="*/ 71 w 91"/>
                <a:gd name="T11" fmla="*/ 97 h 126"/>
                <a:gd name="T12" fmla="*/ 69 w 91"/>
                <a:gd name="T13" fmla="*/ 105 h 126"/>
                <a:gd name="T14" fmla="*/ 22 w 91"/>
                <a:gd name="T15" fmla="*/ 106 h 126"/>
                <a:gd name="T16" fmla="*/ 20 w 91"/>
                <a:gd name="T17" fmla="*/ 95 h 126"/>
                <a:gd name="T18" fmla="*/ 20 w 91"/>
                <a:gd name="T19" fmla="*/ 30 h 126"/>
                <a:gd name="T20" fmla="*/ 19 w 91"/>
                <a:gd name="T21" fmla="*/ 126 h 126"/>
                <a:gd name="T22" fmla="*/ 19 w 91"/>
                <a:gd name="T23" fmla="*/ 126 h 126"/>
                <a:gd name="T24" fmla="*/ 72 w 91"/>
                <a:gd name="T25" fmla="*/ 125 h 126"/>
                <a:gd name="T26" fmla="*/ 91 w 91"/>
                <a:gd name="T27" fmla="*/ 97 h 126"/>
                <a:gd name="T28" fmla="*/ 91 w 91"/>
                <a:gd name="T29" fmla="*/ 42 h 126"/>
                <a:gd name="T30" fmla="*/ 73 w 91"/>
                <a:gd name="T31" fmla="*/ 13 h 126"/>
                <a:gd name="T32" fmla="*/ 21 w 91"/>
                <a:gd name="T33" fmla="*/ 0 h 126"/>
                <a:gd name="T34" fmla="*/ 19 w 91"/>
                <a:gd name="T35" fmla="*/ 0 h 126"/>
                <a:gd name="T36" fmla="*/ 0 w 91"/>
                <a:gd name="T37" fmla="*/ 30 h 126"/>
                <a:gd name="T38" fmla="*/ 0 w 91"/>
                <a:gd name="T39" fmla="*/ 95 h 126"/>
                <a:gd name="T40" fmla="*/ 19 w 9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26">
                  <a:moveTo>
                    <a:pt x="20" y="30"/>
                  </a:moveTo>
                  <a:lnTo>
                    <a:pt x="20" y="30"/>
                  </a:lnTo>
                  <a:cubicBezTo>
                    <a:pt x="20" y="25"/>
                    <a:pt x="20" y="22"/>
                    <a:pt x="21" y="20"/>
                  </a:cubicBezTo>
                  <a:lnTo>
                    <a:pt x="68" y="32"/>
                  </a:lnTo>
                  <a:cubicBezTo>
                    <a:pt x="69" y="32"/>
                    <a:pt x="71" y="36"/>
                    <a:pt x="71" y="42"/>
                  </a:cubicBezTo>
                  <a:lnTo>
                    <a:pt x="71" y="97"/>
                  </a:lnTo>
                  <a:cubicBezTo>
                    <a:pt x="71" y="101"/>
                    <a:pt x="70" y="104"/>
                    <a:pt x="69" y="105"/>
                  </a:cubicBezTo>
                  <a:lnTo>
                    <a:pt x="22" y="106"/>
                  </a:lnTo>
                  <a:cubicBezTo>
                    <a:pt x="21" y="104"/>
                    <a:pt x="20" y="100"/>
                    <a:pt x="20" y="95"/>
                  </a:cubicBezTo>
                  <a:lnTo>
                    <a:pt x="20" y="30"/>
                  </a:lnTo>
                  <a:close/>
                  <a:moveTo>
                    <a:pt x="19" y="126"/>
                  </a:moveTo>
                  <a:lnTo>
                    <a:pt x="19" y="126"/>
                  </a:lnTo>
                  <a:lnTo>
                    <a:pt x="72" y="125"/>
                  </a:lnTo>
                  <a:cubicBezTo>
                    <a:pt x="83" y="124"/>
                    <a:pt x="91" y="112"/>
                    <a:pt x="91" y="97"/>
                  </a:cubicBezTo>
                  <a:lnTo>
                    <a:pt x="91" y="42"/>
                  </a:lnTo>
                  <a:cubicBezTo>
                    <a:pt x="91" y="29"/>
                    <a:pt x="85" y="14"/>
                    <a:pt x="73" y="13"/>
                  </a:cubicBezTo>
                  <a:lnTo>
                    <a:pt x="21" y="0"/>
                  </a:lnTo>
                  <a:lnTo>
                    <a:pt x="19" y="0"/>
                  </a:lnTo>
                  <a:cubicBezTo>
                    <a:pt x="7" y="0"/>
                    <a:pt x="0" y="12"/>
                    <a:pt x="0" y="30"/>
                  </a:cubicBezTo>
                  <a:lnTo>
                    <a:pt x="0" y="95"/>
                  </a:lnTo>
                  <a:cubicBezTo>
                    <a:pt x="0" y="113"/>
                    <a:pt x="8" y="126"/>
                    <a:pt x="19" y="126"/>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Freeform 29">
              <a:extLst>
                <a:ext uri="{FF2B5EF4-FFF2-40B4-BE49-F238E27FC236}">
                  <a16:creationId xmlns:a16="http://schemas.microsoft.com/office/drawing/2014/main" xmlns="" id="{65A860A6-F7BE-4142-93EB-DA8466ECFD14}"/>
                </a:ext>
              </a:extLst>
            </p:cNvPr>
            <p:cNvSpPr>
              <a:spLocks noEditPoints="1"/>
            </p:cNvSpPr>
            <p:nvPr/>
          </p:nvSpPr>
          <p:spPr bwMode="gray">
            <a:xfrm>
              <a:off x="2659063" y="2413000"/>
              <a:ext cx="41275" cy="53975"/>
            </a:xfrm>
            <a:custGeom>
              <a:avLst/>
              <a:gdLst>
                <a:gd name="T0" fmla="*/ 20 w 94"/>
                <a:gd name="T1" fmla="*/ 30 h 123"/>
                <a:gd name="T2" fmla="*/ 20 w 94"/>
                <a:gd name="T3" fmla="*/ 30 h 123"/>
                <a:gd name="T4" fmla="*/ 21 w 94"/>
                <a:gd name="T5" fmla="*/ 20 h 123"/>
                <a:gd name="T6" fmla="*/ 72 w 94"/>
                <a:gd name="T7" fmla="*/ 22 h 123"/>
                <a:gd name="T8" fmla="*/ 74 w 94"/>
                <a:gd name="T9" fmla="*/ 31 h 123"/>
                <a:gd name="T10" fmla="*/ 74 w 94"/>
                <a:gd name="T11" fmla="*/ 89 h 123"/>
                <a:gd name="T12" fmla="*/ 72 w 94"/>
                <a:gd name="T13" fmla="*/ 97 h 123"/>
                <a:gd name="T14" fmla="*/ 21 w 94"/>
                <a:gd name="T15" fmla="*/ 103 h 123"/>
                <a:gd name="T16" fmla="*/ 20 w 94"/>
                <a:gd name="T17" fmla="*/ 93 h 123"/>
                <a:gd name="T18" fmla="*/ 20 w 94"/>
                <a:gd name="T19" fmla="*/ 30 h 123"/>
                <a:gd name="T20" fmla="*/ 18 w 94"/>
                <a:gd name="T21" fmla="*/ 123 h 123"/>
                <a:gd name="T22" fmla="*/ 18 w 94"/>
                <a:gd name="T23" fmla="*/ 123 h 123"/>
                <a:gd name="T24" fmla="*/ 77 w 94"/>
                <a:gd name="T25" fmla="*/ 117 h 123"/>
                <a:gd name="T26" fmla="*/ 94 w 94"/>
                <a:gd name="T27" fmla="*/ 89 h 123"/>
                <a:gd name="T28" fmla="*/ 94 w 94"/>
                <a:gd name="T29" fmla="*/ 31 h 123"/>
                <a:gd name="T30" fmla="*/ 78 w 94"/>
                <a:gd name="T31" fmla="*/ 2 h 123"/>
                <a:gd name="T32" fmla="*/ 19 w 94"/>
                <a:gd name="T33" fmla="*/ 0 h 123"/>
                <a:gd name="T34" fmla="*/ 17 w 94"/>
                <a:gd name="T35" fmla="*/ 0 h 123"/>
                <a:gd name="T36" fmla="*/ 0 w 94"/>
                <a:gd name="T37" fmla="*/ 30 h 123"/>
                <a:gd name="T38" fmla="*/ 0 w 94"/>
                <a:gd name="T39" fmla="*/ 93 h 123"/>
                <a:gd name="T40" fmla="*/ 18 w 94"/>
                <a:gd name="T4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23">
                  <a:moveTo>
                    <a:pt x="20" y="30"/>
                  </a:moveTo>
                  <a:lnTo>
                    <a:pt x="20" y="30"/>
                  </a:lnTo>
                  <a:cubicBezTo>
                    <a:pt x="20" y="26"/>
                    <a:pt x="20" y="22"/>
                    <a:pt x="21" y="20"/>
                  </a:cubicBezTo>
                  <a:lnTo>
                    <a:pt x="72" y="22"/>
                  </a:lnTo>
                  <a:cubicBezTo>
                    <a:pt x="73" y="24"/>
                    <a:pt x="74" y="27"/>
                    <a:pt x="74" y="31"/>
                  </a:cubicBezTo>
                  <a:lnTo>
                    <a:pt x="74" y="89"/>
                  </a:lnTo>
                  <a:cubicBezTo>
                    <a:pt x="74" y="93"/>
                    <a:pt x="73" y="96"/>
                    <a:pt x="72" y="97"/>
                  </a:cubicBezTo>
                  <a:lnTo>
                    <a:pt x="21" y="103"/>
                  </a:lnTo>
                  <a:cubicBezTo>
                    <a:pt x="20" y="101"/>
                    <a:pt x="20" y="97"/>
                    <a:pt x="20" y="93"/>
                  </a:cubicBezTo>
                  <a:lnTo>
                    <a:pt x="20" y="30"/>
                  </a:lnTo>
                  <a:close/>
                  <a:moveTo>
                    <a:pt x="18" y="123"/>
                  </a:moveTo>
                  <a:lnTo>
                    <a:pt x="18" y="123"/>
                  </a:lnTo>
                  <a:lnTo>
                    <a:pt x="77" y="117"/>
                  </a:lnTo>
                  <a:cubicBezTo>
                    <a:pt x="87" y="116"/>
                    <a:pt x="94" y="105"/>
                    <a:pt x="94" y="89"/>
                  </a:cubicBezTo>
                  <a:lnTo>
                    <a:pt x="94" y="31"/>
                  </a:lnTo>
                  <a:cubicBezTo>
                    <a:pt x="94" y="19"/>
                    <a:pt x="89" y="5"/>
                    <a:pt x="78" y="2"/>
                  </a:cubicBezTo>
                  <a:lnTo>
                    <a:pt x="19" y="0"/>
                  </a:lnTo>
                  <a:lnTo>
                    <a:pt x="17" y="0"/>
                  </a:lnTo>
                  <a:cubicBezTo>
                    <a:pt x="7" y="0"/>
                    <a:pt x="0" y="12"/>
                    <a:pt x="0" y="30"/>
                  </a:cubicBezTo>
                  <a:lnTo>
                    <a:pt x="0" y="93"/>
                  </a:lnTo>
                  <a:cubicBezTo>
                    <a:pt x="0" y="111"/>
                    <a:pt x="7" y="123"/>
                    <a:pt x="18" y="123"/>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Freeform 30">
              <a:extLst>
                <a:ext uri="{FF2B5EF4-FFF2-40B4-BE49-F238E27FC236}">
                  <a16:creationId xmlns:a16="http://schemas.microsoft.com/office/drawing/2014/main" xmlns="" id="{F24B31E3-2E66-4DA0-9B81-65FD30B3C9EE}"/>
                </a:ext>
              </a:extLst>
            </p:cNvPr>
            <p:cNvSpPr>
              <a:spLocks/>
            </p:cNvSpPr>
            <p:nvPr/>
          </p:nvSpPr>
          <p:spPr bwMode="gray">
            <a:xfrm>
              <a:off x="2662238" y="2511425"/>
              <a:ext cx="36513" cy="15875"/>
            </a:xfrm>
            <a:custGeom>
              <a:avLst/>
              <a:gdLst>
                <a:gd name="T0" fmla="*/ 7 w 87"/>
                <a:gd name="T1" fmla="*/ 37 h 37"/>
                <a:gd name="T2" fmla="*/ 7 w 87"/>
                <a:gd name="T3" fmla="*/ 37 h 37"/>
                <a:gd name="T4" fmla="*/ 7 w 87"/>
                <a:gd name="T5" fmla="*/ 37 h 37"/>
                <a:gd name="T6" fmla="*/ 80 w 87"/>
                <a:gd name="T7" fmla="*/ 30 h 37"/>
                <a:gd name="T8" fmla="*/ 87 w 87"/>
                <a:gd name="T9" fmla="*/ 15 h 37"/>
                <a:gd name="T10" fmla="*/ 79 w 87"/>
                <a:gd name="T11" fmla="*/ 0 h 37"/>
                <a:gd name="T12" fmla="*/ 7 w 87"/>
                <a:gd name="T13" fmla="*/ 7 h 37"/>
                <a:gd name="T14" fmla="*/ 0 w 87"/>
                <a:gd name="T15" fmla="*/ 22 h 37"/>
                <a:gd name="T16" fmla="*/ 7 w 87"/>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7">
                  <a:moveTo>
                    <a:pt x="7" y="37"/>
                  </a:moveTo>
                  <a:lnTo>
                    <a:pt x="7" y="37"/>
                  </a:lnTo>
                  <a:lnTo>
                    <a:pt x="7" y="37"/>
                  </a:lnTo>
                  <a:lnTo>
                    <a:pt x="80" y="30"/>
                  </a:lnTo>
                  <a:cubicBezTo>
                    <a:pt x="84" y="30"/>
                    <a:pt x="87" y="23"/>
                    <a:pt x="87" y="15"/>
                  </a:cubicBezTo>
                  <a:cubicBezTo>
                    <a:pt x="87" y="6"/>
                    <a:pt x="84" y="0"/>
                    <a:pt x="79" y="0"/>
                  </a:cubicBezTo>
                  <a:lnTo>
                    <a:pt x="7" y="7"/>
                  </a:lnTo>
                  <a:cubicBezTo>
                    <a:pt x="3" y="7"/>
                    <a:pt x="0" y="14"/>
                    <a:pt x="0" y="22"/>
                  </a:cubicBezTo>
                  <a:cubicBezTo>
                    <a:pt x="0" y="31"/>
                    <a:pt x="3" y="37"/>
                    <a:pt x="7" y="37"/>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31">
              <a:extLst>
                <a:ext uri="{FF2B5EF4-FFF2-40B4-BE49-F238E27FC236}">
                  <a16:creationId xmlns:a16="http://schemas.microsoft.com/office/drawing/2014/main" xmlns="" id="{23B83D03-CCAE-4FF5-B272-D430853B2203}"/>
                </a:ext>
              </a:extLst>
            </p:cNvPr>
            <p:cNvSpPr>
              <a:spLocks/>
            </p:cNvSpPr>
            <p:nvPr/>
          </p:nvSpPr>
          <p:spPr bwMode="gray">
            <a:xfrm>
              <a:off x="2662238" y="2535238"/>
              <a:ext cx="36513" cy="19050"/>
            </a:xfrm>
            <a:custGeom>
              <a:avLst/>
              <a:gdLst>
                <a:gd name="T0" fmla="*/ 79 w 87"/>
                <a:gd name="T1" fmla="*/ 0 h 41"/>
                <a:gd name="T2" fmla="*/ 79 w 87"/>
                <a:gd name="T3" fmla="*/ 0 h 41"/>
                <a:gd name="T4" fmla="*/ 7 w 87"/>
                <a:gd name="T5" fmla="*/ 11 h 41"/>
                <a:gd name="T6" fmla="*/ 0 w 87"/>
                <a:gd name="T7" fmla="*/ 26 h 41"/>
                <a:gd name="T8" fmla="*/ 7 w 87"/>
                <a:gd name="T9" fmla="*/ 41 h 41"/>
                <a:gd name="T10" fmla="*/ 8 w 87"/>
                <a:gd name="T11" fmla="*/ 41 h 41"/>
                <a:gd name="T12" fmla="*/ 80 w 87"/>
                <a:gd name="T13" fmla="*/ 30 h 41"/>
                <a:gd name="T14" fmla="*/ 87 w 87"/>
                <a:gd name="T15" fmla="*/ 15 h 41"/>
                <a:gd name="T16" fmla="*/ 79 w 87"/>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41">
                  <a:moveTo>
                    <a:pt x="79" y="0"/>
                  </a:moveTo>
                  <a:lnTo>
                    <a:pt x="79" y="0"/>
                  </a:lnTo>
                  <a:lnTo>
                    <a:pt x="7" y="11"/>
                  </a:lnTo>
                  <a:cubicBezTo>
                    <a:pt x="3" y="11"/>
                    <a:pt x="0" y="18"/>
                    <a:pt x="0" y="26"/>
                  </a:cubicBezTo>
                  <a:cubicBezTo>
                    <a:pt x="0" y="34"/>
                    <a:pt x="3" y="41"/>
                    <a:pt x="7" y="41"/>
                  </a:cubicBezTo>
                  <a:lnTo>
                    <a:pt x="8" y="41"/>
                  </a:lnTo>
                  <a:lnTo>
                    <a:pt x="80" y="30"/>
                  </a:lnTo>
                  <a:cubicBezTo>
                    <a:pt x="84" y="30"/>
                    <a:pt x="87" y="23"/>
                    <a:pt x="87" y="15"/>
                  </a:cubicBezTo>
                  <a:cubicBezTo>
                    <a:pt x="87" y="7"/>
                    <a:pt x="84" y="0"/>
                    <a:pt x="79"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32">
              <a:extLst>
                <a:ext uri="{FF2B5EF4-FFF2-40B4-BE49-F238E27FC236}">
                  <a16:creationId xmlns:a16="http://schemas.microsoft.com/office/drawing/2014/main" xmlns="" id="{93397C97-9353-4606-8F58-7C1FCD20F70F}"/>
                </a:ext>
              </a:extLst>
            </p:cNvPr>
            <p:cNvSpPr>
              <a:spLocks/>
            </p:cNvSpPr>
            <p:nvPr/>
          </p:nvSpPr>
          <p:spPr bwMode="gray">
            <a:xfrm>
              <a:off x="2730500" y="2511425"/>
              <a:ext cx="25400" cy="11113"/>
            </a:xfrm>
            <a:custGeom>
              <a:avLst/>
              <a:gdLst>
                <a:gd name="T0" fmla="*/ 6 w 60"/>
                <a:gd name="T1" fmla="*/ 25 h 25"/>
                <a:gd name="T2" fmla="*/ 6 w 60"/>
                <a:gd name="T3" fmla="*/ 25 h 25"/>
                <a:gd name="T4" fmla="*/ 6 w 60"/>
                <a:gd name="T5" fmla="*/ 25 h 25"/>
                <a:gd name="T6" fmla="*/ 55 w 60"/>
                <a:gd name="T7" fmla="*/ 20 h 25"/>
                <a:gd name="T8" fmla="*/ 60 w 60"/>
                <a:gd name="T9" fmla="*/ 10 h 25"/>
                <a:gd name="T10" fmla="*/ 55 w 60"/>
                <a:gd name="T11" fmla="*/ 0 h 25"/>
                <a:gd name="T12" fmla="*/ 6 w 60"/>
                <a:gd name="T13" fmla="*/ 5 h 25"/>
                <a:gd name="T14" fmla="*/ 0 w 60"/>
                <a:gd name="T15" fmla="*/ 15 h 25"/>
                <a:gd name="T16" fmla="*/ 6 w 60"/>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6" y="25"/>
                  </a:moveTo>
                  <a:lnTo>
                    <a:pt x="6" y="25"/>
                  </a:lnTo>
                  <a:lnTo>
                    <a:pt x="6" y="25"/>
                  </a:lnTo>
                  <a:lnTo>
                    <a:pt x="55" y="20"/>
                  </a:lnTo>
                  <a:cubicBezTo>
                    <a:pt x="58" y="20"/>
                    <a:pt x="60" y="16"/>
                    <a:pt x="60" y="10"/>
                  </a:cubicBezTo>
                  <a:cubicBezTo>
                    <a:pt x="60" y="4"/>
                    <a:pt x="58" y="0"/>
                    <a:pt x="55" y="0"/>
                  </a:cubicBezTo>
                  <a:lnTo>
                    <a:pt x="6" y="5"/>
                  </a:lnTo>
                  <a:cubicBezTo>
                    <a:pt x="3" y="5"/>
                    <a:pt x="0" y="9"/>
                    <a:pt x="0" y="15"/>
                  </a:cubicBezTo>
                  <a:cubicBezTo>
                    <a:pt x="0" y="21"/>
                    <a:pt x="3" y="25"/>
                    <a:pt x="6" y="25"/>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33">
              <a:extLst>
                <a:ext uri="{FF2B5EF4-FFF2-40B4-BE49-F238E27FC236}">
                  <a16:creationId xmlns:a16="http://schemas.microsoft.com/office/drawing/2014/main" xmlns="" id="{34E9B67E-F467-4667-8A4D-44F839431BB6}"/>
                </a:ext>
              </a:extLst>
            </p:cNvPr>
            <p:cNvSpPr>
              <a:spLocks/>
            </p:cNvSpPr>
            <p:nvPr/>
          </p:nvSpPr>
          <p:spPr bwMode="gray">
            <a:xfrm>
              <a:off x="2730500" y="2527300"/>
              <a:ext cx="25400" cy="12700"/>
            </a:xfrm>
            <a:custGeom>
              <a:avLst/>
              <a:gdLst>
                <a:gd name="T0" fmla="*/ 55 w 60"/>
                <a:gd name="T1" fmla="*/ 0 h 28"/>
                <a:gd name="T2" fmla="*/ 55 w 60"/>
                <a:gd name="T3" fmla="*/ 0 h 28"/>
                <a:gd name="T4" fmla="*/ 55 w 60"/>
                <a:gd name="T5" fmla="*/ 0 h 28"/>
                <a:gd name="T6" fmla="*/ 6 w 60"/>
                <a:gd name="T7" fmla="*/ 8 h 28"/>
                <a:gd name="T8" fmla="*/ 0 w 60"/>
                <a:gd name="T9" fmla="*/ 18 h 28"/>
                <a:gd name="T10" fmla="*/ 6 w 60"/>
                <a:gd name="T11" fmla="*/ 28 h 28"/>
                <a:gd name="T12" fmla="*/ 6 w 60"/>
                <a:gd name="T13" fmla="*/ 28 h 28"/>
                <a:gd name="T14" fmla="*/ 55 w 60"/>
                <a:gd name="T15" fmla="*/ 21 h 28"/>
                <a:gd name="T16" fmla="*/ 60 w 60"/>
                <a:gd name="T17" fmla="*/ 11 h 28"/>
                <a:gd name="T18" fmla="*/ 55 w 60"/>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8">
                  <a:moveTo>
                    <a:pt x="55" y="0"/>
                  </a:moveTo>
                  <a:lnTo>
                    <a:pt x="55" y="0"/>
                  </a:lnTo>
                  <a:lnTo>
                    <a:pt x="55" y="0"/>
                  </a:lnTo>
                  <a:lnTo>
                    <a:pt x="6" y="8"/>
                  </a:lnTo>
                  <a:cubicBezTo>
                    <a:pt x="3" y="8"/>
                    <a:pt x="0" y="12"/>
                    <a:pt x="0" y="18"/>
                  </a:cubicBezTo>
                  <a:cubicBezTo>
                    <a:pt x="0" y="24"/>
                    <a:pt x="3" y="28"/>
                    <a:pt x="6" y="28"/>
                  </a:cubicBezTo>
                  <a:lnTo>
                    <a:pt x="6" y="28"/>
                  </a:lnTo>
                  <a:lnTo>
                    <a:pt x="55" y="21"/>
                  </a:lnTo>
                  <a:cubicBezTo>
                    <a:pt x="58" y="21"/>
                    <a:pt x="60" y="16"/>
                    <a:pt x="60" y="11"/>
                  </a:cubicBezTo>
                  <a:cubicBezTo>
                    <a:pt x="60" y="5"/>
                    <a:pt x="58" y="0"/>
                    <a:pt x="55"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Freeform 34">
              <a:extLst>
                <a:ext uri="{FF2B5EF4-FFF2-40B4-BE49-F238E27FC236}">
                  <a16:creationId xmlns:a16="http://schemas.microsoft.com/office/drawing/2014/main" xmlns="" id="{D542E7B3-C61E-42BD-BF63-5C6AAD5E845B}"/>
                </a:ext>
              </a:extLst>
            </p:cNvPr>
            <p:cNvSpPr>
              <a:spLocks noEditPoints="1"/>
            </p:cNvSpPr>
            <p:nvPr/>
          </p:nvSpPr>
          <p:spPr bwMode="gray">
            <a:xfrm>
              <a:off x="2730500" y="2232025"/>
              <a:ext cx="28575" cy="36513"/>
            </a:xfrm>
            <a:custGeom>
              <a:avLst/>
              <a:gdLst>
                <a:gd name="T0" fmla="*/ 14 w 63"/>
                <a:gd name="T1" fmla="*/ 21 h 83"/>
                <a:gd name="T2" fmla="*/ 14 w 63"/>
                <a:gd name="T3" fmla="*/ 21 h 83"/>
                <a:gd name="T4" fmla="*/ 15 w 63"/>
                <a:gd name="T5" fmla="*/ 14 h 83"/>
                <a:gd name="T6" fmla="*/ 48 w 63"/>
                <a:gd name="T7" fmla="*/ 24 h 83"/>
                <a:gd name="T8" fmla="*/ 50 w 63"/>
                <a:gd name="T9" fmla="*/ 32 h 83"/>
                <a:gd name="T10" fmla="*/ 50 w 63"/>
                <a:gd name="T11" fmla="*/ 62 h 83"/>
                <a:gd name="T12" fmla="*/ 48 w 63"/>
                <a:gd name="T13" fmla="*/ 69 h 83"/>
                <a:gd name="T14" fmla="*/ 16 w 63"/>
                <a:gd name="T15" fmla="*/ 66 h 83"/>
                <a:gd name="T16" fmla="*/ 14 w 63"/>
                <a:gd name="T17" fmla="*/ 57 h 83"/>
                <a:gd name="T18" fmla="*/ 14 w 63"/>
                <a:gd name="T19" fmla="*/ 21 h 83"/>
                <a:gd name="T20" fmla="*/ 3 w 63"/>
                <a:gd name="T21" fmla="*/ 71 h 83"/>
                <a:gd name="T22" fmla="*/ 3 w 63"/>
                <a:gd name="T23" fmla="*/ 71 h 83"/>
                <a:gd name="T24" fmla="*/ 14 w 63"/>
                <a:gd name="T25" fmla="*/ 79 h 83"/>
                <a:gd name="T26" fmla="*/ 50 w 63"/>
                <a:gd name="T27" fmla="*/ 83 h 83"/>
                <a:gd name="T28" fmla="*/ 50 w 63"/>
                <a:gd name="T29" fmla="*/ 83 h 83"/>
                <a:gd name="T30" fmla="*/ 63 w 63"/>
                <a:gd name="T31" fmla="*/ 62 h 83"/>
                <a:gd name="T32" fmla="*/ 63 w 63"/>
                <a:gd name="T33" fmla="*/ 32 h 83"/>
                <a:gd name="T34" fmla="*/ 52 w 63"/>
                <a:gd name="T35" fmla="*/ 12 h 83"/>
                <a:gd name="T36" fmla="*/ 15 w 63"/>
                <a:gd name="T37" fmla="*/ 0 h 83"/>
                <a:gd name="T38" fmla="*/ 14 w 63"/>
                <a:gd name="T39" fmla="*/ 0 h 83"/>
                <a:gd name="T40" fmla="*/ 0 w 63"/>
                <a:gd name="T41" fmla="*/ 21 h 83"/>
                <a:gd name="T42" fmla="*/ 0 w 63"/>
                <a:gd name="T43" fmla="*/ 57 h 83"/>
                <a:gd name="T44" fmla="*/ 3 w 63"/>
                <a:gd name="T45"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83">
                  <a:moveTo>
                    <a:pt x="14" y="21"/>
                  </a:moveTo>
                  <a:lnTo>
                    <a:pt x="14" y="21"/>
                  </a:lnTo>
                  <a:cubicBezTo>
                    <a:pt x="14" y="18"/>
                    <a:pt x="14" y="15"/>
                    <a:pt x="15" y="14"/>
                  </a:cubicBezTo>
                  <a:lnTo>
                    <a:pt x="48" y="24"/>
                  </a:lnTo>
                  <a:cubicBezTo>
                    <a:pt x="48" y="25"/>
                    <a:pt x="50" y="28"/>
                    <a:pt x="50" y="32"/>
                  </a:cubicBezTo>
                  <a:lnTo>
                    <a:pt x="50" y="62"/>
                  </a:lnTo>
                  <a:cubicBezTo>
                    <a:pt x="50" y="66"/>
                    <a:pt x="49" y="68"/>
                    <a:pt x="48" y="69"/>
                  </a:cubicBezTo>
                  <a:lnTo>
                    <a:pt x="16" y="66"/>
                  </a:lnTo>
                  <a:cubicBezTo>
                    <a:pt x="15" y="65"/>
                    <a:pt x="14" y="62"/>
                    <a:pt x="14" y="57"/>
                  </a:cubicBezTo>
                  <a:lnTo>
                    <a:pt x="14" y="21"/>
                  </a:lnTo>
                  <a:close/>
                  <a:moveTo>
                    <a:pt x="3" y="71"/>
                  </a:moveTo>
                  <a:lnTo>
                    <a:pt x="3" y="71"/>
                  </a:lnTo>
                  <a:cubicBezTo>
                    <a:pt x="6" y="79"/>
                    <a:pt x="12" y="80"/>
                    <a:pt x="14" y="79"/>
                  </a:cubicBezTo>
                  <a:lnTo>
                    <a:pt x="50" y="83"/>
                  </a:lnTo>
                  <a:lnTo>
                    <a:pt x="50" y="83"/>
                  </a:lnTo>
                  <a:cubicBezTo>
                    <a:pt x="58" y="82"/>
                    <a:pt x="63" y="73"/>
                    <a:pt x="63" y="62"/>
                  </a:cubicBezTo>
                  <a:lnTo>
                    <a:pt x="63" y="32"/>
                  </a:lnTo>
                  <a:cubicBezTo>
                    <a:pt x="63" y="23"/>
                    <a:pt x="59" y="13"/>
                    <a:pt x="52" y="12"/>
                  </a:cubicBezTo>
                  <a:lnTo>
                    <a:pt x="15" y="0"/>
                  </a:lnTo>
                  <a:lnTo>
                    <a:pt x="14" y="0"/>
                  </a:lnTo>
                  <a:cubicBezTo>
                    <a:pt x="6" y="0"/>
                    <a:pt x="0" y="8"/>
                    <a:pt x="0" y="21"/>
                  </a:cubicBezTo>
                  <a:lnTo>
                    <a:pt x="0" y="57"/>
                  </a:lnTo>
                  <a:cubicBezTo>
                    <a:pt x="0" y="62"/>
                    <a:pt x="1" y="67"/>
                    <a:pt x="3" y="71"/>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Freeform 35">
              <a:extLst>
                <a:ext uri="{FF2B5EF4-FFF2-40B4-BE49-F238E27FC236}">
                  <a16:creationId xmlns:a16="http://schemas.microsoft.com/office/drawing/2014/main" xmlns="" id="{1500C5AE-B4FE-4509-9483-0267B9A6B5EA}"/>
                </a:ext>
              </a:extLst>
            </p:cNvPr>
            <p:cNvSpPr>
              <a:spLocks noEditPoints="1"/>
            </p:cNvSpPr>
            <p:nvPr/>
          </p:nvSpPr>
          <p:spPr bwMode="gray">
            <a:xfrm>
              <a:off x="2732088" y="2328863"/>
              <a:ext cx="25400" cy="36513"/>
            </a:xfrm>
            <a:custGeom>
              <a:avLst/>
              <a:gdLst>
                <a:gd name="T0" fmla="*/ 14 w 59"/>
                <a:gd name="T1" fmla="*/ 20 h 81"/>
                <a:gd name="T2" fmla="*/ 14 w 59"/>
                <a:gd name="T3" fmla="*/ 20 h 81"/>
                <a:gd name="T4" fmla="*/ 15 w 59"/>
                <a:gd name="T5" fmla="*/ 14 h 81"/>
                <a:gd name="T6" fmla="*/ 44 w 59"/>
                <a:gd name="T7" fmla="*/ 21 h 81"/>
                <a:gd name="T8" fmla="*/ 46 w 59"/>
                <a:gd name="T9" fmla="*/ 27 h 81"/>
                <a:gd name="T10" fmla="*/ 46 w 59"/>
                <a:gd name="T11" fmla="*/ 62 h 81"/>
                <a:gd name="T12" fmla="*/ 45 w 59"/>
                <a:gd name="T13" fmla="*/ 67 h 81"/>
                <a:gd name="T14" fmla="*/ 15 w 59"/>
                <a:gd name="T15" fmla="*/ 68 h 81"/>
                <a:gd name="T16" fmla="*/ 14 w 59"/>
                <a:gd name="T17" fmla="*/ 61 h 81"/>
                <a:gd name="T18" fmla="*/ 14 w 59"/>
                <a:gd name="T19" fmla="*/ 20 h 81"/>
                <a:gd name="T20" fmla="*/ 13 w 59"/>
                <a:gd name="T21" fmla="*/ 81 h 81"/>
                <a:gd name="T22" fmla="*/ 13 w 59"/>
                <a:gd name="T23" fmla="*/ 81 h 81"/>
                <a:gd name="T24" fmla="*/ 47 w 59"/>
                <a:gd name="T25" fmla="*/ 81 h 81"/>
                <a:gd name="T26" fmla="*/ 59 w 59"/>
                <a:gd name="T27" fmla="*/ 62 h 81"/>
                <a:gd name="T28" fmla="*/ 59 w 59"/>
                <a:gd name="T29" fmla="*/ 27 h 81"/>
                <a:gd name="T30" fmla="*/ 48 w 59"/>
                <a:gd name="T31" fmla="*/ 8 h 81"/>
                <a:gd name="T32" fmla="*/ 15 w 59"/>
                <a:gd name="T33" fmla="*/ 0 h 81"/>
                <a:gd name="T34" fmla="*/ 13 w 59"/>
                <a:gd name="T35" fmla="*/ 0 h 81"/>
                <a:gd name="T36" fmla="*/ 0 w 59"/>
                <a:gd name="T37" fmla="*/ 20 h 81"/>
                <a:gd name="T38" fmla="*/ 0 w 59"/>
                <a:gd name="T39" fmla="*/ 61 h 81"/>
                <a:gd name="T40" fmla="*/ 13 w 59"/>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1">
                  <a:moveTo>
                    <a:pt x="14" y="20"/>
                  </a:moveTo>
                  <a:lnTo>
                    <a:pt x="14" y="20"/>
                  </a:lnTo>
                  <a:cubicBezTo>
                    <a:pt x="14" y="17"/>
                    <a:pt x="14" y="15"/>
                    <a:pt x="15" y="14"/>
                  </a:cubicBezTo>
                  <a:lnTo>
                    <a:pt x="44" y="21"/>
                  </a:lnTo>
                  <a:cubicBezTo>
                    <a:pt x="45" y="21"/>
                    <a:pt x="46" y="24"/>
                    <a:pt x="46" y="27"/>
                  </a:cubicBezTo>
                  <a:lnTo>
                    <a:pt x="46" y="62"/>
                  </a:lnTo>
                  <a:cubicBezTo>
                    <a:pt x="46" y="65"/>
                    <a:pt x="45" y="67"/>
                    <a:pt x="45" y="67"/>
                  </a:cubicBezTo>
                  <a:lnTo>
                    <a:pt x="15" y="68"/>
                  </a:lnTo>
                  <a:cubicBezTo>
                    <a:pt x="14" y="67"/>
                    <a:pt x="14" y="64"/>
                    <a:pt x="14" y="61"/>
                  </a:cubicBezTo>
                  <a:lnTo>
                    <a:pt x="14" y="20"/>
                  </a:lnTo>
                  <a:close/>
                  <a:moveTo>
                    <a:pt x="13" y="81"/>
                  </a:moveTo>
                  <a:lnTo>
                    <a:pt x="13" y="81"/>
                  </a:lnTo>
                  <a:lnTo>
                    <a:pt x="47" y="81"/>
                  </a:lnTo>
                  <a:cubicBezTo>
                    <a:pt x="54" y="80"/>
                    <a:pt x="59" y="72"/>
                    <a:pt x="59" y="62"/>
                  </a:cubicBezTo>
                  <a:lnTo>
                    <a:pt x="59" y="27"/>
                  </a:lnTo>
                  <a:cubicBezTo>
                    <a:pt x="59" y="17"/>
                    <a:pt x="54" y="9"/>
                    <a:pt x="48" y="8"/>
                  </a:cubicBezTo>
                  <a:lnTo>
                    <a:pt x="15" y="0"/>
                  </a:lnTo>
                  <a:lnTo>
                    <a:pt x="13" y="0"/>
                  </a:lnTo>
                  <a:cubicBezTo>
                    <a:pt x="6" y="0"/>
                    <a:pt x="0" y="8"/>
                    <a:pt x="0" y="20"/>
                  </a:cubicBezTo>
                  <a:lnTo>
                    <a:pt x="0" y="61"/>
                  </a:lnTo>
                  <a:cubicBezTo>
                    <a:pt x="0" y="73"/>
                    <a:pt x="6" y="81"/>
                    <a:pt x="13" y="81"/>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36">
              <a:extLst>
                <a:ext uri="{FF2B5EF4-FFF2-40B4-BE49-F238E27FC236}">
                  <a16:creationId xmlns:a16="http://schemas.microsoft.com/office/drawing/2014/main" xmlns="" id="{D179DD5B-C313-455F-BE76-7F2F9852D4A0}"/>
                </a:ext>
              </a:extLst>
            </p:cNvPr>
            <p:cNvSpPr>
              <a:spLocks noEditPoints="1"/>
            </p:cNvSpPr>
            <p:nvPr/>
          </p:nvSpPr>
          <p:spPr bwMode="gray">
            <a:xfrm>
              <a:off x="2730500" y="2419350"/>
              <a:ext cx="26988" cy="34925"/>
            </a:xfrm>
            <a:custGeom>
              <a:avLst/>
              <a:gdLst>
                <a:gd name="T0" fmla="*/ 13 w 61"/>
                <a:gd name="T1" fmla="*/ 19 h 80"/>
                <a:gd name="T2" fmla="*/ 13 w 61"/>
                <a:gd name="T3" fmla="*/ 19 h 80"/>
                <a:gd name="T4" fmla="*/ 14 w 61"/>
                <a:gd name="T5" fmla="*/ 13 h 80"/>
                <a:gd name="T6" fmla="*/ 47 w 61"/>
                <a:gd name="T7" fmla="*/ 14 h 80"/>
                <a:gd name="T8" fmla="*/ 48 w 61"/>
                <a:gd name="T9" fmla="*/ 20 h 80"/>
                <a:gd name="T10" fmla="*/ 48 w 61"/>
                <a:gd name="T11" fmla="*/ 58 h 80"/>
                <a:gd name="T12" fmla="*/ 47 w 61"/>
                <a:gd name="T13" fmla="*/ 63 h 80"/>
                <a:gd name="T14" fmla="*/ 14 w 61"/>
                <a:gd name="T15" fmla="*/ 66 h 80"/>
                <a:gd name="T16" fmla="*/ 13 w 61"/>
                <a:gd name="T17" fmla="*/ 60 h 80"/>
                <a:gd name="T18" fmla="*/ 13 w 61"/>
                <a:gd name="T19" fmla="*/ 19 h 80"/>
                <a:gd name="T20" fmla="*/ 12 w 61"/>
                <a:gd name="T21" fmla="*/ 80 h 80"/>
                <a:gd name="T22" fmla="*/ 12 w 61"/>
                <a:gd name="T23" fmla="*/ 80 h 80"/>
                <a:gd name="T24" fmla="*/ 50 w 61"/>
                <a:gd name="T25" fmla="*/ 76 h 80"/>
                <a:gd name="T26" fmla="*/ 61 w 61"/>
                <a:gd name="T27" fmla="*/ 58 h 80"/>
                <a:gd name="T28" fmla="*/ 61 w 61"/>
                <a:gd name="T29" fmla="*/ 20 h 80"/>
                <a:gd name="T30" fmla="*/ 49 w 61"/>
                <a:gd name="T31" fmla="*/ 1 h 80"/>
                <a:gd name="T32" fmla="*/ 13 w 61"/>
                <a:gd name="T33" fmla="*/ 0 h 80"/>
                <a:gd name="T34" fmla="*/ 11 w 61"/>
                <a:gd name="T35" fmla="*/ 0 h 80"/>
                <a:gd name="T36" fmla="*/ 0 w 61"/>
                <a:gd name="T37" fmla="*/ 19 h 80"/>
                <a:gd name="T38" fmla="*/ 0 w 61"/>
                <a:gd name="T39" fmla="*/ 60 h 80"/>
                <a:gd name="T40" fmla="*/ 12 w 61"/>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80">
                  <a:moveTo>
                    <a:pt x="13" y="19"/>
                  </a:moveTo>
                  <a:lnTo>
                    <a:pt x="13" y="19"/>
                  </a:lnTo>
                  <a:cubicBezTo>
                    <a:pt x="13" y="17"/>
                    <a:pt x="13" y="15"/>
                    <a:pt x="14" y="13"/>
                  </a:cubicBezTo>
                  <a:lnTo>
                    <a:pt x="47" y="14"/>
                  </a:lnTo>
                  <a:cubicBezTo>
                    <a:pt x="47" y="15"/>
                    <a:pt x="48" y="17"/>
                    <a:pt x="48" y="20"/>
                  </a:cubicBezTo>
                  <a:lnTo>
                    <a:pt x="48" y="58"/>
                  </a:lnTo>
                  <a:cubicBezTo>
                    <a:pt x="48" y="60"/>
                    <a:pt x="47" y="62"/>
                    <a:pt x="47" y="63"/>
                  </a:cubicBezTo>
                  <a:lnTo>
                    <a:pt x="14" y="66"/>
                  </a:lnTo>
                  <a:cubicBezTo>
                    <a:pt x="14" y="65"/>
                    <a:pt x="13" y="63"/>
                    <a:pt x="13" y="60"/>
                  </a:cubicBezTo>
                  <a:lnTo>
                    <a:pt x="13" y="19"/>
                  </a:lnTo>
                  <a:close/>
                  <a:moveTo>
                    <a:pt x="12" y="80"/>
                  </a:moveTo>
                  <a:lnTo>
                    <a:pt x="12" y="80"/>
                  </a:lnTo>
                  <a:lnTo>
                    <a:pt x="50" y="76"/>
                  </a:lnTo>
                  <a:cubicBezTo>
                    <a:pt x="56" y="75"/>
                    <a:pt x="61" y="68"/>
                    <a:pt x="61" y="58"/>
                  </a:cubicBezTo>
                  <a:lnTo>
                    <a:pt x="61" y="20"/>
                  </a:lnTo>
                  <a:cubicBezTo>
                    <a:pt x="61" y="12"/>
                    <a:pt x="58" y="3"/>
                    <a:pt x="49" y="1"/>
                  </a:cubicBezTo>
                  <a:lnTo>
                    <a:pt x="13" y="0"/>
                  </a:lnTo>
                  <a:lnTo>
                    <a:pt x="11" y="0"/>
                  </a:lnTo>
                  <a:cubicBezTo>
                    <a:pt x="4" y="0"/>
                    <a:pt x="0" y="8"/>
                    <a:pt x="0" y="19"/>
                  </a:cubicBezTo>
                  <a:lnTo>
                    <a:pt x="0" y="60"/>
                  </a:lnTo>
                  <a:cubicBezTo>
                    <a:pt x="0" y="72"/>
                    <a:pt x="4" y="80"/>
                    <a:pt x="12" y="8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3" name="矩形 32">
            <a:extLst>
              <a:ext uri="{FF2B5EF4-FFF2-40B4-BE49-F238E27FC236}">
                <a16:creationId xmlns:a16="http://schemas.microsoft.com/office/drawing/2014/main" xmlns="" id="{C2C98435-845A-413C-A641-A85C1646D487}"/>
              </a:ext>
            </a:extLst>
          </p:cNvPr>
          <p:cNvSpPr/>
          <p:nvPr/>
        </p:nvSpPr>
        <p:spPr bwMode="gray">
          <a:xfrm>
            <a:off x="7300718" y="1965673"/>
            <a:ext cx="1237533" cy="338554"/>
          </a:xfrm>
          <a:prstGeom prst="rect">
            <a:avLst/>
          </a:prstGeom>
          <a:noFill/>
        </p:spPr>
        <p:txBody>
          <a:bodyPr wrap="square" anchor="ctr">
            <a:spAutoFit/>
          </a:bodyPr>
          <a:lstStyle/>
          <a:p>
            <a:pPr algn="ctr" defTabSz="914400" fontAlgn="ctr">
              <a:defRPr/>
            </a:pPr>
            <a:r>
              <a:rPr lang="en-US" sz="1600" b="1" dirty="0" smtClean="0">
                <a:solidFill>
                  <a:prstClr val="black"/>
                </a:solidFill>
                <a:latin typeface="Huawei Sans" panose="020C0503030203020204" pitchFamily="34" charset="0"/>
              </a:rPr>
              <a:t>DC</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a:extLst>
              <a:ext uri="{FF2B5EF4-FFF2-40B4-BE49-F238E27FC236}">
                <a16:creationId xmlns:a16="http://schemas.microsoft.com/office/drawing/2014/main" xmlns="" id="{7D252FE8-9816-43A9-82ED-C4BB565FCA2C}"/>
              </a:ext>
            </a:extLst>
          </p:cNvPr>
          <p:cNvSpPr/>
          <p:nvPr/>
        </p:nvSpPr>
        <p:spPr bwMode="gray">
          <a:xfrm>
            <a:off x="8544685" y="1981062"/>
            <a:ext cx="2479020"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NCE-Fabric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a:extLst>
              <a:ext uri="{FF2B5EF4-FFF2-40B4-BE49-F238E27FC236}">
                <a16:creationId xmlns:a16="http://schemas.microsoft.com/office/drawing/2014/main" xmlns="" id="{B5A9069C-FCF3-42D0-B05C-0FD94D78944D}"/>
              </a:ext>
            </a:extLst>
          </p:cNvPr>
          <p:cNvSpPr/>
          <p:nvPr/>
        </p:nvSpPr>
        <p:spPr bwMode="gray">
          <a:xfrm>
            <a:off x="7122083" y="2609867"/>
            <a:ext cx="1237533" cy="523220"/>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Enterprise campus</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a:extLst>
              <a:ext uri="{FF2B5EF4-FFF2-40B4-BE49-F238E27FC236}">
                <a16:creationId xmlns:a16="http://schemas.microsoft.com/office/drawing/2014/main" xmlns="" id="{A6D0E7CB-4A70-4593-A949-E56BAF33E7AD}"/>
              </a:ext>
            </a:extLst>
          </p:cNvPr>
          <p:cNvSpPr/>
          <p:nvPr/>
        </p:nvSpPr>
        <p:spPr bwMode="gray">
          <a:xfrm>
            <a:off x="8318296" y="2717589"/>
            <a:ext cx="2827186"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NCE-Campus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7" name="组合 7193">
            <a:extLst>
              <a:ext uri="{FF2B5EF4-FFF2-40B4-BE49-F238E27FC236}">
                <a16:creationId xmlns:a16="http://schemas.microsoft.com/office/drawing/2014/main" xmlns="" id="{287913B9-C3E3-4A70-B21F-4443F9D02DB3}"/>
              </a:ext>
            </a:extLst>
          </p:cNvPr>
          <p:cNvGrpSpPr/>
          <p:nvPr/>
        </p:nvGrpSpPr>
        <p:grpSpPr bwMode="gray">
          <a:xfrm>
            <a:off x="6624850" y="2691134"/>
            <a:ext cx="518681" cy="347561"/>
            <a:chOff x="6848475" y="2165350"/>
            <a:chExt cx="688975" cy="498475"/>
          </a:xfrm>
          <a:solidFill>
            <a:schemeClr val="bg1">
              <a:lumMod val="50000"/>
            </a:schemeClr>
          </a:solidFill>
        </p:grpSpPr>
        <p:sp>
          <p:nvSpPr>
            <p:cNvPr id="38" name="Freeform 40">
              <a:extLst>
                <a:ext uri="{FF2B5EF4-FFF2-40B4-BE49-F238E27FC236}">
                  <a16:creationId xmlns:a16="http://schemas.microsoft.com/office/drawing/2014/main" xmlns="" id="{CAD44B77-E026-438B-9967-26D985A246B9}"/>
                </a:ext>
              </a:extLst>
            </p:cNvPr>
            <p:cNvSpPr>
              <a:spLocks/>
            </p:cNvSpPr>
            <p:nvPr/>
          </p:nvSpPr>
          <p:spPr bwMode="gray">
            <a:xfrm>
              <a:off x="6848475" y="2165350"/>
              <a:ext cx="688975" cy="498475"/>
            </a:xfrm>
            <a:custGeom>
              <a:avLst/>
              <a:gdLst>
                <a:gd name="T0" fmla="*/ 33 w 1582"/>
                <a:gd name="T1" fmla="*/ 1108 h 1145"/>
                <a:gd name="T2" fmla="*/ 33 w 1582"/>
                <a:gd name="T3" fmla="*/ 1108 h 1145"/>
                <a:gd name="T4" fmla="*/ 838 w 1582"/>
                <a:gd name="T5" fmla="*/ 1108 h 1145"/>
                <a:gd name="T6" fmla="*/ 898 w 1582"/>
                <a:gd name="T7" fmla="*/ 1145 h 1145"/>
                <a:gd name="T8" fmla="*/ 968 w 1582"/>
                <a:gd name="T9" fmla="*/ 1075 h 1145"/>
                <a:gd name="T10" fmla="*/ 898 w 1582"/>
                <a:gd name="T11" fmla="*/ 1006 h 1145"/>
                <a:gd name="T12" fmla="*/ 838 w 1582"/>
                <a:gd name="T13" fmla="*/ 1042 h 1145"/>
                <a:gd name="T14" fmla="*/ 80 w 1582"/>
                <a:gd name="T15" fmla="*/ 1042 h 1145"/>
                <a:gd name="T16" fmla="*/ 128 w 1582"/>
                <a:gd name="T17" fmla="*/ 908 h 1145"/>
                <a:gd name="T18" fmla="*/ 194 w 1582"/>
                <a:gd name="T19" fmla="*/ 908 h 1145"/>
                <a:gd name="T20" fmla="*/ 194 w 1582"/>
                <a:gd name="T21" fmla="*/ 260 h 1145"/>
                <a:gd name="T22" fmla="*/ 319 w 1582"/>
                <a:gd name="T23" fmla="*/ 260 h 1145"/>
                <a:gd name="T24" fmla="*/ 319 w 1582"/>
                <a:gd name="T25" fmla="*/ 176 h 1145"/>
                <a:gd name="T26" fmla="*/ 440 w 1582"/>
                <a:gd name="T27" fmla="*/ 132 h 1145"/>
                <a:gd name="T28" fmla="*/ 440 w 1582"/>
                <a:gd name="T29" fmla="*/ 260 h 1145"/>
                <a:gd name="T30" fmla="*/ 514 w 1582"/>
                <a:gd name="T31" fmla="*/ 260 h 1145"/>
                <a:gd name="T32" fmla="*/ 514 w 1582"/>
                <a:gd name="T33" fmla="*/ 914 h 1145"/>
                <a:gd name="T34" fmla="*/ 709 w 1582"/>
                <a:gd name="T35" fmla="*/ 914 h 1145"/>
                <a:gd name="T36" fmla="*/ 709 w 1582"/>
                <a:gd name="T37" fmla="*/ 541 h 1145"/>
                <a:gd name="T38" fmla="*/ 875 w 1582"/>
                <a:gd name="T39" fmla="*/ 488 h 1145"/>
                <a:gd name="T40" fmla="*/ 875 w 1582"/>
                <a:gd name="T41" fmla="*/ 550 h 1145"/>
                <a:gd name="T42" fmla="*/ 931 w 1582"/>
                <a:gd name="T43" fmla="*/ 550 h 1145"/>
                <a:gd name="T44" fmla="*/ 931 w 1582"/>
                <a:gd name="T45" fmla="*/ 908 h 1145"/>
                <a:gd name="T46" fmla="*/ 1128 w 1582"/>
                <a:gd name="T47" fmla="*/ 908 h 1145"/>
                <a:gd name="T48" fmla="*/ 1128 w 1582"/>
                <a:gd name="T49" fmla="*/ 67 h 1145"/>
                <a:gd name="T50" fmla="*/ 1345 w 1582"/>
                <a:gd name="T51" fmla="*/ 67 h 1145"/>
                <a:gd name="T52" fmla="*/ 1345 w 1582"/>
                <a:gd name="T53" fmla="*/ 908 h 1145"/>
                <a:gd name="T54" fmla="*/ 1437 w 1582"/>
                <a:gd name="T55" fmla="*/ 908 h 1145"/>
                <a:gd name="T56" fmla="*/ 1502 w 1582"/>
                <a:gd name="T57" fmla="*/ 1034 h 1145"/>
                <a:gd name="T58" fmla="*/ 1229 w 1582"/>
                <a:gd name="T59" fmla="*/ 1034 h 1145"/>
                <a:gd name="T60" fmla="*/ 1174 w 1582"/>
                <a:gd name="T61" fmla="*/ 1006 h 1145"/>
                <a:gd name="T62" fmla="*/ 1105 w 1582"/>
                <a:gd name="T63" fmla="*/ 1075 h 1145"/>
                <a:gd name="T64" fmla="*/ 1174 w 1582"/>
                <a:gd name="T65" fmla="*/ 1145 h 1145"/>
                <a:gd name="T66" fmla="*/ 1239 w 1582"/>
                <a:gd name="T67" fmla="*/ 1100 h 1145"/>
                <a:gd name="T68" fmla="*/ 1582 w 1582"/>
                <a:gd name="T69" fmla="*/ 1100 h 1145"/>
                <a:gd name="T70" fmla="*/ 1582 w 1582"/>
                <a:gd name="T71" fmla="*/ 1042 h 1145"/>
                <a:gd name="T72" fmla="*/ 1478 w 1582"/>
                <a:gd name="T73" fmla="*/ 842 h 1145"/>
                <a:gd name="T74" fmla="*/ 1412 w 1582"/>
                <a:gd name="T75" fmla="*/ 842 h 1145"/>
                <a:gd name="T76" fmla="*/ 1412 w 1582"/>
                <a:gd name="T77" fmla="*/ 0 h 1145"/>
                <a:gd name="T78" fmla="*/ 1061 w 1582"/>
                <a:gd name="T79" fmla="*/ 0 h 1145"/>
                <a:gd name="T80" fmla="*/ 1061 w 1582"/>
                <a:gd name="T81" fmla="*/ 842 h 1145"/>
                <a:gd name="T82" fmla="*/ 997 w 1582"/>
                <a:gd name="T83" fmla="*/ 842 h 1145"/>
                <a:gd name="T84" fmla="*/ 997 w 1582"/>
                <a:gd name="T85" fmla="*/ 483 h 1145"/>
                <a:gd name="T86" fmla="*/ 941 w 1582"/>
                <a:gd name="T87" fmla="*/ 483 h 1145"/>
                <a:gd name="T88" fmla="*/ 941 w 1582"/>
                <a:gd name="T89" fmla="*/ 397 h 1145"/>
                <a:gd name="T90" fmla="*/ 643 w 1582"/>
                <a:gd name="T91" fmla="*/ 492 h 1145"/>
                <a:gd name="T92" fmla="*/ 643 w 1582"/>
                <a:gd name="T93" fmla="*/ 847 h 1145"/>
                <a:gd name="T94" fmla="*/ 581 w 1582"/>
                <a:gd name="T95" fmla="*/ 847 h 1145"/>
                <a:gd name="T96" fmla="*/ 581 w 1582"/>
                <a:gd name="T97" fmla="*/ 193 h 1145"/>
                <a:gd name="T98" fmla="*/ 506 w 1582"/>
                <a:gd name="T99" fmla="*/ 193 h 1145"/>
                <a:gd name="T100" fmla="*/ 506 w 1582"/>
                <a:gd name="T101" fmla="*/ 37 h 1145"/>
                <a:gd name="T102" fmla="*/ 253 w 1582"/>
                <a:gd name="T103" fmla="*/ 129 h 1145"/>
                <a:gd name="T104" fmla="*/ 253 w 1582"/>
                <a:gd name="T105" fmla="*/ 193 h 1145"/>
                <a:gd name="T106" fmla="*/ 128 w 1582"/>
                <a:gd name="T107" fmla="*/ 193 h 1145"/>
                <a:gd name="T108" fmla="*/ 128 w 1582"/>
                <a:gd name="T109" fmla="*/ 842 h 1145"/>
                <a:gd name="T110" fmla="*/ 81 w 1582"/>
                <a:gd name="T111" fmla="*/ 842 h 1145"/>
                <a:gd name="T112" fmla="*/ 10 w 1582"/>
                <a:gd name="T113" fmla="*/ 1039 h 1145"/>
                <a:gd name="T114" fmla="*/ 8 w 1582"/>
                <a:gd name="T115" fmla="*/ 1053 h 1145"/>
                <a:gd name="T116" fmla="*/ 0 w 1582"/>
                <a:gd name="T117" fmla="*/ 1075 h 1145"/>
                <a:gd name="T118" fmla="*/ 33 w 1582"/>
                <a:gd name="T119" fmla="*/ 110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2" h="1145">
                  <a:moveTo>
                    <a:pt x="33" y="1108"/>
                  </a:moveTo>
                  <a:lnTo>
                    <a:pt x="33" y="1108"/>
                  </a:lnTo>
                  <a:lnTo>
                    <a:pt x="838" y="1108"/>
                  </a:lnTo>
                  <a:cubicBezTo>
                    <a:pt x="849" y="1130"/>
                    <a:pt x="872" y="1145"/>
                    <a:pt x="898" y="1145"/>
                  </a:cubicBezTo>
                  <a:cubicBezTo>
                    <a:pt x="936" y="1145"/>
                    <a:pt x="968" y="1113"/>
                    <a:pt x="968" y="1075"/>
                  </a:cubicBezTo>
                  <a:cubicBezTo>
                    <a:pt x="968" y="1037"/>
                    <a:pt x="936" y="1006"/>
                    <a:pt x="898" y="1006"/>
                  </a:cubicBezTo>
                  <a:cubicBezTo>
                    <a:pt x="872" y="1006"/>
                    <a:pt x="849" y="1020"/>
                    <a:pt x="838" y="1042"/>
                  </a:cubicBezTo>
                  <a:lnTo>
                    <a:pt x="80" y="1042"/>
                  </a:lnTo>
                  <a:lnTo>
                    <a:pt x="128" y="908"/>
                  </a:lnTo>
                  <a:lnTo>
                    <a:pt x="194" y="908"/>
                  </a:lnTo>
                  <a:lnTo>
                    <a:pt x="194" y="260"/>
                  </a:lnTo>
                  <a:lnTo>
                    <a:pt x="319" y="260"/>
                  </a:lnTo>
                  <a:lnTo>
                    <a:pt x="319" y="176"/>
                  </a:lnTo>
                  <a:lnTo>
                    <a:pt x="440" y="132"/>
                  </a:lnTo>
                  <a:lnTo>
                    <a:pt x="440" y="260"/>
                  </a:lnTo>
                  <a:lnTo>
                    <a:pt x="514" y="260"/>
                  </a:lnTo>
                  <a:lnTo>
                    <a:pt x="514" y="914"/>
                  </a:lnTo>
                  <a:lnTo>
                    <a:pt x="709" y="914"/>
                  </a:lnTo>
                  <a:lnTo>
                    <a:pt x="709" y="541"/>
                  </a:lnTo>
                  <a:lnTo>
                    <a:pt x="875" y="488"/>
                  </a:lnTo>
                  <a:lnTo>
                    <a:pt x="875" y="550"/>
                  </a:lnTo>
                  <a:lnTo>
                    <a:pt x="931" y="550"/>
                  </a:lnTo>
                  <a:lnTo>
                    <a:pt x="931" y="908"/>
                  </a:lnTo>
                  <a:lnTo>
                    <a:pt x="1128" y="908"/>
                  </a:lnTo>
                  <a:lnTo>
                    <a:pt x="1128" y="67"/>
                  </a:lnTo>
                  <a:lnTo>
                    <a:pt x="1345" y="67"/>
                  </a:lnTo>
                  <a:lnTo>
                    <a:pt x="1345" y="908"/>
                  </a:lnTo>
                  <a:lnTo>
                    <a:pt x="1437" y="908"/>
                  </a:lnTo>
                  <a:lnTo>
                    <a:pt x="1502" y="1034"/>
                  </a:lnTo>
                  <a:lnTo>
                    <a:pt x="1229" y="1034"/>
                  </a:lnTo>
                  <a:cubicBezTo>
                    <a:pt x="1217" y="1017"/>
                    <a:pt x="1197" y="1006"/>
                    <a:pt x="1174" y="1006"/>
                  </a:cubicBezTo>
                  <a:cubicBezTo>
                    <a:pt x="1136" y="1006"/>
                    <a:pt x="1105" y="1037"/>
                    <a:pt x="1105" y="1075"/>
                  </a:cubicBezTo>
                  <a:cubicBezTo>
                    <a:pt x="1105" y="1113"/>
                    <a:pt x="1136" y="1145"/>
                    <a:pt x="1174" y="1145"/>
                  </a:cubicBezTo>
                  <a:cubicBezTo>
                    <a:pt x="1203" y="1145"/>
                    <a:pt x="1228" y="1126"/>
                    <a:pt x="1239" y="1100"/>
                  </a:cubicBezTo>
                  <a:lnTo>
                    <a:pt x="1582" y="1100"/>
                  </a:lnTo>
                  <a:lnTo>
                    <a:pt x="1582" y="1042"/>
                  </a:lnTo>
                  <a:lnTo>
                    <a:pt x="1478" y="842"/>
                  </a:lnTo>
                  <a:lnTo>
                    <a:pt x="1412" y="842"/>
                  </a:lnTo>
                  <a:lnTo>
                    <a:pt x="1412" y="0"/>
                  </a:lnTo>
                  <a:lnTo>
                    <a:pt x="1061" y="0"/>
                  </a:lnTo>
                  <a:lnTo>
                    <a:pt x="1061" y="842"/>
                  </a:lnTo>
                  <a:lnTo>
                    <a:pt x="997" y="842"/>
                  </a:lnTo>
                  <a:lnTo>
                    <a:pt x="997" y="483"/>
                  </a:lnTo>
                  <a:lnTo>
                    <a:pt x="941" y="483"/>
                  </a:lnTo>
                  <a:lnTo>
                    <a:pt x="941" y="397"/>
                  </a:lnTo>
                  <a:lnTo>
                    <a:pt x="643" y="492"/>
                  </a:lnTo>
                  <a:lnTo>
                    <a:pt x="643" y="847"/>
                  </a:lnTo>
                  <a:lnTo>
                    <a:pt x="581" y="847"/>
                  </a:lnTo>
                  <a:lnTo>
                    <a:pt x="581" y="193"/>
                  </a:lnTo>
                  <a:lnTo>
                    <a:pt x="506" y="193"/>
                  </a:lnTo>
                  <a:lnTo>
                    <a:pt x="506" y="37"/>
                  </a:lnTo>
                  <a:lnTo>
                    <a:pt x="253" y="129"/>
                  </a:lnTo>
                  <a:lnTo>
                    <a:pt x="253" y="193"/>
                  </a:lnTo>
                  <a:lnTo>
                    <a:pt x="128" y="193"/>
                  </a:lnTo>
                  <a:lnTo>
                    <a:pt x="128" y="842"/>
                  </a:lnTo>
                  <a:lnTo>
                    <a:pt x="81" y="842"/>
                  </a:lnTo>
                  <a:lnTo>
                    <a:pt x="10" y="1039"/>
                  </a:lnTo>
                  <a:cubicBezTo>
                    <a:pt x="8" y="1044"/>
                    <a:pt x="8" y="1048"/>
                    <a:pt x="8" y="1053"/>
                  </a:cubicBezTo>
                  <a:cubicBezTo>
                    <a:pt x="3" y="1059"/>
                    <a:pt x="0" y="1067"/>
                    <a:pt x="0" y="1075"/>
                  </a:cubicBezTo>
                  <a:cubicBezTo>
                    <a:pt x="0" y="1093"/>
                    <a:pt x="15" y="1108"/>
                    <a:pt x="33" y="1108"/>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41">
              <a:extLst>
                <a:ext uri="{FF2B5EF4-FFF2-40B4-BE49-F238E27FC236}">
                  <a16:creationId xmlns:a16="http://schemas.microsoft.com/office/drawing/2014/main" xmlns="" id="{DB6D8731-9D7C-41E3-8217-51647BA0E9BA}"/>
                </a:ext>
              </a:extLst>
            </p:cNvPr>
            <p:cNvSpPr>
              <a:spLocks/>
            </p:cNvSpPr>
            <p:nvPr/>
          </p:nvSpPr>
          <p:spPr bwMode="gray">
            <a:xfrm>
              <a:off x="6962775" y="2339975"/>
              <a:ext cx="28575" cy="28575"/>
            </a:xfrm>
            <a:custGeom>
              <a:avLst/>
              <a:gdLst>
                <a:gd name="T0" fmla="*/ 64 w 64"/>
                <a:gd name="T1" fmla="*/ 0 h 64"/>
                <a:gd name="T2" fmla="*/ 64 w 64"/>
                <a:gd name="T3" fmla="*/ 0 h 64"/>
                <a:gd name="T4" fmla="*/ 0 w 64"/>
                <a:gd name="T5" fmla="*/ 0 h 64"/>
                <a:gd name="T6" fmla="*/ 0 w 64"/>
                <a:gd name="T7" fmla="*/ 64 h 64"/>
                <a:gd name="T8" fmla="*/ 64 w 64"/>
                <a:gd name="T9" fmla="*/ 64 h 64"/>
                <a:gd name="T10" fmla="*/ 64 w 64"/>
                <a:gd name="T11" fmla="*/ 0 h 64"/>
              </a:gdLst>
              <a:ahLst/>
              <a:cxnLst>
                <a:cxn ang="0">
                  <a:pos x="T0" y="T1"/>
                </a:cxn>
                <a:cxn ang="0">
                  <a:pos x="T2" y="T3"/>
                </a:cxn>
                <a:cxn ang="0">
                  <a:pos x="T4" y="T5"/>
                </a:cxn>
                <a:cxn ang="0">
                  <a:pos x="T6" y="T7"/>
                </a:cxn>
                <a:cxn ang="0">
                  <a:pos x="T8" y="T9"/>
                </a:cxn>
                <a:cxn ang="0">
                  <a:pos x="T10" y="T11"/>
                </a:cxn>
              </a:cxnLst>
              <a:rect l="0" t="0" r="r" b="b"/>
              <a:pathLst>
                <a:path w="64" h="64">
                  <a:moveTo>
                    <a:pt x="64" y="0"/>
                  </a:moveTo>
                  <a:lnTo>
                    <a:pt x="64" y="0"/>
                  </a:lnTo>
                  <a:lnTo>
                    <a:pt x="0" y="0"/>
                  </a:lnTo>
                  <a:lnTo>
                    <a:pt x="0" y="64"/>
                  </a:lnTo>
                  <a:lnTo>
                    <a:pt x="64" y="64"/>
                  </a:lnTo>
                  <a:lnTo>
                    <a:pt x="64"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42">
              <a:extLst>
                <a:ext uri="{FF2B5EF4-FFF2-40B4-BE49-F238E27FC236}">
                  <a16:creationId xmlns:a16="http://schemas.microsoft.com/office/drawing/2014/main" xmlns="" id="{80DCD90F-9B3A-4882-A809-F17844271AE1}"/>
                </a:ext>
              </a:extLst>
            </p:cNvPr>
            <p:cNvSpPr>
              <a:spLocks/>
            </p:cNvSpPr>
            <p:nvPr/>
          </p:nvSpPr>
          <p:spPr bwMode="gray">
            <a:xfrm>
              <a:off x="7010400" y="2387600"/>
              <a:ext cx="28575" cy="26988"/>
            </a:xfrm>
            <a:custGeom>
              <a:avLst/>
              <a:gdLst>
                <a:gd name="T0" fmla="*/ 63 w 63"/>
                <a:gd name="T1" fmla="*/ 0 h 64"/>
                <a:gd name="T2" fmla="*/ 63 w 63"/>
                <a:gd name="T3" fmla="*/ 0 h 64"/>
                <a:gd name="T4" fmla="*/ 0 w 63"/>
                <a:gd name="T5" fmla="*/ 0 h 64"/>
                <a:gd name="T6" fmla="*/ 0 w 63"/>
                <a:gd name="T7" fmla="*/ 64 h 64"/>
                <a:gd name="T8" fmla="*/ 63 w 63"/>
                <a:gd name="T9" fmla="*/ 64 h 64"/>
                <a:gd name="T10" fmla="*/ 63 w 63"/>
                <a:gd name="T11" fmla="*/ 0 h 64"/>
              </a:gdLst>
              <a:ahLst/>
              <a:cxnLst>
                <a:cxn ang="0">
                  <a:pos x="T0" y="T1"/>
                </a:cxn>
                <a:cxn ang="0">
                  <a:pos x="T2" y="T3"/>
                </a:cxn>
                <a:cxn ang="0">
                  <a:pos x="T4" y="T5"/>
                </a:cxn>
                <a:cxn ang="0">
                  <a:pos x="T6" y="T7"/>
                </a:cxn>
                <a:cxn ang="0">
                  <a:pos x="T8" y="T9"/>
                </a:cxn>
                <a:cxn ang="0">
                  <a:pos x="T10" y="T11"/>
                </a:cxn>
              </a:cxnLst>
              <a:rect l="0" t="0" r="r" b="b"/>
              <a:pathLst>
                <a:path w="63" h="64">
                  <a:moveTo>
                    <a:pt x="63" y="0"/>
                  </a:moveTo>
                  <a:lnTo>
                    <a:pt x="63" y="0"/>
                  </a:lnTo>
                  <a:lnTo>
                    <a:pt x="0" y="0"/>
                  </a:lnTo>
                  <a:lnTo>
                    <a:pt x="0" y="64"/>
                  </a:lnTo>
                  <a:lnTo>
                    <a:pt x="63" y="64"/>
                  </a:lnTo>
                  <a:lnTo>
                    <a:pt x="63"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43">
              <a:extLst>
                <a:ext uri="{FF2B5EF4-FFF2-40B4-BE49-F238E27FC236}">
                  <a16:creationId xmlns:a16="http://schemas.microsoft.com/office/drawing/2014/main" xmlns="" id="{8E8C3D0C-344C-4BA3-8364-7BF900CAFDB4}"/>
                </a:ext>
              </a:extLst>
            </p:cNvPr>
            <p:cNvSpPr>
              <a:spLocks/>
            </p:cNvSpPr>
            <p:nvPr/>
          </p:nvSpPr>
          <p:spPr bwMode="gray">
            <a:xfrm>
              <a:off x="6962775" y="2435225"/>
              <a:ext cx="28575" cy="26988"/>
            </a:xfrm>
            <a:custGeom>
              <a:avLst/>
              <a:gdLst>
                <a:gd name="T0" fmla="*/ 0 w 64"/>
                <a:gd name="T1" fmla="*/ 64 h 64"/>
                <a:gd name="T2" fmla="*/ 0 w 64"/>
                <a:gd name="T3" fmla="*/ 64 h 64"/>
                <a:gd name="T4" fmla="*/ 64 w 64"/>
                <a:gd name="T5" fmla="*/ 64 h 64"/>
                <a:gd name="T6" fmla="*/ 64 w 64"/>
                <a:gd name="T7" fmla="*/ 0 h 64"/>
                <a:gd name="T8" fmla="*/ 0 w 64"/>
                <a:gd name="T9" fmla="*/ 0 h 64"/>
                <a:gd name="T10" fmla="*/ 0 w 64"/>
                <a:gd name="T11" fmla="*/ 64 h 64"/>
              </a:gdLst>
              <a:ahLst/>
              <a:cxnLst>
                <a:cxn ang="0">
                  <a:pos x="T0" y="T1"/>
                </a:cxn>
                <a:cxn ang="0">
                  <a:pos x="T2" y="T3"/>
                </a:cxn>
                <a:cxn ang="0">
                  <a:pos x="T4" y="T5"/>
                </a:cxn>
                <a:cxn ang="0">
                  <a:pos x="T6" y="T7"/>
                </a:cxn>
                <a:cxn ang="0">
                  <a:pos x="T8" y="T9"/>
                </a:cxn>
                <a:cxn ang="0">
                  <a:pos x="T10" y="T11"/>
                </a:cxn>
              </a:cxnLst>
              <a:rect l="0" t="0" r="r" b="b"/>
              <a:pathLst>
                <a:path w="64" h="64">
                  <a:moveTo>
                    <a:pt x="0" y="64"/>
                  </a:moveTo>
                  <a:lnTo>
                    <a:pt x="0" y="64"/>
                  </a:lnTo>
                  <a:lnTo>
                    <a:pt x="64" y="64"/>
                  </a:lnTo>
                  <a:lnTo>
                    <a:pt x="64" y="0"/>
                  </a:lnTo>
                  <a:lnTo>
                    <a:pt x="0" y="0"/>
                  </a:lnTo>
                  <a:lnTo>
                    <a:pt x="0" y="64"/>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44">
              <a:extLst>
                <a:ext uri="{FF2B5EF4-FFF2-40B4-BE49-F238E27FC236}">
                  <a16:creationId xmlns:a16="http://schemas.microsoft.com/office/drawing/2014/main" xmlns="" id="{A0805364-6430-4D04-B5FF-E75D8C9C4123}"/>
                </a:ext>
              </a:extLst>
            </p:cNvPr>
            <p:cNvSpPr>
              <a:spLocks/>
            </p:cNvSpPr>
            <p:nvPr/>
          </p:nvSpPr>
          <p:spPr bwMode="gray">
            <a:xfrm>
              <a:off x="7010400" y="2478088"/>
              <a:ext cx="28575" cy="26988"/>
            </a:xfrm>
            <a:custGeom>
              <a:avLst/>
              <a:gdLst>
                <a:gd name="T0" fmla="*/ 0 w 63"/>
                <a:gd name="T1" fmla="*/ 64 h 64"/>
                <a:gd name="T2" fmla="*/ 0 w 63"/>
                <a:gd name="T3" fmla="*/ 64 h 64"/>
                <a:gd name="T4" fmla="*/ 63 w 63"/>
                <a:gd name="T5" fmla="*/ 64 h 64"/>
                <a:gd name="T6" fmla="*/ 63 w 63"/>
                <a:gd name="T7" fmla="*/ 0 h 64"/>
                <a:gd name="T8" fmla="*/ 0 w 63"/>
                <a:gd name="T9" fmla="*/ 0 h 64"/>
                <a:gd name="T10" fmla="*/ 0 w 63"/>
                <a:gd name="T11" fmla="*/ 64 h 64"/>
              </a:gdLst>
              <a:ahLst/>
              <a:cxnLst>
                <a:cxn ang="0">
                  <a:pos x="T0" y="T1"/>
                </a:cxn>
                <a:cxn ang="0">
                  <a:pos x="T2" y="T3"/>
                </a:cxn>
                <a:cxn ang="0">
                  <a:pos x="T4" y="T5"/>
                </a:cxn>
                <a:cxn ang="0">
                  <a:pos x="T6" y="T7"/>
                </a:cxn>
                <a:cxn ang="0">
                  <a:pos x="T8" y="T9"/>
                </a:cxn>
                <a:cxn ang="0">
                  <a:pos x="T10" y="T11"/>
                </a:cxn>
              </a:cxnLst>
              <a:rect l="0" t="0" r="r" b="b"/>
              <a:pathLst>
                <a:path w="63" h="64">
                  <a:moveTo>
                    <a:pt x="0" y="64"/>
                  </a:moveTo>
                  <a:lnTo>
                    <a:pt x="0" y="64"/>
                  </a:lnTo>
                  <a:lnTo>
                    <a:pt x="63" y="64"/>
                  </a:lnTo>
                  <a:lnTo>
                    <a:pt x="63" y="0"/>
                  </a:lnTo>
                  <a:lnTo>
                    <a:pt x="0" y="0"/>
                  </a:lnTo>
                  <a:lnTo>
                    <a:pt x="0" y="64"/>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45">
              <a:extLst>
                <a:ext uri="{FF2B5EF4-FFF2-40B4-BE49-F238E27FC236}">
                  <a16:creationId xmlns:a16="http://schemas.microsoft.com/office/drawing/2014/main" xmlns="" id="{5C69E606-A3C0-4DD6-BD6E-9D2EA0FDF48A}"/>
                </a:ext>
              </a:extLst>
            </p:cNvPr>
            <p:cNvSpPr>
              <a:spLocks/>
            </p:cNvSpPr>
            <p:nvPr/>
          </p:nvSpPr>
          <p:spPr bwMode="gray">
            <a:xfrm>
              <a:off x="7173913" y="2435225"/>
              <a:ext cx="9525" cy="20638"/>
            </a:xfrm>
            <a:custGeom>
              <a:avLst/>
              <a:gdLst>
                <a:gd name="T0" fmla="*/ 22 w 22"/>
                <a:gd name="T1" fmla="*/ 0 h 50"/>
                <a:gd name="T2" fmla="*/ 22 w 22"/>
                <a:gd name="T3" fmla="*/ 0 h 50"/>
                <a:gd name="T4" fmla="*/ 0 w 22"/>
                <a:gd name="T5" fmla="*/ 0 h 50"/>
                <a:gd name="T6" fmla="*/ 0 w 22"/>
                <a:gd name="T7" fmla="*/ 50 h 50"/>
                <a:gd name="T8" fmla="*/ 22 w 22"/>
                <a:gd name="T9" fmla="*/ 50 h 50"/>
                <a:gd name="T10" fmla="*/ 22 w 22"/>
                <a:gd name="T11" fmla="*/ 0 h 50"/>
              </a:gdLst>
              <a:ahLst/>
              <a:cxnLst>
                <a:cxn ang="0">
                  <a:pos x="T0" y="T1"/>
                </a:cxn>
                <a:cxn ang="0">
                  <a:pos x="T2" y="T3"/>
                </a:cxn>
                <a:cxn ang="0">
                  <a:pos x="T4" y="T5"/>
                </a:cxn>
                <a:cxn ang="0">
                  <a:pos x="T6" y="T7"/>
                </a:cxn>
                <a:cxn ang="0">
                  <a:pos x="T8" y="T9"/>
                </a:cxn>
                <a:cxn ang="0">
                  <a:pos x="T10" y="T11"/>
                </a:cxn>
              </a:cxnLst>
              <a:rect l="0" t="0" r="r" b="b"/>
              <a:pathLst>
                <a:path w="22" h="50">
                  <a:moveTo>
                    <a:pt x="22" y="0"/>
                  </a:moveTo>
                  <a:lnTo>
                    <a:pt x="22" y="0"/>
                  </a:lnTo>
                  <a:lnTo>
                    <a:pt x="0" y="0"/>
                  </a:lnTo>
                  <a:lnTo>
                    <a:pt x="0" y="50"/>
                  </a:lnTo>
                  <a:lnTo>
                    <a:pt x="22" y="50"/>
                  </a:lnTo>
                  <a:lnTo>
                    <a:pt x="22"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46">
              <a:extLst>
                <a:ext uri="{FF2B5EF4-FFF2-40B4-BE49-F238E27FC236}">
                  <a16:creationId xmlns:a16="http://schemas.microsoft.com/office/drawing/2014/main" xmlns="" id="{964E4A53-CB4E-4FED-A3B5-D31F80D00035}"/>
                </a:ext>
              </a:extLst>
            </p:cNvPr>
            <p:cNvSpPr>
              <a:spLocks/>
            </p:cNvSpPr>
            <p:nvPr/>
          </p:nvSpPr>
          <p:spPr bwMode="gray">
            <a:xfrm>
              <a:off x="7227888" y="2435225"/>
              <a:ext cx="9525" cy="20638"/>
            </a:xfrm>
            <a:custGeom>
              <a:avLst/>
              <a:gdLst>
                <a:gd name="T0" fmla="*/ 0 w 22"/>
                <a:gd name="T1" fmla="*/ 50 h 50"/>
                <a:gd name="T2" fmla="*/ 0 w 22"/>
                <a:gd name="T3" fmla="*/ 50 h 50"/>
                <a:gd name="T4" fmla="*/ 22 w 22"/>
                <a:gd name="T5" fmla="*/ 50 h 50"/>
                <a:gd name="T6" fmla="*/ 22 w 22"/>
                <a:gd name="T7" fmla="*/ 0 h 50"/>
                <a:gd name="T8" fmla="*/ 0 w 22"/>
                <a:gd name="T9" fmla="*/ 0 h 50"/>
                <a:gd name="T10" fmla="*/ 0 w 22"/>
                <a:gd name="T11" fmla="*/ 50 h 50"/>
              </a:gdLst>
              <a:ahLst/>
              <a:cxnLst>
                <a:cxn ang="0">
                  <a:pos x="T0" y="T1"/>
                </a:cxn>
                <a:cxn ang="0">
                  <a:pos x="T2" y="T3"/>
                </a:cxn>
                <a:cxn ang="0">
                  <a:pos x="T4" y="T5"/>
                </a:cxn>
                <a:cxn ang="0">
                  <a:pos x="T6" y="T7"/>
                </a:cxn>
                <a:cxn ang="0">
                  <a:pos x="T8" y="T9"/>
                </a:cxn>
                <a:cxn ang="0">
                  <a:pos x="T10" y="T11"/>
                </a:cxn>
              </a:cxnLst>
              <a:rect l="0" t="0" r="r" b="b"/>
              <a:pathLst>
                <a:path w="22" h="50">
                  <a:moveTo>
                    <a:pt x="0" y="50"/>
                  </a:moveTo>
                  <a:lnTo>
                    <a:pt x="0" y="50"/>
                  </a:lnTo>
                  <a:lnTo>
                    <a:pt x="22" y="50"/>
                  </a:lnTo>
                  <a:lnTo>
                    <a:pt x="22" y="0"/>
                  </a:lnTo>
                  <a:lnTo>
                    <a:pt x="0" y="0"/>
                  </a:lnTo>
                  <a:lnTo>
                    <a:pt x="0" y="5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47">
              <a:extLst>
                <a:ext uri="{FF2B5EF4-FFF2-40B4-BE49-F238E27FC236}">
                  <a16:creationId xmlns:a16="http://schemas.microsoft.com/office/drawing/2014/main" xmlns="" id="{26B77486-A969-4FE4-AF4A-82D32039B8B6}"/>
                </a:ext>
              </a:extLst>
            </p:cNvPr>
            <p:cNvSpPr>
              <a:spLocks/>
            </p:cNvSpPr>
            <p:nvPr/>
          </p:nvSpPr>
          <p:spPr bwMode="gray">
            <a:xfrm>
              <a:off x="7196138" y="2435225"/>
              <a:ext cx="19050" cy="20638"/>
            </a:xfrm>
            <a:custGeom>
              <a:avLst/>
              <a:gdLst>
                <a:gd name="T0" fmla="*/ 43 w 43"/>
                <a:gd name="T1" fmla="*/ 0 h 50"/>
                <a:gd name="T2" fmla="*/ 43 w 43"/>
                <a:gd name="T3" fmla="*/ 0 h 50"/>
                <a:gd name="T4" fmla="*/ 0 w 43"/>
                <a:gd name="T5" fmla="*/ 0 h 50"/>
                <a:gd name="T6" fmla="*/ 0 w 43"/>
                <a:gd name="T7" fmla="*/ 50 h 50"/>
                <a:gd name="T8" fmla="*/ 43 w 43"/>
                <a:gd name="T9" fmla="*/ 50 h 50"/>
                <a:gd name="T10" fmla="*/ 43 w 43"/>
                <a:gd name="T11" fmla="*/ 0 h 50"/>
              </a:gdLst>
              <a:ahLst/>
              <a:cxnLst>
                <a:cxn ang="0">
                  <a:pos x="T0" y="T1"/>
                </a:cxn>
                <a:cxn ang="0">
                  <a:pos x="T2" y="T3"/>
                </a:cxn>
                <a:cxn ang="0">
                  <a:pos x="T4" y="T5"/>
                </a:cxn>
                <a:cxn ang="0">
                  <a:pos x="T6" y="T7"/>
                </a:cxn>
                <a:cxn ang="0">
                  <a:pos x="T8" y="T9"/>
                </a:cxn>
                <a:cxn ang="0">
                  <a:pos x="T10" y="T11"/>
                </a:cxn>
              </a:cxnLst>
              <a:rect l="0" t="0" r="r" b="b"/>
              <a:pathLst>
                <a:path w="43" h="50">
                  <a:moveTo>
                    <a:pt x="43" y="0"/>
                  </a:moveTo>
                  <a:lnTo>
                    <a:pt x="43" y="0"/>
                  </a:lnTo>
                  <a:lnTo>
                    <a:pt x="0" y="0"/>
                  </a:lnTo>
                  <a:lnTo>
                    <a:pt x="0" y="50"/>
                  </a:lnTo>
                  <a:lnTo>
                    <a:pt x="43" y="50"/>
                  </a:lnTo>
                  <a:lnTo>
                    <a:pt x="43"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48">
              <a:extLst>
                <a:ext uri="{FF2B5EF4-FFF2-40B4-BE49-F238E27FC236}">
                  <a16:creationId xmlns:a16="http://schemas.microsoft.com/office/drawing/2014/main" xmlns="" id="{0F949C9D-32E6-460D-9DAF-5D74E64D93B6}"/>
                </a:ext>
              </a:extLst>
            </p:cNvPr>
            <p:cNvSpPr>
              <a:spLocks/>
            </p:cNvSpPr>
            <p:nvPr/>
          </p:nvSpPr>
          <p:spPr bwMode="gray">
            <a:xfrm>
              <a:off x="7359650" y="2214563"/>
              <a:ext cx="7938"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49">
              <a:extLst>
                <a:ext uri="{FF2B5EF4-FFF2-40B4-BE49-F238E27FC236}">
                  <a16:creationId xmlns:a16="http://schemas.microsoft.com/office/drawing/2014/main" xmlns="" id="{7EE6AB08-A372-4911-9A1C-18235F0E4B5A}"/>
                </a:ext>
              </a:extLst>
            </p:cNvPr>
            <p:cNvSpPr>
              <a:spLocks/>
            </p:cNvSpPr>
            <p:nvPr/>
          </p:nvSpPr>
          <p:spPr bwMode="gray">
            <a:xfrm>
              <a:off x="7381875" y="2214563"/>
              <a:ext cx="6350"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50">
              <a:extLst>
                <a:ext uri="{FF2B5EF4-FFF2-40B4-BE49-F238E27FC236}">
                  <a16:creationId xmlns:a16="http://schemas.microsoft.com/office/drawing/2014/main" xmlns="" id="{5516E6BD-6AB6-4276-A5F4-AB477FD8398B}"/>
                </a:ext>
              </a:extLst>
            </p:cNvPr>
            <p:cNvSpPr>
              <a:spLocks/>
            </p:cNvSpPr>
            <p:nvPr/>
          </p:nvSpPr>
          <p:spPr bwMode="gray">
            <a:xfrm>
              <a:off x="7402513" y="2214563"/>
              <a:ext cx="7938" cy="350838"/>
            </a:xfrm>
            <a:custGeom>
              <a:avLst/>
              <a:gdLst>
                <a:gd name="T0" fmla="*/ 0 w 17"/>
                <a:gd name="T1" fmla="*/ 802 h 802"/>
                <a:gd name="T2" fmla="*/ 0 w 17"/>
                <a:gd name="T3" fmla="*/ 802 h 802"/>
                <a:gd name="T4" fmla="*/ 17 w 17"/>
                <a:gd name="T5" fmla="*/ 802 h 802"/>
                <a:gd name="T6" fmla="*/ 17 w 17"/>
                <a:gd name="T7" fmla="*/ 0 h 802"/>
                <a:gd name="T8" fmla="*/ 0 w 17"/>
                <a:gd name="T9" fmla="*/ 0 h 802"/>
                <a:gd name="T10" fmla="*/ 0 w 17"/>
                <a:gd name="T11" fmla="*/ 802 h 802"/>
              </a:gdLst>
              <a:ahLst/>
              <a:cxnLst>
                <a:cxn ang="0">
                  <a:pos x="T0" y="T1"/>
                </a:cxn>
                <a:cxn ang="0">
                  <a:pos x="T2" y="T3"/>
                </a:cxn>
                <a:cxn ang="0">
                  <a:pos x="T4" y="T5"/>
                </a:cxn>
                <a:cxn ang="0">
                  <a:pos x="T6" y="T7"/>
                </a:cxn>
                <a:cxn ang="0">
                  <a:pos x="T8" y="T9"/>
                </a:cxn>
                <a:cxn ang="0">
                  <a:pos x="T10" y="T11"/>
                </a:cxn>
              </a:cxnLst>
              <a:rect l="0" t="0" r="r" b="b"/>
              <a:pathLst>
                <a:path w="17" h="802">
                  <a:moveTo>
                    <a:pt x="0" y="802"/>
                  </a:moveTo>
                  <a:lnTo>
                    <a:pt x="0" y="802"/>
                  </a:lnTo>
                  <a:lnTo>
                    <a:pt x="17" y="802"/>
                  </a:lnTo>
                  <a:lnTo>
                    <a:pt x="17" y="0"/>
                  </a:lnTo>
                  <a:lnTo>
                    <a:pt x="0" y="0"/>
                  </a:lnTo>
                  <a:lnTo>
                    <a:pt x="0" y="80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51">
              <a:extLst>
                <a:ext uri="{FF2B5EF4-FFF2-40B4-BE49-F238E27FC236}">
                  <a16:creationId xmlns:a16="http://schemas.microsoft.com/office/drawing/2014/main" xmlns="" id="{A62E1358-1BA3-4E1E-8748-6F4C458080CB}"/>
                </a:ext>
              </a:extLst>
            </p:cNvPr>
            <p:cNvSpPr>
              <a:spLocks/>
            </p:cNvSpPr>
            <p:nvPr/>
          </p:nvSpPr>
          <p:spPr bwMode="gray">
            <a:xfrm>
              <a:off x="7151688" y="2233613"/>
              <a:ext cx="95250" cy="33338"/>
            </a:xfrm>
            <a:custGeom>
              <a:avLst/>
              <a:gdLst>
                <a:gd name="T0" fmla="*/ 0 w 222"/>
                <a:gd name="T1" fmla="*/ 39 h 77"/>
                <a:gd name="T2" fmla="*/ 0 w 222"/>
                <a:gd name="T3" fmla="*/ 39 h 77"/>
                <a:gd name="T4" fmla="*/ 38 w 222"/>
                <a:gd name="T5" fmla="*/ 77 h 77"/>
                <a:gd name="T6" fmla="*/ 111 w 222"/>
                <a:gd name="T7" fmla="*/ 53 h 77"/>
                <a:gd name="T8" fmla="*/ 184 w 222"/>
                <a:gd name="T9" fmla="*/ 77 h 77"/>
                <a:gd name="T10" fmla="*/ 222 w 222"/>
                <a:gd name="T11" fmla="*/ 39 h 77"/>
                <a:gd name="T12" fmla="*/ 111 w 222"/>
                <a:gd name="T13" fmla="*/ 0 h 77"/>
                <a:gd name="T14" fmla="*/ 0 w 222"/>
                <a:gd name="T15" fmla="*/ 3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77">
                  <a:moveTo>
                    <a:pt x="0" y="39"/>
                  </a:moveTo>
                  <a:lnTo>
                    <a:pt x="0" y="39"/>
                  </a:lnTo>
                  <a:lnTo>
                    <a:pt x="38" y="77"/>
                  </a:lnTo>
                  <a:cubicBezTo>
                    <a:pt x="52" y="62"/>
                    <a:pt x="81" y="53"/>
                    <a:pt x="111" y="53"/>
                  </a:cubicBezTo>
                  <a:cubicBezTo>
                    <a:pt x="142" y="53"/>
                    <a:pt x="170" y="62"/>
                    <a:pt x="184" y="77"/>
                  </a:cubicBezTo>
                  <a:lnTo>
                    <a:pt x="222" y="39"/>
                  </a:lnTo>
                  <a:cubicBezTo>
                    <a:pt x="198" y="15"/>
                    <a:pt x="157" y="0"/>
                    <a:pt x="111" y="0"/>
                  </a:cubicBezTo>
                  <a:cubicBezTo>
                    <a:pt x="66" y="0"/>
                    <a:pt x="24" y="15"/>
                    <a:pt x="0" y="39"/>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52">
              <a:extLst>
                <a:ext uri="{FF2B5EF4-FFF2-40B4-BE49-F238E27FC236}">
                  <a16:creationId xmlns:a16="http://schemas.microsoft.com/office/drawing/2014/main" xmlns="" id="{B249D853-5742-4C73-82CE-34B858FB4788}"/>
                </a:ext>
              </a:extLst>
            </p:cNvPr>
            <p:cNvSpPr>
              <a:spLocks/>
            </p:cNvSpPr>
            <p:nvPr/>
          </p:nvSpPr>
          <p:spPr bwMode="gray">
            <a:xfrm>
              <a:off x="7116763" y="2184400"/>
              <a:ext cx="165100" cy="42863"/>
            </a:xfrm>
            <a:custGeom>
              <a:avLst/>
              <a:gdLst>
                <a:gd name="T0" fmla="*/ 190 w 380"/>
                <a:gd name="T1" fmla="*/ 53 h 99"/>
                <a:gd name="T2" fmla="*/ 190 w 380"/>
                <a:gd name="T3" fmla="*/ 53 h 99"/>
                <a:gd name="T4" fmla="*/ 344 w 380"/>
                <a:gd name="T5" fmla="*/ 98 h 99"/>
                <a:gd name="T6" fmla="*/ 380 w 380"/>
                <a:gd name="T7" fmla="*/ 59 h 99"/>
                <a:gd name="T8" fmla="*/ 190 w 380"/>
                <a:gd name="T9" fmla="*/ 0 h 99"/>
                <a:gd name="T10" fmla="*/ 0 w 380"/>
                <a:gd name="T11" fmla="*/ 59 h 99"/>
                <a:gd name="T12" fmla="*/ 36 w 380"/>
                <a:gd name="T13" fmla="*/ 99 h 99"/>
                <a:gd name="T14" fmla="*/ 190 w 380"/>
                <a:gd name="T15" fmla="*/ 5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99">
                  <a:moveTo>
                    <a:pt x="190" y="53"/>
                  </a:moveTo>
                  <a:lnTo>
                    <a:pt x="190" y="53"/>
                  </a:lnTo>
                  <a:cubicBezTo>
                    <a:pt x="255" y="53"/>
                    <a:pt x="314" y="71"/>
                    <a:pt x="344" y="98"/>
                  </a:cubicBezTo>
                  <a:lnTo>
                    <a:pt x="380" y="59"/>
                  </a:lnTo>
                  <a:cubicBezTo>
                    <a:pt x="339" y="22"/>
                    <a:pt x="268" y="0"/>
                    <a:pt x="190" y="0"/>
                  </a:cubicBezTo>
                  <a:cubicBezTo>
                    <a:pt x="112" y="0"/>
                    <a:pt x="41" y="22"/>
                    <a:pt x="0" y="59"/>
                  </a:cubicBezTo>
                  <a:lnTo>
                    <a:pt x="36" y="99"/>
                  </a:lnTo>
                  <a:cubicBezTo>
                    <a:pt x="67" y="71"/>
                    <a:pt x="126" y="53"/>
                    <a:pt x="190" y="53"/>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1" name="矩形 50">
            <a:extLst>
              <a:ext uri="{FF2B5EF4-FFF2-40B4-BE49-F238E27FC236}">
                <a16:creationId xmlns:a16="http://schemas.microsoft.com/office/drawing/2014/main" xmlns="" id="{9A05A9CD-4A08-453A-991B-1F3D682DE154}"/>
              </a:ext>
            </a:extLst>
          </p:cNvPr>
          <p:cNvSpPr/>
          <p:nvPr/>
        </p:nvSpPr>
        <p:spPr bwMode="gray">
          <a:xfrm>
            <a:off x="7009297" y="3454116"/>
            <a:ext cx="1290268" cy="307777"/>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SD-WAN</a:t>
            </a:r>
            <a:endParaRPr lang="en-US" sz="1400" b="1" dirty="0">
              <a:solidFill>
                <a:prstClr val="black"/>
              </a:solidFill>
              <a:latin typeface="Huawei Sans" panose="020C0503030203020204" pitchFamily="34" charset="0"/>
            </a:endParaRPr>
          </a:p>
        </p:txBody>
      </p:sp>
      <p:sp>
        <p:nvSpPr>
          <p:cNvPr id="52" name="矩形 51">
            <a:extLst>
              <a:ext uri="{FF2B5EF4-FFF2-40B4-BE49-F238E27FC236}">
                <a16:creationId xmlns:a16="http://schemas.microsoft.com/office/drawing/2014/main" xmlns="" id="{85F9EF80-41A8-4902-99BB-AD01D76C0C58}"/>
              </a:ext>
            </a:extLst>
          </p:cNvPr>
          <p:cNvSpPr/>
          <p:nvPr/>
        </p:nvSpPr>
        <p:spPr bwMode="gray">
          <a:xfrm>
            <a:off x="8060675" y="3454116"/>
            <a:ext cx="2622074" cy="307777"/>
          </a:xfrm>
          <a:prstGeom prst="rect">
            <a:avLst/>
          </a:prstGeom>
          <a:noFill/>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NCE-WAN </a:t>
            </a:r>
            <a:r>
              <a:rPr lang="en-US" sz="1400" b="1" dirty="0" smtClean="0">
                <a:solidFill>
                  <a:srgbClr val="EC7061"/>
                </a:solidFill>
                <a:latin typeface="Huawei Sans" panose="020C0503030203020204" pitchFamily="34" charset="0"/>
              </a:rPr>
              <a:t>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3" name="组合 318">
            <a:extLst>
              <a:ext uri="{FF2B5EF4-FFF2-40B4-BE49-F238E27FC236}">
                <a16:creationId xmlns:a16="http://schemas.microsoft.com/office/drawing/2014/main" xmlns="" id="{E96D0777-5EE0-4CC8-8156-598B267A3E94}"/>
              </a:ext>
            </a:extLst>
          </p:cNvPr>
          <p:cNvGrpSpPr>
            <a:grpSpLocks/>
          </p:cNvGrpSpPr>
          <p:nvPr/>
        </p:nvGrpSpPr>
        <p:grpSpPr bwMode="gray">
          <a:xfrm>
            <a:off x="6486650" y="3449330"/>
            <a:ext cx="541815" cy="313586"/>
            <a:chOff x="6519863" y="1038226"/>
            <a:chExt cx="736600" cy="461963"/>
          </a:xfrm>
          <a:solidFill>
            <a:schemeClr val="bg1">
              <a:lumMod val="50000"/>
            </a:schemeClr>
          </a:solidFill>
        </p:grpSpPr>
        <p:sp>
          <p:nvSpPr>
            <p:cNvPr id="54" name="Freeform 69">
              <a:extLst>
                <a:ext uri="{FF2B5EF4-FFF2-40B4-BE49-F238E27FC236}">
                  <a16:creationId xmlns:a16="http://schemas.microsoft.com/office/drawing/2014/main" xmlns="" id="{0AAE9186-0362-4162-89DE-F400CD858034}"/>
                </a:ext>
              </a:extLst>
            </p:cNvPr>
            <p:cNvSpPr>
              <a:spLocks/>
            </p:cNvSpPr>
            <p:nvPr/>
          </p:nvSpPr>
          <p:spPr bwMode="gray">
            <a:xfrm>
              <a:off x="6899275" y="1441451"/>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70">
              <a:extLst>
                <a:ext uri="{FF2B5EF4-FFF2-40B4-BE49-F238E27FC236}">
                  <a16:creationId xmlns:a16="http://schemas.microsoft.com/office/drawing/2014/main" xmlns="" id="{E80537B2-D58A-431A-BE89-E662E69156C1}"/>
                </a:ext>
              </a:extLst>
            </p:cNvPr>
            <p:cNvSpPr>
              <a:spLocks/>
            </p:cNvSpPr>
            <p:nvPr/>
          </p:nvSpPr>
          <p:spPr bwMode="gray">
            <a:xfrm>
              <a:off x="6988175" y="1441451"/>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71">
              <a:extLst>
                <a:ext uri="{FF2B5EF4-FFF2-40B4-BE49-F238E27FC236}">
                  <a16:creationId xmlns:a16="http://schemas.microsoft.com/office/drawing/2014/main" xmlns="" id="{806A545C-C07A-4EBF-B0C1-925D0896FAF6}"/>
                </a:ext>
              </a:extLst>
            </p:cNvPr>
            <p:cNvSpPr>
              <a:spLocks/>
            </p:cNvSpPr>
            <p:nvPr/>
          </p:nvSpPr>
          <p:spPr bwMode="gray">
            <a:xfrm>
              <a:off x="6519863" y="1038226"/>
              <a:ext cx="736600"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2147483646 w 1754"/>
                <a:gd name="T35" fmla="*/ 2147483646 h 1065"/>
                <a:gd name="T36" fmla="*/ 2147483646 w 1754"/>
                <a:gd name="T37" fmla="*/ 2147483646 h 1065"/>
                <a:gd name="T38" fmla="*/ 2147483646 w 1754"/>
                <a:gd name="T39" fmla="*/ 2147483646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2147483646 w 1754"/>
                <a:gd name="T49" fmla="*/ 2147483646 h 1065"/>
                <a:gd name="T50" fmla="*/ 2147483646 w 1754"/>
                <a:gd name="T51" fmla="*/ 2147483646 h 1065"/>
                <a:gd name="T52" fmla="*/ 2147483646 w 1754"/>
                <a:gd name="T53" fmla="*/ 2147483646 h 1065"/>
                <a:gd name="T54" fmla="*/ 2147483646 w 1754"/>
                <a:gd name="T55" fmla="*/ 2147483646 h 1065"/>
                <a:gd name="T56" fmla="*/ 2147483646 w 1754"/>
                <a:gd name="T57" fmla="*/ 2147483646 h 1065"/>
                <a:gd name="T58" fmla="*/ 2147483646 w 1754"/>
                <a:gd name="T59" fmla="*/ 2147483646 h 1065"/>
                <a:gd name="T60" fmla="*/ 2147483646 w 1754"/>
                <a:gd name="T61" fmla="*/ 2147483646 h 1065"/>
                <a:gd name="T62" fmla="*/ 2147483646 w 1754"/>
                <a:gd name="T63" fmla="*/ 2147483646 h 1065"/>
                <a:gd name="T64" fmla="*/ 2147483646 w 1754"/>
                <a:gd name="T65" fmla="*/ 2147483646 h 1065"/>
                <a:gd name="T66" fmla="*/ 2147483646 w 1754"/>
                <a:gd name="T67" fmla="*/ 2147483646 h 1065"/>
                <a:gd name="T68" fmla="*/ 2147483646 w 1754"/>
                <a:gd name="T69" fmla="*/ 2147483646 h 1065"/>
                <a:gd name="T70" fmla="*/ 2147483646 w 1754"/>
                <a:gd name="T71" fmla="*/ 2147483646 h 1065"/>
                <a:gd name="T72" fmla="*/ 2147483646 w 1754"/>
                <a:gd name="T73" fmla="*/ 2147483646 h 1065"/>
                <a:gd name="T74" fmla="*/ 2147483646 w 1754"/>
                <a:gd name="T75" fmla="*/ 2147483646 h 1065"/>
                <a:gd name="T76" fmla="*/ 2147483646 w 1754"/>
                <a:gd name="T77" fmla="*/ 2147483646 h 1065"/>
                <a:gd name="T78" fmla="*/ 2147483646 w 1754"/>
                <a:gd name="T79" fmla="*/ 2147483646 h 1065"/>
                <a:gd name="T80" fmla="*/ 2147483646 w 1754"/>
                <a:gd name="T81" fmla="*/ 2147483646 h 1065"/>
                <a:gd name="T82" fmla="*/ 2147483646 w 1754"/>
                <a:gd name="T83" fmla="*/ 2147483646 h 1065"/>
                <a:gd name="T84" fmla="*/ 0 w 1754"/>
                <a:gd name="T85" fmla="*/ 2147483646 h 1065"/>
                <a:gd name="T86" fmla="*/ 2147483646 w 1754"/>
                <a:gd name="T87" fmla="*/ 2147483646 h 1065"/>
                <a:gd name="T88" fmla="*/ 2147483646 w 1754"/>
                <a:gd name="T89" fmla="*/ 0 h 1065"/>
                <a:gd name="T90" fmla="*/ 2147483646 w 1754"/>
                <a:gd name="T91" fmla="*/ 2147483646 h 1065"/>
                <a:gd name="T92" fmla="*/ 2147483646 w 1754"/>
                <a:gd name="T93" fmla="*/ 2147483646 h 1065"/>
                <a:gd name="T94" fmla="*/ 2147483646 w 1754"/>
                <a:gd name="T95" fmla="*/ 2147483646 h 1065"/>
                <a:gd name="T96" fmla="*/ 2147483646 w 1754"/>
                <a:gd name="T97" fmla="*/ 2147483646 h 10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4"/>
                <a:gd name="T148" fmla="*/ 0 h 1065"/>
                <a:gd name="T149" fmla="*/ 1754 w 1754"/>
                <a:gd name="T150" fmla="*/ 1065 h 10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4" h="1065">
                  <a:moveTo>
                    <a:pt x="1493" y="1065"/>
                  </a:moveTo>
                  <a:lnTo>
                    <a:pt x="1493" y="1065"/>
                  </a:lnTo>
                  <a:lnTo>
                    <a:pt x="1184" y="1065"/>
                  </a:lnTo>
                  <a:lnTo>
                    <a:pt x="1184" y="999"/>
                  </a:lnTo>
                  <a:lnTo>
                    <a:pt x="1493" y="999"/>
                  </a:lnTo>
                  <a:cubicBezTo>
                    <a:pt x="1519" y="999"/>
                    <a:pt x="1541" y="992"/>
                    <a:pt x="1554" y="981"/>
                  </a:cubicBezTo>
                  <a:cubicBezTo>
                    <a:pt x="1639" y="912"/>
                    <a:pt x="1688" y="813"/>
                    <a:pt x="1688" y="710"/>
                  </a:cubicBezTo>
                  <a:cubicBezTo>
                    <a:pt x="1688" y="522"/>
                    <a:pt x="1535" y="368"/>
                    <a:pt x="1347" y="366"/>
                  </a:cubicBezTo>
                  <a:cubicBezTo>
                    <a:pt x="1335" y="366"/>
                    <a:pt x="1324" y="359"/>
                    <a:pt x="1319"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604" y="999"/>
                  </a:lnTo>
                  <a:lnTo>
                    <a:pt x="604" y="661"/>
                  </a:lnTo>
                  <a:lnTo>
                    <a:pt x="522" y="661"/>
                  </a:lnTo>
                  <a:cubicBezTo>
                    <a:pt x="510" y="661"/>
                    <a:pt x="498" y="654"/>
                    <a:pt x="493" y="643"/>
                  </a:cubicBezTo>
                  <a:cubicBezTo>
                    <a:pt x="487" y="632"/>
                    <a:pt x="488" y="619"/>
                    <a:pt x="495" y="609"/>
                  </a:cubicBezTo>
                  <a:lnTo>
                    <a:pt x="689" y="332"/>
                  </a:lnTo>
                  <a:cubicBezTo>
                    <a:pt x="695" y="323"/>
                    <a:pt x="705" y="318"/>
                    <a:pt x="716" y="318"/>
                  </a:cubicBezTo>
                  <a:cubicBezTo>
                    <a:pt x="727" y="318"/>
                    <a:pt x="737" y="323"/>
                    <a:pt x="744" y="332"/>
                  </a:cubicBezTo>
                  <a:lnTo>
                    <a:pt x="931" y="605"/>
                  </a:lnTo>
                  <a:cubicBezTo>
                    <a:pt x="938" y="615"/>
                    <a:pt x="938" y="628"/>
                    <a:pt x="933" y="639"/>
                  </a:cubicBezTo>
                  <a:cubicBezTo>
                    <a:pt x="927" y="650"/>
                    <a:pt x="915" y="657"/>
                    <a:pt x="903" y="657"/>
                  </a:cubicBezTo>
                  <a:lnTo>
                    <a:pt x="819" y="657"/>
                  </a:lnTo>
                  <a:lnTo>
                    <a:pt x="819" y="999"/>
                  </a:lnTo>
                  <a:lnTo>
                    <a:pt x="979" y="999"/>
                  </a:lnTo>
                  <a:lnTo>
                    <a:pt x="979" y="1065"/>
                  </a:lnTo>
                  <a:lnTo>
                    <a:pt x="786" y="1065"/>
                  </a:lnTo>
                  <a:cubicBezTo>
                    <a:pt x="767" y="1065"/>
                    <a:pt x="752" y="1050"/>
                    <a:pt x="752" y="1032"/>
                  </a:cubicBezTo>
                  <a:lnTo>
                    <a:pt x="752" y="623"/>
                  </a:lnTo>
                  <a:cubicBezTo>
                    <a:pt x="752" y="605"/>
                    <a:pt x="767" y="590"/>
                    <a:pt x="786" y="590"/>
                  </a:cubicBezTo>
                  <a:lnTo>
                    <a:pt x="840" y="590"/>
                  </a:lnTo>
                  <a:lnTo>
                    <a:pt x="716" y="409"/>
                  </a:lnTo>
                  <a:lnTo>
                    <a:pt x="586" y="595"/>
                  </a:lnTo>
                  <a:lnTo>
                    <a:pt x="637" y="595"/>
                  </a:lnTo>
                  <a:cubicBezTo>
                    <a:pt x="656" y="595"/>
                    <a:pt x="671" y="610"/>
                    <a:pt x="671" y="628"/>
                  </a:cubicBezTo>
                  <a:lnTo>
                    <a:pt x="671" y="1032"/>
                  </a:lnTo>
                  <a:cubicBezTo>
                    <a:pt x="671" y="1050"/>
                    <a:pt x="656" y="1065"/>
                    <a:pt x="637" y="1065"/>
                  </a:cubicBez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7" y="1033"/>
                  </a:cubicBezTo>
                  <a:cubicBezTo>
                    <a:pt x="1571" y="1054"/>
                    <a:pt x="1535" y="1065"/>
                    <a:pt x="1493" y="106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72">
              <a:extLst>
                <a:ext uri="{FF2B5EF4-FFF2-40B4-BE49-F238E27FC236}">
                  <a16:creationId xmlns:a16="http://schemas.microsoft.com/office/drawing/2014/main" xmlns="" id="{C5733F60-A0F1-450F-A2A1-FBBB93D570C7}"/>
                </a:ext>
              </a:extLst>
            </p:cNvPr>
            <p:cNvSpPr>
              <a:spLocks/>
            </p:cNvSpPr>
            <p:nvPr/>
          </p:nvSpPr>
          <p:spPr bwMode="gray">
            <a:xfrm>
              <a:off x="6877050" y="1201738"/>
              <a:ext cx="190500" cy="271463"/>
            </a:xfrm>
            <a:custGeom>
              <a:avLst/>
              <a:gdLst>
                <a:gd name="T0" fmla="*/ 2147483646 w 452"/>
                <a:gd name="T1" fmla="*/ 2147483646 h 645"/>
                <a:gd name="T2" fmla="*/ 2147483646 w 452"/>
                <a:gd name="T3" fmla="*/ 2147483646 h 645"/>
                <a:gd name="T4" fmla="*/ 2147483646 w 452"/>
                <a:gd name="T5" fmla="*/ 2147483646 h 645"/>
                <a:gd name="T6" fmla="*/ 2147483646 w 452"/>
                <a:gd name="T7" fmla="*/ 2147483646 h 645"/>
                <a:gd name="T8" fmla="*/ 2147483646 w 452"/>
                <a:gd name="T9" fmla="*/ 2147483646 h 645"/>
                <a:gd name="T10" fmla="*/ 2147483646 w 452"/>
                <a:gd name="T11" fmla="*/ 2147483646 h 645"/>
                <a:gd name="T12" fmla="*/ 2147483646 w 452"/>
                <a:gd name="T13" fmla="*/ 2147483646 h 645"/>
                <a:gd name="T14" fmla="*/ 2147483646 w 452"/>
                <a:gd name="T15" fmla="*/ 2147483646 h 645"/>
                <a:gd name="T16" fmla="*/ 2147483646 w 452"/>
                <a:gd name="T17" fmla="*/ 2147483646 h 645"/>
                <a:gd name="T18" fmla="*/ 2147483646 w 452"/>
                <a:gd name="T19" fmla="*/ 2147483646 h 645"/>
                <a:gd name="T20" fmla="*/ 2147483646 w 452"/>
                <a:gd name="T21" fmla="*/ 2147483646 h 645"/>
                <a:gd name="T22" fmla="*/ 2147483646 w 452"/>
                <a:gd name="T23" fmla="*/ 2147483646 h 645"/>
                <a:gd name="T24" fmla="*/ 2147483646 w 452"/>
                <a:gd name="T25" fmla="*/ 2147483646 h 645"/>
                <a:gd name="T26" fmla="*/ 2147483646 w 452"/>
                <a:gd name="T27" fmla="*/ 2147483646 h 645"/>
                <a:gd name="T28" fmla="*/ 2147483646 w 452"/>
                <a:gd name="T29" fmla="*/ 2147483646 h 645"/>
                <a:gd name="T30" fmla="*/ 2147483646 w 452"/>
                <a:gd name="T31" fmla="*/ 2147483646 h 645"/>
                <a:gd name="T32" fmla="*/ 2147483646 w 452"/>
                <a:gd name="T33" fmla="*/ 2147483646 h 645"/>
                <a:gd name="T34" fmla="*/ 2147483646 w 452"/>
                <a:gd name="T35" fmla="*/ 2147483646 h 645"/>
                <a:gd name="T36" fmla="*/ 2147483646 w 452"/>
                <a:gd name="T37" fmla="*/ 0 h 645"/>
                <a:gd name="T38" fmla="*/ 2147483646 w 452"/>
                <a:gd name="T39" fmla="*/ 0 h 645"/>
                <a:gd name="T40" fmla="*/ 2147483646 w 452"/>
                <a:gd name="T41" fmla="*/ 2147483646 h 645"/>
                <a:gd name="T42" fmla="*/ 2147483646 w 452"/>
                <a:gd name="T43" fmla="*/ 2147483646 h 645"/>
                <a:gd name="T44" fmla="*/ 2147483646 w 452"/>
                <a:gd name="T45" fmla="*/ 2147483646 h 645"/>
                <a:gd name="T46" fmla="*/ 2147483646 w 452"/>
                <a:gd name="T47" fmla="*/ 2147483646 h 645"/>
                <a:gd name="T48" fmla="*/ 2147483646 w 452"/>
                <a:gd name="T49" fmla="*/ 2147483646 h 645"/>
                <a:gd name="T50" fmla="*/ 2147483646 w 452"/>
                <a:gd name="T51" fmla="*/ 2147483646 h 6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2"/>
                <a:gd name="T79" fmla="*/ 0 h 645"/>
                <a:gd name="T80" fmla="*/ 452 w 452"/>
                <a:gd name="T81" fmla="*/ 645 h 6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2" h="645">
                  <a:moveTo>
                    <a:pt x="328" y="645"/>
                  </a:moveTo>
                  <a:lnTo>
                    <a:pt x="328" y="645"/>
                  </a:lnTo>
                  <a:lnTo>
                    <a:pt x="273" y="606"/>
                  </a:lnTo>
                  <a:lnTo>
                    <a:pt x="352" y="493"/>
                  </a:lnTo>
                  <a:lnTo>
                    <a:pt x="301" y="493"/>
                  </a:lnTo>
                  <a:cubicBezTo>
                    <a:pt x="283" y="493"/>
                    <a:pt x="268" y="479"/>
                    <a:pt x="268" y="460"/>
                  </a:cubicBezTo>
                  <a:lnTo>
                    <a:pt x="268" y="66"/>
                  </a:lnTo>
                  <a:lnTo>
                    <a:pt x="186" y="66"/>
                  </a:lnTo>
                  <a:lnTo>
                    <a:pt x="186" y="465"/>
                  </a:lnTo>
                  <a:cubicBezTo>
                    <a:pt x="186" y="483"/>
                    <a:pt x="171" y="498"/>
                    <a:pt x="153" y="498"/>
                  </a:cubicBezTo>
                  <a:lnTo>
                    <a:pt x="99" y="498"/>
                  </a:lnTo>
                  <a:lnTo>
                    <a:pt x="171" y="604"/>
                  </a:lnTo>
                  <a:lnTo>
                    <a:pt x="116" y="641"/>
                  </a:lnTo>
                  <a:lnTo>
                    <a:pt x="8" y="484"/>
                  </a:lnTo>
                  <a:cubicBezTo>
                    <a:pt x="1" y="473"/>
                    <a:pt x="0" y="460"/>
                    <a:pt x="6" y="449"/>
                  </a:cubicBezTo>
                  <a:cubicBezTo>
                    <a:pt x="12" y="438"/>
                    <a:pt x="23" y="431"/>
                    <a:pt x="36" y="431"/>
                  </a:cubicBezTo>
                  <a:lnTo>
                    <a:pt x="120" y="431"/>
                  </a:lnTo>
                  <a:lnTo>
                    <a:pt x="120" y="33"/>
                  </a:lnTo>
                  <a:cubicBezTo>
                    <a:pt x="120" y="15"/>
                    <a:pt x="135" y="0"/>
                    <a:pt x="153" y="0"/>
                  </a:cubicBezTo>
                  <a:lnTo>
                    <a:pt x="301" y="0"/>
                  </a:lnTo>
                  <a:cubicBezTo>
                    <a:pt x="320" y="0"/>
                    <a:pt x="335" y="15"/>
                    <a:pt x="335" y="33"/>
                  </a:cubicBezTo>
                  <a:lnTo>
                    <a:pt x="335" y="427"/>
                  </a:lnTo>
                  <a:lnTo>
                    <a:pt x="416" y="427"/>
                  </a:lnTo>
                  <a:cubicBezTo>
                    <a:pt x="429" y="427"/>
                    <a:pt x="440" y="434"/>
                    <a:pt x="446" y="445"/>
                  </a:cubicBezTo>
                  <a:cubicBezTo>
                    <a:pt x="452" y="456"/>
                    <a:pt x="451" y="469"/>
                    <a:pt x="444" y="479"/>
                  </a:cubicBezTo>
                  <a:lnTo>
                    <a:pt x="328" y="64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矩形 57">
            <a:extLst>
              <a:ext uri="{FF2B5EF4-FFF2-40B4-BE49-F238E27FC236}">
                <a16:creationId xmlns:a16="http://schemas.microsoft.com/office/drawing/2014/main" xmlns="" id="{09BAF593-5B8F-4542-841B-973B139970B6}"/>
              </a:ext>
            </a:extLst>
          </p:cNvPr>
          <p:cNvSpPr/>
          <p:nvPr/>
        </p:nvSpPr>
        <p:spPr bwMode="gray">
          <a:xfrm>
            <a:off x="6570678" y="4819448"/>
            <a:ext cx="1354889" cy="523220"/>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WAN transmission</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矩形 58">
            <a:extLst>
              <a:ext uri="{FF2B5EF4-FFF2-40B4-BE49-F238E27FC236}">
                <a16:creationId xmlns:a16="http://schemas.microsoft.com/office/drawing/2014/main" xmlns="" id="{C83D3DC9-D6CC-4340-A9F7-EAE4B9CDC8A2}"/>
              </a:ext>
            </a:extLst>
          </p:cNvPr>
          <p:cNvSpPr/>
          <p:nvPr/>
        </p:nvSpPr>
        <p:spPr bwMode="gray">
          <a:xfrm>
            <a:off x="7745812" y="4927170"/>
            <a:ext cx="2183703"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NCE-T</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0" name="组合 4">
            <a:extLst>
              <a:ext uri="{FF2B5EF4-FFF2-40B4-BE49-F238E27FC236}">
                <a16:creationId xmlns:a16="http://schemas.microsoft.com/office/drawing/2014/main" xmlns="" id="{6D327266-1BD6-4017-96E3-6376D7C4A24C}"/>
              </a:ext>
            </a:extLst>
          </p:cNvPr>
          <p:cNvGrpSpPr>
            <a:grpSpLocks/>
          </p:cNvGrpSpPr>
          <p:nvPr/>
        </p:nvGrpSpPr>
        <p:grpSpPr bwMode="gray">
          <a:xfrm>
            <a:off x="6194922" y="4892080"/>
            <a:ext cx="432456" cy="407514"/>
            <a:chOff x="4727639" y="2369879"/>
            <a:chExt cx="456831" cy="465563"/>
          </a:xfrm>
          <a:solidFill>
            <a:schemeClr val="bg1">
              <a:lumMod val="50000"/>
            </a:schemeClr>
          </a:solidFill>
        </p:grpSpPr>
        <p:sp>
          <p:nvSpPr>
            <p:cNvPr id="61" name="Freeform 777">
              <a:extLst>
                <a:ext uri="{FF2B5EF4-FFF2-40B4-BE49-F238E27FC236}">
                  <a16:creationId xmlns:a16="http://schemas.microsoft.com/office/drawing/2014/main" xmlns="" id="{FC6A7864-7BB5-4125-8522-41867300303E}"/>
                </a:ext>
              </a:extLst>
            </p:cNvPr>
            <p:cNvSpPr>
              <a:spLocks/>
            </p:cNvSpPr>
            <p:nvPr/>
          </p:nvSpPr>
          <p:spPr bwMode="gray">
            <a:xfrm>
              <a:off x="4727639" y="2369879"/>
              <a:ext cx="456831" cy="456831"/>
            </a:xfrm>
            <a:custGeom>
              <a:avLst/>
              <a:gdLst>
                <a:gd name="T0" fmla="*/ 2147483646 w 1429"/>
                <a:gd name="T1" fmla="*/ 2147483646 h 1424"/>
                <a:gd name="T2" fmla="*/ 2147483646 w 1429"/>
                <a:gd name="T3" fmla="*/ 2147483646 h 1424"/>
                <a:gd name="T4" fmla="*/ 2147483646 w 1429"/>
                <a:gd name="T5" fmla="*/ 2147483646 h 1424"/>
                <a:gd name="T6" fmla="*/ 0 w 1429"/>
                <a:gd name="T7" fmla="*/ 2147483646 h 1424"/>
                <a:gd name="T8" fmla="*/ 2147483646 w 1429"/>
                <a:gd name="T9" fmla="*/ 0 h 1424"/>
                <a:gd name="T10" fmla="*/ 2147483646 w 1429"/>
                <a:gd name="T11" fmla="*/ 2147483646 h 1424"/>
                <a:gd name="T12" fmla="*/ 2147483646 w 1429"/>
                <a:gd name="T13" fmla="*/ 2147483646 h 1424"/>
                <a:gd name="T14" fmla="*/ 2147483646 w 1429"/>
                <a:gd name="T15" fmla="*/ 2147483646 h 1424"/>
                <a:gd name="T16" fmla="*/ 2147483646 w 1429"/>
                <a:gd name="T17" fmla="*/ 2147483646 h 1424"/>
                <a:gd name="T18" fmla="*/ 2147483646 w 1429"/>
                <a:gd name="T19" fmla="*/ 2147483646 h 1424"/>
                <a:gd name="T20" fmla="*/ 2147483646 w 1429"/>
                <a:gd name="T21" fmla="*/ 2147483646 h 1424"/>
                <a:gd name="T22" fmla="*/ 2147483646 w 1429"/>
                <a:gd name="T23" fmla="*/ 2147483646 h 1424"/>
                <a:gd name="T24" fmla="*/ 2147483646 w 1429"/>
                <a:gd name="T25" fmla="*/ 2147483646 h 1424"/>
                <a:gd name="T26" fmla="*/ 2147483646 w 1429"/>
                <a:gd name="T27" fmla="*/ 2147483646 h 1424"/>
                <a:gd name="T28" fmla="*/ 2147483646 w 1429"/>
                <a:gd name="T29" fmla="*/ 2147483646 h 14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9" h="1424">
                  <a:moveTo>
                    <a:pt x="612" y="1422"/>
                  </a:moveTo>
                  <a:lnTo>
                    <a:pt x="612" y="1422"/>
                  </a:lnTo>
                  <a:cubicBezTo>
                    <a:pt x="610" y="1422"/>
                    <a:pt x="609" y="1422"/>
                    <a:pt x="607" y="1422"/>
                  </a:cubicBezTo>
                  <a:cubicBezTo>
                    <a:pt x="261" y="1369"/>
                    <a:pt x="0" y="1066"/>
                    <a:pt x="0" y="715"/>
                  </a:cubicBezTo>
                  <a:cubicBezTo>
                    <a:pt x="0" y="321"/>
                    <a:pt x="320" y="0"/>
                    <a:pt x="714" y="0"/>
                  </a:cubicBezTo>
                  <a:cubicBezTo>
                    <a:pt x="1108" y="0"/>
                    <a:pt x="1429" y="321"/>
                    <a:pt x="1429" y="715"/>
                  </a:cubicBezTo>
                  <a:cubicBezTo>
                    <a:pt x="1429" y="1066"/>
                    <a:pt x="1168" y="1369"/>
                    <a:pt x="822" y="1422"/>
                  </a:cubicBezTo>
                  <a:cubicBezTo>
                    <a:pt x="803" y="1424"/>
                    <a:pt x="786" y="1412"/>
                    <a:pt x="784" y="1394"/>
                  </a:cubicBezTo>
                  <a:cubicBezTo>
                    <a:pt x="781" y="1375"/>
                    <a:pt x="794" y="1358"/>
                    <a:pt x="812" y="1356"/>
                  </a:cubicBezTo>
                  <a:cubicBezTo>
                    <a:pt x="1126" y="1308"/>
                    <a:pt x="1362" y="1033"/>
                    <a:pt x="1362" y="715"/>
                  </a:cubicBezTo>
                  <a:cubicBezTo>
                    <a:pt x="1362" y="357"/>
                    <a:pt x="1072" y="67"/>
                    <a:pt x="714" y="67"/>
                  </a:cubicBezTo>
                  <a:cubicBezTo>
                    <a:pt x="357" y="67"/>
                    <a:pt x="66" y="357"/>
                    <a:pt x="66" y="715"/>
                  </a:cubicBezTo>
                  <a:cubicBezTo>
                    <a:pt x="66" y="1033"/>
                    <a:pt x="303" y="1308"/>
                    <a:pt x="617" y="1356"/>
                  </a:cubicBezTo>
                  <a:cubicBezTo>
                    <a:pt x="635" y="1358"/>
                    <a:pt x="648" y="1375"/>
                    <a:pt x="645" y="1394"/>
                  </a:cubicBezTo>
                  <a:cubicBezTo>
                    <a:pt x="643" y="1410"/>
                    <a:pt x="628" y="1422"/>
                    <a:pt x="612" y="142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778">
              <a:extLst>
                <a:ext uri="{FF2B5EF4-FFF2-40B4-BE49-F238E27FC236}">
                  <a16:creationId xmlns:a16="http://schemas.microsoft.com/office/drawing/2014/main" xmlns="" id="{199371F3-7ADA-4787-AFF4-E7D25D359219}"/>
                </a:ext>
              </a:extLst>
            </p:cNvPr>
            <p:cNvSpPr>
              <a:spLocks/>
            </p:cNvSpPr>
            <p:nvPr/>
          </p:nvSpPr>
          <p:spPr bwMode="gray">
            <a:xfrm>
              <a:off x="4899313" y="2791795"/>
              <a:ext cx="43645" cy="43647"/>
            </a:xfrm>
            <a:custGeom>
              <a:avLst/>
              <a:gdLst>
                <a:gd name="T0" fmla="*/ 2147483646 w 139"/>
                <a:gd name="T1" fmla="*/ 2147483646 h 138"/>
                <a:gd name="T2" fmla="*/ 2147483646 w 139"/>
                <a:gd name="T3" fmla="*/ 2147483646 h 138"/>
                <a:gd name="T4" fmla="*/ 0 w 139"/>
                <a:gd name="T5" fmla="*/ 2147483646 h 138"/>
                <a:gd name="T6" fmla="*/ 2147483646 w 139"/>
                <a:gd name="T7" fmla="*/ 0 h 138"/>
                <a:gd name="T8" fmla="*/ 2147483646 w 139"/>
                <a:gd name="T9" fmla="*/ 2147483646 h 138"/>
                <a:gd name="T10" fmla="*/ 2147483646 w 139"/>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779">
              <a:extLst>
                <a:ext uri="{FF2B5EF4-FFF2-40B4-BE49-F238E27FC236}">
                  <a16:creationId xmlns:a16="http://schemas.microsoft.com/office/drawing/2014/main" xmlns="" id="{8C08D653-DB7D-4496-86DE-11E3E7242783}"/>
                </a:ext>
              </a:extLst>
            </p:cNvPr>
            <p:cNvSpPr>
              <a:spLocks/>
            </p:cNvSpPr>
            <p:nvPr/>
          </p:nvSpPr>
          <p:spPr bwMode="gray">
            <a:xfrm>
              <a:off x="4966237" y="2791795"/>
              <a:ext cx="46556" cy="43647"/>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780">
              <a:extLst>
                <a:ext uri="{FF2B5EF4-FFF2-40B4-BE49-F238E27FC236}">
                  <a16:creationId xmlns:a16="http://schemas.microsoft.com/office/drawing/2014/main" xmlns="" id="{94994A6A-5E1D-4134-82D5-1427EEA9603C}"/>
                </a:ext>
              </a:extLst>
            </p:cNvPr>
            <p:cNvSpPr>
              <a:spLocks noEditPoints="1"/>
            </p:cNvSpPr>
            <p:nvPr/>
          </p:nvSpPr>
          <p:spPr bwMode="gray">
            <a:xfrm>
              <a:off x="4910952" y="2559015"/>
              <a:ext cx="93112" cy="90203"/>
            </a:xfrm>
            <a:custGeom>
              <a:avLst/>
              <a:gdLst>
                <a:gd name="T0" fmla="*/ 2147483646 w 288"/>
                <a:gd name="T1" fmla="*/ 2147483646 h 287"/>
                <a:gd name="T2" fmla="*/ 2147483646 w 288"/>
                <a:gd name="T3" fmla="*/ 2147483646 h 287"/>
                <a:gd name="T4" fmla="*/ 2147483646 w 288"/>
                <a:gd name="T5" fmla="*/ 2147483646 h 287"/>
                <a:gd name="T6" fmla="*/ 2147483646 w 288"/>
                <a:gd name="T7" fmla="*/ 2147483646 h 287"/>
                <a:gd name="T8" fmla="*/ 2147483646 w 288"/>
                <a:gd name="T9" fmla="*/ 2147483646 h 287"/>
                <a:gd name="T10" fmla="*/ 2147483646 w 288"/>
                <a:gd name="T11" fmla="*/ 2147483646 h 287"/>
                <a:gd name="T12" fmla="*/ 2147483646 w 288"/>
                <a:gd name="T13" fmla="*/ 2147483646 h 287"/>
                <a:gd name="T14" fmla="*/ 2147483646 w 288"/>
                <a:gd name="T15" fmla="*/ 2147483646 h 287"/>
                <a:gd name="T16" fmla="*/ 0 w 288"/>
                <a:gd name="T17" fmla="*/ 2147483646 h 287"/>
                <a:gd name="T18" fmla="*/ 2147483646 w 288"/>
                <a:gd name="T19" fmla="*/ 0 h 287"/>
                <a:gd name="T20" fmla="*/ 2147483646 w 288"/>
                <a:gd name="T21" fmla="*/ 2147483646 h 287"/>
                <a:gd name="T22" fmla="*/ 2147483646 w 288"/>
                <a:gd name="T23" fmla="*/ 2147483646 h 2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7">
                  <a:moveTo>
                    <a:pt x="144" y="13"/>
                  </a:moveTo>
                  <a:lnTo>
                    <a:pt x="144" y="13"/>
                  </a:lnTo>
                  <a:cubicBezTo>
                    <a:pt x="72" y="13"/>
                    <a:pt x="14" y="72"/>
                    <a:pt x="14" y="144"/>
                  </a:cubicBezTo>
                  <a:cubicBezTo>
                    <a:pt x="14" y="215"/>
                    <a:pt x="72" y="274"/>
                    <a:pt x="144" y="274"/>
                  </a:cubicBezTo>
                  <a:cubicBezTo>
                    <a:pt x="216" y="274"/>
                    <a:pt x="274" y="215"/>
                    <a:pt x="274" y="144"/>
                  </a:cubicBezTo>
                  <a:cubicBezTo>
                    <a:pt x="274" y="72"/>
                    <a:pt x="216" y="13"/>
                    <a:pt x="144" y="13"/>
                  </a:cubicBezTo>
                  <a:close/>
                  <a:moveTo>
                    <a:pt x="144" y="287"/>
                  </a:moveTo>
                  <a:lnTo>
                    <a:pt x="144" y="287"/>
                  </a:lnTo>
                  <a:cubicBezTo>
                    <a:pt x="65" y="287"/>
                    <a:pt x="0" y="223"/>
                    <a:pt x="0" y="144"/>
                  </a:cubicBezTo>
                  <a:cubicBezTo>
                    <a:pt x="0" y="64"/>
                    <a:pt x="65" y="0"/>
                    <a:pt x="144" y="0"/>
                  </a:cubicBezTo>
                  <a:cubicBezTo>
                    <a:pt x="223" y="0"/>
                    <a:pt x="288" y="64"/>
                    <a:pt x="288" y="144"/>
                  </a:cubicBezTo>
                  <a:cubicBezTo>
                    <a:pt x="288" y="223"/>
                    <a:pt x="223" y="287"/>
                    <a:pt x="144" y="28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781">
              <a:extLst>
                <a:ext uri="{FF2B5EF4-FFF2-40B4-BE49-F238E27FC236}">
                  <a16:creationId xmlns:a16="http://schemas.microsoft.com/office/drawing/2014/main" xmlns="" id="{6CFDA31A-C12F-4E7F-A85A-D8744E418776}"/>
                </a:ext>
              </a:extLst>
            </p:cNvPr>
            <p:cNvSpPr>
              <a:spLocks/>
            </p:cNvSpPr>
            <p:nvPr/>
          </p:nvSpPr>
          <p:spPr bwMode="gray">
            <a:xfrm>
              <a:off x="4945869" y="2430986"/>
              <a:ext cx="23278" cy="130940"/>
            </a:xfrm>
            <a:custGeom>
              <a:avLst/>
              <a:gdLst>
                <a:gd name="T0" fmla="*/ 0 w 70"/>
                <a:gd name="T1" fmla="*/ 0 h 410"/>
                <a:gd name="T2" fmla="*/ 0 w 70"/>
                <a:gd name="T3" fmla="*/ 0 h 410"/>
                <a:gd name="T4" fmla="*/ 2147483646 w 70"/>
                <a:gd name="T5" fmla="*/ 0 h 410"/>
                <a:gd name="T6" fmla="*/ 2147483646 w 70"/>
                <a:gd name="T7" fmla="*/ 2147483646 h 410"/>
                <a:gd name="T8" fmla="*/ 2147483646 w 70"/>
                <a:gd name="T9" fmla="*/ 2147483646 h 410"/>
                <a:gd name="T10" fmla="*/ 2147483646 w 70"/>
                <a:gd name="T11" fmla="*/ 2147483646 h 410"/>
                <a:gd name="T12" fmla="*/ 0 w 70"/>
                <a:gd name="T13" fmla="*/ 0 h 4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410">
                  <a:moveTo>
                    <a:pt x="0" y="0"/>
                  </a:moveTo>
                  <a:lnTo>
                    <a:pt x="0" y="0"/>
                  </a:lnTo>
                  <a:lnTo>
                    <a:pt x="70" y="0"/>
                  </a:lnTo>
                  <a:lnTo>
                    <a:pt x="61" y="410"/>
                  </a:lnTo>
                  <a:cubicBezTo>
                    <a:pt x="61" y="410"/>
                    <a:pt x="51" y="408"/>
                    <a:pt x="35" y="408"/>
                  </a:cubicBezTo>
                  <a:cubicBezTo>
                    <a:pt x="19" y="408"/>
                    <a:pt x="9" y="410"/>
                    <a:pt x="9" y="410"/>
                  </a:cubicBezTo>
                  <a:lnTo>
                    <a:pt x="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782">
              <a:extLst>
                <a:ext uri="{FF2B5EF4-FFF2-40B4-BE49-F238E27FC236}">
                  <a16:creationId xmlns:a16="http://schemas.microsoft.com/office/drawing/2014/main" xmlns="" id="{27FC06CB-55F3-4E32-9EDF-FF5DBCC19885}"/>
                </a:ext>
              </a:extLst>
            </p:cNvPr>
            <p:cNvSpPr>
              <a:spLocks/>
            </p:cNvSpPr>
            <p:nvPr/>
          </p:nvSpPr>
          <p:spPr bwMode="gray">
            <a:xfrm>
              <a:off x="4966237" y="2515368"/>
              <a:ext cx="23278" cy="46556"/>
            </a:xfrm>
            <a:custGeom>
              <a:avLst/>
              <a:gdLst>
                <a:gd name="T0" fmla="*/ 2147483646 w 68"/>
                <a:gd name="T1" fmla="*/ 0 h 141"/>
                <a:gd name="T2" fmla="*/ 2147483646 w 68"/>
                <a:gd name="T3" fmla="*/ 0 h 141"/>
                <a:gd name="T4" fmla="*/ 2147483646 w 68"/>
                <a:gd name="T5" fmla="*/ 2147483646 h 141"/>
                <a:gd name="T6" fmla="*/ 2147483646 w 68"/>
                <a:gd name="T7" fmla="*/ 2147483646 h 141"/>
                <a:gd name="T8" fmla="*/ 2147483646 w 68"/>
                <a:gd name="T9" fmla="*/ 2147483646 h 141"/>
                <a:gd name="T10" fmla="*/ 0 w 68"/>
                <a:gd name="T11" fmla="*/ 2147483646 h 141"/>
                <a:gd name="T12" fmla="*/ 2147483646 w 68"/>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41">
                  <a:moveTo>
                    <a:pt x="30" y="0"/>
                  </a:moveTo>
                  <a:lnTo>
                    <a:pt x="30" y="0"/>
                  </a:lnTo>
                  <a:lnTo>
                    <a:pt x="68" y="12"/>
                  </a:lnTo>
                  <a:lnTo>
                    <a:pt x="17" y="141"/>
                  </a:lnTo>
                  <a:cubicBezTo>
                    <a:pt x="17" y="141"/>
                    <a:pt x="14" y="139"/>
                    <a:pt x="9" y="137"/>
                  </a:cubicBezTo>
                  <a:cubicBezTo>
                    <a:pt x="4" y="136"/>
                    <a:pt x="0" y="136"/>
                    <a:pt x="0" y="136"/>
                  </a:cubicBezTo>
                  <a:lnTo>
                    <a:pt x="3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783">
              <a:extLst>
                <a:ext uri="{FF2B5EF4-FFF2-40B4-BE49-F238E27FC236}">
                  <a16:creationId xmlns:a16="http://schemas.microsoft.com/office/drawing/2014/main" xmlns="" id="{006C3C8E-A3C0-4DB9-9119-20EE3CF5006D}"/>
                </a:ext>
              </a:extLst>
            </p:cNvPr>
            <p:cNvSpPr>
              <a:spLocks/>
            </p:cNvSpPr>
            <p:nvPr/>
          </p:nvSpPr>
          <p:spPr bwMode="gray">
            <a:xfrm>
              <a:off x="4972056" y="2471722"/>
              <a:ext cx="69834" cy="98932"/>
            </a:xfrm>
            <a:custGeom>
              <a:avLst/>
              <a:gdLst>
                <a:gd name="T0" fmla="*/ 2147483646 w 217"/>
                <a:gd name="T1" fmla="*/ 0 h 309"/>
                <a:gd name="T2" fmla="*/ 2147483646 w 217"/>
                <a:gd name="T3" fmla="*/ 0 h 309"/>
                <a:gd name="T4" fmla="*/ 2147483646 w 217"/>
                <a:gd name="T5" fmla="*/ 2147483646 h 309"/>
                <a:gd name="T6" fmla="*/ 2147483646 w 217"/>
                <a:gd name="T7" fmla="*/ 2147483646 h 309"/>
                <a:gd name="T8" fmla="*/ 2147483646 w 217"/>
                <a:gd name="T9" fmla="*/ 2147483646 h 309"/>
                <a:gd name="T10" fmla="*/ 0 w 217"/>
                <a:gd name="T11" fmla="*/ 2147483646 h 309"/>
                <a:gd name="T12" fmla="*/ 2147483646 w 217"/>
                <a:gd name="T13" fmla="*/ 0 h 3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309">
                  <a:moveTo>
                    <a:pt x="156" y="0"/>
                  </a:moveTo>
                  <a:lnTo>
                    <a:pt x="156" y="0"/>
                  </a:lnTo>
                  <a:lnTo>
                    <a:pt x="217" y="35"/>
                  </a:lnTo>
                  <a:lnTo>
                    <a:pt x="45" y="309"/>
                  </a:lnTo>
                  <a:cubicBezTo>
                    <a:pt x="45" y="309"/>
                    <a:pt x="37" y="302"/>
                    <a:pt x="24" y="294"/>
                  </a:cubicBezTo>
                  <a:cubicBezTo>
                    <a:pt x="10" y="286"/>
                    <a:pt x="0" y="283"/>
                    <a:pt x="0" y="283"/>
                  </a:cubicBezTo>
                  <a:lnTo>
                    <a:pt x="156"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784">
              <a:extLst>
                <a:ext uri="{FF2B5EF4-FFF2-40B4-BE49-F238E27FC236}">
                  <a16:creationId xmlns:a16="http://schemas.microsoft.com/office/drawing/2014/main" xmlns="" id="{BF2946F4-A2CE-4471-8E5D-7DCA1ADCC0D4}"/>
                </a:ext>
              </a:extLst>
            </p:cNvPr>
            <p:cNvSpPr>
              <a:spLocks/>
            </p:cNvSpPr>
            <p:nvPr/>
          </p:nvSpPr>
          <p:spPr bwMode="gray">
            <a:xfrm>
              <a:off x="4989515" y="2538646"/>
              <a:ext cx="37826" cy="34917"/>
            </a:xfrm>
            <a:custGeom>
              <a:avLst/>
              <a:gdLst>
                <a:gd name="T0" fmla="*/ 2147483646 w 121"/>
                <a:gd name="T1" fmla="*/ 0 h 115"/>
                <a:gd name="T2" fmla="*/ 2147483646 w 121"/>
                <a:gd name="T3" fmla="*/ 0 h 115"/>
                <a:gd name="T4" fmla="*/ 2147483646 w 121"/>
                <a:gd name="T5" fmla="*/ 2147483646 h 115"/>
                <a:gd name="T6" fmla="*/ 2147483646 w 121"/>
                <a:gd name="T7" fmla="*/ 2147483646 h 115"/>
                <a:gd name="T8" fmla="*/ 2147483646 w 121"/>
                <a:gd name="T9" fmla="*/ 2147483646 h 115"/>
                <a:gd name="T10" fmla="*/ 0 w 121"/>
                <a:gd name="T11" fmla="*/ 2147483646 h 115"/>
                <a:gd name="T12" fmla="*/ 2147483646 w 121"/>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15">
                  <a:moveTo>
                    <a:pt x="94" y="0"/>
                  </a:moveTo>
                  <a:lnTo>
                    <a:pt x="94" y="0"/>
                  </a:lnTo>
                  <a:lnTo>
                    <a:pt x="121" y="30"/>
                  </a:lnTo>
                  <a:lnTo>
                    <a:pt x="12" y="115"/>
                  </a:lnTo>
                  <a:cubicBezTo>
                    <a:pt x="12" y="115"/>
                    <a:pt x="10" y="112"/>
                    <a:pt x="6" y="108"/>
                  </a:cubicBezTo>
                  <a:cubicBezTo>
                    <a:pt x="3" y="104"/>
                    <a:pt x="0" y="102"/>
                    <a:pt x="0" y="102"/>
                  </a:cubicBezTo>
                  <a:lnTo>
                    <a:pt x="94"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785">
              <a:extLst>
                <a:ext uri="{FF2B5EF4-FFF2-40B4-BE49-F238E27FC236}">
                  <a16:creationId xmlns:a16="http://schemas.microsoft.com/office/drawing/2014/main" xmlns="" id="{E5C250A1-6802-4EC9-84B4-28ACCDF75A74}"/>
                </a:ext>
              </a:extLst>
            </p:cNvPr>
            <p:cNvSpPr>
              <a:spLocks/>
            </p:cNvSpPr>
            <p:nvPr/>
          </p:nvSpPr>
          <p:spPr bwMode="gray">
            <a:xfrm>
              <a:off x="4992425" y="2521187"/>
              <a:ext cx="96021" cy="69834"/>
            </a:xfrm>
            <a:custGeom>
              <a:avLst/>
              <a:gdLst>
                <a:gd name="T0" fmla="*/ 2147483646 w 307"/>
                <a:gd name="T1" fmla="*/ 0 h 212"/>
                <a:gd name="T2" fmla="*/ 2147483646 w 307"/>
                <a:gd name="T3" fmla="*/ 0 h 212"/>
                <a:gd name="T4" fmla="*/ 2147483646 w 307"/>
                <a:gd name="T5" fmla="*/ 2147483646 h 212"/>
                <a:gd name="T6" fmla="*/ 2147483646 w 307"/>
                <a:gd name="T7" fmla="*/ 2147483646 h 212"/>
                <a:gd name="T8" fmla="*/ 2147483646 w 307"/>
                <a:gd name="T9" fmla="*/ 2147483646 h 212"/>
                <a:gd name="T10" fmla="*/ 0 w 307"/>
                <a:gd name="T11" fmla="*/ 2147483646 h 212"/>
                <a:gd name="T12" fmla="*/ 2147483646 w 307"/>
                <a:gd name="T13" fmla="*/ 0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7" h="212">
                  <a:moveTo>
                    <a:pt x="273" y="0"/>
                  </a:moveTo>
                  <a:lnTo>
                    <a:pt x="273" y="0"/>
                  </a:lnTo>
                  <a:lnTo>
                    <a:pt x="307" y="61"/>
                  </a:lnTo>
                  <a:lnTo>
                    <a:pt x="25" y="212"/>
                  </a:lnTo>
                  <a:cubicBezTo>
                    <a:pt x="25" y="212"/>
                    <a:pt x="22" y="202"/>
                    <a:pt x="14" y="188"/>
                  </a:cubicBezTo>
                  <a:cubicBezTo>
                    <a:pt x="7" y="175"/>
                    <a:pt x="0" y="167"/>
                    <a:pt x="0" y="167"/>
                  </a:cubicBezTo>
                  <a:lnTo>
                    <a:pt x="27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786">
              <a:extLst>
                <a:ext uri="{FF2B5EF4-FFF2-40B4-BE49-F238E27FC236}">
                  <a16:creationId xmlns:a16="http://schemas.microsoft.com/office/drawing/2014/main" xmlns="" id="{9D502D8D-E35B-45A2-BE8A-D6A4A1610784}"/>
                </a:ext>
              </a:extLst>
            </p:cNvPr>
            <p:cNvSpPr>
              <a:spLocks/>
            </p:cNvSpPr>
            <p:nvPr/>
          </p:nvSpPr>
          <p:spPr bwMode="gray">
            <a:xfrm>
              <a:off x="5001154" y="2576473"/>
              <a:ext cx="43645" cy="17459"/>
            </a:xfrm>
            <a:custGeom>
              <a:avLst/>
              <a:gdLst>
                <a:gd name="T0" fmla="*/ 2147483646 w 140"/>
                <a:gd name="T1" fmla="*/ 0 h 58"/>
                <a:gd name="T2" fmla="*/ 2147483646 w 140"/>
                <a:gd name="T3" fmla="*/ 0 h 58"/>
                <a:gd name="T4" fmla="*/ 2147483646 w 140"/>
                <a:gd name="T5" fmla="*/ 2147483646 h 58"/>
                <a:gd name="T6" fmla="*/ 2147483646 w 140"/>
                <a:gd name="T7" fmla="*/ 2147483646 h 58"/>
                <a:gd name="T8" fmla="*/ 2147483646 w 140"/>
                <a:gd name="T9" fmla="*/ 2147483646 h 58"/>
                <a:gd name="T10" fmla="*/ 0 w 140"/>
                <a:gd name="T11" fmla="*/ 2147483646 h 58"/>
                <a:gd name="T12" fmla="*/ 2147483646 w 140"/>
                <a:gd name="T13" fmla="*/ 0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8">
                  <a:moveTo>
                    <a:pt x="132" y="0"/>
                  </a:moveTo>
                  <a:lnTo>
                    <a:pt x="132" y="0"/>
                  </a:lnTo>
                  <a:lnTo>
                    <a:pt x="140" y="39"/>
                  </a:lnTo>
                  <a:lnTo>
                    <a:pt x="3" y="58"/>
                  </a:lnTo>
                  <a:cubicBezTo>
                    <a:pt x="3" y="58"/>
                    <a:pt x="3" y="55"/>
                    <a:pt x="2" y="49"/>
                  </a:cubicBezTo>
                  <a:cubicBezTo>
                    <a:pt x="1" y="44"/>
                    <a:pt x="0" y="41"/>
                    <a:pt x="0" y="41"/>
                  </a:cubicBezTo>
                  <a:lnTo>
                    <a:pt x="132"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787">
              <a:extLst>
                <a:ext uri="{FF2B5EF4-FFF2-40B4-BE49-F238E27FC236}">
                  <a16:creationId xmlns:a16="http://schemas.microsoft.com/office/drawing/2014/main" xmlns="" id="{3298EDA7-4B38-45B2-9BAC-14D7B4EFDC4E}"/>
                </a:ext>
              </a:extLst>
            </p:cNvPr>
            <p:cNvSpPr>
              <a:spLocks/>
            </p:cNvSpPr>
            <p:nvPr/>
          </p:nvSpPr>
          <p:spPr bwMode="gray">
            <a:xfrm>
              <a:off x="5001154" y="2593932"/>
              <a:ext cx="101841" cy="23278"/>
            </a:xfrm>
            <a:custGeom>
              <a:avLst/>
              <a:gdLst>
                <a:gd name="T0" fmla="*/ 2147483646 w 323"/>
                <a:gd name="T1" fmla="*/ 0 h 70"/>
                <a:gd name="T2" fmla="*/ 2147483646 w 323"/>
                <a:gd name="T3" fmla="*/ 0 h 70"/>
                <a:gd name="T4" fmla="*/ 2147483646 w 323"/>
                <a:gd name="T5" fmla="*/ 2147483646 h 70"/>
                <a:gd name="T6" fmla="*/ 0 w 323"/>
                <a:gd name="T7" fmla="*/ 2147483646 h 70"/>
                <a:gd name="T8" fmla="*/ 2147483646 w 323"/>
                <a:gd name="T9" fmla="*/ 2147483646 h 70"/>
                <a:gd name="T10" fmla="*/ 2147483646 w 323"/>
                <a:gd name="T11" fmla="*/ 2147483646 h 70"/>
                <a:gd name="T12" fmla="*/ 2147483646 w 323"/>
                <a:gd name="T13" fmla="*/ 0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3" h="70">
                  <a:moveTo>
                    <a:pt x="323" y="0"/>
                  </a:moveTo>
                  <a:lnTo>
                    <a:pt x="323" y="0"/>
                  </a:lnTo>
                  <a:lnTo>
                    <a:pt x="323" y="70"/>
                  </a:lnTo>
                  <a:lnTo>
                    <a:pt x="0" y="56"/>
                  </a:lnTo>
                  <a:cubicBezTo>
                    <a:pt x="0" y="56"/>
                    <a:pt x="3" y="46"/>
                    <a:pt x="3" y="30"/>
                  </a:cubicBezTo>
                  <a:cubicBezTo>
                    <a:pt x="3" y="14"/>
                    <a:pt x="1" y="4"/>
                    <a:pt x="1" y="4"/>
                  </a:cubicBezTo>
                  <a:lnTo>
                    <a:pt x="32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788">
              <a:extLst>
                <a:ext uri="{FF2B5EF4-FFF2-40B4-BE49-F238E27FC236}">
                  <a16:creationId xmlns:a16="http://schemas.microsoft.com/office/drawing/2014/main" xmlns="" id="{0F7DFDF7-DFFF-42D4-83E6-E6B2E9F67AD8}"/>
                </a:ext>
              </a:extLst>
            </p:cNvPr>
            <p:cNvSpPr>
              <a:spLocks/>
            </p:cNvSpPr>
            <p:nvPr/>
          </p:nvSpPr>
          <p:spPr bwMode="gray">
            <a:xfrm>
              <a:off x="5001154" y="2614299"/>
              <a:ext cx="43645" cy="20369"/>
            </a:xfrm>
            <a:custGeom>
              <a:avLst/>
              <a:gdLst>
                <a:gd name="T0" fmla="*/ 2147483646 w 141"/>
                <a:gd name="T1" fmla="*/ 2147483646 h 69"/>
                <a:gd name="T2" fmla="*/ 2147483646 w 141"/>
                <a:gd name="T3" fmla="*/ 2147483646 h 69"/>
                <a:gd name="T4" fmla="*/ 2147483646 w 141"/>
                <a:gd name="T5" fmla="*/ 2147483646 h 69"/>
                <a:gd name="T6" fmla="*/ 0 w 141"/>
                <a:gd name="T7" fmla="*/ 2147483646 h 69"/>
                <a:gd name="T8" fmla="*/ 2147483646 w 141"/>
                <a:gd name="T9" fmla="*/ 2147483646 h 69"/>
                <a:gd name="T10" fmla="*/ 2147483646 w 141"/>
                <a:gd name="T11" fmla="*/ 0 h 69"/>
                <a:gd name="T12" fmla="*/ 2147483646 w 141"/>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69">
                  <a:moveTo>
                    <a:pt x="141" y="31"/>
                  </a:moveTo>
                  <a:lnTo>
                    <a:pt x="141" y="31"/>
                  </a:lnTo>
                  <a:lnTo>
                    <a:pt x="128" y="69"/>
                  </a:lnTo>
                  <a:lnTo>
                    <a:pt x="0" y="16"/>
                  </a:lnTo>
                  <a:cubicBezTo>
                    <a:pt x="0" y="16"/>
                    <a:pt x="2" y="13"/>
                    <a:pt x="4" y="8"/>
                  </a:cubicBezTo>
                  <a:cubicBezTo>
                    <a:pt x="5" y="3"/>
                    <a:pt x="6" y="0"/>
                    <a:pt x="6" y="0"/>
                  </a:cubicBezTo>
                  <a:lnTo>
                    <a:pt x="141" y="3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789">
              <a:extLst>
                <a:ext uri="{FF2B5EF4-FFF2-40B4-BE49-F238E27FC236}">
                  <a16:creationId xmlns:a16="http://schemas.microsoft.com/office/drawing/2014/main" xmlns="" id="{C1CD9A23-DBBE-4A9C-AD3B-C399BAE80F7F}"/>
                </a:ext>
              </a:extLst>
            </p:cNvPr>
            <p:cNvSpPr>
              <a:spLocks/>
            </p:cNvSpPr>
            <p:nvPr/>
          </p:nvSpPr>
          <p:spPr bwMode="gray">
            <a:xfrm>
              <a:off x="4992425" y="2620119"/>
              <a:ext cx="96021" cy="69834"/>
            </a:xfrm>
            <a:custGeom>
              <a:avLst/>
              <a:gdLst>
                <a:gd name="T0" fmla="*/ 2147483646 w 309"/>
                <a:gd name="T1" fmla="*/ 2147483646 h 219"/>
                <a:gd name="T2" fmla="*/ 2147483646 w 309"/>
                <a:gd name="T3" fmla="*/ 2147483646 h 219"/>
                <a:gd name="T4" fmla="*/ 2147483646 w 309"/>
                <a:gd name="T5" fmla="*/ 2147483646 h 219"/>
                <a:gd name="T6" fmla="*/ 0 w 309"/>
                <a:gd name="T7" fmla="*/ 2147483646 h 219"/>
                <a:gd name="T8" fmla="*/ 2147483646 w 309"/>
                <a:gd name="T9" fmla="*/ 2147483646 h 219"/>
                <a:gd name="T10" fmla="*/ 2147483646 w 309"/>
                <a:gd name="T11" fmla="*/ 0 h 219"/>
                <a:gd name="T12" fmla="*/ 2147483646 w 309"/>
                <a:gd name="T13" fmla="*/ 2147483646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219">
                  <a:moveTo>
                    <a:pt x="309" y="159"/>
                  </a:moveTo>
                  <a:lnTo>
                    <a:pt x="309" y="159"/>
                  </a:lnTo>
                  <a:lnTo>
                    <a:pt x="273" y="219"/>
                  </a:lnTo>
                  <a:lnTo>
                    <a:pt x="0" y="44"/>
                  </a:lnTo>
                  <a:cubicBezTo>
                    <a:pt x="0" y="44"/>
                    <a:pt x="7" y="37"/>
                    <a:pt x="15" y="24"/>
                  </a:cubicBezTo>
                  <a:cubicBezTo>
                    <a:pt x="23" y="10"/>
                    <a:pt x="26" y="0"/>
                    <a:pt x="26" y="0"/>
                  </a:cubicBezTo>
                  <a:lnTo>
                    <a:pt x="309" y="159"/>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790">
              <a:extLst>
                <a:ext uri="{FF2B5EF4-FFF2-40B4-BE49-F238E27FC236}">
                  <a16:creationId xmlns:a16="http://schemas.microsoft.com/office/drawing/2014/main" xmlns="" id="{1C4D5BA3-7C6C-4276-BABC-7FC8982197B5}"/>
                </a:ext>
              </a:extLst>
            </p:cNvPr>
            <p:cNvSpPr>
              <a:spLocks/>
            </p:cNvSpPr>
            <p:nvPr/>
          </p:nvSpPr>
          <p:spPr bwMode="gray">
            <a:xfrm>
              <a:off x="4986606" y="2634669"/>
              <a:ext cx="37826" cy="37828"/>
            </a:xfrm>
            <a:custGeom>
              <a:avLst/>
              <a:gdLst>
                <a:gd name="T0" fmla="*/ 2147483646 w 115"/>
                <a:gd name="T1" fmla="*/ 2147483646 h 121"/>
                <a:gd name="T2" fmla="*/ 2147483646 w 115"/>
                <a:gd name="T3" fmla="*/ 2147483646 h 121"/>
                <a:gd name="T4" fmla="*/ 2147483646 w 115"/>
                <a:gd name="T5" fmla="*/ 2147483646 h 121"/>
                <a:gd name="T6" fmla="*/ 0 w 115"/>
                <a:gd name="T7" fmla="*/ 2147483646 h 121"/>
                <a:gd name="T8" fmla="*/ 2147483646 w 115"/>
                <a:gd name="T9" fmla="*/ 2147483646 h 121"/>
                <a:gd name="T10" fmla="*/ 2147483646 w 115"/>
                <a:gd name="T11" fmla="*/ 0 h 121"/>
                <a:gd name="T12" fmla="*/ 2147483646 w 115"/>
                <a:gd name="T13" fmla="*/ 21474836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 h="121">
                  <a:moveTo>
                    <a:pt x="115" y="94"/>
                  </a:moveTo>
                  <a:lnTo>
                    <a:pt x="115" y="94"/>
                  </a:lnTo>
                  <a:lnTo>
                    <a:pt x="85" y="121"/>
                  </a:lnTo>
                  <a:lnTo>
                    <a:pt x="0" y="11"/>
                  </a:lnTo>
                  <a:cubicBezTo>
                    <a:pt x="0" y="11"/>
                    <a:pt x="3" y="10"/>
                    <a:pt x="8" y="6"/>
                  </a:cubicBezTo>
                  <a:cubicBezTo>
                    <a:pt x="12" y="3"/>
                    <a:pt x="14" y="0"/>
                    <a:pt x="14" y="0"/>
                  </a:cubicBezTo>
                  <a:lnTo>
                    <a:pt x="115" y="9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791">
              <a:extLst>
                <a:ext uri="{FF2B5EF4-FFF2-40B4-BE49-F238E27FC236}">
                  <a16:creationId xmlns:a16="http://schemas.microsoft.com/office/drawing/2014/main" xmlns="" id="{A889FFB8-03A8-4042-B5A3-3D74040AFE12}"/>
                </a:ext>
              </a:extLst>
            </p:cNvPr>
            <p:cNvSpPr>
              <a:spLocks/>
            </p:cNvSpPr>
            <p:nvPr/>
          </p:nvSpPr>
          <p:spPr bwMode="gray">
            <a:xfrm>
              <a:off x="4972056" y="2637577"/>
              <a:ext cx="69834" cy="101842"/>
            </a:xfrm>
            <a:custGeom>
              <a:avLst/>
              <a:gdLst>
                <a:gd name="T0" fmla="*/ 2147483646 w 221"/>
                <a:gd name="T1" fmla="*/ 2147483646 h 318"/>
                <a:gd name="T2" fmla="*/ 2147483646 w 221"/>
                <a:gd name="T3" fmla="*/ 2147483646 h 318"/>
                <a:gd name="T4" fmla="*/ 2147483646 w 221"/>
                <a:gd name="T5" fmla="*/ 2147483646 h 318"/>
                <a:gd name="T6" fmla="*/ 0 w 221"/>
                <a:gd name="T7" fmla="*/ 2147483646 h 318"/>
                <a:gd name="T8" fmla="*/ 2147483646 w 221"/>
                <a:gd name="T9" fmla="*/ 2147483646 h 318"/>
                <a:gd name="T10" fmla="*/ 2147483646 w 221"/>
                <a:gd name="T11" fmla="*/ 0 h 318"/>
                <a:gd name="T12" fmla="*/ 2147483646 w 221"/>
                <a:gd name="T13" fmla="*/ 2147483646 h 3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1" h="318">
                  <a:moveTo>
                    <a:pt x="221" y="284"/>
                  </a:moveTo>
                  <a:lnTo>
                    <a:pt x="221" y="284"/>
                  </a:lnTo>
                  <a:lnTo>
                    <a:pt x="159" y="318"/>
                  </a:lnTo>
                  <a:lnTo>
                    <a:pt x="0" y="26"/>
                  </a:lnTo>
                  <a:cubicBezTo>
                    <a:pt x="0" y="26"/>
                    <a:pt x="10" y="23"/>
                    <a:pt x="24" y="15"/>
                  </a:cubicBezTo>
                  <a:cubicBezTo>
                    <a:pt x="38" y="7"/>
                    <a:pt x="45" y="0"/>
                    <a:pt x="45" y="0"/>
                  </a:cubicBezTo>
                  <a:lnTo>
                    <a:pt x="221" y="28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792">
              <a:extLst>
                <a:ext uri="{FF2B5EF4-FFF2-40B4-BE49-F238E27FC236}">
                  <a16:creationId xmlns:a16="http://schemas.microsoft.com/office/drawing/2014/main" xmlns="" id="{F32C988E-C436-4458-BCEB-676574482C95}"/>
                </a:ext>
              </a:extLst>
            </p:cNvPr>
            <p:cNvSpPr>
              <a:spLocks/>
            </p:cNvSpPr>
            <p:nvPr/>
          </p:nvSpPr>
          <p:spPr bwMode="gray">
            <a:xfrm>
              <a:off x="4966237" y="2646308"/>
              <a:ext cx="17459" cy="46556"/>
            </a:xfrm>
            <a:custGeom>
              <a:avLst/>
              <a:gdLst>
                <a:gd name="T0" fmla="*/ 2147483646 w 58"/>
                <a:gd name="T1" fmla="*/ 2147483646 h 141"/>
                <a:gd name="T2" fmla="*/ 2147483646 w 58"/>
                <a:gd name="T3" fmla="*/ 2147483646 h 141"/>
                <a:gd name="T4" fmla="*/ 2147483646 w 58"/>
                <a:gd name="T5" fmla="*/ 2147483646 h 141"/>
                <a:gd name="T6" fmla="*/ 0 w 58"/>
                <a:gd name="T7" fmla="*/ 2147483646 h 141"/>
                <a:gd name="T8" fmla="*/ 2147483646 w 58"/>
                <a:gd name="T9" fmla="*/ 2147483646 h 141"/>
                <a:gd name="T10" fmla="*/ 2147483646 w 58"/>
                <a:gd name="T11" fmla="*/ 0 h 141"/>
                <a:gd name="T12" fmla="*/ 2147483646 w 58"/>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141">
                  <a:moveTo>
                    <a:pt x="58" y="133"/>
                  </a:moveTo>
                  <a:lnTo>
                    <a:pt x="58" y="133"/>
                  </a:lnTo>
                  <a:lnTo>
                    <a:pt x="19" y="141"/>
                  </a:lnTo>
                  <a:lnTo>
                    <a:pt x="0" y="4"/>
                  </a:lnTo>
                  <a:cubicBezTo>
                    <a:pt x="0" y="4"/>
                    <a:pt x="4" y="4"/>
                    <a:pt x="9" y="3"/>
                  </a:cubicBezTo>
                  <a:cubicBezTo>
                    <a:pt x="14" y="2"/>
                    <a:pt x="17" y="0"/>
                    <a:pt x="17" y="0"/>
                  </a:cubicBezTo>
                  <a:lnTo>
                    <a:pt x="58" y="13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793">
              <a:extLst>
                <a:ext uri="{FF2B5EF4-FFF2-40B4-BE49-F238E27FC236}">
                  <a16:creationId xmlns:a16="http://schemas.microsoft.com/office/drawing/2014/main" xmlns="" id="{89CFE798-E16D-4F6E-BA2A-6B0F57517A89}"/>
                </a:ext>
              </a:extLst>
            </p:cNvPr>
            <p:cNvSpPr>
              <a:spLocks/>
            </p:cNvSpPr>
            <p:nvPr/>
          </p:nvSpPr>
          <p:spPr bwMode="gray">
            <a:xfrm>
              <a:off x="4942959" y="2646308"/>
              <a:ext cx="23278" cy="104751"/>
            </a:xfrm>
            <a:custGeom>
              <a:avLst/>
              <a:gdLst>
                <a:gd name="T0" fmla="*/ 2147483646 w 70"/>
                <a:gd name="T1" fmla="*/ 2147483646 h 323"/>
                <a:gd name="T2" fmla="*/ 2147483646 w 70"/>
                <a:gd name="T3" fmla="*/ 2147483646 h 323"/>
                <a:gd name="T4" fmla="*/ 0 w 70"/>
                <a:gd name="T5" fmla="*/ 2147483646 h 323"/>
                <a:gd name="T6" fmla="*/ 2147483646 w 70"/>
                <a:gd name="T7" fmla="*/ 0 h 323"/>
                <a:gd name="T8" fmla="*/ 2147483646 w 70"/>
                <a:gd name="T9" fmla="*/ 2147483646 h 323"/>
                <a:gd name="T10" fmla="*/ 2147483646 w 70"/>
                <a:gd name="T11" fmla="*/ 0 h 323"/>
                <a:gd name="T12" fmla="*/ 2147483646 w 70"/>
                <a:gd name="T13" fmla="*/ 2147483646 h 3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323">
                  <a:moveTo>
                    <a:pt x="70" y="323"/>
                  </a:moveTo>
                  <a:lnTo>
                    <a:pt x="70" y="323"/>
                  </a:lnTo>
                  <a:lnTo>
                    <a:pt x="0" y="322"/>
                  </a:lnTo>
                  <a:lnTo>
                    <a:pt x="15" y="0"/>
                  </a:lnTo>
                  <a:cubicBezTo>
                    <a:pt x="15" y="0"/>
                    <a:pt x="25" y="2"/>
                    <a:pt x="41" y="2"/>
                  </a:cubicBezTo>
                  <a:cubicBezTo>
                    <a:pt x="57" y="3"/>
                    <a:pt x="67" y="0"/>
                    <a:pt x="67" y="0"/>
                  </a:cubicBezTo>
                  <a:lnTo>
                    <a:pt x="70" y="32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794">
              <a:extLst>
                <a:ext uri="{FF2B5EF4-FFF2-40B4-BE49-F238E27FC236}">
                  <a16:creationId xmlns:a16="http://schemas.microsoft.com/office/drawing/2014/main" xmlns="" id="{889CB323-A0F6-41AA-8696-C44F3042BAA9}"/>
                </a:ext>
              </a:extLst>
            </p:cNvPr>
            <p:cNvSpPr>
              <a:spLocks/>
            </p:cNvSpPr>
            <p:nvPr/>
          </p:nvSpPr>
          <p:spPr bwMode="gray">
            <a:xfrm>
              <a:off x="4925500" y="2646308"/>
              <a:ext cx="23278" cy="43647"/>
            </a:xfrm>
            <a:custGeom>
              <a:avLst/>
              <a:gdLst>
                <a:gd name="T0" fmla="*/ 2147483646 w 69"/>
                <a:gd name="T1" fmla="*/ 2147483646 h 141"/>
                <a:gd name="T2" fmla="*/ 2147483646 w 69"/>
                <a:gd name="T3" fmla="*/ 2147483646 h 141"/>
                <a:gd name="T4" fmla="*/ 0 w 69"/>
                <a:gd name="T5" fmla="*/ 2147483646 h 141"/>
                <a:gd name="T6" fmla="*/ 2147483646 w 69"/>
                <a:gd name="T7" fmla="*/ 0 h 141"/>
                <a:gd name="T8" fmla="*/ 2147483646 w 69"/>
                <a:gd name="T9" fmla="*/ 2147483646 h 141"/>
                <a:gd name="T10" fmla="*/ 2147483646 w 69"/>
                <a:gd name="T11" fmla="*/ 2147483646 h 141"/>
                <a:gd name="T12" fmla="*/ 2147483646 w 69"/>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41">
                  <a:moveTo>
                    <a:pt x="38" y="141"/>
                  </a:moveTo>
                  <a:lnTo>
                    <a:pt x="38" y="141"/>
                  </a:lnTo>
                  <a:lnTo>
                    <a:pt x="0" y="129"/>
                  </a:lnTo>
                  <a:lnTo>
                    <a:pt x="53" y="0"/>
                  </a:lnTo>
                  <a:cubicBezTo>
                    <a:pt x="53" y="0"/>
                    <a:pt x="56" y="2"/>
                    <a:pt x="61" y="4"/>
                  </a:cubicBezTo>
                  <a:cubicBezTo>
                    <a:pt x="66" y="6"/>
                    <a:pt x="69" y="6"/>
                    <a:pt x="69" y="6"/>
                  </a:cubicBezTo>
                  <a:lnTo>
                    <a:pt x="38" y="14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795">
              <a:extLst>
                <a:ext uri="{FF2B5EF4-FFF2-40B4-BE49-F238E27FC236}">
                  <a16:creationId xmlns:a16="http://schemas.microsoft.com/office/drawing/2014/main" xmlns="" id="{A7DFCA17-D267-418E-870B-BE304C1A5853}"/>
                </a:ext>
              </a:extLst>
            </p:cNvPr>
            <p:cNvSpPr>
              <a:spLocks/>
            </p:cNvSpPr>
            <p:nvPr/>
          </p:nvSpPr>
          <p:spPr bwMode="gray">
            <a:xfrm>
              <a:off x="4873124" y="2637577"/>
              <a:ext cx="69834" cy="101842"/>
            </a:xfrm>
            <a:custGeom>
              <a:avLst/>
              <a:gdLst>
                <a:gd name="T0" fmla="*/ 2147483646 w 218"/>
                <a:gd name="T1" fmla="*/ 2147483646 h 320"/>
                <a:gd name="T2" fmla="*/ 2147483646 w 218"/>
                <a:gd name="T3" fmla="*/ 2147483646 h 320"/>
                <a:gd name="T4" fmla="*/ 0 w 218"/>
                <a:gd name="T5" fmla="*/ 2147483646 h 320"/>
                <a:gd name="T6" fmla="*/ 2147483646 w 218"/>
                <a:gd name="T7" fmla="*/ 0 h 320"/>
                <a:gd name="T8" fmla="*/ 2147483646 w 218"/>
                <a:gd name="T9" fmla="*/ 2147483646 h 320"/>
                <a:gd name="T10" fmla="*/ 2147483646 w 218"/>
                <a:gd name="T11" fmla="*/ 2147483646 h 320"/>
                <a:gd name="T12" fmla="*/ 2147483646 w 218"/>
                <a:gd name="T13" fmla="*/ 2147483646 h 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320">
                  <a:moveTo>
                    <a:pt x="60" y="320"/>
                  </a:moveTo>
                  <a:lnTo>
                    <a:pt x="60" y="320"/>
                  </a:lnTo>
                  <a:lnTo>
                    <a:pt x="0" y="284"/>
                  </a:lnTo>
                  <a:lnTo>
                    <a:pt x="174" y="0"/>
                  </a:lnTo>
                  <a:cubicBezTo>
                    <a:pt x="174" y="0"/>
                    <a:pt x="181" y="7"/>
                    <a:pt x="195" y="15"/>
                  </a:cubicBezTo>
                  <a:cubicBezTo>
                    <a:pt x="208" y="23"/>
                    <a:pt x="218" y="26"/>
                    <a:pt x="218" y="26"/>
                  </a:cubicBezTo>
                  <a:lnTo>
                    <a:pt x="60" y="32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796">
              <a:extLst>
                <a:ext uri="{FF2B5EF4-FFF2-40B4-BE49-F238E27FC236}">
                  <a16:creationId xmlns:a16="http://schemas.microsoft.com/office/drawing/2014/main" xmlns="" id="{B8A45F8A-AF5B-4968-B5CB-C2D68E5E36ED}"/>
                </a:ext>
              </a:extLst>
            </p:cNvPr>
            <p:cNvSpPr>
              <a:spLocks/>
            </p:cNvSpPr>
            <p:nvPr/>
          </p:nvSpPr>
          <p:spPr bwMode="gray">
            <a:xfrm>
              <a:off x="4887674" y="2631758"/>
              <a:ext cx="40737" cy="37828"/>
            </a:xfrm>
            <a:custGeom>
              <a:avLst/>
              <a:gdLst>
                <a:gd name="T0" fmla="*/ 2147483646 w 122"/>
                <a:gd name="T1" fmla="*/ 2147483646 h 115"/>
                <a:gd name="T2" fmla="*/ 2147483646 w 122"/>
                <a:gd name="T3" fmla="*/ 2147483646 h 115"/>
                <a:gd name="T4" fmla="*/ 0 w 122"/>
                <a:gd name="T5" fmla="*/ 2147483646 h 115"/>
                <a:gd name="T6" fmla="*/ 2147483646 w 122"/>
                <a:gd name="T7" fmla="*/ 0 h 115"/>
                <a:gd name="T8" fmla="*/ 2147483646 w 122"/>
                <a:gd name="T9" fmla="*/ 2147483646 h 115"/>
                <a:gd name="T10" fmla="*/ 2147483646 w 122"/>
                <a:gd name="T11" fmla="*/ 2147483646 h 115"/>
                <a:gd name="T12" fmla="*/ 2147483646 w 122"/>
                <a:gd name="T13" fmla="*/ 214748364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5">
                  <a:moveTo>
                    <a:pt x="27" y="115"/>
                  </a:moveTo>
                  <a:lnTo>
                    <a:pt x="27" y="115"/>
                  </a:lnTo>
                  <a:lnTo>
                    <a:pt x="0" y="85"/>
                  </a:lnTo>
                  <a:lnTo>
                    <a:pt x="110" y="0"/>
                  </a:lnTo>
                  <a:cubicBezTo>
                    <a:pt x="110" y="0"/>
                    <a:pt x="111" y="4"/>
                    <a:pt x="115" y="8"/>
                  </a:cubicBezTo>
                  <a:cubicBezTo>
                    <a:pt x="119" y="12"/>
                    <a:pt x="122" y="14"/>
                    <a:pt x="122" y="14"/>
                  </a:cubicBezTo>
                  <a:lnTo>
                    <a:pt x="27" y="11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797">
              <a:extLst>
                <a:ext uri="{FF2B5EF4-FFF2-40B4-BE49-F238E27FC236}">
                  <a16:creationId xmlns:a16="http://schemas.microsoft.com/office/drawing/2014/main" xmlns="" id="{A5595EAA-64C9-450F-BE1E-BD11F51C29AF}"/>
                </a:ext>
              </a:extLst>
            </p:cNvPr>
            <p:cNvSpPr>
              <a:spLocks/>
            </p:cNvSpPr>
            <p:nvPr/>
          </p:nvSpPr>
          <p:spPr bwMode="gray">
            <a:xfrm>
              <a:off x="4820749" y="2617210"/>
              <a:ext cx="104751" cy="69834"/>
            </a:xfrm>
            <a:custGeom>
              <a:avLst/>
              <a:gdLst>
                <a:gd name="T0" fmla="*/ 2147483646 w 320"/>
                <a:gd name="T1" fmla="*/ 2147483646 h 218"/>
                <a:gd name="T2" fmla="*/ 2147483646 w 320"/>
                <a:gd name="T3" fmla="*/ 2147483646 h 218"/>
                <a:gd name="T4" fmla="*/ 0 w 320"/>
                <a:gd name="T5" fmla="*/ 2147483646 h 218"/>
                <a:gd name="T6" fmla="*/ 2147483646 w 320"/>
                <a:gd name="T7" fmla="*/ 0 h 218"/>
                <a:gd name="T8" fmla="*/ 2147483646 w 320"/>
                <a:gd name="T9" fmla="*/ 2147483646 h 218"/>
                <a:gd name="T10" fmla="*/ 2147483646 w 320"/>
                <a:gd name="T11" fmla="*/ 2147483646 h 218"/>
                <a:gd name="T12" fmla="*/ 2147483646 w 320"/>
                <a:gd name="T13" fmla="*/ 2147483646 h 2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218">
                  <a:moveTo>
                    <a:pt x="34" y="218"/>
                  </a:moveTo>
                  <a:lnTo>
                    <a:pt x="34" y="218"/>
                  </a:lnTo>
                  <a:lnTo>
                    <a:pt x="0" y="156"/>
                  </a:lnTo>
                  <a:lnTo>
                    <a:pt x="295" y="0"/>
                  </a:lnTo>
                  <a:cubicBezTo>
                    <a:pt x="295" y="0"/>
                    <a:pt x="298" y="10"/>
                    <a:pt x="305" y="24"/>
                  </a:cubicBezTo>
                  <a:cubicBezTo>
                    <a:pt x="313" y="38"/>
                    <a:pt x="320" y="45"/>
                    <a:pt x="320" y="45"/>
                  </a:cubicBezTo>
                  <a:lnTo>
                    <a:pt x="34" y="21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798">
              <a:extLst>
                <a:ext uri="{FF2B5EF4-FFF2-40B4-BE49-F238E27FC236}">
                  <a16:creationId xmlns:a16="http://schemas.microsoft.com/office/drawing/2014/main" xmlns="" id="{E4480D40-C53E-4464-A8DB-E5357228906D}"/>
                </a:ext>
              </a:extLst>
            </p:cNvPr>
            <p:cNvSpPr>
              <a:spLocks/>
            </p:cNvSpPr>
            <p:nvPr/>
          </p:nvSpPr>
          <p:spPr bwMode="gray">
            <a:xfrm>
              <a:off x="4870216" y="2611391"/>
              <a:ext cx="43645" cy="17459"/>
            </a:xfrm>
            <a:custGeom>
              <a:avLst/>
              <a:gdLst>
                <a:gd name="T0" fmla="*/ 2147483646 w 141"/>
                <a:gd name="T1" fmla="*/ 2147483646 h 57"/>
                <a:gd name="T2" fmla="*/ 2147483646 w 141"/>
                <a:gd name="T3" fmla="*/ 2147483646 h 57"/>
                <a:gd name="T4" fmla="*/ 0 w 141"/>
                <a:gd name="T5" fmla="*/ 2147483646 h 57"/>
                <a:gd name="T6" fmla="*/ 2147483646 w 141"/>
                <a:gd name="T7" fmla="*/ 0 h 57"/>
                <a:gd name="T8" fmla="*/ 2147483646 w 141"/>
                <a:gd name="T9" fmla="*/ 2147483646 h 57"/>
                <a:gd name="T10" fmla="*/ 2147483646 w 141"/>
                <a:gd name="T11" fmla="*/ 2147483646 h 57"/>
                <a:gd name="T12" fmla="*/ 2147483646 w 141"/>
                <a:gd name="T13" fmla="*/ 2147483646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57">
                  <a:moveTo>
                    <a:pt x="8" y="57"/>
                  </a:moveTo>
                  <a:lnTo>
                    <a:pt x="8" y="57"/>
                  </a:lnTo>
                  <a:lnTo>
                    <a:pt x="0" y="18"/>
                  </a:lnTo>
                  <a:lnTo>
                    <a:pt x="138" y="0"/>
                  </a:lnTo>
                  <a:cubicBezTo>
                    <a:pt x="138" y="0"/>
                    <a:pt x="137" y="4"/>
                    <a:pt x="138" y="9"/>
                  </a:cubicBezTo>
                  <a:cubicBezTo>
                    <a:pt x="140" y="14"/>
                    <a:pt x="141" y="17"/>
                    <a:pt x="141" y="17"/>
                  </a:cubicBezTo>
                  <a:lnTo>
                    <a:pt x="8" y="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799">
              <a:extLst>
                <a:ext uri="{FF2B5EF4-FFF2-40B4-BE49-F238E27FC236}">
                  <a16:creationId xmlns:a16="http://schemas.microsoft.com/office/drawing/2014/main" xmlns="" id="{BC6545C8-4881-498E-B1C1-AD37A95CFCE4}"/>
                </a:ext>
              </a:extLst>
            </p:cNvPr>
            <p:cNvSpPr>
              <a:spLocks/>
            </p:cNvSpPr>
            <p:nvPr/>
          </p:nvSpPr>
          <p:spPr bwMode="gray">
            <a:xfrm>
              <a:off x="4812020" y="2588112"/>
              <a:ext cx="101841" cy="23278"/>
            </a:xfrm>
            <a:custGeom>
              <a:avLst/>
              <a:gdLst>
                <a:gd name="T0" fmla="*/ 0 w 320"/>
                <a:gd name="T1" fmla="*/ 2147483646 h 70"/>
                <a:gd name="T2" fmla="*/ 0 w 320"/>
                <a:gd name="T3" fmla="*/ 2147483646 h 70"/>
                <a:gd name="T4" fmla="*/ 2147483646 w 320"/>
                <a:gd name="T5" fmla="*/ 0 h 70"/>
                <a:gd name="T6" fmla="*/ 2147483646 w 320"/>
                <a:gd name="T7" fmla="*/ 2147483646 h 70"/>
                <a:gd name="T8" fmla="*/ 2147483646 w 320"/>
                <a:gd name="T9" fmla="*/ 2147483646 h 70"/>
                <a:gd name="T10" fmla="*/ 2147483646 w 320"/>
                <a:gd name="T11" fmla="*/ 2147483646 h 70"/>
                <a:gd name="T12" fmla="*/ 0 w 320"/>
                <a:gd name="T13" fmla="*/ 214748364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70">
                  <a:moveTo>
                    <a:pt x="0" y="70"/>
                  </a:moveTo>
                  <a:lnTo>
                    <a:pt x="0" y="70"/>
                  </a:lnTo>
                  <a:lnTo>
                    <a:pt x="2" y="0"/>
                  </a:lnTo>
                  <a:lnTo>
                    <a:pt x="320" y="17"/>
                  </a:lnTo>
                  <a:cubicBezTo>
                    <a:pt x="320" y="17"/>
                    <a:pt x="317" y="27"/>
                    <a:pt x="317" y="43"/>
                  </a:cubicBezTo>
                  <a:cubicBezTo>
                    <a:pt x="317" y="59"/>
                    <a:pt x="319" y="69"/>
                    <a:pt x="319" y="69"/>
                  </a:cubicBezTo>
                  <a:lnTo>
                    <a:pt x="0" y="7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800">
              <a:extLst>
                <a:ext uri="{FF2B5EF4-FFF2-40B4-BE49-F238E27FC236}">
                  <a16:creationId xmlns:a16="http://schemas.microsoft.com/office/drawing/2014/main" xmlns="" id="{F68FD85E-746A-4D65-8A8A-65518C8960EB}"/>
                </a:ext>
              </a:extLst>
            </p:cNvPr>
            <p:cNvSpPr>
              <a:spLocks/>
            </p:cNvSpPr>
            <p:nvPr/>
          </p:nvSpPr>
          <p:spPr bwMode="gray">
            <a:xfrm>
              <a:off x="4870216" y="2570654"/>
              <a:ext cx="46556" cy="23278"/>
            </a:xfrm>
            <a:custGeom>
              <a:avLst/>
              <a:gdLst>
                <a:gd name="T0" fmla="*/ 0 w 140"/>
                <a:gd name="T1" fmla="*/ 2147483646 h 69"/>
                <a:gd name="T2" fmla="*/ 0 w 140"/>
                <a:gd name="T3" fmla="*/ 2147483646 h 69"/>
                <a:gd name="T4" fmla="*/ 2147483646 w 140"/>
                <a:gd name="T5" fmla="*/ 0 h 69"/>
                <a:gd name="T6" fmla="*/ 2147483646 w 140"/>
                <a:gd name="T7" fmla="*/ 2147483646 h 69"/>
                <a:gd name="T8" fmla="*/ 2147483646 w 140"/>
                <a:gd name="T9" fmla="*/ 2147483646 h 69"/>
                <a:gd name="T10" fmla="*/ 2147483646 w 140"/>
                <a:gd name="T11" fmla="*/ 2147483646 h 69"/>
                <a:gd name="T12" fmla="*/ 0 w 140"/>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69">
                  <a:moveTo>
                    <a:pt x="0" y="37"/>
                  </a:moveTo>
                  <a:lnTo>
                    <a:pt x="0" y="37"/>
                  </a:lnTo>
                  <a:lnTo>
                    <a:pt x="12" y="0"/>
                  </a:lnTo>
                  <a:lnTo>
                    <a:pt x="140" y="53"/>
                  </a:lnTo>
                  <a:cubicBezTo>
                    <a:pt x="140" y="53"/>
                    <a:pt x="138" y="56"/>
                    <a:pt x="137" y="61"/>
                  </a:cubicBezTo>
                  <a:cubicBezTo>
                    <a:pt x="135" y="66"/>
                    <a:pt x="135" y="69"/>
                    <a:pt x="135" y="69"/>
                  </a:cubicBezTo>
                  <a:lnTo>
                    <a:pt x="0" y="3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801">
              <a:extLst>
                <a:ext uri="{FF2B5EF4-FFF2-40B4-BE49-F238E27FC236}">
                  <a16:creationId xmlns:a16="http://schemas.microsoft.com/office/drawing/2014/main" xmlns="" id="{DEDB50E1-284D-446F-92B1-DC61A24FD051}"/>
                </a:ext>
              </a:extLst>
            </p:cNvPr>
            <p:cNvSpPr>
              <a:spLocks/>
            </p:cNvSpPr>
            <p:nvPr/>
          </p:nvSpPr>
          <p:spPr bwMode="gray">
            <a:xfrm>
              <a:off x="4826568" y="2521187"/>
              <a:ext cx="98932" cy="66925"/>
            </a:xfrm>
            <a:custGeom>
              <a:avLst/>
              <a:gdLst>
                <a:gd name="T0" fmla="*/ 0 w 306"/>
                <a:gd name="T1" fmla="*/ 2147483646 h 211"/>
                <a:gd name="T2" fmla="*/ 0 w 306"/>
                <a:gd name="T3" fmla="*/ 2147483646 h 211"/>
                <a:gd name="T4" fmla="*/ 2147483646 w 306"/>
                <a:gd name="T5" fmla="*/ 0 h 211"/>
                <a:gd name="T6" fmla="*/ 2147483646 w 306"/>
                <a:gd name="T7" fmla="*/ 2147483646 h 211"/>
                <a:gd name="T8" fmla="*/ 2147483646 w 306"/>
                <a:gd name="T9" fmla="*/ 2147483646 h 211"/>
                <a:gd name="T10" fmla="*/ 2147483646 w 306"/>
                <a:gd name="T11" fmla="*/ 2147483646 h 211"/>
                <a:gd name="T12" fmla="*/ 0 w 306"/>
                <a:gd name="T13" fmla="*/ 2147483646 h 2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 h="211">
                  <a:moveTo>
                    <a:pt x="0" y="60"/>
                  </a:moveTo>
                  <a:lnTo>
                    <a:pt x="0" y="60"/>
                  </a:lnTo>
                  <a:lnTo>
                    <a:pt x="37" y="0"/>
                  </a:lnTo>
                  <a:lnTo>
                    <a:pt x="306" y="167"/>
                  </a:lnTo>
                  <a:cubicBezTo>
                    <a:pt x="306" y="167"/>
                    <a:pt x="299" y="174"/>
                    <a:pt x="291" y="188"/>
                  </a:cubicBezTo>
                  <a:cubicBezTo>
                    <a:pt x="283" y="201"/>
                    <a:pt x="280" y="211"/>
                    <a:pt x="280" y="211"/>
                  </a:cubicBezTo>
                  <a:lnTo>
                    <a:pt x="0" y="6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802">
              <a:extLst>
                <a:ext uri="{FF2B5EF4-FFF2-40B4-BE49-F238E27FC236}">
                  <a16:creationId xmlns:a16="http://schemas.microsoft.com/office/drawing/2014/main" xmlns="" id="{06D8C44B-BB89-428E-8EC6-2DF59E61BF2D}"/>
                </a:ext>
              </a:extLst>
            </p:cNvPr>
            <p:cNvSpPr>
              <a:spLocks/>
            </p:cNvSpPr>
            <p:nvPr/>
          </p:nvSpPr>
          <p:spPr bwMode="gray">
            <a:xfrm>
              <a:off x="4893494" y="2535737"/>
              <a:ext cx="34917" cy="37828"/>
            </a:xfrm>
            <a:custGeom>
              <a:avLst/>
              <a:gdLst>
                <a:gd name="T0" fmla="*/ 0 w 114"/>
                <a:gd name="T1" fmla="*/ 2147483646 h 122"/>
                <a:gd name="T2" fmla="*/ 0 w 114"/>
                <a:gd name="T3" fmla="*/ 2147483646 h 122"/>
                <a:gd name="T4" fmla="*/ 2147483646 w 114"/>
                <a:gd name="T5" fmla="*/ 0 h 122"/>
                <a:gd name="T6" fmla="*/ 2147483646 w 114"/>
                <a:gd name="T7" fmla="*/ 2147483646 h 122"/>
                <a:gd name="T8" fmla="*/ 2147483646 w 114"/>
                <a:gd name="T9" fmla="*/ 2147483646 h 122"/>
                <a:gd name="T10" fmla="*/ 2147483646 w 114"/>
                <a:gd name="T11" fmla="*/ 2147483646 h 122"/>
                <a:gd name="T12" fmla="*/ 0 w 114"/>
                <a:gd name="T13" fmla="*/ 2147483646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22">
                  <a:moveTo>
                    <a:pt x="0" y="26"/>
                  </a:moveTo>
                  <a:lnTo>
                    <a:pt x="0" y="26"/>
                  </a:lnTo>
                  <a:lnTo>
                    <a:pt x="29" y="0"/>
                  </a:lnTo>
                  <a:lnTo>
                    <a:pt x="114" y="110"/>
                  </a:lnTo>
                  <a:cubicBezTo>
                    <a:pt x="114" y="110"/>
                    <a:pt x="110" y="112"/>
                    <a:pt x="106" y="115"/>
                  </a:cubicBezTo>
                  <a:cubicBezTo>
                    <a:pt x="102" y="119"/>
                    <a:pt x="100" y="122"/>
                    <a:pt x="100" y="122"/>
                  </a:cubicBezTo>
                  <a:lnTo>
                    <a:pt x="0" y="2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803">
              <a:extLst>
                <a:ext uri="{FF2B5EF4-FFF2-40B4-BE49-F238E27FC236}">
                  <a16:creationId xmlns:a16="http://schemas.microsoft.com/office/drawing/2014/main" xmlns="" id="{E3B9A480-2751-44B7-90C4-E46837904216}"/>
                </a:ext>
              </a:extLst>
            </p:cNvPr>
            <p:cNvSpPr>
              <a:spLocks/>
            </p:cNvSpPr>
            <p:nvPr/>
          </p:nvSpPr>
          <p:spPr bwMode="gray">
            <a:xfrm>
              <a:off x="4878944" y="2471722"/>
              <a:ext cx="66923" cy="98932"/>
            </a:xfrm>
            <a:custGeom>
              <a:avLst/>
              <a:gdLst>
                <a:gd name="T0" fmla="*/ 0 w 205"/>
                <a:gd name="T1" fmla="*/ 2147483646 h 306"/>
                <a:gd name="T2" fmla="*/ 0 w 205"/>
                <a:gd name="T3" fmla="*/ 2147483646 h 306"/>
                <a:gd name="T4" fmla="*/ 2147483646 w 205"/>
                <a:gd name="T5" fmla="*/ 0 h 306"/>
                <a:gd name="T6" fmla="*/ 2147483646 w 205"/>
                <a:gd name="T7" fmla="*/ 2147483646 h 306"/>
                <a:gd name="T8" fmla="*/ 2147483646 w 205"/>
                <a:gd name="T9" fmla="*/ 2147483646 h 306"/>
                <a:gd name="T10" fmla="*/ 2147483646 w 205"/>
                <a:gd name="T11" fmla="*/ 2147483646 h 306"/>
                <a:gd name="T12" fmla="*/ 0 w 205"/>
                <a:gd name="T13" fmla="*/ 2147483646 h 3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306">
                  <a:moveTo>
                    <a:pt x="0" y="34"/>
                  </a:moveTo>
                  <a:lnTo>
                    <a:pt x="0" y="34"/>
                  </a:lnTo>
                  <a:lnTo>
                    <a:pt x="62" y="0"/>
                  </a:lnTo>
                  <a:lnTo>
                    <a:pt x="205" y="281"/>
                  </a:lnTo>
                  <a:cubicBezTo>
                    <a:pt x="205" y="281"/>
                    <a:pt x="195" y="284"/>
                    <a:pt x="181" y="291"/>
                  </a:cubicBezTo>
                  <a:cubicBezTo>
                    <a:pt x="167" y="299"/>
                    <a:pt x="160" y="306"/>
                    <a:pt x="160" y="306"/>
                  </a:cubicBezTo>
                  <a:lnTo>
                    <a:pt x="0" y="3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804">
              <a:extLst>
                <a:ext uri="{FF2B5EF4-FFF2-40B4-BE49-F238E27FC236}">
                  <a16:creationId xmlns:a16="http://schemas.microsoft.com/office/drawing/2014/main" xmlns="" id="{8DE31F1B-A2E0-434C-9374-D2C93A7E9C4C}"/>
                </a:ext>
              </a:extLst>
            </p:cNvPr>
            <p:cNvSpPr>
              <a:spLocks/>
            </p:cNvSpPr>
            <p:nvPr/>
          </p:nvSpPr>
          <p:spPr bwMode="gray">
            <a:xfrm>
              <a:off x="4931319" y="2515368"/>
              <a:ext cx="17459" cy="46556"/>
            </a:xfrm>
            <a:custGeom>
              <a:avLst/>
              <a:gdLst>
                <a:gd name="T0" fmla="*/ 0 w 57"/>
                <a:gd name="T1" fmla="*/ 2147483646 h 140"/>
                <a:gd name="T2" fmla="*/ 0 w 57"/>
                <a:gd name="T3" fmla="*/ 2147483646 h 140"/>
                <a:gd name="T4" fmla="*/ 2147483646 w 57"/>
                <a:gd name="T5" fmla="*/ 0 h 140"/>
                <a:gd name="T6" fmla="*/ 2147483646 w 57"/>
                <a:gd name="T7" fmla="*/ 2147483646 h 140"/>
                <a:gd name="T8" fmla="*/ 2147483646 w 57"/>
                <a:gd name="T9" fmla="*/ 2147483646 h 140"/>
                <a:gd name="T10" fmla="*/ 2147483646 w 57"/>
                <a:gd name="T11" fmla="*/ 2147483646 h 140"/>
                <a:gd name="T12" fmla="*/ 0 w 57"/>
                <a:gd name="T13" fmla="*/ 2147483646 h 1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140">
                  <a:moveTo>
                    <a:pt x="0" y="7"/>
                  </a:moveTo>
                  <a:lnTo>
                    <a:pt x="0" y="7"/>
                  </a:lnTo>
                  <a:lnTo>
                    <a:pt x="39" y="0"/>
                  </a:lnTo>
                  <a:lnTo>
                    <a:pt x="57" y="137"/>
                  </a:lnTo>
                  <a:cubicBezTo>
                    <a:pt x="57" y="137"/>
                    <a:pt x="54" y="137"/>
                    <a:pt x="48" y="138"/>
                  </a:cubicBezTo>
                  <a:cubicBezTo>
                    <a:pt x="43" y="139"/>
                    <a:pt x="40" y="140"/>
                    <a:pt x="40" y="140"/>
                  </a:cubicBezTo>
                  <a:lnTo>
                    <a:pt x="0" y="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 name="矩形 88">
            <a:extLst>
              <a:ext uri="{FF2B5EF4-FFF2-40B4-BE49-F238E27FC236}">
                <a16:creationId xmlns:a16="http://schemas.microsoft.com/office/drawing/2014/main" xmlns="" id="{7D55F3D2-E76E-4BF0-9082-F6BF341ABDEE}"/>
              </a:ext>
            </a:extLst>
          </p:cNvPr>
          <p:cNvSpPr/>
          <p:nvPr/>
        </p:nvSpPr>
        <p:spPr bwMode="gray">
          <a:xfrm>
            <a:off x="6925345" y="4190643"/>
            <a:ext cx="1000222" cy="307777"/>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IP WAN</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矩形 89">
            <a:extLst>
              <a:ext uri="{FF2B5EF4-FFF2-40B4-BE49-F238E27FC236}">
                <a16:creationId xmlns:a16="http://schemas.microsoft.com/office/drawing/2014/main" xmlns="" id="{0B51F27C-2BA6-4449-9CDB-BE6B7503BC0E}"/>
              </a:ext>
            </a:extLst>
          </p:cNvPr>
          <p:cNvSpPr/>
          <p:nvPr/>
        </p:nvSpPr>
        <p:spPr bwMode="gray">
          <a:xfrm>
            <a:off x="7989764" y="4190643"/>
            <a:ext cx="2132701"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NCE-IP</a:t>
            </a:r>
            <a:r>
              <a:rPr lang="en-US" sz="1400" b="1" dirty="0" smtClean="0">
                <a:solidFill>
                  <a:srgbClr val="EC7061"/>
                </a:solidFill>
                <a:latin typeface="Huawei Sans" panose="020C0503030203020204" pitchFamily="34" charset="0"/>
              </a:rPr>
              <a:t>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1" name="组合 3">
            <a:extLst>
              <a:ext uri="{FF2B5EF4-FFF2-40B4-BE49-F238E27FC236}">
                <a16:creationId xmlns:a16="http://schemas.microsoft.com/office/drawing/2014/main" xmlns="" id="{BF89261B-7CB8-45EE-B2D4-6A42234DB9E8}"/>
              </a:ext>
            </a:extLst>
          </p:cNvPr>
          <p:cNvGrpSpPr>
            <a:grpSpLocks/>
          </p:cNvGrpSpPr>
          <p:nvPr/>
        </p:nvGrpSpPr>
        <p:grpSpPr bwMode="gray">
          <a:xfrm>
            <a:off x="6463436" y="4188544"/>
            <a:ext cx="373971" cy="354562"/>
            <a:chOff x="3668486" y="2384430"/>
            <a:chExt cx="430644" cy="439372"/>
          </a:xfrm>
          <a:solidFill>
            <a:schemeClr val="bg1">
              <a:lumMod val="50000"/>
            </a:schemeClr>
          </a:solidFill>
        </p:grpSpPr>
        <p:sp>
          <p:nvSpPr>
            <p:cNvPr id="92" name="Freeform 764">
              <a:extLst>
                <a:ext uri="{FF2B5EF4-FFF2-40B4-BE49-F238E27FC236}">
                  <a16:creationId xmlns:a16="http://schemas.microsoft.com/office/drawing/2014/main" xmlns="" id="{2BD3FB4E-667B-45DD-898C-21976924390A}"/>
                </a:ext>
              </a:extLst>
            </p:cNvPr>
            <p:cNvSpPr>
              <a:spLocks/>
            </p:cNvSpPr>
            <p:nvPr/>
          </p:nvSpPr>
          <p:spPr bwMode="gray">
            <a:xfrm>
              <a:off x="3668486" y="2384430"/>
              <a:ext cx="430644" cy="427735"/>
            </a:xfrm>
            <a:custGeom>
              <a:avLst/>
              <a:gdLst>
                <a:gd name="T0" fmla="*/ 2147483646 w 1343"/>
                <a:gd name="T1" fmla="*/ 2147483646 h 1338"/>
                <a:gd name="T2" fmla="*/ 2147483646 w 1343"/>
                <a:gd name="T3" fmla="*/ 2147483646 h 1338"/>
                <a:gd name="T4" fmla="*/ 2147483646 w 1343"/>
                <a:gd name="T5" fmla="*/ 2147483646 h 1338"/>
                <a:gd name="T6" fmla="*/ 0 w 1343"/>
                <a:gd name="T7" fmla="*/ 2147483646 h 1338"/>
                <a:gd name="T8" fmla="*/ 2147483646 w 1343"/>
                <a:gd name="T9" fmla="*/ 0 h 1338"/>
                <a:gd name="T10" fmla="*/ 2147483646 w 1343"/>
                <a:gd name="T11" fmla="*/ 2147483646 h 1338"/>
                <a:gd name="T12" fmla="*/ 2147483646 w 1343"/>
                <a:gd name="T13" fmla="*/ 2147483646 h 1338"/>
                <a:gd name="T14" fmla="*/ 2147483646 w 1343"/>
                <a:gd name="T15" fmla="*/ 2147483646 h 1338"/>
                <a:gd name="T16" fmla="*/ 2147483646 w 1343"/>
                <a:gd name="T17" fmla="*/ 2147483646 h 1338"/>
                <a:gd name="T18" fmla="*/ 2147483646 w 1343"/>
                <a:gd name="T19" fmla="*/ 2147483646 h 1338"/>
                <a:gd name="T20" fmla="*/ 2147483646 w 1343"/>
                <a:gd name="T21" fmla="*/ 2147483646 h 1338"/>
                <a:gd name="T22" fmla="*/ 2147483646 w 1343"/>
                <a:gd name="T23" fmla="*/ 2147483646 h 1338"/>
                <a:gd name="T24" fmla="*/ 2147483646 w 1343"/>
                <a:gd name="T25" fmla="*/ 2147483646 h 1338"/>
                <a:gd name="T26" fmla="*/ 2147483646 w 1343"/>
                <a:gd name="T27" fmla="*/ 2147483646 h 1338"/>
                <a:gd name="T28" fmla="*/ 2147483646 w 1343"/>
                <a:gd name="T29" fmla="*/ 2147483646 h 13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43" h="1338">
                  <a:moveTo>
                    <a:pt x="576" y="1336"/>
                  </a:moveTo>
                  <a:lnTo>
                    <a:pt x="576" y="1336"/>
                  </a:lnTo>
                  <a:cubicBezTo>
                    <a:pt x="574" y="1336"/>
                    <a:pt x="573" y="1335"/>
                    <a:pt x="571" y="1335"/>
                  </a:cubicBezTo>
                  <a:cubicBezTo>
                    <a:pt x="246" y="1286"/>
                    <a:pt x="0" y="1001"/>
                    <a:pt x="0" y="671"/>
                  </a:cubicBezTo>
                  <a:cubicBezTo>
                    <a:pt x="0" y="301"/>
                    <a:pt x="301" y="0"/>
                    <a:pt x="672" y="0"/>
                  </a:cubicBezTo>
                  <a:cubicBezTo>
                    <a:pt x="1042" y="0"/>
                    <a:pt x="1343" y="301"/>
                    <a:pt x="1343" y="671"/>
                  </a:cubicBezTo>
                  <a:cubicBezTo>
                    <a:pt x="1343" y="1001"/>
                    <a:pt x="1098" y="1286"/>
                    <a:pt x="772" y="1335"/>
                  </a:cubicBezTo>
                  <a:cubicBezTo>
                    <a:pt x="754" y="1338"/>
                    <a:pt x="737" y="1325"/>
                    <a:pt x="734" y="1307"/>
                  </a:cubicBezTo>
                  <a:cubicBezTo>
                    <a:pt x="732" y="1289"/>
                    <a:pt x="744" y="1272"/>
                    <a:pt x="762" y="1269"/>
                  </a:cubicBezTo>
                  <a:cubicBezTo>
                    <a:pt x="1055" y="1225"/>
                    <a:pt x="1276" y="968"/>
                    <a:pt x="1276" y="671"/>
                  </a:cubicBezTo>
                  <a:cubicBezTo>
                    <a:pt x="1276" y="338"/>
                    <a:pt x="1005" y="67"/>
                    <a:pt x="672" y="67"/>
                  </a:cubicBezTo>
                  <a:cubicBezTo>
                    <a:pt x="338" y="67"/>
                    <a:pt x="67" y="338"/>
                    <a:pt x="67" y="671"/>
                  </a:cubicBezTo>
                  <a:cubicBezTo>
                    <a:pt x="67" y="968"/>
                    <a:pt x="288" y="1225"/>
                    <a:pt x="581" y="1269"/>
                  </a:cubicBezTo>
                  <a:cubicBezTo>
                    <a:pt x="599" y="1272"/>
                    <a:pt x="612" y="1289"/>
                    <a:pt x="609" y="1307"/>
                  </a:cubicBezTo>
                  <a:cubicBezTo>
                    <a:pt x="606" y="1324"/>
                    <a:pt x="592" y="1336"/>
                    <a:pt x="576" y="133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765">
              <a:extLst>
                <a:ext uri="{FF2B5EF4-FFF2-40B4-BE49-F238E27FC236}">
                  <a16:creationId xmlns:a16="http://schemas.microsoft.com/office/drawing/2014/main" xmlns="" id="{8D06CD32-BCA9-44BE-9B94-990E7C33B93E}"/>
                </a:ext>
              </a:extLst>
            </p:cNvPr>
            <p:cNvSpPr>
              <a:spLocks/>
            </p:cNvSpPr>
            <p:nvPr/>
          </p:nvSpPr>
          <p:spPr bwMode="gray">
            <a:xfrm>
              <a:off x="3825612" y="2777246"/>
              <a:ext cx="43645" cy="46556"/>
            </a:xfrm>
            <a:custGeom>
              <a:avLst/>
              <a:gdLst>
                <a:gd name="T0" fmla="*/ 2147483646 w 138"/>
                <a:gd name="T1" fmla="*/ 2147483646 h 138"/>
                <a:gd name="T2" fmla="*/ 2147483646 w 138"/>
                <a:gd name="T3" fmla="*/ 2147483646 h 138"/>
                <a:gd name="T4" fmla="*/ 0 w 138"/>
                <a:gd name="T5" fmla="*/ 2147483646 h 138"/>
                <a:gd name="T6" fmla="*/ 2147483646 w 138"/>
                <a:gd name="T7" fmla="*/ 0 h 138"/>
                <a:gd name="T8" fmla="*/ 2147483646 w 138"/>
                <a:gd name="T9" fmla="*/ 2147483646 h 138"/>
                <a:gd name="T10" fmla="*/ 2147483646 w 138"/>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766">
              <a:extLst>
                <a:ext uri="{FF2B5EF4-FFF2-40B4-BE49-F238E27FC236}">
                  <a16:creationId xmlns:a16="http://schemas.microsoft.com/office/drawing/2014/main" xmlns="" id="{1F6D6F5E-ED0D-4A5D-A2D2-33CB09C02799}"/>
                </a:ext>
              </a:extLst>
            </p:cNvPr>
            <p:cNvSpPr>
              <a:spLocks/>
            </p:cNvSpPr>
            <p:nvPr/>
          </p:nvSpPr>
          <p:spPr bwMode="gray">
            <a:xfrm>
              <a:off x="3898357" y="2777246"/>
              <a:ext cx="43645" cy="46556"/>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767">
              <a:extLst>
                <a:ext uri="{FF2B5EF4-FFF2-40B4-BE49-F238E27FC236}">
                  <a16:creationId xmlns:a16="http://schemas.microsoft.com/office/drawing/2014/main" xmlns="" id="{D4E08FB4-86FA-45AD-87AF-658CF359AE3A}"/>
                </a:ext>
              </a:extLst>
            </p:cNvPr>
            <p:cNvSpPr>
              <a:spLocks/>
            </p:cNvSpPr>
            <p:nvPr/>
          </p:nvSpPr>
          <p:spPr bwMode="gray">
            <a:xfrm>
              <a:off x="3805245" y="2390249"/>
              <a:ext cx="180405" cy="395727"/>
            </a:xfrm>
            <a:custGeom>
              <a:avLst/>
              <a:gdLst>
                <a:gd name="T0" fmla="*/ 2147483646 w 572"/>
                <a:gd name="T1" fmla="*/ 2147483646 h 1242"/>
                <a:gd name="T2" fmla="*/ 2147483646 w 572"/>
                <a:gd name="T3" fmla="*/ 2147483646 h 1242"/>
                <a:gd name="T4" fmla="*/ 2147483646 w 572"/>
                <a:gd name="T5" fmla="*/ 2147483646 h 1242"/>
                <a:gd name="T6" fmla="*/ 2147483646 w 572"/>
                <a:gd name="T7" fmla="*/ 2147483646 h 1242"/>
                <a:gd name="T8" fmla="*/ 2147483646 w 572"/>
                <a:gd name="T9" fmla="*/ 2147483646 h 1242"/>
                <a:gd name="T10" fmla="*/ 2147483646 w 572"/>
                <a:gd name="T11" fmla="*/ 2147483646 h 1242"/>
                <a:gd name="T12" fmla="*/ 2147483646 w 572"/>
                <a:gd name="T13" fmla="*/ 2147483646 h 1242"/>
                <a:gd name="T14" fmla="*/ 2147483646 w 572"/>
                <a:gd name="T15" fmla="*/ 2147483646 h 1242"/>
                <a:gd name="T16" fmla="*/ 2147483646 w 572"/>
                <a:gd name="T17" fmla="*/ 2147483646 h 1242"/>
                <a:gd name="T18" fmla="*/ 2147483646 w 572"/>
                <a:gd name="T19" fmla="*/ 2147483646 h 1242"/>
                <a:gd name="T20" fmla="*/ 2147483646 w 572"/>
                <a:gd name="T21" fmla="*/ 2147483646 h 1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2" h="1242">
                  <a:moveTo>
                    <a:pt x="541" y="1242"/>
                  </a:moveTo>
                  <a:lnTo>
                    <a:pt x="541" y="1242"/>
                  </a:lnTo>
                  <a:cubicBezTo>
                    <a:pt x="537" y="1242"/>
                    <a:pt x="533" y="1241"/>
                    <a:pt x="529" y="1239"/>
                  </a:cubicBezTo>
                  <a:cubicBezTo>
                    <a:pt x="105" y="1016"/>
                    <a:pt x="10" y="695"/>
                    <a:pt x="5" y="466"/>
                  </a:cubicBezTo>
                  <a:cubicBezTo>
                    <a:pt x="0" y="218"/>
                    <a:pt x="94" y="27"/>
                    <a:pt x="98" y="19"/>
                  </a:cubicBezTo>
                  <a:cubicBezTo>
                    <a:pt x="104" y="6"/>
                    <a:pt x="120" y="0"/>
                    <a:pt x="134" y="7"/>
                  </a:cubicBezTo>
                  <a:cubicBezTo>
                    <a:pt x="147" y="13"/>
                    <a:pt x="152" y="29"/>
                    <a:pt x="146" y="42"/>
                  </a:cubicBezTo>
                  <a:cubicBezTo>
                    <a:pt x="145" y="44"/>
                    <a:pt x="53" y="232"/>
                    <a:pt x="59" y="467"/>
                  </a:cubicBezTo>
                  <a:cubicBezTo>
                    <a:pt x="66" y="778"/>
                    <a:pt x="232" y="1023"/>
                    <a:pt x="554" y="1192"/>
                  </a:cubicBezTo>
                  <a:cubicBezTo>
                    <a:pt x="567" y="1199"/>
                    <a:pt x="572" y="1215"/>
                    <a:pt x="565" y="1228"/>
                  </a:cubicBezTo>
                  <a:cubicBezTo>
                    <a:pt x="560" y="1237"/>
                    <a:pt x="551" y="1242"/>
                    <a:pt x="541" y="124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768">
              <a:extLst>
                <a:ext uri="{FF2B5EF4-FFF2-40B4-BE49-F238E27FC236}">
                  <a16:creationId xmlns:a16="http://schemas.microsoft.com/office/drawing/2014/main" xmlns="" id="{517C9A7B-6DB9-4173-837A-3A8613127560}"/>
                </a:ext>
              </a:extLst>
            </p:cNvPr>
            <p:cNvSpPr>
              <a:spLocks/>
            </p:cNvSpPr>
            <p:nvPr/>
          </p:nvSpPr>
          <p:spPr bwMode="gray">
            <a:xfrm>
              <a:off x="3741230" y="2428075"/>
              <a:ext cx="337532" cy="261878"/>
            </a:xfrm>
            <a:custGeom>
              <a:avLst/>
              <a:gdLst>
                <a:gd name="T0" fmla="*/ 2147483646 w 1060"/>
                <a:gd name="T1" fmla="*/ 2147483646 h 821"/>
                <a:gd name="T2" fmla="*/ 2147483646 w 1060"/>
                <a:gd name="T3" fmla="*/ 2147483646 h 821"/>
                <a:gd name="T4" fmla="*/ 2147483646 w 1060"/>
                <a:gd name="T5" fmla="*/ 2147483646 h 821"/>
                <a:gd name="T6" fmla="*/ 2147483646 w 1060"/>
                <a:gd name="T7" fmla="*/ 2147483646 h 821"/>
                <a:gd name="T8" fmla="*/ 2147483646 w 1060"/>
                <a:gd name="T9" fmla="*/ 2147483646 h 821"/>
                <a:gd name="T10" fmla="*/ 2147483646 w 1060"/>
                <a:gd name="T11" fmla="*/ 2147483646 h 821"/>
                <a:gd name="T12" fmla="*/ 2147483646 w 1060"/>
                <a:gd name="T13" fmla="*/ 2147483646 h 821"/>
                <a:gd name="T14" fmla="*/ 2147483646 w 1060"/>
                <a:gd name="T15" fmla="*/ 2147483646 h 821"/>
                <a:gd name="T16" fmla="*/ 2147483646 w 1060"/>
                <a:gd name="T17" fmla="*/ 2147483646 h 821"/>
                <a:gd name="T18" fmla="*/ 2147483646 w 1060"/>
                <a:gd name="T19" fmla="*/ 2147483646 h 821"/>
                <a:gd name="T20" fmla="*/ 2147483646 w 1060"/>
                <a:gd name="T21" fmla="*/ 2147483646 h 8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821">
                  <a:moveTo>
                    <a:pt x="1031" y="821"/>
                  </a:moveTo>
                  <a:lnTo>
                    <a:pt x="1031" y="821"/>
                  </a:lnTo>
                  <a:cubicBezTo>
                    <a:pt x="1018" y="821"/>
                    <a:pt x="1007" y="812"/>
                    <a:pt x="1004" y="799"/>
                  </a:cubicBezTo>
                  <a:cubicBezTo>
                    <a:pt x="938" y="464"/>
                    <a:pt x="768" y="241"/>
                    <a:pt x="500" y="136"/>
                  </a:cubicBezTo>
                  <a:cubicBezTo>
                    <a:pt x="291" y="54"/>
                    <a:pt x="89" y="72"/>
                    <a:pt x="32" y="79"/>
                  </a:cubicBezTo>
                  <a:cubicBezTo>
                    <a:pt x="17" y="81"/>
                    <a:pt x="4" y="71"/>
                    <a:pt x="2" y="56"/>
                  </a:cubicBezTo>
                  <a:cubicBezTo>
                    <a:pt x="0" y="41"/>
                    <a:pt x="10" y="28"/>
                    <a:pt x="25" y="26"/>
                  </a:cubicBezTo>
                  <a:cubicBezTo>
                    <a:pt x="85" y="18"/>
                    <a:pt x="299" y="0"/>
                    <a:pt x="520" y="87"/>
                  </a:cubicBezTo>
                  <a:cubicBezTo>
                    <a:pt x="806" y="199"/>
                    <a:pt x="986" y="435"/>
                    <a:pt x="1057" y="789"/>
                  </a:cubicBezTo>
                  <a:cubicBezTo>
                    <a:pt x="1060" y="803"/>
                    <a:pt x="1050" y="817"/>
                    <a:pt x="1036" y="820"/>
                  </a:cubicBezTo>
                  <a:cubicBezTo>
                    <a:pt x="1034" y="820"/>
                    <a:pt x="1032" y="821"/>
                    <a:pt x="1031" y="821"/>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769">
              <a:extLst>
                <a:ext uri="{FF2B5EF4-FFF2-40B4-BE49-F238E27FC236}">
                  <a16:creationId xmlns:a16="http://schemas.microsoft.com/office/drawing/2014/main" xmlns="" id="{8507B847-9620-4830-A0D3-7A4AE0AD4E58}"/>
                </a:ext>
              </a:extLst>
            </p:cNvPr>
            <p:cNvSpPr>
              <a:spLocks/>
            </p:cNvSpPr>
            <p:nvPr/>
          </p:nvSpPr>
          <p:spPr bwMode="gray">
            <a:xfrm>
              <a:off x="3674305" y="2561924"/>
              <a:ext cx="421914" cy="128029"/>
            </a:xfrm>
            <a:custGeom>
              <a:avLst/>
              <a:gdLst>
                <a:gd name="T0" fmla="*/ 2147483646 w 1321"/>
                <a:gd name="T1" fmla="*/ 2147483646 h 397"/>
                <a:gd name="T2" fmla="*/ 2147483646 w 1321"/>
                <a:gd name="T3" fmla="*/ 2147483646 h 397"/>
                <a:gd name="T4" fmla="*/ 2147483646 w 1321"/>
                <a:gd name="T5" fmla="*/ 2147483646 h 397"/>
                <a:gd name="T6" fmla="*/ 2147483646 w 1321"/>
                <a:gd name="T7" fmla="*/ 2147483646 h 397"/>
                <a:gd name="T8" fmla="*/ 2147483646 w 1321"/>
                <a:gd name="T9" fmla="*/ 2147483646 h 397"/>
                <a:gd name="T10" fmla="*/ 2147483646 w 1321"/>
                <a:gd name="T11" fmla="*/ 2147483646 h 397"/>
                <a:gd name="T12" fmla="*/ 2147483646 w 1321"/>
                <a:gd name="T13" fmla="*/ 2147483646 h 397"/>
                <a:gd name="T14" fmla="*/ 2147483646 w 1321"/>
                <a:gd name="T15" fmla="*/ 2147483646 h 397"/>
                <a:gd name="T16" fmla="*/ 2147483646 w 1321"/>
                <a:gd name="T17" fmla="*/ 2147483646 h 397"/>
                <a:gd name="T18" fmla="*/ 2147483646 w 1321"/>
                <a:gd name="T19" fmla="*/ 2147483646 h 397"/>
                <a:gd name="T20" fmla="*/ 2147483646 w 1321"/>
                <a:gd name="T21" fmla="*/ 2147483646 h 397"/>
                <a:gd name="T22" fmla="*/ 2147483646 w 1321"/>
                <a:gd name="T23" fmla="*/ 214748364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1" h="397">
                  <a:moveTo>
                    <a:pt x="613" y="397"/>
                  </a:moveTo>
                  <a:lnTo>
                    <a:pt x="613" y="397"/>
                  </a:lnTo>
                  <a:cubicBezTo>
                    <a:pt x="261" y="397"/>
                    <a:pt x="20" y="154"/>
                    <a:pt x="10" y="143"/>
                  </a:cubicBezTo>
                  <a:cubicBezTo>
                    <a:pt x="0" y="133"/>
                    <a:pt x="0" y="116"/>
                    <a:pt x="10" y="106"/>
                  </a:cubicBezTo>
                  <a:cubicBezTo>
                    <a:pt x="21" y="95"/>
                    <a:pt x="38" y="96"/>
                    <a:pt x="48" y="106"/>
                  </a:cubicBezTo>
                  <a:cubicBezTo>
                    <a:pt x="50" y="109"/>
                    <a:pt x="284" y="344"/>
                    <a:pt x="613" y="344"/>
                  </a:cubicBezTo>
                  <a:cubicBezTo>
                    <a:pt x="615" y="344"/>
                    <a:pt x="617" y="344"/>
                    <a:pt x="619" y="344"/>
                  </a:cubicBezTo>
                  <a:cubicBezTo>
                    <a:pt x="846" y="342"/>
                    <a:pt x="1066" y="230"/>
                    <a:pt x="1272" y="11"/>
                  </a:cubicBezTo>
                  <a:cubicBezTo>
                    <a:pt x="1282" y="0"/>
                    <a:pt x="1299" y="0"/>
                    <a:pt x="1310" y="10"/>
                  </a:cubicBezTo>
                  <a:cubicBezTo>
                    <a:pt x="1321" y="20"/>
                    <a:pt x="1321" y="37"/>
                    <a:pt x="1311" y="47"/>
                  </a:cubicBezTo>
                  <a:cubicBezTo>
                    <a:pt x="1094" y="278"/>
                    <a:pt x="861" y="395"/>
                    <a:pt x="619" y="397"/>
                  </a:cubicBezTo>
                  <a:cubicBezTo>
                    <a:pt x="617" y="397"/>
                    <a:pt x="615" y="397"/>
                    <a:pt x="613" y="39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770">
              <a:extLst>
                <a:ext uri="{FF2B5EF4-FFF2-40B4-BE49-F238E27FC236}">
                  <a16:creationId xmlns:a16="http://schemas.microsoft.com/office/drawing/2014/main" xmlns="" id="{2EF3A0BA-F751-4DF0-BDCE-762FACFACC52}"/>
                </a:ext>
              </a:extLst>
            </p:cNvPr>
            <p:cNvSpPr>
              <a:spLocks/>
            </p:cNvSpPr>
            <p:nvPr/>
          </p:nvSpPr>
          <p:spPr bwMode="gray">
            <a:xfrm>
              <a:off x="3747050" y="2425166"/>
              <a:ext cx="267698" cy="343351"/>
            </a:xfrm>
            <a:custGeom>
              <a:avLst/>
              <a:gdLst>
                <a:gd name="T0" fmla="*/ 2147483646 w 832"/>
                <a:gd name="T1" fmla="*/ 2147483646 h 1073"/>
                <a:gd name="T2" fmla="*/ 2147483646 w 832"/>
                <a:gd name="T3" fmla="*/ 2147483646 h 1073"/>
                <a:gd name="T4" fmla="*/ 2147483646 w 832"/>
                <a:gd name="T5" fmla="*/ 2147483646 h 1073"/>
                <a:gd name="T6" fmla="*/ 2147483646 w 832"/>
                <a:gd name="T7" fmla="*/ 2147483646 h 1073"/>
                <a:gd name="T8" fmla="*/ 2147483646 w 832"/>
                <a:gd name="T9" fmla="*/ 2147483646 h 1073"/>
                <a:gd name="T10" fmla="*/ 2147483646 w 832"/>
                <a:gd name="T11" fmla="*/ 2147483646 h 1073"/>
                <a:gd name="T12" fmla="*/ 2147483646 w 832"/>
                <a:gd name="T13" fmla="*/ 2147483646 h 1073"/>
                <a:gd name="T14" fmla="*/ 2147483646 w 832"/>
                <a:gd name="T15" fmla="*/ 2147483646 h 1073"/>
                <a:gd name="T16" fmla="*/ 2147483646 w 832"/>
                <a:gd name="T17" fmla="*/ 2147483646 h 1073"/>
                <a:gd name="T18" fmla="*/ 2147483646 w 832"/>
                <a:gd name="T19" fmla="*/ 2147483646 h 1073"/>
                <a:gd name="T20" fmla="*/ 2147483646 w 832"/>
                <a:gd name="T21" fmla="*/ 2147483646 h 10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2" h="1073">
                  <a:moveTo>
                    <a:pt x="63" y="1073"/>
                  </a:moveTo>
                  <a:lnTo>
                    <a:pt x="63" y="1073"/>
                  </a:lnTo>
                  <a:cubicBezTo>
                    <a:pt x="51" y="1073"/>
                    <a:pt x="39" y="1064"/>
                    <a:pt x="37" y="1051"/>
                  </a:cubicBezTo>
                  <a:cubicBezTo>
                    <a:pt x="36" y="1042"/>
                    <a:pt x="0" y="832"/>
                    <a:pt x="75" y="596"/>
                  </a:cubicBezTo>
                  <a:cubicBezTo>
                    <a:pt x="145" y="377"/>
                    <a:pt x="327" y="97"/>
                    <a:pt x="797" y="3"/>
                  </a:cubicBezTo>
                  <a:cubicBezTo>
                    <a:pt x="812" y="0"/>
                    <a:pt x="826" y="10"/>
                    <a:pt x="829" y="24"/>
                  </a:cubicBezTo>
                  <a:cubicBezTo>
                    <a:pt x="832" y="39"/>
                    <a:pt x="822" y="53"/>
                    <a:pt x="808" y="56"/>
                  </a:cubicBezTo>
                  <a:cubicBezTo>
                    <a:pt x="451" y="127"/>
                    <a:pt x="221" y="314"/>
                    <a:pt x="126" y="612"/>
                  </a:cubicBezTo>
                  <a:cubicBezTo>
                    <a:pt x="55" y="836"/>
                    <a:pt x="89" y="1040"/>
                    <a:pt x="90" y="1042"/>
                  </a:cubicBezTo>
                  <a:cubicBezTo>
                    <a:pt x="92" y="1056"/>
                    <a:pt x="83" y="1070"/>
                    <a:pt x="68" y="1073"/>
                  </a:cubicBezTo>
                  <a:cubicBezTo>
                    <a:pt x="67" y="1073"/>
                    <a:pt x="65" y="1073"/>
                    <a:pt x="63" y="107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771">
              <a:extLst>
                <a:ext uri="{FF2B5EF4-FFF2-40B4-BE49-F238E27FC236}">
                  <a16:creationId xmlns:a16="http://schemas.microsoft.com/office/drawing/2014/main" xmlns="" id="{F83F32A3-500C-4314-8189-D428EBC5E9BB}"/>
                </a:ext>
              </a:extLst>
            </p:cNvPr>
            <p:cNvSpPr>
              <a:spLocks/>
            </p:cNvSpPr>
            <p:nvPr/>
          </p:nvSpPr>
          <p:spPr bwMode="gray">
            <a:xfrm>
              <a:off x="3840162" y="265794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0" y="0"/>
                    <a:pt x="130" y="29"/>
                    <a:pt x="130" y="65"/>
                  </a:cubicBezTo>
                  <a:cubicBezTo>
                    <a:pt x="130" y="100"/>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772">
              <a:extLst>
                <a:ext uri="{FF2B5EF4-FFF2-40B4-BE49-F238E27FC236}">
                  <a16:creationId xmlns:a16="http://schemas.microsoft.com/office/drawing/2014/main" xmlns="" id="{6005C602-0A4A-42E8-8822-989A436D6E0F}"/>
                </a:ext>
              </a:extLst>
            </p:cNvPr>
            <p:cNvSpPr>
              <a:spLocks/>
            </p:cNvSpPr>
            <p:nvPr/>
          </p:nvSpPr>
          <p:spPr bwMode="gray">
            <a:xfrm>
              <a:off x="4026386" y="2585202"/>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8" y="130"/>
                    <a:pt x="0" y="101"/>
                    <a:pt x="0" y="65"/>
                  </a:cubicBezTo>
                  <a:cubicBezTo>
                    <a:pt x="0" y="29"/>
                    <a:pt x="28" y="0"/>
                    <a:pt x="65" y="0"/>
                  </a:cubicBezTo>
                  <a:cubicBezTo>
                    <a:pt x="100" y="0"/>
                    <a:pt x="130" y="29"/>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773">
              <a:extLst>
                <a:ext uri="{FF2B5EF4-FFF2-40B4-BE49-F238E27FC236}">
                  <a16:creationId xmlns:a16="http://schemas.microsoft.com/office/drawing/2014/main" xmlns="" id="{5DC32D33-64E0-49B6-8BEB-4AB7363C4E62}"/>
                </a:ext>
              </a:extLst>
            </p:cNvPr>
            <p:cNvSpPr>
              <a:spLocks/>
            </p:cNvSpPr>
            <p:nvPr/>
          </p:nvSpPr>
          <p:spPr bwMode="gray">
            <a:xfrm>
              <a:off x="3889627" y="2445534"/>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774">
              <a:extLst>
                <a:ext uri="{FF2B5EF4-FFF2-40B4-BE49-F238E27FC236}">
                  <a16:creationId xmlns:a16="http://schemas.microsoft.com/office/drawing/2014/main" xmlns="" id="{58350486-5193-43C3-93EF-3D4EBF5EDA4D}"/>
                </a:ext>
              </a:extLst>
            </p:cNvPr>
            <p:cNvSpPr>
              <a:spLocks/>
            </p:cNvSpPr>
            <p:nvPr/>
          </p:nvSpPr>
          <p:spPr bwMode="gray">
            <a:xfrm>
              <a:off x="3805245" y="2425166"/>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775">
              <a:extLst>
                <a:ext uri="{FF2B5EF4-FFF2-40B4-BE49-F238E27FC236}">
                  <a16:creationId xmlns:a16="http://schemas.microsoft.com/office/drawing/2014/main" xmlns="" id="{563E25C0-6B6A-4291-89EC-38B750C1A703}"/>
                </a:ext>
              </a:extLst>
            </p:cNvPr>
            <p:cNvSpPr>
              <a:spLocks/>
            </p:cNvSpPr>
            <p:nvPr/>
          </p:nvSpPr>
          <p:spPr bwMode="gray">
            <a:xfrm>
              <a:off x="3793606" y="252700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30"/>
                    <a:pt x="29" y="0"/>
                    <a:pt x="65" y="0"/>
                  </a:cubicBezTo>
                  <a:cubicBezTo>
                    <a:pt x="100" y="0"/>
                    <a:pt x="130" y="30"/>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776">
              <a:extLst>
                <a:ext uri="{FF2B5EF4-FFF2-40B4-BE49-F238E27FC236}">
                  <a16:creationId xmlns:a16="http://schemas.microsoft.com/office/drawing/2014/main" xmlns="" id="{E05B8343-F1D5-4DE3-A2E5-5CC56EDAF32D}"/>
                </a:ext>
              </a:extLst>
            </p:cNvPr>
            <p:cNvSpPr>
              <a:spLocks/>
            </p:cNvSpPr>
            <p:nvPr/>
          </p:nvSpPr>
          <p:spPr bwMode="gray">
            <a:xfrm>
              <a:off x="3749959" y="2637577"/>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1" y="0"/>
                    <a:pt x="130" y="29"/>
                    <a:pt x="130" y="65"/>
                  </a:cubicBezTo>
                  <a:cubicBezTo>
                    <a:pt x="130" y="100"/>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626678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One-Stop Autonomous Driving Solution for Campus Networks</a:t>
            </a:r>
            <a:r>
              <a:rPr lang="en-US" dirty="0"/>
              <a:t>: </a:t>
            </a:r>
            <a:r>
              <a:rPr lang="en-US" dirty="0" err="1"/>
              <a:t>CloudCampus</a:t>
            </a:r>
            <a:r>
              <a:rPr lang="en-US" dirty="0"/>
              <a:t> </a:t>
            </a:r>
            <a:endParaRPr lang="en-US" altLang="zh-CN" dirty="0">
              <a:sym typeface="Huawei Sans" panose="020C0503030203020204" pitchFamily="34" charset="0"/>
            </a:endParaRPr>
          </a:p>
        </p:txBody>
      </p:sp>
      <p:grpSp>
        <p:nvGrpSpPr>
          <p:cNvPr id="10" name="Group 165"/>
          <p:cNvGrpSpPr/>
          <p:nvPr/>
        </p:nvGrpSpPr>
        <p:grpSpPr bwMode="gray">
          <a:xfrm>
            <a:off x="2939869" y="3874525"/>
            <a:ext cx="1307763" cy="340548"/>
            <a:chOff x="-1233037" y="914446"/>
            <a:chExt cx="4919386" cy="778776"/>
          </a:xfrm>
        </p:grpSpPr>
        <p:cxnSp>
          <p:nvCxnSpPr>
            <p:cNvPr id="11" name="Straight Connector 166"/>
            <p:cNvCxnSpPr/>
            <p:nvPr/>
          </p:nvCxnSpPr>
          <p:spPr bwMode="gray">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67"/>
            <p:cNvCxnSpPr/>
            <p:nvPr/>
          </p:nvCxnSpPr>
          <p:spPr bwMode="gray">
            <a:xfrm flipV="1">
              <a:off x="2899439" y="914446"/>
              <a:ext cx="786910" cy="77877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a:off x="4283982" y="3885217"/>
            <a:ext cx="93903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4" name="Group 165"/>
          <p:cNvGrpSpPr/>
          <p:nvPr/>
        </p:nvGrpSpPr>
        <p:grpSpPr bwMode="gray">
          <a:xfrm rot="10800000">
            <a:off x="4988582" y="3917302"/>
            <a:ext cx="523792" cy="340548"/>
            <a:chOff x="-1233037" y="914446"/>
            <a:chExt cx="1573823" cy="778776"/>
          </a:xfrm>
        </p:grpSpPr>
        <p:cxnSp>
          <p:nvCxnSpPr>
            <p:cNvPr id="15" name="Straight Connector 166"/>
            <p:cNvCxnSpPr/>
            <p:nvPr/>
          </p:nvCxnSpPr>
          <p:spPr bwMode="gray">
            <a:xfrm flipH="1" flipV="1">
              <a:off x="-1233037" y="914446"/>
              <a:ext cx="786912" cy="7787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67"/>
            <p:cNvCxnSpPr/>
            <p:nvPr/>
          </p:nvCxnSpPr>
          <p:spPr bwMode="gray">
            <a:xfrm flipV="1">
              <a:off x="-446125" y="914446"/>
              <a:ext cx="786911" cy="77877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7" name="圆角矩形 16"/>
          <p:cNvSpPr/>
          <p:nvPr/>
        </p:nvSpPr>
        <p:spPr bwMode="gray">
          <a:xfrm>
            <a:off x="479694" y="3430554"/>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p:cNvCxnSpPr/>
          <p:nvPr/>
        </p:nvCxnSpPr>
        <p:spPr bwMode="gray">
          <a:xfrm flipV="1">
            <a:off x="1299785" y="3602097"/>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flipV="1">
            <a:off x="1852849" y="3602097"/>
            <a:ext cx="0" cy="220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59" idx="0"/>
            <a:endCxn id="63" idx="2"/>
          </p:cNvCxnSpPr>
          <p:nvPr/>
        </p:nvCxnSpPr>
        <p:spPr bwMode="gray">
          <a:xfrm flipV="1">
            <a:off x="754242" y="4429922"/>
            <a:ext cx="0" cy="292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flipV="1">
            <a:off x="1304948" y="4429922"/>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1857929" y="4429922"/>
            <a:ext cx="0" cy="246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flipV="1">
            <a:off x="2408635" y="4429922"/>
            <a:ext cx="0" cy="246672"/>
          </a:xfrm>
          <a:prstGeom prst="line">
            <a:avLst/>
          </a:prstGeom>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bwMode="gray">
          <a:xfrm>
            <a:off x="769253" y="3837641"/>
            <a:ext cx="1101413" cy="488985"/>
            <a:chOff x="2498773" y="3870388"/>
            <a:chExt cx="1101413" cy="294842"/>
          </a:xfrm>
        </p:grpSpPr>
        <p:cxnSp>
          <p:nvCxnSpPr>
            <p:cNvPr id="25" name="直接连接符 24"/>
            <p:cNvCxnSpPr/>
            <p:nvPr/>
          </p:nvCxnSpPr>
          <p:spPr bwMode="gray">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bwMode="gray">
          <a:xfrm flipH="1">
            <a:off x="1304948" y="3837641"/>
            <a:ext cx="1101600" cy="488985"/>
            <a:chOff x="2498773" y="3870388"/>
            <a:chExt cx="1101413" cy="294842"/>
          </a:xfrm>
        </p:grpSpPr>
        <p:cxnSp>
          <p:nvCxnSpPr>
            <p:cNvPr id="30" name="直接连接符 29"/>
            <p:cNvCxnSpPr/>
            <p:nvPr/>
          </p:nvCxnSpPr>
          <p:spPr bwMode="gray">
            <a:xfrm>
              <a:off x="3044482" y="3870388"/>
              <a:ext cx="5557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V="1">
              <a:off x="2498773"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V="1">
              <a:off x="3054477" y="3870388"/>
              <a:ext cx="545709" cy="294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flipH="1">
              <a:off x="2498773" y="4165230"/>
              <a:ext cx="56072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6132513" y="1515164"/>
            <a:ext cx="5616578" cy="837742"/>
            <a:chOff x="6132513" y="1515164"/>
            <a:chExt cx="5616578" cy="837742"/>
          </a:xfrm>
        </p:grpSpPr>
        <p:sp>
          <p:nvSpPr>
            <p:cNvPr id="34" name="圆角矩形 33"/>
            <p:cNvSpPr/>
            <p:nvPr/>
          </p:nvSpPr>
          <p:spPr bwMode="gray">
            <a:xfrm>
              <a:off x="6132514" y="1515164"/>
              <a:ext cx="5616577"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Automated network design</a:t>
              </a:r>
              <a:r>
                <a:rPr lang="en-US" sz="1400" dirty="0" smtClean="0">
                  <a:solidFill>
                    <a:srgbClr val="30B5C5"/>
                  </a:solidFill>
                  <a:latin typeface="Huawei Sans" panose="020C0503030203020204" pitchFamily="34" charset="0"/>
                </a:rPr>
                <a:t>, accurately matching service intents</a:t>
              </a:r>
              <a:endParaRPr lang="en-US" sz="1400" dirty="0">
                <a:solidFill>
                  <a:srgbClr val="30B5C5"/>
                </a:solidFill>
                <a:latin typeface="Huawei Sans" panose="020C0503030203020204" pitchFamily="34" charset="0"/>
              </a:endParaRPr>
            </a:p>
          </p:txBody>
        </p:sp>
        <p:sp>
          <p:nvSpPr>
            <p:cNvPr id="35" name="圆角矩形 34"/>
            <p:cNvSpPr/>
            <p:nvPr/>
          </p:nvSpPr>
          <p:spPr bwMode="gray">
            <a:xfrm>
              <a:off x="6132513" y="1891238"/>
              <a:ext cx="5616577" cy="461668"/>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Accurate conversion between service requirements and configuration commands through the network management platform</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a:xfrm>
            <a:off x="6132512" y="2534989"/>
            <a:ext cx="5616578" cy="1723089"/>
            <a:chOff x="6132512" y="2514372"/>
            <a:chExt cx="5616578" cy="1723089"/>
          </a:xfrm>
        </p:grpSpPr>
        <p:sp>
          <p:nvSpPr>
            <p:cNvPr id="36" name="圆角矩形 35"/>
            <p:cNvSpPr/>
            <p:nvPr/>
          </p:nvSpPr>
          <p:spPr bwMode="gray">
            <a:xfrm>
              <a:off x="6132513" y="2514372"/>
              <a:ext cx="5616577"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Automated network deployment</a:t>
              </a:r>
              <a:r>
                <a:rPr lang="en-US" sz="1400" dirty="0" smtClean="0">
                  <a:solidFill>
                    <a:srgbClr val="30B5C5"/>
                  </a:solidFill>
                  <a:latin typeface="Huawei Sans" panose="020C0503030203020204" pitchFamily="34" charset="0"/>
                </a:rPr>
                <a:t>, achieving minute-level rollout</a:t>
              </a:r>
              <a:endParaRPr lang="en-US" sz="1400" dirty="0">
                <a:solidFill>
                  <a:srgbClr val="30B5C5"/>
                </a:solidFill>
                <a:latin typeface="Huawei Sans" panose="020C0503030203020204" pitchFamily="34" charset="0"/>
              </a:endParaRPr>
            </a:p>
          </p:txBody>
        </p:sp>
        <p:sp>
          <p:nvSpPr>
            <p:cNvPr id="37" name="圆角矩形 36"/>
            <p:cNvSpPr/>
            <p:nvPr/>
          </p:nvSpPr>
          <p:spPr bwMode="gray">
            <a:xfrm>
              <a:off x="6132512" y="2890444"/>
              <a:ext cx="5616577" cy="1347017"/>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Plug-and-play devices, automated deployment of physical networks</a:t>
              </a: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Network resource pooling, one network for multiple purposes, and automatic service provisioning</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Intelligent policies (such as access policies, bandwidth, and priorities) based on virtual networks, security groups, and applications, implementing refined control</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 name="TextBox 63"/>
          <p:cNvSpPr txBox="1"/>
          <p:nvPr/>
        </p:nvSpPr>
        <p:spPr bwMode="gray">
          <a:xfrm>
            <a:off x="2625798" y="1540692"/>
            <a:ext cx="790601" cy="276999"/>
          </a:xfrm>
          <a:prstGeom prst="rect">
            <a:avLst/>
          </a:prstGeom>
          <a:noFill/>
        </p:spPr>
        <p:txBody>
          <a:bodyPr wrap="none" rtlCol="0">
            <a:spAutoFit/>
          </a:bodyPr>
          <a:lstStyle/>
          <a:p>
            <a:pPr algn="ctr" defTabSz="914112" fontAlgn="ctr"/>
            <a:r>
              <a:rPr lang="en-US" sz="1200" b="1" dirty="0">
                <a:latin typeface="Huawei Sans" panose="020C0503030203020204" pitchFamily="34" charset="0"/>
              </a:rPr>
              <a:t>A</a:t>
            </a:r>
            <a:r>
              <a:rPr lang="en-US" sz="1200" b="1" dirty="0" smtClean="0">
                <a:latin typeface="Huawei Sans" panose="020C0503030203020204" pitchFamily="34" charset="0"/>
              </a:rPr>
              <a:t>nalysis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Box 63"/>
          <p:cNvSpPr txBox="1"/>
          <p:nvPr/>
        </p:nvSpPr>
        <p:spPr bwMode="gray">
          <a:xfrm>
            <a:off x="3264530" y="1909349"/>
            <a:ext cx="736100" cy="276999"/>
          </a:xfrm>
          <a:prstGeom prst="rect">
            <a:avLst/>
          </a:prstGeom>
          <a:noFill/>
        </p:spPr>
        <p:txBody>
          <a:bodyPr wrap="none" rtlCol="0">
            <a:spAutoFit/>
          </a:bodyPr>
          <a:lstStyle/>
          <a:p>
            <a:pPr algn="ctr" defTabSz="914112" fontAlgn="ctr"/>
            <a:r>
              <a:rPr lang="en-US" sz="1200" b="1" dirty="0" smtClean="0">
                <a:latin typeface="Huawei Sans" panose="020C0503030203020204" pitchFamily="34" charset="0"/>
              </a:rPr>
              <a:t>Control</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159"/>
          <p:cNvSpPr/>
          <p:nvPr/>
        </p:nvSpPr>
        <p:spPr bwMode="gray">
          <a:xfrm flipH="1">
            <a:off x="1770754" y="1500189"/>
            <a:ext cx="2943783" cy="14948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9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p:cNvSpPr/>
          <p:nvPr/>
        </p:nvSpPr>
        <p:spPr bwMode="gray">
          <a:xfrm>
            <a:off x="2976576" y="1870250"/>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a:spLocks noChangeAspect="1"/>
          </p:cNvSpPr>
          <p:nvPr/>
        </p:nvSpPr>
        <p:spPr bwMode="gray">
          <a:xfrm>
            <a:off x="3079740" y="1805191"/>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p:cNvSpPr>
            <a:spLocks noChangeAspect="1"/>
          </p:cNvSpPr>
          <p:nvPr/>
        </p:nvSpPr>
        <p:spPr bwMode="gray">
          <a:xfrm>
            <a:off x="2915148" y="1973414"/>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bwMode="gray">
          <a:xfrm>
            <a:off x="3244332" y="1973414"/>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63"/>
          <p:cNvSpPr txBox="1"/>
          <p:nvPr/>
        </p:nvSpPr>
        <p:spPr bwMode="gray">
          <a:xfrm>
            <a:off x="1851812" y="2391816"/>
            <a:ext cx="596234" cy="228927"/>
          </a:xfrm>
          <a:prstGeom prst="roundRect">
            <a:avLst/>
          </a:prstGeom>
          <a:solidFill>
            <a:srgbClr val="30B5C5"/>
          </a:solidFill>
          <a:ln>
            <a:noFill/>
          </a:ln>
        </p:spPr>
        <p:txBody>
          <a:bodyPr wrap="none" rtlCol="0" anchor="ctr" anchorCtr="0">
            <a:noAutofit/>
          </a:bodyPr>
          <a:lstStyle/>
          <a:p>
            <a:pPr algn="ctr" defTabSz="914112" fontAlgn="ctr"/>
            <a:r>
              <a:rPr lang="en-US" sz="1200" dirty="0" smtClean="0">
                <a:solidFill>
                  <a:schemeClr val="bg1"/>
                </a:solidFill>
                <a:latin typeface="Huawei Sans" panose="020C0503030203020204" pitchFamily="34" charset="0"/>
              </a:rPr>
              <a:t>Design</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TextBox 63"/>
          <p:cNvSpPr txBox="1"/>
          <p:nvPr/>
        </p:nvSpPr>
        <p:spPr bwMode="gray">
          <a:xfrm>
            <a:off x="2906771" y="2391816"/>
            <a:ext cx="602137" cy="228927"/>
          </a:xfrm>
          <a:prstGeom prst="roundRect">
            <a:avLst/>
          </a:prstGeom>
          <a:solidFill>
            <a:srgbClr val="30B5C5"/>
          </a:solidFill>
          <a:ln>
            <a:noFill/>
          </a:ln>
        </p:spPr>
        <p:txBody>
          <a:bodyPr wrap="none" rtlCol="0" anchor="ctr" anchorCtr="0">
            <a:noAutofit/>
          </a:bodyPr>
          <a:lstStyle/>
          <a:p>
            <a:pPr algn="ctr" defTabSz="914112" fontAlgn="ctr"/>
            <a:r>
              <a:rPr lang="en-US" sz="1200" dirty="0" smtClean="0">
                <a:solidFill>
                  <a:schemeClr val="bg1"/>
                </a:solidFill>
                <a:latin typeface="Huawei Sans" panose="020C0503030203020204" pitchFamily="34" charset="0"/>
              </a:rPr>
              <a:t>Deploy</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TextBox 63"/>
          <p:cNvSpPr txBox="1"/>
          <p:nvPr/>
        </p:nvSpPr>
        <p:spPr bwMode="gray">
          <a:xfrm>
            <a:off x="3991205" y="2391816"/>
            <a:ext cx="546191" cy="228927"/>
          </a:xfrm>
          <a:prstGeom prst="roundRect">
            <a:avLst/>
          </a:prstGeom>
          <a:solidFill>
            <a:srgbClr val="30B5C5"/>
          </a:solidFill>
          <a:ln>
            <a:noFill/>
          </a:ln>
        </p:spPr>
        <p:txBody>
          <a:bodyPr wrap="none" rtlCol="0" anchor="ctr" anchorCtr="0">
            <a:noAutofit/>
          </a:bodyPr>
          <a:lstStyle/>
          <a:p>
            <a:pPr algn="ctr" defTabSz="914112" fontAlgn="ctr"/>
            <a:r>
              <a:rPr lang="en-US" sz="1200" dirty="0" smtClean="0">
                <a:solidFill>
                  <a:schemeClr val="bg1"/>
                </a:solidFill>
                <a:latin typeface="Huawei Sans" panose="020C0503030203020204" pitchFamily="34" charset="0"/>
              </a:rPr>
              <a:t> Policy</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Right Arrow 158"/>
          <p:cNvSpPr/>
          <p:nvPr/>
        </p:nvSpPr>
        <p:spPr bwMode="gray">
          <a:xfrm>
            <a:off x="2378863" y="2388170"/>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Right Arrow 158"/>
          <p:cNvSpPr/>
          <p:nvPr/>
        </p:nvSpPr>
        <p:spPr bwMode="gray">
          <a:xfrm>
            <a:off x="3489572" y="2388170"/>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3596235" y="1508333"/>
            <a:ext cx="2059485" cy="456179"/>
          </a:xfrm>
          <a:prstGeom prst="roundRect">
            <a:avLst>
              <a:gd name="adj" fmla="val 5000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Autofit/>
          </a:bodyPr>
          <a:lstStyle/>
          <a:p>
            <a:pPr algn="ctr" defTabSz="2436959" eaLnBrk="0" fontAlgn="ctr">
              <a:spcBef>
                <a:spcPct val="0"/>
              </a:spcBef>
              <a:spcAft>
                <a:spcPct val="0"/>
              </a:spcAft>
            </a:pPr>
            <a:r>
              <a:rPr lang="en-US" sz="1200" dirty="0" smtClean="0">
                <a:solidFill>
                  <a:schemeClr val="bg1"/>
                </a:solidFill>
                <a:latin typeface="Huawei Sans" panose="020C0503030203020204" pitchFamily="34" charset="0"/>
              </a:rPr>
              <a:t>One-stop management platform </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4" name="组合 53"/>
          <p:cNvGrpSpPr/>
          <p:nvPr/>
        </p:nvGrpSpPr>
        <p:grpSpPr bwMode="gray">
          <a:xfrm>
            <a:off x="2521729" y="2738824"/>
            <a:ext cx="1496420" cy="290930"/>
            <a:chOff x="1859158" y="3463346"/>
            <a:chExt cx="1496420" cy="290930"/>
          </a:xfrm>
        </p:grpSpPr>
        <p:sp>
          <p:nvSpPr>
            <p:cNvPr id="55" name="矩形 54"/>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pic>
        <p:nvPicPr>
          <p:cNvPr id="57"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845036" y="2966422"/>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57"/>
          <p:cNvSpPr/>
          <p:nvPr/>
        </p:nvSpPr>
        <p:spPr bwMode="gray">
          <a:xfrm>
            <a:off x="2525121" y="3045852"/>
            <a:ext cx="1407758" cy="276999"/>
          </a:xfrm>
          <a:prstGeom prst="rect">
            <a:avLst/>
          </a:prstGeom>
          <a:noFill/>
          <a:ln>
            <a:noFill/>
          </a:ln>
          <a:effectLst/>
        </p:spPr>
        <p:txBody>
          <a:bodyPr wrap="none">
            <a:spAutoFit/>
          </a:bodyPr>
          <a:lstStyle/>
          <a:p>
            <a:pPr algn="ctr" fontAlgn="ctr"/>
            <a:r>
              <a:rPr lang="en-US" sz="1200" b="1" dirty="0" smtClean="0">
                <a:solidFill>
                  <a:schemeClr val="bg1"/>
                </a:solidFill>
                <a:latin typeface="Huawei Sans" panose="020C0503030203020204" pitchFamily="34" charset="0"/>
              </a:rPr>
              <a:t>NETCONF/YANG</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9" name="图片 76" descr="接入交换机.png"/>
          <p:cNvPicPr>
            <a:picLocks noChangeAspect="1"/>
          </p:cNvPicPr>
          <p:nvPr/>
        </p:nvPicPr>
        <p:blipFill>
          <a:blip r:embed="rId5" cstate="print"/>
          <a:stretch>
            <a:fillRect/>
          </a:stretch>
        </p:blipFill>
        <p:spPr bwMode="gray">
          <a:xfrm>
            <a:off x="628285" y="4722314"/>
            <a:ext cx="251914" cy="206112"/>
          </a:xfrm>
          <a:prstGeom prst="rect">
            <a:avLst/>
          </a:prstGeom>
        </p:spPr>
      </p:pic>
      <p:pic>
        <p:nvPicPr>
          <p:cNvPr id="60" name="图片 105" descr="AP.png"/>
          <p:cNvPicPr>
            <a:picLocks noChangeAspect="1"/>
          </p:cNvPicPr>
          <p:nvPr/>
        </p:nvPicPr>
        <p:blipFill>
          <a:blip r:embed="rId6" cstate="print"/>
          <a:stretch>
            <a:fillRect/>
          </a:stretch>
        </p:blipFill>
        <p:spPr bwMode="gray">
          <a:xfrm>
            <a:off x="1178991" y="4709797"/>
            <a:ext cx="251914" cy="206112"/>
          </a:xfrm>
          <a:prstGeom prst="rect">
            <a:avLst/>
          </a:prstGeom>
        </p:spPr>
      </p:pic>
      <p:pic>
        <p:nvPicPr>
          <p:cNvPr id="61" name="图片 86" descr="核心交换机.png"/>
          <p:cNvPicPr>
            <a:picLocks noChangeAspect="1"/>
          </p:cNvPicPr>
          <p:nvPr/>
        </p:nvPicPr>
        <p:blipFill>
          <a:blip r:embed="rId7" cstate="print"/>
          <a:stretch>
            <a:fillRect/>
          </a:stretch>
        </p:blipFill>
        <p:spPr bwMode="gray">
          <a:xfrm>
            <a:off x="1178991" y="3722856"/>
            <a:ext cx="251914" cy="206112"/>
          </a:xfrm>
          <a:prstGeom prst="rect">
            <a:avLst/>
          </a:prstGeom>
        </p:spPr>
      </p:pic>
      <p:pic>
        <p:nvPicPr>
          <p:cNvPr id="62" name="图片 86" descr="核心交换机.png"/>
          <p:cNvPicPr>
            <a:picLocks noChangeAspect="1"/>
          </p:cNvPicPr>
          <p:nvPr/>
        </p:nvPicPr>
        <p:blipFill>
          <a:blip r:embed="rId7" cstate="print"/>
          <a:stretch>
            <a:fillRect/>
          </a:stretch>
        </p:blipFill>
        <p:spPr bwMode="gray">
          <a:xfrm>
            <a:off x="1732197" y="3722856"/>
            <a:ext cx="251914" cy="206112"/>
          </a:xfrm>
          <a:prstGeom prst="rect">
            <a:avLst/>
          </a:prstGeom>
        </p:spPr>
      </p:pic>
      <p:pic>
        <p:nvPicPr>
          <p:cNvPr id="63" name="图片 87" descr="汇聚交换机.png"/>
          <p:cNvPicPr>
            <a:picLocks noChangeAspect="1"/>
          </p:cNvPicPr>
          <p:nvPr/>
        </p:nvPicPr>
        <p:blipFill>
          <a:blip r:embed="rId8" cstate="print"/>
          <a:stretch>
            <a:fillRect/>
          </a:stretch>
        </p:blipFill>
        <p:spPr bwMode="gray">
          <a:xfrm>
            <a:off x="628285" y="4223810"/>
            <a:ext cx="251914" cy="206112"/>
          </a:xfrm>
          <a:prstGeom prst="rect">
            <a:avLst/>
          </a:prstGeom>
        </p:spPr>
      </p:pic>
      <p:pic>
        <p:nvPicPr>
          <p:cNvPr id="64" name="图片 87" descr="汇聚交换机.png"/>
          <p:cNvPicPr>
            <a:picLocks noChangeAspect="1"/>
          </p:cNvPicPr>
          <p:nvPr/>
        </p:nvPicPr>
        <p:blipFill>
          <a:blip r:embed="rId8" cstate="print"/>
          <a:stretch>
            <a:fillRect/>
          </a:stretch>
        </p:blipFill>
        <p:spPr bwMode="gray">
          <a:xfrm>
            <a:off x="1178991" y="4223810"/>
            <a:ext cx="251914" cy="206112"/>
          </a:xfrm>
          <a:prstGeom prst="rect">
            <a:avLst/>
          </a:prstGeom>
        </p:spPr>
      </p:pic>
      <p:pic>
        <p:nvPicPr>
          <p:cNvPr id="65" name="图片 76" descr="接入交换机.png"/>
          <p:cNvPicPr>
            <a:picLocks noChangeAspect="1"/>
          </p:cNvPicPr>
          <p:nvPr/>
        </p:nvPicPr>
        <p:blipFill>
          <a:blip r:embed="rId5" cstate="print"/>
          <a:stretch>
            <a:fillRect/>
          </a:stretch>
        </p:blipFill>
        <p:spPr bwMode="gray">
          <a:xfrm>
            <a:off x="1732197" y="4722314"/>
            <a:ext cx="251914" cy="206112"/>
          </a:xfrm>
          <a:prstGeom prst="rect">
            <a:avLst/>
          </a:prstGeom>
        </p:spPr>
      </p:pic>
      <p:pic>
        <p:nvPicPr>
          <p:cNvPr id="66" name="图片 105" descr="AP.png"/>
          <p:cNvPicPr>
            <a:picLocks noChangeAspect="1"/>
          </p:cNvPicPr>
          <p:nvPr/>
        </p:nvPicPr>
        <p:blipFill>
          <a:blip r:embed="rId6" cstate="print"/>
          <a:stretch>
            <a:fillRect/>
          </a:stretch>
        </p:blipFill>
        <p:spPr bwMode="gray">
          <a:xfrm>
            <a:off x="2285403" y="4709797"/>
            <a:ext cx="251914" cy="206112"/>
          </a:xfrm>
          <a:prstGeom prst="rect">
            <a:avLst/>
          </a:prstGeom>
        </p:spPr>
      </p:pic>
      <p:pic>
        <p:nvPicPr>
          <p:cNvPr id="67" name="图片 87" descr="汇聚交换机.png"/>
          <p:cNvPicPr>
            <a:picLocks noChangeAspect="1"/>
          </p:cNvPicPr>
          <p:nvPr/>
        </p:nvPicPr>
        <p:blipFill>
          <a:blip r:embed="rId8" cstate="print"/>
          <a:stretch>
            <a:fillRect/>
          </a:stretch>
        </p:blipFill>
        <p:spPr bwMode="gray">
          <a:xfrm>
            <a:off x="1732197" y="4223810"/>
            <a:ext cx="251914" cy="206112"/>
          </a:xfrm>
          <a:prstGeom prst="rect">
            <a:avLst/>
          </a:prstGeom>
        </p:spPr>
      </p:pic>
      <p:pic>
        <p:nvPicPr>
          <p:cNvPr id="68" name="图片 87" descr="汇聚交换机.png"/>
          <p:cNvPicPr>
            <a:picLocks noChangeAspect="1"/>
          </p:cNvPicPr>
          <p:nvPr/>
        </p:nvPicPr>
        <p:blipFill>
          <a:blip r:embed="rId8" cstate="print"/>
          <a:stretch>
            <a:fillRect/>
          </a:stretch>
        </p:blipFill>
        <p:spPr bwMode="gray">
          <a:xfrm>
            <a:off x="2285403" y="4223810"/>
            <a:ext cx="251914" cy="206112"/>
          </a:xfrm>
          <a:prstGeom prst="rect">
            <a:avLst/>
          </a:prstGeom>
        </p:spPr>
      </p:pic>
      <p:sp>
        <p:nvSpPr>
          <p:cNvPr id="69" name="梯形 68"/>
          <p:cNvSpPr/>
          <p:nvPr/>
        </p:nvSpPr>
        <p:spPr bwMode="gray">
          <a:xfrm>
            <a:off x="562362" y="4180888"/>
            <a:ext cx="2045370"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chemeClr val="tx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梯形 69"/>
          <p:cNvSpPr/>
          <p:nvPr/>
        </p:nvSpPr>
        <p:spPr bwMode="gray">
          <a:xfrm>
            <a:off x="562362" y="3657980"/>
            <a:ext cx="2045370"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4301911" y="3430554"/>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160475" y="3781086"/>
            <a:ext cx="277105" cy="226723"/>
          </a:xfrm>
          <a:prstGeom prst="rect">
            <a:avLst/>
          </a:prstGeom>
          <a:noFill/>
        </p:spPr>
      </p:pic>
      <p:sp>
        <p:nvSpPr>
          <p:cNvPr id="73" name="Freeform 159"/>
          <p:cNvSpPr/>
          <p:nvPr/>
        </p:nvSpPr>
        <p:spPr bwMode="gray">
          <a:xfrm flipH="1">
            <a:off x="3117186" y="3962064"/>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WAN/</a:t>
            </a:r>
          </a:p>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ndParaRPr>
          </a:p>
        </p:txBody>
      </p:sp>
      <p:cxnSp>
        <p:nvCxnSpPr>
          <p:cNvPr id="74" name="直接连接符 73"/>
          <p:cNvCxnSpPr/>
          <p:nvPr/>
        </p:nvCxnSpPr>
        <p:spPr bwMode="gray">
          <a:xfrm>
            <a:off x="1299785" y="3602097"/>
            <a:ext cx="137483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a:endCxn id="76" idx="2"/>
          </p:cNvCxnSpPr>
          <p:nvPr/>
        </p:nvCxnSpPr>
        <p:spPr bwMode="gray">
          <a:xfrm>
            <a:off x="2674620" y="3602097"/>
            <a:ext cx="235981" cy="405712"/>
          </a:xfrm>
          <a:prstGeom prst="line">
            <a:avLst/>
          </a:prstGeom>
        </p:spPr>
        <p:style>
          <a:lnRef idx="1">
            <a:schemeClr val="accent1"/>
          </a:lnRef>
          <a:fillRef idx="0">
            <a:schemeClr val="accent1"/>
          </a:fillRef>
          <a:effectRef idx="0">
            <a:schemeClr val="accent1"/>
          </a:effectRef>
          <a:fontRef idx="minor">
            <a:schemeClr val="tx1"/>
          </a:fontRef>
        </p:style>
      </p:cxnSp>
      <p:pic>
        <p:nvPicPr>
          <p:cNvPr id="76"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772048" y="3781086"/>
            <a:ext cx="277105" cy="226723"/>
          </a:xfrm>
          <a:prstGeom prst="rect">
            <a:avLst/>
          </a:prstGeom>
          <a:noFill/>
        </p:spPr>
      </p:pic>
      <p:pic>
        <p:nvPicPr>
          <p:cNvPr id="77" name="图片 105" descr="AP.png"/>
          <p:cNvPicPr>
            <a:picLocks noChangeAspect="1"/>
          </p:cNvPicPr>
          <p:nvPr/>
        </p:nvPicPr>
        <p:blipFill>
          <a:blip r:embed="rId6" cstate="print"/>
          <a:stretch>
            <a:fillRect/>
          </a:stretch>
        </p:blipFill>
        <p:spPr bwMode="gray">
          <a:xfrm>
            <a:off x="4848868" y="4243070"/>
            <a:ext cx="251914" cy="206112"/>
          </a:xfrm>
          <a:prstGeom prst="rect">
            <a:avLst/>
          </a:prstGeom>
        </p:spPr>
      </p:pic>
      <p:pic>
        <p:nvPicPr>
          <p:cNvPr id="78" name="图片 105" descr="AP.png"/>
          <p:cNvPicPr>
            <a:picLocks noChangeAspect="1"/>
          </p:cNvPicPr>
          <p:nvPr/>
        </p:nvPicPr>
        <p:blipFill>
          <a:blip r:embed="rId6" cstate="print"/>
          <a:stretch>
            <a:fillRect/>
          </a:stretch>
        </p:blipFill>
        <p:spPr bwMode="gray">
          <a:xfrm>
            <a:off x="5392354" y="4243070"/>
            <a:ext cx="251914" cy="206112"/>
          </a:xfrm>
          <a:prstGeom prst="rect">
            <a:avLst/>
          </a:prstGeom>
        </p:spPr>
      </p:pic>
      <p:pic>
        <p:nvPicPr>
          <p:cNvPr id="79" name="图片 76" descr="接入交换机.png"/>
          <p:cNvPicPr>
            <a:picLocks noChangeAspect="1"/>
          </p:cNvPicPr>
          <p:nvPr/>
        </p:nvPicPr>
        <p:blipFill>
          <a:blip r:embed="rId5" cstate="print"/>
          <a:stretch>
            <a:fillRect/>
          </a:stretch>
        </p:blipFill>
        <p:spPr bwMode="gray">
          <a:xfrm>
            <a:off x="5120611" y="3788407"/>
            <a:ext cx="251914" cy="206112"/>
          </a:xfrm>
          <a:prstGeom prst="rect">
            <a:avLst/>
          </a:prstGeom>
        </p:spPr>
      </p:pic>
      <p:sp>
        <p:nvSpPr>
          <p:cNvPr id="80" name="圆角矩形 79"/>
          <p:cNvSpPr/>
          <p:nvPr/>
        </p:nvSpPr>
        <p:spPr bwMode="gray">
          <a:xfrm>
            <a:off x="607684" y="3200400"/>
            <a:ext cx="1200197" cy="402218"/>
          </a:xfrm>
          <a:prstGeom prst="roundRect">
            <a:avLst/>
          </a:prstGeom>
          <a:solidFill>
            <a:srgbClr val="888888"/>
          </a:solidFill>
          <a:ln w="25400" cap="flat" cmpd="sng" algn="ctr">
            <a:noFill/>
            <a:prstDash val="solid"/>
          </a:ln>
          <a:effectLst/>
        </p:spPr>
        <p:txBody>
          <a:bodyPr rtlCol="0" anchor="ctr"/>
          <a:lstStyle/>
          <a:p>
            <a:pPr algn="ctr" defTabSz="1219062" fontAlgn="ctr"/>
            <a:r>
              <a:rPr lang="en-US" sz="1200" dirty="0" smtClean="0">
                <a:solidFill>
                  <a:prstClr val="white"/>
                </a:solidFill>
                <a:latin typeface="Huawei Sans" panose="020C0503030203020204" pitchFamily="34" charset="0"/>
              </a:rPr>
              <a:t>Multi-service campus</a:t>
            </a:r>
            <a:endParaRPr lang="en-US" sz="1200" dirty="0">
              <a:solidFill>
                <a:prstClr val="white"/>
              </a:solidFill>
              <a:latin typeface="Huawei Sans" panose="020C0503030203020204" pitchFamily="34" charset="0"/>
            </a:endParaRPr>
          </a:p>
        </p:txBody>
      </p:sp>
      <p:sp>
        <p:nvSpPr>
          <p:cNvPr id="81" name="圆角矩形 80"/>
          <p:cNvSpPr/>
          <p:nvPr/>
        </p:nvSpPr>
        <p:spPr bwMode="gray">
          <a:xfrm>
            <a:off x="4537397" y="3194715"/>
            <a:ext cx="1230465" cy="402218"/>
          </a:xfrm>
          <a:prstGeom prst="roundRect">
            <a:avLst/>
          </a:prstGeom>
          <a:solidFill>
            <a:srgbClr val="888888"/>
          </a:solidFill>
          <a:ln w="25400" cap="flat" cmpd="sng" algn="ctr">
            <a:noFill/>
            <a:prstDash val="solid"/>
          </a:ln>
          <a:effectLst/>
        </p:spPr>
        <p:txBody>
          <a:bodyPr rtlCol="0" anchor="ctr"/>
          <a:lstStyle/>
          <a:p>
            <a:pPr algn="ctr" defTabSz="1219062" fontAlgn="ctr"/>
            <a:r>
              <a:rPr lang="en-US" sz="1200" dirty="0" smtClean="0">
                <a:solidFill>
                  <a:prstClr val="white"/>
                </a:solidFill>
                <a:latin typeface="Huawei Sans" panose="020C0503030203020204" pitchFamily="34" charset="0"/>
              </a:rPr>
              <a:t>Simple-service campus</a:t>
            </a:r>
            <a:endParaRPr lang="en-US" sz="1200" dirty="0">
              <a:solidFill>
                <a:prstClr val="white"/>
              </a:solidFill>
              <a:latin typeface="Huawei Sans" panose="020C0503030203020204" pitchFamily="34" charset="0"/>
            </a:endParaRPr>
          </a:p>
        </p:txBody>
      </p:sp>
      <p:sp>
        <p:nvSpPr>
          <p:cNvPr id="82" name="圆角矩形 81"/>
          <p:cNvSpPr/>
          <p:nvPr/>
        </p:nvSpPr>
        <p:spPr bwMode="gray">
          <a:xfrm>
            <a:off x="3022891" y="3362057"/>
            <a:ext cx="1149856" cy="419917"/>
          </a:xfrm>
          <a:prstGeom prst="roundRect">
            <a:avLst/>
          </a:prstGeom>
          <a:solidFill>
            <a:srgbClr val="888888"/>
          </a:solidFill>
          <a:ln w="25400" cap="flat" cmpd="sng" algn="ctr">
            <a:noFill/>
            <a:prstDash val="solid"/>
          </a:ln>
          <a:effectLst/>
        </p:spPr>
        <p:txBody>
          <a:bodyPr lIns="0" rIns="0" rtlCol="0" anchor="ctr"/>
          <a:lstStyle/>
          <a:p>
            <a:pPr algn="ctr" defTabSz="1219062" fontAlgn="ctr"/>
            <a:r>
              <a:rPr lang="en-US" sz="1200" dirty="0" smtClean="0">
                <a:solidFill>
                  <a:prstClr val="white"/>
                </a:solidFill>
                <a:latin typeface="Huawei Sans" panose="020C0503030203020204" pitchFamily="34" charset="0"/>
              </a:rPr>
              <a:t>Campus interconnection</a:t>
            </a: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1640477" y="3955972"/>
            <a:ext cx="954107" cy="189195"/>
          </a:xfrm>
          <a:prstGeom prst="roundRect">
            <a:avLst/>
          </a:prstGeom>
          <a:noFill/>
        </p:spPr>
        <p:txBody>
          <a:bodyPr wrap="non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4" name="圆角矩形 83"/>
          <p:cNvSpPr/>
          <p:nvPr/>
        </p:nvSpPr>
        <p:spPr bwMode="gray">
          <a:xfrm>
            <a:off x="1796957" y="4442245"/>
            <a:ext cx="685752" cy="185988"/>
          </a:xfrm>
          <a:prstGeom prst="roundRect">
            <a:avLst/>
          </a:prstGeom>
          <a:noFill/>
        </p:spPr>
        <p:txBody>
          <a:bodyPr wrap="square" anchor="ctr" anchorCtr="0">
            <a:noAutofit/>
          </a:bodyPr>
          <a:lstStyle/>
          <a:p>
            <a:pPr algn="ctr" fontAlgn="ctr"/>
            <a:r>
              <a:rPr lang="en-US" sz="1200" dirty="0" smtClean="0">
                <a:solidFill>
                  <a:schemeClr val="accent2">
                    <a:lumMod val="75000"/>
                  </a:schemeClr>
                </a:solidFill>
                <a:latin typeface="Huawei Sans" panose="020C0503030203020204" pitchFamily="34" charset="0"/>
              </a:rPr>
              <a:t>R&amp;D VN</a:t>
            </a:r>
            <a:endParaRPr lang="en-US" altLang="zh-CN" sz="1100" dirty="0">
              <a:solidFill>
                <a:schemeClr val="accent2">
                  <a:lumMod val="7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梯形 84"/>
          <p:cNvSpPr/>
          <p:nvPr/>
        </p:nvSpPr>
        <p:spPr bwMode="gray">
          <a:xfrm>
            <a:off x="562362" y="5685987"/>
            <a:ext cx="3428844" cy="499842"/>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chemeClr val="tx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梯形 85"/>
          <p:cNvSpPr/>
          <p:nvPr/>
        </p:nvSpPr>
        <p:spPr bwMode="gray">
          <a:xfrm>
            <a:off x="562362" y="5153935"/>
            <a:ext cx="3428844" cy="50129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640070" y="5401740"/>
            <a:ext cx="954107" cy="189195"/>
          </a:xfrm>
          <a:prstGeom prst="roundRect">
            <a:avLst/>
          </a:prstGeom>
          <a:noFill/>
        </p:spPr>
        <p:txBody>
          <a:bodyPr wrap="non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8" name="圆角矩形 87"/>
          <p:cNvSpPr/>
          <p:nvPr/>
        </p:nvSpPr>
        <p:spPr bwMode="gray">
          <a:xfrm>
            <a:off x="640070" y="5924992"/>
            <a:ext cx="954107" cy="189195"/>
          </a:xfrm>
          <a:prstGeom prst="roundRect">
            <a:avLst/>
          </a:prstGeom>
          <a:noFill/>
        </p:spPr>
        <p:txBody>
          <a:bodyPr wrap="none" anchor="ctr" anchorCtr="0">
            <a:noAutofit/>
          </a:bodyPr>
          <a:lstStyle/>
          <a:p>
            <a:pPr algn="ctr" fontAlgn="ctr"/>
            <a:r>
              <a:rPr lang="en-US" sz="1200" dirty="0" smtClean="0">
                <a:solidFill>
                  <a:schemeClr val="accent2">
                    <a:lumMod val="75000"/>
                  </a:schemeClr>
                </a:solidFill>
                <a:latin typeface="Huawei Sans" panose="020C0503030203020204" pitchFamily="34" charset="0"/>
              </a:rPr>
              <a:t>R&amp;D VN</a:t>
            </a:r>
            <a:endParaRPr lang="en-US" altLang="zh-CN" sz="1100" dirty="0">
              <a:solidFill>
                <a:schemeClr val="accent2">
                  <a:lumMod val="7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9" name="圆角矩形 88"/>
          <p:cNvSpPr>
            <a:spLocks/>
          </p:cNvSpPr>
          <p:nvPr/>
        </p:nvSpPr>
        <p:spPr bwMode="gray">
          <a:xfrm>
            <a:off x="1751010" y="5222915"/>
            <a:ext cx="720000" cy="396000"/>
          </a:xfrm>
          <a:prstGeom prst="roundRect">
            <a:avLst/>
          </a:prstGeom>
          <a:solidFill>
            <a:srgbClr val="FF9999"/>
          </a:solidFill>
        </p:spPr>
        <p:txBody>
          <a:bodyPr wrap="square" lIns="36000" rIns="36000" anchor="ctr" anchorCtr="0">
            <a:noAutofit/>
          </a:bodyPr>
          <a:lstStyle/>
          <a:p>
            <a:pPr algn="ctr" fontAlgn="ctr">
              <a:lnSpc>
                <a:spcPct val="90000"/>
              </a:lnSpc>
            </a:pPr>
            <a:r>
              <a:rPr lang="en-US" sz="1200" dirty="0" smtClean="0">
                <a:solidFill>
                  <a:schemeClr val="bg1"/>
                </a:solidFill>
                <a:latin typeface="Huawei Sans" panose="020C0503030203020204" pitchFamily="34" charset="0"/>
              </a:rPr>
              <a:t>Security group 1</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0" name="圆角矩形 89"/>
          <p:cNvSpPr>
            <a:spLocks/>
          </p:cNvSpPr>
          <p:nvPr/>
        </p:nvSpPr>
        <p:spPr bwMode="gray">
          <a:xfrm>
            <a:off x="2817441" y="5222915"/>
            <a:ext cx="720000" cy="396000"/>
          </a:xfrm>
          <a:prstGeom prst="roundRect">
            <a:avLst/>
          </a:prstGeom>
          <a:solidFill>
            <a:srgbClr val="FF9999"/>
          </a:solidFill>
        </p:spPr>
        <p:txBody>
          <a:bodyPr wrap="square" lIns="36000" rIns="36000" anchor="ctr" anchorCtr="0">
            <a:noAutofit/>
          </a:bodyPr>
          <a:lstStyle/>
          <a:p>
            <a:pPr algn="ctr" fontAlgn="ctr">
              <a:lnSpc>
                <a:spcPct val="90000"/>
              </a:lnSpc>
            </a:pPr>
            <a:r>
              <a:rPr lang="en-US" sz="1200" dirty="0" smtClean="0">
                <a:solidFill>
                  <a:schemeClr val="bg1"/>
                </a:solidFill>
                <a:latin typeface="Huawei Sans" panose="020C0503030203020204" pitchFamily="34" charset="0"/>
              </a:rPr>
              <a:t>Security group 2</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2" name="圆角矩形 91"/>
          <p:cNvSpPr>
            <a:spLocks/>
          </p:cNvSpPr>
          <p:nvPr/>
        </p:nvSpPr>
        <p:spPr bwMode="gray">
          <a:xfrm>
            <a:off x="1550583" y="5771260"/>
            <a:ext cx="720000" cy="396000"/>
          </a:xfrm>
          <a:prstGeom prst="roundRect">
            <a:avLst/>
          </a:prstGeom>
          <a:solidFill>
            <a:srgbClr val="FFCC66"/>
          </a:solidFill>
        </p:spPr>
        <p:txBody>
          <a:bodyPr wrap="square" lIns="36000" rIns="36000" anchor="ctr" anchorCtr="0">
            <a:noAutofit/>
          </a:bodyPr>
          <a:lstStyle/>
          <a:p>
            <a:pPr algn="ctr" fontAlgn="ctr">
              <a:lnSpc>
                <a:spcPct val="90000"/>
              </a:lnSpc>
            </a:pPr>
            <a:r>
              <a:rPr lang="en-US" sz="1200" dirty="0" smtClean="0">
                <a:solidFill>
                  <a:schemeClr val="bg1"/>
                </a:solidFill>
                <a:latin typeface="Huawei Sans" panose="020C0503030203020204" pitchFamily="34" charset="0"/>
              </a:rPr>
              <a:t>Security group 4</a:t>
            </a:r>
            <a:endParaRPr lang="en-US" altLang="zh-CN" sz="11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3" name="圆角矩形 92"/>
          <p:cNvSpPr>
            <a:spLocks/>
          </p:cNvSpPr>
          <p:nvPr/>
        </p:nvSpPr>
        <p:spPr bwMode="gray">
          <a:xfrm>
            <a:off x="3218825" y="5771260"/>
            <a:ext cx="720000" cy="396000"/>
          </a:xfrm>
          <a:prstGeom prst="roundRect">
            <a:avLst/>
          </a:prstGeom>
          <a:solidFill>
            <a:srgbClr val="FFCC66"/>
          </a:solidFill>
        </p:spPr>
        <p:txBody>
          <a:bodyPr wrap="square" lIns="36000" rIns="36000" anchor="ctr" anchorCtr="0">
            <a:noAutofit/>
          </a:bodyPr>
          <a:lstStyle/>
          <a:p>
            <a:pPr algn="ctr" fontAlgn="ctr">
              <a:lnSpc>
                <a:spcPct val="90000"/>
              </a:lnSpc>
            </a:pPr>
            <a:r>
              <a:rPr lang="en-US" sz="1200" dirty="0" smtClean="0">
                <a:solidFill>
                  <a:schemeClr val="bg1"/>
                </a:solidFill>
                <a:latin typeface="Huawei Sans" panose="020C0503030203020204" pitchFamily="34" charset="0"/>
              </a:rPr>
              <a:t>Security group 5</a:t>
            </a:r>
            <a:endParaRPr lang="en-US" altLang="zh-CN" sz="11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4" name="弧形 93"/>
          <p:cNvSpPr/>
          <p:nvPr/>
        </p:nvSpPr>
        <p:spPr bwMode="gray">
          <a:xfrm>
            <a:off x="2397702" y="5044243"/>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弧形 95"/>
          <p:cNvSpPr/>
          <p:nvPr/>
        </p:nvSpPr>
        <p:spPr bwMode="gray">
          <a:xfrm>
            <a:off x="2170020" y="5679674"/>
            <a:ext cx="1099919"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7" name="组合 96"/>
          <p:cNvGrpSpPr>
            <a:grpSpLocks noChangeAspect="1"/>
          </p:cNvGrpSpPr>
          <p:nvPr/>
        </p:nvGrpSpPr>
        <p:grpSpPr bwMode="gray">
          <a:xfrm>
            <a:off x="2622954" y="4978601"/>
            <a:ext cx="166104" cy="166104"/>
            <a:chOff x="10441953" y="5633214"/>
            <a:chExt cx="264000" cy="264000"/>
          </a:xfrm>
        </p:grpSpPr>
        <p:sp>
          <p:nvSpPr>
            <p:cNvPr id="98" name="椭圆 97"/>
            <p:cNvSpPr>
              <a:spLocks noChangeAspect="1"/>
            </p:cNvSpPr>
            <p:nvPr/>
          </p:nvSpPr>
          <p:spPr bwMode="gray">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05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任意多边形 9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1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28"/>
          <p:cNvGrpSpPr/>
          <p:nvPr/>
        </p:nvGrpSpPr>
        <p:grpSpPr bwMode="gray">
          <a:xfrm>
            <a:off x="2689217" y="5631123"/>
            <a:ext cx="163115" cy="163118"/>
            <a:chOff x="5076056" y="3356992"/>
            <a:chExt cx="436268" cy="436277"/>
          </a:xfrm>
        </p:grpSpPr>
        <p:sp>
          <p:nvSpPr>
            <p:cNvPr id="104"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6" name="矩形 105"/>
          <p:cNvSpPr/>
          <p:nvPr/>
        </p:nvSpPr>
        <p:spPr bwMode="gray">
          <a:xfrm>
            <a:off x="4128071" y="5336855"/>
            <a:ext cx="1694816" cy="784830"/>
          </a:xfrm>
          <a:prstGeom prst="rect">
            <a:avLst/>
          </a:prstGeom>
        </p:spPr>
        <p:txBody>
          <a:bodyPr wrap="square">
            <a:spAutoFit/>
          </a:bodyPr>
          <a:lstStyle/>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Access policy</a:t>
            </a: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bandwidth</a:t>
            </a: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Priority</a:t>
            </a:r>
            <a:endParaRPr lang="en-US" sz="1200" dirty="0">
              <a:latin typeface="Huawei Sans" panose="020C0503030203020204" pitchFamily="34" charset="0"/>
            </a:endParaRPr>
          </a:p>
        </p:txBody>
      </p:sp>
      <p:grpSp>
        <p:nvGrpSpPr>
          <p:cNvPr id="2" name="组合 1"/>
          <p:cNvGrpSpPr/>
          <p:nvPr/>
        </p:nvGrpSpPr>
        <p:grpSpPr>
          <a:xfrm>
            <a:off x="6132511" y="4440161"/>
            <a:ext cx="5632398" cy="1680851"/>
            <a:chOff x="6132511" y="4440161"/>
            <a:chExt cx="5632398" cy="1680851"/>
          </a:xfrm>
        </p:grpSpPr>
        <p:sp>
          <p:nvSpPr>
            <p:cNvPr id="38" name="圆角矩形 37"/>
            <p:cNvSpPr/>
            <p:nvPr/>
          </p:nvSpPr>
          <p:spPr bwMode="gray">
            <a:xfrm>
              <a:off x="6148332" y="4440161"/>
              <a:ext cx="5616577"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Automated intelligent O&amp;M</a:t>
              </a:r>
              <a:r>
                <a:rPr lang="en-US" sz="1400" dirty="0" smtClean="0">
                  <a:solidFill>
                    <a:srgbClr val="30B5C5"/>
                  </a:solidFill>
                  <a:latin typeface="Huawei Sans" panose="020C0503030203020204" pitchFamily="34" charset="0"/>
                </a:rPr>
                <a:t>, improving network performance</a:t>
              </a:r>
              <a:endParaRPr lang="en-US" sz="1400" dirty="0">
                <a:solidFill>
                  <a:srgbClr val="30B5C5"/>
                </a:solidFill>
                <a:latin typeface="Huawei Sans" panose="020C0503030203020204" pitchFamily="34" charset="0"/>
              </a:endParaRPr>
            </a:p>
          </p:txBody>
        </p:sp>
        <p:sp>
          <p:nvSpPr>
            <p:cNvPr id="107" name="圆角矩形 106"/>
            <p:cNvSpPr/>
            <p:nvPr/>
          </p:nvSpPr>
          <p:spPr bwMode="gray">
            <a:xfrm>
              <a:off x="6132511" y="4814219"/>
              <a:ext cx="5616577" cy="1306793"/>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Real-time experience visualization: network experience visualization at any moment, for any user, and in any area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Precise fault analysis: proactively identifies typical network problems and provides suggestions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Intelligent network optimization: predictive optimization of wireless networks based on historical data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TextBox 63"/>
          <p:cNvSpPr txBox="1"/>
          <p:nvPr/>
        </p:nvSpPr>
        <p:spPr bwMode="gray">
          <a:xfrm>
            <a:off x="1893444" y="2053059"/>
            <a:ext cx="1178529" cy="276999"/>
          </a:xfrm>
          <a:prstGeom prst="rect">
            <a:avLst/>
          </a:prstGeom>
          <a:noFill/>
        </p:spPr>
        <p:txBody>
          <a:bodyPr wrap="none" rtlCol="0">
            <a:spAutoFit/>
          </a:bodyPr>
          <a:lstStyle/>
          <a:p>
            <a:pPr algn="ctr" defTabSz="914112" fontAlgn="ctr"/>
            <a:r>
              <a:rPr lang="en-US" sz="1200" b="1" dirty="0" smtClean="0">
                <a:latin typeface="Huawei Sans" panose="020C0503030203020204" pitchFamily="34" charset="0"/>
              </a:rPr>
              <a:t>Management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 name="组合 5"/>
          <p:cNvGrpSpPr/>
          <p:nvPr/>
        </p:nvGrpSpPr>
        <p:grpSpPr>
          <a:xfrm>
            <a:off x="7543760" y="99476"/>
            <a:ext cx="4205328" cy="252000"/>
            <a:chOff x="7543760" y="99476"/>
            <a:chExt cx="4205328" cy="252000"/>
          </a:xfrm>
        </p:grpSpPr>
        <p:sp>
          <p:nvSpPr>
            <p:cNvPr id="110" name="燕尾形 109"/>
            <p:cNvSpPr/>
            <p:nvPr/>
          </p:nvSpPr>
          <p:spPr bwMode="gray">
            <a:xfrm>
              <a:off x="910460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燕尾形 110"/>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五边形 101"/>
            <p:cNvSpPr/>
            <p:nvPr/>
          </p:nvSpPr>
          <p:spPr bwMode="gray">
            <a:xfrm>
              <a:off x="7543760"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1440664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lvl="0" indent="-342900">
              <a:buFont typeface="Wingdings" panose="05000000000000000000" pitchFamily="2" charset="2"/>
              <a:buChar char="l"/>
            </a:pPr>
            <a:r>
              <a:rPr lang="en-US" sz="2000" dirty="0" smtClean="0"/>
              <a:t>Upon completion of this course, you will be able to:</a:t>
            </a:r>
            <a:endParaRPr lang="en-US" altLang="zh-CN" sz="2000" dirty="0" smtClean="0">
              <a:sym typeface="Huawei Sans" panose="020C0503030203020204" pitchFamily="34" charset="0"/>
            </a:endParaRPr>
          </a:p>
          <a:p>
            <a:pPr marL="630238" lvl="1" indent="-309563"/>
            <a:r>
              <a:rPr lang="en-US" sz="1800" dirty="0" smtClean="0"/>
              <a:t>Know the definition of enterprise networks</a:t>
            </a:r>
            <a:endParaRPr lang="en-US" altLang="zh-CN" sz="1800" dirty="0" smtClean="0">
              <a:sym typeface="Huawei Sans" panose="020C0503030203020204" pitchFamily="34" charset="0"/>
            </a:endParaRPr>
          </a:p>
          <a:p>
            <a:pPr marL="630238" lvl="1" indent="-309563"/>
            <a:r>
              <a:rPr lang="en-US" sz="1800" dirty="0" smtClean="0"/>
              <a:t>Understand the WAN, MAN, campus network, and DCN architecture</a:t>
            </a:r>
            <a:endParaRPr lang="en-US" altLang="zh-CN" sz="1800" dirty="0" smtClean="0">
              <a:sym typeface="Huawei Sans" panose="020C0503030203020204" pitchFamily="34" charset="0"/>
            </a:endParaRPr>
          </a:p>
          <a:p>
            <a:pPr marL="630238" lvl="1" indent="-309563"/>
            <a:r>
              <a:rPr lang="en-US" sz="1800" dirty="0" smtClean="0"/>
              <a:t>Describe typical enterprise network scenarios</a:t>
            </a:r>
            <a:endParaRPr lang="en-US" altLang="zh-CN" sz="1800" dirty="0" smtClean="0">
              <a:sym typeface="Huawei Sans" panose="020C0503030203020204" pitchFamily="34" charset="0"/>
            </a:endParaRPr>
          </a:p>
          <a:p>
            <a:pPr marL="630238" lvl="1" indent="-309563"/>
            <a:r>
              <a:rPr lang="en-US" sz="1800" dirty="0" smtClean="0"/>
              <a:t>Describe Huawei enterprise network solutions</a:t>
            </a:r>
            <a:endParaRPr lang="en-US" altLang="zh-CN" sz="1800" dirty="0" smtClean="0">
              <a:sym typeface="Huawei Sans" panose="020C0503030203020204" pitchFamily="34" charset="0"/>
            </a:endParaRPr>
          </a:p>
        </p:txBody>
      </p:sp>
    </p:spTree>
    <p:extLst>
      <p:ext uri="{BB962C8B-B14F-4D97-AF65-F5344CB8AC3E}">
        <p14:creationId xmlns:p14="http://schemas.microsoft.com/office/powerpoint/2010/main" val="37947491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All-Scenario: Full Coverage from Single Campuses to Multi-Branch Interconnection Campuses</a:t>
            </a:r>
            <a:endParaRPr lang="en-US" dirty="0"/>
          </a:p>
        </p:txBody>
      </p:sp>
      <p:grpSp>
        <p:nvGrpSpPr>
          <p:cNvPr id="7" name="组合 6"/>
          <p:cNvGrpSpPr/>
          <p:nvPr/>
        </p:nvGrpSpPr>
        <p:grpSpPr bwMode="gray">
          <a:xfrm>
            <a:off x="7822377" y="2335398"/>
            <a:ext cx="3527788" cy="1368198"/>
            <a:chOff x="2458370" y="2301397"/>
            <a:chExt cx="3527788" cy="1368198"/>
          </a:xfrm>
        </p:grpSpPr>
        <p:sp>
          <p:nvSpPr>
            <p:cNvPr id="8" name="梯形 7"/>
            <p:cNvSpPr/>
            <p:nvPr/>
          </p:nvSpPr>
          <p:spPr bwMode="gray">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梯形 8"/>
            <p:cNvSpPr/>
            <p:nvPr/>
          </p:nvSpPr>
          <p:spPr bwMode="gray">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梯形 9"/>
            <p:cNvSpPr/>
            <p:nvPr/>
          </p:nvSpPr>
          <p:spPr bwMode="gray">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bwMode="gray">
          <a:xfrm>
            <a:off x="4336193" y="2335398"/>
            <a:ext cx="3527788" cy="1368198"/>
            <a:chOff x="2458370" y="2301397"/>
            <a:chExt cx="3527788" cy="1368198"/>
          </a:xfrm>
        </p:grpSpPr>
        <p:sp>
          <p:nvSpPr>
            <p:cNvPr id="12" name="梯形 11"/>
            <p:cNvSpPr/>
            <p:nvPr/>
          </p:nvSpPr>
          <p:spPr bwMode="gray">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梯形 12"/>
            <p:cNvSpPr/>
            <p:nvPr/>
          </p:nvSpPr>
          <p:spPr bwMode="gray">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梯形 13"/>
            <p:cNvSpPr/>
            <p:nvPr/>
          </p:nvSpPr>
          <p:spPr bwMode="gray">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 name="梯形 14"/>
          <p:cNvSpPr/>
          <p:nvPr/>
        </p:nvSpPr>
        <p:spPr bwMode="gray">
          <a:xfrm>
            <a:off x="500649" y="2335398"/>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梯形 15"/>
          <p:cNvSpPr/>
          <p:nvPr/>
        </p:nvSpPr>
        <p:spPr bwMode="gray">
          <a:xfrm>
            <a:off x="971702" y="2335398"/>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梯形 16"/>
          <p:cNvSpPr/>
          <p:nvPr/>
        </p:nvSpPr>
        <p:spPr bwMode="gray">
          <a:xfrm>
            <a:off x="1456110" y="2335398"/>
            <a:ext cx="1640384" cy="1368198"/>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4119644" y="1503258"/>
            <a:ext cx="3673153" cy="2796377"/>
            <a:chOff x="4136734" y="1498765"/>
            <a:chExt cx="3673153" cy="3238190"/>
          </a:xfrm>
        </p:grpSpPr>
        <p:cxnSp>
          <p:nvCxnSpPr>
            <p:cNvPr id="19" name="直接连接符 18"/>
            <p:cNvCxnSpPr/>
            <p:nvPr/>
          </p:nvCxnSpPr>
          <p:spPr bwMode="gray">
            <a:xfrm>
              <a:off x="4136734" y="1498765"/>
              <a:ext cx="0" cy="323819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H="1">
              <a:off x="7809887" y="1498765"/>
              <a:ext cx="0" cy="323819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bwMode="gray">
          <a:xfrm>
            <a:off x="8254534" y="1503257"/>
            <a:ext cx="3331158" cy="307777"/>
          </a:xfrm>
          <a:prstGeom prst="rect">
            <a:avLst/>
          </a:prstGeom>
        </p:spPr>
        <p:txBody>
          <a:bodyPr wrap="square">
            <a:spAutoFit/>
          </a:bodyPr>
          <a:lstStyle/>
          <a:p>
            <a:pPr algn="ctr" fontAlgn="ctr"/>
            <a:r>
              <a:rPr lang="en-US" sz="1400" b="1" dirty="0" smtClean="0">
                <a:latin typeface="Huawei Sans" panose="020C0503030203020204" pitchFamily="34" charset="0"/>
              </a:rPr>
              <a:t>Multi-branch interconnection</a:t>
            </a:r>
            <a:endParaRPr kumimoji="1"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084424" y="1503257"/>
            <a:ext cx="2031326" cy="307777"/>
          </a:xfrm>
          <a:prstGeom prst="rect">
            <a:avLst/>
          </a:prstGeom>
        </p:spPr>
        <p:txBody>
          <a:bodyPr wrap="none">
            <a:spAutoFit/>
          </a:bodyPr>
          <a:lstStyle/>
          <a:p>
            <a:pPr algn="ctr" fontAlgn="ctr"/>
            <a:r>
              <a:rPr lang="en-US" sz="1400" b="1" dirty="0" smtClean="0">
                <a:latin typeface="Huawei Sans" panose="020C0503030203020204" pitchFamily="34" charset="0"/>
              </a:rPr>
              <a:t>Multi-service campus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1185140" y="1503257"/>
            <a:ext cx="2151551" cy="307777"/>
          </a:xfrm>
          <a:prstGeom prst="rect">
            <a:avLst/>
          </a:prstGeom>
        </p:spPr>
        <p:txBody>
          <a:bodyPr wrap="none">
            <a:spAutoFit/>
          </a:bodyPr>
          <a:lstStyle/>
          <a:p>
            <a:pPr algn="ctr" fontAlgn="ctr"/>
            <a:r>
              <a:rPr lang="en-US" sz="1400" b="1" dirty="0" smtClean="0">
                <a:latin typeface="Huawei Sans" panose="020C0503030203020204" pitchFamily="34" charset="0"/>
              </a:rPr>
              <a:t>Simple-service campus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98106" y="1880932"/>
            <a:ext cx="1725620" cy="446632"/>
          </a:xfrm>
          <a:prstGeom prst="rect">
            <a:avLst/>
          </a:prstGeom>
        </p:spPr>
      </p:pic>
      <p:sp>
        <p:nvSpPr>
          <p:cNvPr id="25" name="Freeform 159"/>
          <p:cNvSpPr/>
          <p:nvPr/>
        </p:nvSpPr>
        <p:spPr bwMode="gray">
          <a:xfrm flipH="1">
            <a:off x="1806175" y="27535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2062155" y="4043327"/>
            <a:ext cx="1047524" cy="461665"/>
          </a:xfrm>
          <a:prstGeom prst="rect">
            <a:avLst/>
          </a:prstGeom>
          <a:noFill/>
        </p:spPr>
        <p:txBody>
          <a:bodyPr wrap="square" rtlCol="0">
            <a:spAutoFit/>
          </a:bodyPr>
          <a:lstStyle/>
          <a:p>
            <a:pPr algn="ctr" defTabSz="1218194" fontAlgn="ctr">
              <a:spcBef>
                <a:spcPts val="0"/>
              </a:spcBef>
              <a:spcAft>
                <a:spcPts val="0"/>
              </a:spcAft>
              <a:defRPr/>
            </a:pPr>
            <a:r>
              <a:rPr lang="en-US" sz="1200" dirty="0" smtClean="0">
                <a:latin typeface="Huawei Sans" panose="020C0503030203020204" pitchFamily="34" charset="0"/>
              </a:rPr>
              <a:t>Hotel reservation</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文本框 26"/>
          <p:cNvSpPr txBox="1"/>
          <p:nvPr/>
        </p:nvSpPr>
        <p:spPr bwMode="gray">
          <a:xfrm>
            <a:off x="3003910" y="4043327"/>
            <a:ext cx="107124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Large enterprise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文本框 27"/>
          <p:cNvSpPr txBox="1"/>
          <p:nvPr/>
        </p:nvSpPr>
        <p:spPr bwMode="gray">
          <a:xfrm>
            <a:off x="1261325" y="4043327"/>
            <a:ext cx="921486" cy="646331"/>
          </a:xfrm>
          <a:prstGeom prst="rect">
            <a:avLst/>
          </a:prstGeom>
          <a:noFill/>
        </p:spPr>
        <p:txBody>
          <a:bodyPr wrap="square" rtlCol="0">
            <a:spAutoFit/>
          </a:bodyPr>
          <a:lstStyle/>
          <a:p>
            <a:pPr algn="ctr" defTabSz="1218194" fontAlgn="ctr">
              <a:spcBef>
                <a:spcPts val="0"/>
              </a:spcBef>
              <a:spcAft>
                <a:spcPts val="0"/>
              </a:spcAft>
              <a:defRPr/>
            </a:pPr>
            <a:r>
              <a:rPr lang="en-US" sz="1200" dirty="0" smtClean="0">
                <a:latin typeface="Huawei Sans" panose="020C0503030203020204" pitchFamily="34" charset="0"/>
              </a:rPr>
              <a:t>Primary/</a:t>
            </a:r>
          </a:p>
          <a:p>
            <a:pPr algn="ctr" defTabSz="1218194" fontAlgn="ctr">
              <a:spcBef>
                <a:spcPts val="0"/>
              </a:spcBef>
              <a:spcAft>
                <a:spcPts val="0"/>
              </a:spcAft>
              <a:defRPr/>
            </a:pPr>
            <a:r>
              <a:rPr lang="en-US" sz="1200" dirty="0" smtClean="0">
                <a:latin typeface="Huawei Sans" panose="020C0503030203020204" pitchFamily="34" charset="0"/>
              </a:rPr>
              <a:t>Secondary education</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文本框 28"/>
          <p:cNvSpPr txBox="1"/>
          <p:nvPr/>
        </p:nvSpPr>
        <p:spPr bwMode="gray">
          <a:xfrm>
            <a:off x="436116" y="4043327"/>
            <a:ext cx="844206" cy="461665"/>
          </a:xfrm>
          <a:prstGeom prst="rect">
            <a:avLst/>
          </a:prstGeom>
          <a:noFill/>
        </p:spPr>
        <p:txBody>
          <a:bodyPr wrap="square" rtlCol="0">
            <a:spAutoFit/>
          </a:bodyPr>
          <a:lstStyle/>
          <a:p>
            <a:pPr algn="ctr" defTabSz="1218194" fontAlgn="ctr">
              <a:spcBef>
                <a:spcPts val="0"/>
              </a:spcBef>
              <a:spcAft>
                <a:spcPts val="0"/>
              </a:spcAft>
              <a:defRPr/>
            </a:pPr>
            <a:r>
              <a:rPr lang="en-US" sz="1200" dirty="0" smtClean="0">
                <a:latin typeface="Huawei Sans" panose="020C0503030203020204" pitchFamily="34" charset="0"/>
              </a:rPr>
              <a:t>Service center</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Freeform 186"/>
          <p:cNvSpPr>
            <a:spLocks noEditPoints="1"/>
          </p:cNvSpPr>
          <p:nvPr/>
        </p:nvSpPr>
        <p:spPr bwMode="gray">
          <a:xfrm>
            <a:off x="1511417" y="3576542"/>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739684" y="3696731"/>
            <a:ext cx="237067" cy="300839"/>
            <a:chOff x="546923" y="2951440"/>
            <a:chExt cx="195923" cy="248627"/>
          </a:xfrm>
        </p:grpSpPr>
        <p:sp>
          <p:nvSpPr>
            <p:cNvPr id="32" name="Freeform 12"/>
            <p:cNvSpPr>
              <a:spLocks/>
            </p:cNvSpPr>
            <p:nvPr/>
          </p:nvSpPr>
          <p:spPr bwMode="gray">
            <a:xfrm>
              <a:off x="546923" y="2951440"/>
              <a:ext cx="195195" cy="9962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3"/>
            <p:cNvSpPr>
              <a:spLocks noEditPoints="1"/>
            </p:cNvSpPr>
            <p:nvPr/>
          </p:nvSpPr>
          <p:spPr bwMode="gray">
            <a:xfrm>
              <a:off x="546923" y="3063410"/>
              <a:ext cx="195923" cy="136657"/>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Freeform 30"/>
          <p:cNvSpPr>
            <a:spLocks noEditPoints="1"/>
          </p:cNvSpPr>
          <p:nvPr/>
        </p:nvSpPr>
        <p:spPr bwMode="gray">
          <a:xfrm>
            <a:off x="2467077" y="3479404"/>
            <a:ext cx="212680" cy="518166"/>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noChangeAspect="1"/>
          </p:cNvPicPr>
          <p:nvPr/>
        </p:nvPicPr>
        <p:blipFill>
          <a:blip r:embed="rId4"/>
          <a:stretch>
            <a:fillRect/>
          </a:stretch>
        </p:blipFill>
        <p:spPr bwMode="gray">
          <a:xfrm>
            <a:off x="3149050" y="3496219"/>
            <a:ext cx="786433" cy="501351"/>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37277" y="1880932"/>
            <a:ext cx="1725620" cy="446632"/>
          </a:xfrm>
          <a:prstGeom prst="rect">
            <a:avLst/>
          </a:prstGeom>
        </p:spPr>
      </p:pic>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19852" y="1880932"/>
            <a:ext cx="1725620" cy="446632"/>
          </a:xfrm>
          <a:prstGeom prst="rect">
            <a:avLst/>
          </a:prstGeom>
        </p:spPr>
      </p:pic>
      <p:sp>
        <p:nvSpPr>
          <p:cNvPr id="38" name="梯形 37"/>
          <p:cNvSpPr/>
          <p:nvPr/>
        </p:nvSpPr>
        <p:spPr bwMode="gray">
          <a:xfrm>
            <a:off x="4973184" y="3142353"/>
            <a:ext cx="2253806" cy="296995"/>
          </a:xfrm>
          <a:prstGeom prst="trapezoid">
            <a:avLst>
              <a:gd name="adj" fmla="val 55460"/>
            </a:avLst>
          </a:prstGeom>
          <a:gradFill flip="none" rotWithShape="1">
            <a:gsLst>
              <a:gs pos="0">
                <a:schemeClr val="bg1"/>
              </a:gs>
              <a:gs pos="100000">
                <a:srgbClr val="30B5C5"/>
              </a:gs>
            </a:gsLst>
            <a:lin ang="5400000" scaled="1"/>
            <a:tileRect/>
          </a:gradFill>
          <a:ln>
            <a:gradFill flip="none" rotWithShape="1">
              <a:gsLst>
                <a:gs pos="0">
                  <a:schemeClr val="accent1">
                    <a:lumMod val="5000"/>
                    <a:lumOff val="95000"/>
                    <a:alpha val="0"/>
                  </a:schemeClr>
                </a:gs>
                <a:gs pos="90000">
                  <a:srgbClr val="30B5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p:cNvSpPr/>
          <p:nvPr/>
        </p:nvSpPr>
        <p:spPr bwMode="gray">
          <a:xfrm>
            <a:off x="4973184" y="2868216"/>
            <a:ext cx="2253806" cy="280769"/>
          </a:xfrm>
          <a:prstGeom prst="trapezoid">
            <a:avLst>
              <a:gd name="adj" fmla="val 60956"/>
            </a:avLst>
          </a:prstGeom>
          <a:gradFill flip="none" rotWithShape="1">
            <a:gsLst>
              <a:gs pos="0">
                <a:schemeClr val="bg1"/>
              </a:gs>
              <a:gs pos="100000">
                <a:srgbClr val="FCC800"/>
              </a:gs>
            </a:gsLst>
            <a:lin ang="5400000" scaled="1"/>
            <a:tileRect/>
          </a:gradFill>
          <a:ln>
            <a:gradFill flip="none" rotWithShape="1">
              <a:gsLst>
                <a:gs pos="0">
                  <a:schemeClr val="accent1">
                    <a:lumMod val="5000"/>
                    <a:lumOff val="95000"/>
                    <a:alpha val="0"/>
                  </a:schemeClr>
                </a:gs>
                <a:gs pos="90000">
                  <a:srgbClr val="FCC8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梯形 39"/>
          <p:cNvSpPr/>
          <p:nvPr/>
        </p:nvSpPr>
        <p:spPr bwMode="gray">
          <a:xfrm>
            <a:off x="4973184" y="2593266"/>
            <a:ext cx="2253806" cy="281583"/>
          </a:xfrm>
          <a:prstGeom prst="trapezoid">
            <a:avLst>
              <a:gd name="adj" fmla="val 51827"/>
            </a:avLst>
          </a:prstGeom>
          <a:gradFill flip="none" rotWithShape="1">
            <a:gsLst>
              <a:gs pos="0">
                <a:schemeClr val="bg1">
                  <a:alpha val="29000"/>
                </a:schemeClr>
              </a:gs>
              <a:gs pos="100000">
                <a:srgbClr val="ED6D00"/>
              </a:gs>
            </a:gsLst>
            <a:lin ang="5400000" scaled="1"/>
            <a:tileRect/>
          </a:gradFill>
          <a:ln>
            <a:gradFill flip="none" rotWithShape="1">
              <a:gsLst>
                <a:gs pos="0">
                  <a:schemeClr val="accent1">
                    <a:lumMod val="5000"/>
                    <a:lumOff val="95000"/>
                    <a:alpha val="0"/>
                  </a:schemeClr>
                </a:gs>
                <a:gs pos="90000">
                  <a:srgbClr val="ED6D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组合 44284"/>
          <p:cNvGrpSpPr>
            <a:grpSpLocks/>
          </p:cNvGrpSpPr>
          <p:nvPr/>
        </p:nvGrpSpPr>
        <p:grpSpPr bwMode="gray">
          <a:xfrm>
            <a:off x="5684385" y="3451958"/>
            <a:ext cx="831406" cy="543474"/>
            <a:chOff x="2974975" y="2452688"/>
            <a:chExt cx="827088" cy="541338"/>
          </a:xfrm>
        </p:grpSpPr>
        <p:sp>
          <p:nvSpPr>
            <p:cNvPr id="42"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文本框 54"/>
          <p:cNvSpPr txBox="1"/>
          <p:nvPr/>
        </p:nvSpPr>
        <p:spPr bwMode="gray">
          <a:xfrm>
            <a:off x="4673255" y="4043327"/>
            <a:ext cx="285366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Higher education and large enterprise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6" name="文本框 55"/>
          <p:cNvSpPr txBox="1"/>
          <p:nvPr/>
        </p:nvSpPr>
        <p:spPr bwMode="gray">
          <a:xfrm>
            <a:off x="5833026" y="2577826"/>
            <a:ext cx="53412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VN 1</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7" name="文本框 56"/>
          <p:cNvSpPr txBox="1"/>
          <p:nvPr/>
        </p:nvSpPr>
        <p:spPr bwMode="gray">
          <a:xfrm>
            <a:off x="5833026" y="2873214"/>
            <a:ext cx="53412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VN 2</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文本框 57"/>
          <p:cNvSpPr txBox="1"/>
          <p:nvPr/>
        </p:nvSpPr>
        <p:spPr bwMode="gray">
          <a:xfrm>
            <a:off x="5833026" y="3168602"/>
            <a:ext cx="53412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VN 3</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9" name="Freeform 186"/>
          <p:cNvSpPr>
            <a:spLocks noEditPoints="1"/>
          </p:cNvSpPr>
          <p:nvPr/>
        </p:nvSpPr>
        <p:spPr bwMode="gray">
          <a:xfrm>
            <a:off x="8381981" y="2886073"/>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44284"/>
          <p:cNvGrpSpPr>
            <a:grpSpLocks/>
          </p:cNvGrpSpPr>
          <p:nvPr/>
        </p:nvGrpSpPr>
        <p:grpSpPr bwMode="gray">
          <a:xfrm>
            <a:off x="10658600" y="3471484"/>
            <a:ext cx="927091" cy="606021"/>
            <a:chOff x="2974975" y="2452688"/>
            <a:chExt cx="827088" cy="541338"/>
          </a:xfrm>
        </p:grpSpPr>
        <p:sp>
          <p:nvSpPr>
            <p:cNvPr id="61"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ctr"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Freeform 186"/>
          <p:cNvSpPr>
            <a:spLocks noEditPoints="1"/>
          </p:cNvSpPr>
          <p:nvPr/>
        </p:nvSpPr>
        <p:spPr bwMode="gray">
          <a:xfrm>
            <a:off x="8023902" y="3605745"/>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159"/>
          <p:cNvSpPr/>
          <p:nvPr/>
        </p:nvSpPr>
        <p:spPr bwMode="gray">
          <a:xfrm flipH="1">
            <a:off x="9465371" y="288440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159"/>
          <p:cNvSpPr/>
          <p:nvPr/>
        </p:nvSpPr>
        <p:spPr bwMode="gray">
          <a:xfrm flipH="1">
            <a:off x="9012202" y="370359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MPLS</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76"/>
          <p:cNvGrpSpPr/>
          <p:nvPr/>
        </p:nvGrpSpPr>
        <p:grpSpPr bwMode="gray">
          <a:xfrm>
            <a:off x="8488074" y="3162524"/>
            <a:ext cx="2283013" cy="766586"/>
            <a:chOff x="8505164" y="3128523"/>
            <a:chExt cx="2283013" cy="766586"/>
          </a:xfrm>
        </p:grpSpPr>
        <p:cxnSp>
          <p:nvCxnSpPr>
            <p:cNvPr id="78" name="直接连接符 77"/>
            <p:cNvCxnSpPr/>
            <p:nvPr/>
          </p:nvCxnSpPr>
          <p:spPr bwMode="gray">
            <a:xfrm>
              <a:off x="8818906" y="3134601"/>
              <a:ext cx="663555"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a:off x="8505164" y="3895109"/>
              <a:ext cx="572796"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a:off x="8505164" y="3796247"/>
              <a:ext cx="331778"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8838312" y="3169948"/>
              <a:ext cx="664194" cy="620987"/>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bwMode="gray">
            <a:xfrm>
              <a:off x="8818906" y="3251426"/>
              <a:ext cx="33177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a:off x="9150683" y="3251426"/>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10391943" y="3134601"/>
              <a:ext cx="28374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a:off x="10688180" y="3128523"/>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a:off x="9810724" y="3796247"/>
              <a:ext cx="927454"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7" name="表格 86"/>
          <p:cNvGraphicFramePr>
            <a:graphicFrameLocks noGrp="1"/>
          </p:cNvGraphicFramePr>
          <p:nvPr>
            <p:extLst>
              <p:ext uri="{D42A27DB-BD31-4B8C-83A1-F6EECF244321}">
                <p14:modId xmlns:p14="http://schemas.microsoft.com/office/powerpoint/2010/main" val="1010142535"/>
              </p:ext>
            </p:extLst>
          </p:nvPr>
        </p:nvGraphicFramePr>
        <p:xfrm>
          <a:off x="623556" y="4681128"/>
          <a:ext cx="10999342" cy="1493520"/>
        </p:xfrm>
        <a:graphic>
          <a:graphicData uri="http://schemas.openxmlformats.org/drawingml/2006/table">
            <a:tbl>
              <a:tblPr firstRow="1" bandRow="1"/>
              <a:tblGrid>
                <a:gridCol w="1380685">
                  <a:extLst>
                    <a:ext uri="{9D8B030D-6E8A-4147-A177-3AD203B41FA5}">
                      <a16:colId xmlns:a16="http://schemas.microsoft.com/office/drawing/2014/main" xmlns="" val="20000"/>
                    </a:ext>
                  </a:extLst>
                </a:gridCol>
                <a:gridCol w="3209544">
                  <a:extLst>
                    <a:ext uri="{9D8B030D-6E8A-4147-A177-3AD203B41FA5}">
                      <a16:colId xmlns:a16="http://schemas.microsoft.com/office/drawing/2014/main" xmlns="" val="20001"/>
                    </a:ext>
                  </a:extLst>
                </a:gridCol>
                <a:gridCol w="2615184"/>
                <a:gridCol w="3793929"/>
              </a:tblGrid>
              <a:tr h="169086">
                <a:tc>
                  <a:txBody>
                    <a:bodyPr/>
                    <a:lstStyle/>
                    <a:p>
                      <a:pPr algn="ctr" fontAlgn="ctr">
                        <a:lnSpc>
                          <a:spcPct val="100000"/>
                        </a:lnSpc>
                      </a:pP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Simple-service Campus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Multi-service Campus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latin typeface="Huawei Sans" panose="020C0503030203020204" pitchFamily="34" charset="0"/>
                        </a:rPr>
                        <a:t>Multi-branch Interconnection</a:t>
                      </a:r>
                      <a:endParaRPr kumimoji="1"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61314">
                <a:tc>
                  <a:txBody>
                    <a:bodyPr/>
                    <a:lstStyle/>
                    <a:p>
                      <a:pPr algn="ctr" fontAlgn="ctr">
                        <a:lnSpc>
                          <a:spcPct val="100000"/>
                        </a:lnSpc>
                      </a:pPr>
                      <a:r>
                        <a:rPr lang="en-US" sz="1400" dirty="0" smtClean="0">
                          <a:latin typeface="Huawei Sans" panose="020C0503030203020204" pitchFamily="34" charset="0"/>
                        </a:rPr>
                        <a:t>Network Characteristics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solidFill>
                            <a:srgbClr val="000000"/>
                          </a:solidFill>
                          <a:latin typeface="Huawei Sans" panose="020C0503030203020204" pitchFamily="34" charset="0"/>
                        </a:rPr>
                        <a:t>Small scale, simple services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rgbClr val="000000"/>
                          </a:solidFill>
                          <a:latin typeface="Huawei Sans" panose="020C0503030203020204" pitchFamily="34" charset="0"/>
                        </a:rPr>
                        <a:t>Large numbers of sites, with similar models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smtClean="0">
                          <a:solidFill>
                            <a:srgbClr val="000000"/>
                          </a:solidFill>
                          <a:latin typeface="Huawei Sans" panose="020C0503030203020204" pitchFamily="34" charset="0"/>
                        </a:rPr>
                        <a:t>Large scale, complex services, and coexistence of multiple services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fontAlgn="ctr">
                        <a:lnSpc>
                          <a:spcPct val="100000"/>
                        </a:lnSpc>
                        <a:buFont typeface="Wingdings" panose="05000000000000000000" pitchFamily="2" charset="2"/>
                        <a:buNone/>
                      </a:pPr>
                      <a:r>
                        <a:rPr lang="en-US" sz="1200" dirty="0" smtClean="0">
                          <a:solidFill>
                            <a:srgbClr val="000000"/>
                          </a:solidFill>
                          <a:latin typeface="Huawei Sans" panose="020C0503030203020204" pitchFamily="34" charset="0"/>
                        </a:rPr>
                        <a:t>Multiple branch sites, which need to communicate with each other through hybrid WAN links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22800">
                <a:tc>
                  <a:txBody>
                    <a:bodyPr/>
                    <a:lstStyle/>
                    <a:p>
                      <a:pPr algn="ctr" fontAlgn="ctr">
                        <a:lnSpc>
                          <a:spcPct val="100000"/>
                        </a:lnSpc>
                      </a:pPr>
                      <a:r>
                        <a:rPr lang="en-US" sz="1400" dirty="0" smtClean="0">
                          <a:latin typeface="Huawei Sans" panose="020C0503030203020204" pitchFamily="34" charset="0"/>
                        </a:rPr>
                        <a:t>Typical Scenarios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Multi-branch small-sized enterprise campuses, such as hotels and primary/secondary schools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higher education institutions, governments, large enterprise campuses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Large enterprises, financial services outlets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pSp>
        <p:nvGrpSpPr>
          <p:cNvPr id="88" name="组合 87"/>
          <p:cNvGrpSpPr/>
          <p:nvPr/>
        </p:nvGrpSpPr>
        <p:grpSpPr>
          <a:xfrm>
            <a:off x="7543760" y="99476"/>
            <a:ext cx="4205328" cy="252000"/>
            <a:chOff x="7543760" y="99476"/>
            <a:chExt cx="4205328" cy="252000"/>
          </a:xfrm>
        </p:grpSpPr>
        <p:sp>
          <p:nvSpPr>
            <p:cNvPr id="89" name="燕尾形 88"/>
            <p:cNvSpPr/>
            <p:nvPr/>
          </p:nvSpPr>
          <p:spPr bwMode="gray">
            <a:xfrm>
              <a:off x="910460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燕尾形 89"/>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五边形 90"/>
            <p:cNvSpPr/>
            <p:nvPr/>
          </p:nvSpPr>
          <p:spPr bwMode="gray">
            <a:xfrm>
              <a:off x="7543760"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13708358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Full Convergence: One Controller Manages both LAN and WAN Services</a:t>
            </a:r>
            <a:endParaRPr lang="en-US" dirty="0"/>
          </a:p>
        </p:txBody>
      </p:sp>
      <p:sp>
        <p:nvSpPr>
          <p:cNvPr id="4" name="文本占位符 2"/>
          <p:cNvSpPr txBox="1">
            <a:spLocks/>
          </p:cNvSpPr>
          <p:nvPr/>
        </p:nvSpPr>
        <p:spPr bwMode="gray">
          <a:xfrm>
            <a:off x="455613" y="1440485"/>
            <a:ext cx="11267756" cy="709154"/>
          </a:xfrm>
          <a:prstGeom prst="rect">
            <a:avLst/>
          </a:prstGeom>
        </p:spPr>
        <p:txBody>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nSpc>
                <a:spcPct val="100000"/>
              </a:lnSpc>
            </a:pPr>
            <a:r>
              <a:rPr lang="en-US" sz="1200" dirty="0" smtClean="0">
                <a:latin typeface="Huawei Sans" panose="020C0503030203020204" pitchFamily="34" charset="0"/>
              </a:rPr>
              <a:t>Huawei </a:t>
            </a:r>
            <a:r>
              <a:rPr lang="en-US" sz="1200" dirty="0" err="1" smtClean="0">
                <a:latin typeface="Huawei Sans" panose="020C0503030203020204" pitchFamily="34" charset="0"/>
              </a:rPr>
              <a:t>CloudCampus</a:t>
            </a:r>
            <a:r>
              <a:rPr lang="en-US" sz="1200" dirty="0" smtClean="0">
                <a:latin typeface="Huawei Sans" panose="020C0503030203020204" pitchFamily="34" charset="0"/>
              </a:rPr>
              <a:t> Solution integrates the configuration and management models of LAN and WAN services on the campus network. In addition to configuring and managing LAN services for campus networks, this solution can also manage WAN interconnection services, implementing integrated management of LAN and WAN services.</a:t>
            </a:r>
          </a:p>
          <a:p>
            <a:pPr>
              <a:lnSpc>
                <a:spcPct val="100000"/>
              </a:lnSpc>
            </a:pPr>
            <a:endParaRPr lang="en-US" altLang="zh-CN" sz="1600" dirty="0">
              <a:latin typeface="Huawei Sans" panose="020C0503030203020204" pitchFamily="34" charset="0"/>
              <a:sym typeface="Huawei Sans" panose="020C0503030203020204" pitchFamily="34" charset="0"/>
            </a:endParaRPr>
          </a:p>
        </p:txBody>
      </p:sp>
      <p:sp>
        <p:nvSpPr>
          <p:cNvPr id="5" name="圆角矩形 4"/>
          <p:cNvSpPr/>
          <p:nvPr/>
        </p:nvSpPr>
        <p:spPr bwMode="gray">
          <a:xfrm>
            <a:off x="4265475" y="2050380"/>
            <a:ext cx="3629716" cy="2187082"/>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900000" bIns="0" rtlCol="0" anchor="b" anchorCtr="0">
            <a:noAutofit/>
          </a:bodyPr>
          <a:lstStyle/>
          <a:p>
            <a:pPr algn="ctr" fontAlgn="ctr"/>
            <a:r>
              <a:rPr lang="en-US" sz="1400" b="1" dirty="0" smtClean="0">
                <a:solidFill>
                  <a:srgbClr val="30B5C5"/>
                </a:solidFill>
                <a:latin typeface="Huawei Sans" panose="020C0503030203020204" pitchFamily="34" charset="0"/>
              </a:rPr>
              <a:t>Simplified configuration</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任意多边形 5"/>
          <p:cNvSpPr/>
          <p:nvPr/>
        </p:nvSpPr>
        <p:spPr bwMode="gray">
          <a:xfrm rot="16200000">
            <a:off x="4863372" y="2266908"/>
            <a:ext cx="1219200" cy="125658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468317" y="2147296"/>
            <a:ext cx="3629716" cy="2087971"/>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900000" bIns="0" rtlCol="0" anchor="b" anchorCtr="0">
            <a:noAutofit/>
          </a:bodyPr>
          <a:lstStyle/>
          <a:p>
            <a:pPr algn="ctr" fontAlgn="ctr"/>
            <a:r>
              <a:rPr lang="en-US" sz="1400" b="1" dirty="0" smtClean="0">
                <a:solidFill>
                  <a:srgbClr val="30B5C5"/>
                </a:solidFill>
                <a:latin typeface="Huawei Sans" panose="020C0503030203020204" pitchFamily="34" charset="0"/>
              </a:rPr>
              <a:t>Easy deployment</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468317" y="4277779"/>
            <a:ext cx="5483869" cy="1911148"/>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b" anchorCtr="0">
            <a:noAutofit/>
          </a:bodyPr>
          <a:lstStyle/>
          <a:p>
            <a:pPr algn="ctr" fontAlgn="ctr"/>
            <a:r>
              <a:rPr lang="en-US" sz="1400" b="1" dirty="0" smtClean="0">
                <a:solidFill>
                  <a:srgbClr val="30B5C5"/>
                </a:solidFill>
                <a:latin typeface="Huawei Sans" panose="020C0503030203020204" pitchFamily="34" charset="0"/>
              </a:rPr>
              <a:t>Simplified O&amp;M</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8114784" y="2050380"/>
            <a:ext cx="3608585" cy="2187082"/>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900000" bIns="0" rtlCol="0" anchor="b" anchorCtr="0">
            <a:noAutofit/>
          </a:bodyPr>
          <a:lstStyle/>
          <a:p>
            <a:pPr algn="ctr" fontAlgn="ctr"/>
            <a:r>
              <a:rPr lang="en-US" sz="1400" b="1" dirty="0" smtClean="0">
                <a:solidFill>
                  <a:srgbClr val="30B5C5"/>
                </a:solidFill>
                <a:latin typeface="Huawei Sans" panose="020C0503030203020204" pitchFamily="34" charset="0"/>
              </a:rPr>
              <a:t>Forwarding-control separation</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6260631" y="4277779"/>
            <a:ext cx="5451943" cy="1911148"/>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b" anchorCtr="0">
            <a:noAutofit/>
          </a:bodyPr>
          <a:lstStyle/>
          <a:p>
            <a:pPr algn="ctr" fontAlgn="ctr"/>
            <a:r>
              <a:rPr lang="en-US" sz="1400" b="1" dirty="0" smtClean="0">
                <a:solidFill>
                  <a:srgbClr val="30B5C5"/>
                </a:solidFill>
                <a:latin typeface="Huawei Sans" panose="020C0503030203020204" pitchFamily="34" charset="0"/>
              </a:rPr>
              <a:t>Value extension</a:t>
            </a:r>
            <a:endPar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468317" y="3404307"/>
            <a:ext cx="3629716" cy="461665"/>
          </a:xfrm>
          <a:prstGeom prst="rect">
            <a:avLst/>
          </a:prstGeom>
        </p:spPr>
        <p:txBody>
          <a:bodyPr wrap="square">
            <a:spAutoFit/>
          </a:bodyPr>
          <a:lstStyle/>
          <a:p>
            <a:pPr algn="ctr" fontAlgn="ctr"/>
            <a:r>
              <a:rPr lang="en-US" sz="1200" dirty="0" smtClean="0">
                <a:latin typeface="Huawei Sans" panose="020C0503030203020204" pitchFamily="34" charset="0"/>
              </a:rPr>
              <a:t>One set of controller manages only LAN or manages both LAN and WAN services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descr="接入交换机.png"/>
          <p:cNvPicPr>
            <a:picLocks noChangeAspect="1"/>
          </p:cNvPicPr>
          <p:nvPr/>
        </p:nvPicPr>
        <p:blipFill>
          <a:blip r:embed="rId3" cstate="print"/>
          <a:stretch>
            <a:fillRect/>
          </a:stretch>
        </p:blipFill>
        <p:spPr bwMode="gray">
          <a:xfrm>
            <a:off x="1898075" y="2799899"/>
            <a:ext cx="277105" cy="226723"/>
          </a:xfrm>
          <a:prstGeom prst="rect">
            <a:avLst/>
          </a:prstGeom>
        </p:spPr>
      </p:pic>
      <p:pic>
        <p:nvPicPr>
          <p:cNvPr id="13" name="图片 12" descr="AP.png"/>
          <p:cNvPicPr>
            <a:picLocks noChangeAspect="1"/>
          </p:cNvPicPr>
          <p:nvPr/>
        </p:nvPicPr>
        <p:blipFill>
          <a:blip r:embed="rId4" cstate="print"/>
          <a:stretch>
            <a:fillRect/>
          </a:stretch>
        </p:blipFill>
        <p:spPr bwMode="gray">
          <a:xfrm>
            <a:off x="1898074" y="3143519"/>
            <a:ext cx="277105" cy="226723"/>
          </a:xfrm>
          <a:prstGeom prst="rect">
            <a:avLst/>
          </a:prstGeom>
        </p:spPr>
      </p:pic>
      <p:sp>
        <p:nvSpPr>
          <p:cNvPr id="14" name="任意多边形 13"/>
          <p:cNvSpPr/>
          <p:nvPr/>
        </p:nvSpPr>
        <p:spPr bwMode="gray">
          <a:xfrm rot="16200000">
            <a:off x="913338" y="2305583"/>
            <a:ext cx="1219200" cy="1148208"/>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p:nvPr/>
        </p:nvCxnSpPr>
        <p:spPr bwMode="gray">
          <a:xfrm>
            <a:off x="1898075" y="2714737"/>
            <a:ext cx="198445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2231816" y="2437822"/>
            <a:ext cx="873957" cy="276999"/>
          </a:xfrm>
          <a:prstGeom prst="rect">
            <a:avLst/>
          </a:prstGeom>
          <a:noFill/>
        </p:spPr>
        <p:txBody>
          <a:bodyPr wrap="none" rtlCol="0">
            <a:spAutoFit/>
          </a:bodyPr>
          <a:lstStyle/>
          <a:p>
            <a:pPr fontAlgn="ctr"/>
            <a:r>
              <a:rPr lang="en-US" sz="1200" dirty="0" smtClean="0">
                <a:latin typeface="Huawei Sans" panose="020C0503030203020204" pitchFamily="34" charset="0"/>
              </a:rPr>
              <a:t>WAN side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2231817" y="2761146"/>
            <a:ext cx="1736388" cy="646331"/>
          </a:xfrm>
          <a:prstGeom prst="rect">
            <a:avLst/>
          </a:prstGeom>
          <a:noFill/>
        </p:spPr>
        <p:txBody>
          <a:bodyPr wrap="square" rtlCol="0">
            <a:spAutoFit/>
          </a:bodyPr>
          <a:lstStyle/>
          <a:p>
            <a:pPr fontAlgn="ctr"/>
            <a:r>
              <a:rPr lang="en-US" sz="1200" dirty="0" smtClean="0">
                <a:latin typeface="Huawei Sans" panose="020C0503030203020204" pitchFamily="34" charset="0"/>
              </a:rPr>
              <a:t>LAN side (large or small- and medium-sized 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75"/>
          <p:cNvSpPr/>
          <p:nvPr/>
        </p:nvSpPr>
        <p:spPr bwMode="gray">
          <a:xfrm>
            <a:off x="5575251" y="2491450"/>
            <a:ext cx="956291" cy="3363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IPsec VPN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75"/>
          <p:cNvSpPr/>
          <p:nvPr/>
        </p:nvSpPr>
        <p:spPr bwMode="gray">
          <a:xfrm>
            <a:off x="6732363" y="2491450"/>
            <a:ext cx="956291" cy="3363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EVPN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bwMode="gray">
          <a:xfrm>
            <a:off x="5575251" y="2926326"/>
            <a:ext cx="2113403" cy="3363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Centralized management</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298854" y="2422734"/>
            <a:ext cx="449162" cy="276999"/>
          </a:xfrm>
          <a:prstGeom prst="rect">
            <a:avLst/>
          </a:prstGeom>
          <a:noFill/>
        </p:spPr>
        <p:txBody>
          <a:bodyPr wrap="none" rtlCol="0">
            <a:spAutoFit/>
          </a:bodyPr>
          <a:lstStyle/>
          <a:p>
            <a:pPr fontAlgn="ctr"/>
            <a:r>
              <a:rPr lang="en-US" sz="1200" dirty="0" smtClean="0">
                <a:latin typeface="Huawei Sans" panose="020C0503030203020204" pitchFamily="34" charset="0"/>
              </a:rPr>
              <a:t>GUI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4265475" y="3404307"/>
            <a:ext cx="3629716" cy="276999"/>
          </a:xfrm>
          <a:prstGeom prst="rect">
            <a:avLst/>
          </a:prstGeom>
        </p:spPr>
        <p:txBody>
          <a:bodyPr wrap="square">
            <a:spAutoFit/>
          </a:bodyPr>
          <a:lstStyle/>
          <a:p>
            <a:pPr algn="ctr" fontAlgn="ctr"/>
            <a:r>
              <a:rPr lang="en-US" sz="1200" dirty="0" smtClean="0">
                <a:latin typeface="Huawei Sans" panose="020C0503030203020204" pitchFamily="34" charset="0"/>
              </a:rPr>
              <a:t>GUI, flexible networking, device plug-and-play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8114784" y="3404307"/>
            <a:ext cx="3629716" cy="646331"/>
          </a:xfrm>
          <a:prstGeom prst="rect">
            <a:avLst/>
          </a:prstGeom>
        </p:spPr>
        <p:txBody>
          <a:bodyPr wrap="square">
            <a:spAutoFit/>
          </a:bodyPr>
          <a:lstStyle/>
          <a:p>
            <a:pPr algn="ctr" fontAlgn="ctr"/>
            <a:r>
              <a:rPr lang="en-US" sz="1200" dirty="0" smtClean="0">
                <a:latin typeface="Huawei Sans" panose="020C0503030203020204" pitchFamily="34" charset="0"/>
              </a:rPr>
              <a:t>Central management of the control plane implements flexibly control while improving scalability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梯形 23"/>
          <p:cNvSpPr/>
          <p:nvPr/>
        </p:nvSpPr>
        <p:spPr bwMode="gray">
          <a:xfrm>
            <a:off x="8841574" y="2786217"/>
            <a:ext cx="2425183" cy="628950"/>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梯形 24"/>
          <p:cNvSpPr/>
          <p:nvPr/>
        </p:nvSpPr>
        <p:spPr bwMode="gray">
          <a:xfrm>
            <a:off x="8966097" y="2147297"/>
            <a:ext cx="2176136" cy="520939"/>
          </a:xfrm>
          <a:prstGeom prst="trapezoid">
            <a:avLst>
              <a:gd name="adj" fmla="val 22961"/>
            </a:avLst>
          </a:prstGeom>
          <a:gradFill flip="none" rotWithShape="1">
            <a:gsLst>
              <a:gs pos="0">
                <a:schemeClr val="bg1">
                  <a:alpha val="4000"/>
                </a:schemeClr>
              </a:gs>
              <a:gs pos="100000">
                <a:srgbClr val="FFD17D"/>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8097212" y="2296339"/>
            <a:ext cx="891187" cy="461665"/>
          </a:xfrm>
          <a:prstGeom prst="rect">
            <a:avLst/>
          </a:prstGeom>
          <a:noFill/>
        </p:spPr>
        <p:txBody>
          <a:bodyPr wrap="square" rtlCol="0">
            <a:spAutoFit/>
          </a:bodyPr>
          <a:lstStyle/>
          <a:p>
            <a:pPr fontAlgn="ctr"/>
            <a:r>
              <a:rPr lang="en-US" sz="1200" dirty="0" smtClean="0">
                <a:latin typeface="Huawei Sans" panose="020C0503030203020204" pitchFamily="34" charset="0"/>
              </a:rPr>
              <a:t>Control plane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8097212" y="2972832"/>
            <a:ext cx="781367" cy="461665"/>
          </a:xfrm>
          <a:prstGeom prst="rect">
            <a:avLst/>
          </a:prstGeom>
          <a:noFill/>
        </p:spPr>
        <p:txBody>
          <a:bodyPr wrap="square" rtlCol="0">
            <a:spAutoFit/>
          </a:bodyPr>
          <a:lstStyle/>
          <a:p>
            <a:pPr fontAlgn="ctr"/>
            <a:r>
              <a:rPr lang="en-US" sz="1200" dirty="0" smtClean="0">
                <a:latin typeface="Huawei Sans" panose="020C0503030203020204" pitchFamily="34" charset="0"/>
              </a:rPr>
              <a:t>User plane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9622967" y="2211484"/>
            <a:ext cx="1363008" cy="461665"/>
          </a:xfrm>
          <a:prstGeom prst="rect">
            <a:avLst/>
          </a:prstGeom>
          <a:noFill/>
        </p:spPr>
        <p:txBody>
          <a:bodyPr wrap="square" rtlCol="0">
            <a:spAutoFit/>
          </a:bodyPr>
          <a:lstStyle/>
          <a:p>
            <a:pPr algn="ctr" fontAlgn="ctr"/>
            <a:r>
              <a:rPr lang="en-US" sz="1200" dirty="0" smtClean="0">
                <a:solidFill>
                  <a:srgbClr val="ED6D00"/>
                </a:solidFill>
                <a:latin typeface="Huawei Sans" panose="020C0503030203020204" pitchFamily="34" charset="0"/>
              </a:rPr>
              <a:t>Regional controller</a:t>
            </a:r>
            <a:endParaRPr lang="en-US" altLang="zh-CN"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371054" y="3115194"/>
            <a:ext cx="251914" cy="206569"/>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979235" y="2754037"/>
            <a:ext cx="251914" cy="206569"/>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406644" y="3115194"/>
            <a:ext cx="251914" cy="206569"/>
          </a:xfrm>
          <a:prstGeom prst="rect">
            <a:avLst/>
          </a:prstGeom>
        </p:spPr>
      </p:pic>
      <p:pic>
        <p:nvPicPr>
          <p:cNvPr id="32" name="图片 3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455319" y="2244976"/>
            <a:ext cx="335297" cy="274944"/>
          </a:xfrm>
          <a:prstGeom prst="rect">
            <a:avLst/>
          </a:prstGeom>
        </p:spPr>
      </p:pic>
      <p:cxnSp>
        <p:nvCxnSpPr>
          <p:cNvPr id="33" name="直接箭头连接符 32"/>
          <p:cNvCxnSpPr/>
          <p:nvPr/>
        </p:nvCxnSpPr>
        <p:spPr bwMode="gray">
          <a:xfrm flipV="1">
            <a:off x="9622968" y="2846312"/>
            <a:ext cx="328752" cy="273401"/>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bwMode="gray">
          <a:xfrm>
            <a:off x="9658590" y="3218479"/>
            <a:ext cx="712433" cy="0"/>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flipH="1" flipV="1">
            <a:off x="10258664" y="2873682"/>
            <a:ext cx="241402" cy="213315"/>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矩形 35"/>
          <p:cNvSpPr/>
          <p:nvPr/>
        </p:nvSpPr>
        <p:spPr bwMode="gray">
          <a:xfrm>
            <a:off x="915814" y="5527628"/>
            <a:ext cx="4588874" cy="461665"/>
          </a:xfrm>
          <a:prstGeom prst="rect">
            <a:avLst/>
          </a:prstGeom>
        </p:spPr>
        <p:txBody>
          <a:bodyPr wrap="square">
            <a:spAutoFit/>
          </a:bodyPr>
          <a:lstStyle/>
          <a:p>
            <a:pPr algn="ctr" fontAlgn="ctr"/>
            <a:r>
              <a:rPr lang="en-US" sz="1200" dirty="0" smtClean="0">
                <a:latin typeface="Huawei Sans" panose="020C0503030203020204" pitchFamily="34" charset="0"/>
              </a:rPr>
              <a:t>Visualized network service data for monitoring and analyzing the status of the entire network</a:t>
            </a:r>
            <a:endParaRPr lang="en-US" sz="1200" dirty="0">
              <a:latin typeface="Huawei Sans" panose="020C0503030203020204" pitchFamily="34" charset="0"/>
            </a:endParaRPr>
          </a:p>
        </p:txBody>
      </p:sp>
      <p:sp>
        <p:nvSpPr>
          <p:cNvPr id="37" name="矩形 36"/>
          <p:cNvSpPr/>
          <p:nvPr/>
        </p:nvSpPr>
        <p:spPr bwMode="gray">
          <a:xfrm>
            <a:off x="6540879" y="5527628"/>
            <a:ext cx="4891446" cy="461665"/>
          </a:xfrm>
          <a:prstGeom prst="rect">
            <a:avLst/>
          </a:prstGeom>
        </p:spPr>
        <p:txBody>
          <a:bodyPr wrap="square">
            <a:spAutoFit/>
          </a:bodyPr>
          <a:lstStyle/>
          <a:p>
            <a:pPr algn="ctr" fontAlgn="ctr"/>
            <a:r>
              <a:rPr lang="en-US" sz="1200" dirty="0" smtClean="0">
                <a:latin typeface="Huawei Sans" panose="020C0503030203020204" pitchFamily="34" charset="0"/>
              </a:rPr>
              <a:t>Services provided by the carrier can be extended from WAN to LAN and even value-added services</a:t>
            </a:r>
            <a:endParaRPr lang="en-US" sz="1200" dirty="0">
              <a:latin typeface="Huawei Sans" panose="020C0503030203020204" pitchFamily="34" charset="0"/>
            </a:endParaRPr>
          </a:p>
        </p:txBody>
      </p:sp>
      <p:cxnSp>
        <p:nvCxnSpPr>
          <p:cNvPr id="38" name="直接连接符 37"/>
          <p:cNvCxnSpPr/>
          <p:nvPr/>
        </p:nvCxnSpPr>
        <p:spPr bwMode="gray">
          <a:xfrm>
            <a:off x="7404573" y="5063163"/>
            <a:ext cx="319598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gray">
          <a:xfrm>
            <a:off x="8613168" y="4786248"/>
            <a:ext cx="873957" cy="276999"/>
          </a:xfrm>
          <a:prstGeom prst="rect">
            <a:avLst/>
          </a:prstGeom>
          <a:noFill/>
        </p:spPr>
        <p:txBody>
          <a:bodyPr wrap="none" rtlCol="0">
            <a:spAutoFit/>
          </a:bodyPr>
          <a:lstStyle/>
          <a:p>
            <a:pPr fontAlgn="ctr"/>
            <a:r>
              <a:rPr lang="en-US" sz="1200" dirty="0" smtClean="0">
                <a:latin typeface="Huawei Sans" panose="020C0503030203020204" pitchFamily="34" charset="0"/>
              </a:rPr>
              <a:t>WAN side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8645228" y="5109572"/>
            <a:ext cx="803425" cy="276999"/>
          </a:xfrm>
          <a:prstGeom prst="rect">
            <a:avLst/>
          </a:prstGeom>
          <a:noFill/>
        </p:spPr>
        <p:txBody>
          <a:bodyPr wrap="none" rtlCol="0">
            <a:spAutoFit/>
          </a:bodyPr>
          <a:lstStyle/>
          <a:p>
            <a:pPr fontAlgn="ctr"/>
            <a:r>
              <a:rPr lang="en-US" sz="1200" dirty="0" smtClean="0">
                <a:latin typeface="Huawei Sans" panose="020C0503030203020204" pitchFamily="34" charset="0"/>
              </a:rPr>
              <a:t>LAN side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8"/>
          <p:cNvSpPr/>
          <p:nvPr/>
        </p:nvSpPr>
        <p:spPr bwMode="gray">
          <a:xfrm rot="16200000">
            <a:off x="7392606" y="4581049"/>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p:cNvGrpSpPr/>
          <p:nvPr/>
        </p:nvGrpSpPr>
        <p:grpSpPr bwMode="gray">
          <a:xfrm>
            <a:off x="8110683" y="4331588"/>
            <a:ext cx="1783765" cy="473996"/>
            <a:chOff x="8029120" y="4433006"/>
            <a:chExt cx="1783765" cy="473996"/>
          </a:xfrm>
        </p:grpSpPr>
        <p:sp>
          <p:nvSpPr>
            <p:cNvPr id="43" name="任意多边形 42"/>
            <p:cNvSpPr/>
            <p:nvPr/>
          </p:nvSpPr>
          <p:spPr bwMode="gray">
            <a:xfrm>
              <a:off x="8029120" y="4433006"/>
              <a:ext cx="708913" cy="47399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tx1"/>
                  </a:solidFill>
                  <a:latin typeface="Huawei Sans" panose="020C0503030203020204" pitchFamily="34" charset="0"/>
                </a:rPr>
                <a:t>MPLS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a:off x="9103972" y="4433006"/>
              <a:ext cx="708913" cy="47399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Right Arrow 158"/>
          <p:cNvSpPr/>
          <p:nvPr/>
        </p:nvSpPr>
        <p:spPr bwMode="gray">
          <a:xfrm rot="16200000" flipH="1">
            <a:off x="7428401" y="5026256"/>
            <a:ext cx="56181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a:off x="667774" y="5108883"/>
            <a:ext cx="765094"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697500" y="4831968"/>
            <a:ext cx="873957" cy="276999"/>
          </a:xfrm>
          <a:prstGeom prst="rect">
            <a:avLst/>
          </a:prstGeom>
          <a:noFill/>
        </p:spPr>
        <p:txBody>
          <a:bodyPr wrap="none" rtlCol="0">
            <a:spAutoFit/>
          </a:bodyPr>
          <a:lstStyle/>
          <a:p>
            <a:pPr fontAlgn="ctr"/>
            <a:r>
              <a:rPr lang="en-US" sz="1200" dirty="0" smtClean="0">
                <a:latin typeface="Huawei Sans" panose="020C0503030203020204" pitchFamily="34" charset="0"/>
              </a:rPr>
              <a:t>WAN side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732766" y="5155292"/>
            <a:ext cx="803425" cy="276999"/>
          </a:xfrm>
          <a:prstGeom prst="rect">
            <a:avLst/>
          </a:prstGeom>
          <a:noFill/>
        </p:spPr>
        <p:txBody>
          <a:bodyPr wrap="none" rtlCol="0">
            <a:spAutoFit/>
          </a:bodyPr>
          <a:lstStyle/>
          <a:p>
            <a:pPr fontAlgn="ctr"/>
            <a:r>
              <a:rPr lang="en-US" sz="1200" dirty="0" smtClean="0">
                <a:latin typeface="Huawei Sans" panose="020C0503030203020204" pitchFamily="34" charset="0"/>
              </a:rPr>
              <a:t>LAN side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75"/>
          <p:cNvSpPr/>
          <p:nvPr/>
        </p:nvSpPr>
        <p:spPr bwMode="gray">
          <a:xfrm>
            <a:off x="1509383" y="4863263"/>
            <a:ext cx="956291" cy="4912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defTabSz="914478" fontAlgn="ctr"/>
            <a:r>
              <a:rPr lang="en-US" sz="1200" dirty="0" smtClean="0">
                <a:solidFill>
                  <a:srgbClr val="30B5C5"/>
                </a:solidFill>
                <a:latin typeface="Huawei Sans" panose="020C0503030203020204" pitchFamily="34" charset="0"/>
              </a:rPr>
              <a:t>Real-time monitoring</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75"/>
          <p:cNvSpPr/>
          <p:nvPr/>
        </p:nvSpPr>
        <p:spPr bwMode="gray">
          <a:xfrm>
            <a:off x="2552436" y="4863263"/>
            <a:ext cx="956291" cy="4912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defTabSz="914478" fontAlgn="ctr"/>
            <a:r>
              <a:rPr lang="en-US" sz="1200" dirty="0" smtClean="0">
                <a:solidFill>
                  <a:srgbClr val="30B5C5"/>
                </a:solidFill>
                <a:latin typeface="Huawei Sans" panose="020C0503030203020204" pitchFamily="34" charset="0"/>
              </a:rPr>
              <a:t>Topology visualization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3595489" y="4863263"/>
            <a:ext cx="956291" cy="4912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defTabSz="914478" fontAlgn="ctr"/>
            <a:r>
              <a:rPr lang="en-US" sz="1200" dirty="0" smtClean="0">
                <a:solidFill>
                  <a:srgbClr val="30B5C5"/>
                </a:solidFill>
                <a:latin typeface="Huawei Sans" panose="020C0503030203020204" pitchFamily="34" charset="0"/>
              </a:rPr>
              <a:t>Various reports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75"/>
          <p:cNvSpPr/>
          <p:nvPr/>
        </p:nvSpPr>
        <p:spPr bwMode="gray">
          <a:xfrm>
            <a:off x="4638543" y="4863263"/>
            <a:ext cx="956291" cy="491240"/>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defTabSz="914478" fontAlgn="ctr"/>
            <a:r>
              <a:rPr lang="en-US" sz="1200" dirty="0" smtClean="0">
                <a:solidFill>
                  <a:srgbClr val="30B5C5"/>
                </a:solidFill>
                <a:latin typeface="Huawei Sans" panose="020C0503030203020204" pitchFamily="34" charset="0"/>
              </a:rPr>
              <a:t>Intelligent analysis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任意多边形 52"/>
          <p:cNvSpPr/>
          <p:nvPr/>
        </p:nvSpPr>
        <p:spPr bwMode="gray">
          <a:xfrm>
            <a:off x="8172200" y="5176868"/>
            <a:ext cx="585878" cy="39173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rPr>
              <a:t>Wired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9247052" y="5176868"/>
            <a:ext cx="585878" cy="39173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rPr>
              <a:t>Wireless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42792" y="2773503"/>
            <a:ext cx="786452" cy="447063"/>
          </a:xfrm>
          <a:prstGeom prst="rect">
            <a:avLst/>
          </a:prstGeom>
        </p:spPr>
      </p:pic>
      <p:pic>
        <p:nvPicPr>
          <p:cNvPr id="56" name="图片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327874" y="2773503"/>
            <a:ext cx="786452" cy="447063"/>
          </a:xfrm>
          <a:prstGeom prst="rect">
            <a:avLst/>
          </a:prstGeom>
        </p:spPr>
      </p:pic>
      <p:sp>
        <p:nvSpPr>
          <p:cNvPr id="57" name="Freeform 159"/>
          <p:cNvSpPr/>
          <p:nvPr/>
        </p:nvSpPr>
        <p:spPr bwMode="gray">
          <a:xfrm flipH="1">
            <a:off x="1660807" y="2078869"/>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WAN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888224" y="2395215"/>
            <a:ext cx="304816" cy="249949"/>
          </a:xfrm>
          <a:prstGeom prst="rect">
            <a:avLst/>
          </a:prstGeom>
        </p:spPr>
      </p:pic>
      <p:grpSp>
        <p:nvGrpSpPr>
          <p:cNvPr id="63" name="组合 62"/>
          <p:cNvGrpSpPr/>
          <p:nvPr/>
        </p:nvGrpSpPr>
        <p:grpSpPr>
          <a:xfrm>
            <a:off x="7543760" y="99476"/>
            <a:ext cx="4205328" cy="252000"/>
            <a:chOff x="7543760" y="99476"/>
            <a:chExt cx="4205328" cy="252000"/>
          </a:xfrm>
        </p:grpSpPr>
        <p:sp>
          <p:nvSpPr>
            <p:cNvPr id="64" name="燕尾形 63"/>
            <p:cNvSpPr/>
            <p:nvPr/>
          </p:nvSpPr>
          <p:spPr bwMode="gray">
            <a:xfrm>
              <a:off x="910460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五边形 65"/>
            <p:cNvSpPr/>
            <p:nvPr/>
          </p:nvSpPr>
          <p:spPr bwMode="gray">
            <a:xfrm>
              <a:off x="7543760"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17871465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smtClean="0"/>
              <a:t>SD-WAN Solution</a:t>
            </a:r>
            <a:endParaRPr lang="en-US" altLang="zh-CN" dirty="0">
              <a:sym typeface="Huawei Sans" panose="020C0503030203020204" pitchFamily="34" charset="0"/>
            </a:endParaRPr>
          </a:p>
        </p:txBody>
      </p:sp>
      <p:sp>
        <p:nvSpPr>
          <p:cNvPr id="6" name="梯形 5"/>
          <p:cNvSpPr/>
          <p:nvPr/>
        </p:nvSpPr>
        <p:spPr bwMode="gray">
          <a:xfrm>
            <a:off x="4214734" y="4691664"/>
            <a:ext cx="3800407" cy="1337290"/>
          </a:xfrm>
          <a:prstGeom prst="trapezoid">
            <a:avLst>
              <a:gd name="adj" fmla="val 42477"/>
            </a:avLst>
          </a:prstGeom>
          <a:solidFill>
            <a:srgbClr val="26B7C8">
              <a:alpha val="4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Freeform 17"/>
          <p:cNvSpPr/>
          <p:nvPr/>
        </p:nvSpPr>
        <p:spPr bwMode="gray">
          <a:xfrm>
            <a:off x="1646397" y="5408843"/>
            <a:ext cx="2188528" cy="506120"/>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9" name="组合 621"/>
          <p:cNvGrpSpPr/>
          <p:nvPr/>
        </p:nvGrpSpPr>
        <p:grpSpPr bwMode="ltGray">
          <a:xfrm>
            <a:off x="3382131" y="5465426"/>
            <a:ext cx="197702" cy="153624"/>
            <a:chOff x="-983298" y="1666240"/>
            <a:chExt cx="547688" cy="309564"/>
          </a:xfrm>
          <a:solidFill>
            <a:srgbClr val="FFC000"/>
          </a:solidFill>
        </p:grpSpPr>
        <p:sp>
          <p:nvSpPr>
            <p:cNvPr id="10"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2" name="矩形 11"/>
          <p:cNvSpPr/>
          <p:nvPr/>
        </p:nvSpPr>
        <p:spPr bwMode="gray">
          <a:xfrm>
            <a:off x="3273463" y="5497932"/>
            <a:ext cx="246181" cy="446224"/>
          </a:xfrm>
          <a:prstGeom prst="rect">
            <a:avLst/>
          </a:prstGeom>
        </p:spPr>
        <p:txBody>
          <a:bodyPr wrap="none" lIns="121868" tIns="60934" rIns="121868" bIns="60934">
            <a:spAutoFit/>
          </a:bodyPr>
          <a:lstStyle/>
          <a:p>
            <a:pPr defTabSz="1218712" fontAlgn="ctr">
              <a:lnSpc>
                <a:spcPct val="150000"/>
              </a:lnSpc>
              <a:spcBef>
                <a:spcPts val="800"/>
              </a:spcBef>
              <a:spcAft>
                <a:spcPct val="0"/>
              </a:spcAft>
            </a:pPr>
            <a:endParaRPr lang="en-US" altLang="zh-CN"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文本框 12"/>
          <p:cNvSpPr txBox="1"/>
          <p:nvPr/>
        </p:nvSpPr>
        <p:spPr bwMode="gray">
          <a:xfrm>
            <a:off x="2425579" y="5560381"/>
            <a:ext cx="799992" cy="184666"/>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smtClean="0">
                <a:solidFill>
                  <a:schemeClr val="bg1"/>
                </a:solidFill>
                <a:latin typeface="Huawei Sans" panose="020C0503030203020204" pitchFamily="34" charset="0"/>
              </a:rPr>
              <a:t>Branch 2</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Freeform 27"/>
          <p:cNvSpPr>
            <a:spLocks noEditPoints="1"/>
          </p:cNvSpPr>
          <p:nvPr/>
        </p:nvSpPr>
        <p:spPr bwMode="gray">
          <a:xfrm>
            <a:off x="3615997" y="5484026"/>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28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5" name="组合 14"/>
          <p:cNvGrpSpPr/>
          <p:nvPr/>
        </p:nvGrpSpPr>
        <p:grpSpPr bwMode="gray">
          <a:xfrm>
            <a:off x="3671030" y="5520433"/>
            <a:ext cx="745951" cy="68864"/>
            <a:chOff x="3478964" y="5781069"/>
            <a:chExt cx="746415" cy="92683"/>
          </a:xfrm>
        </p:grpSpPr>
        <p:sp>
          <p:nvSpPr>
            <p:cNvPr id="16" name="Shape 449"/>
            <p:cNvSpPr/>
            <p:nvPr/>
          </p:nvSpPr>
          <p:spPr bwMode="gray">
            <a:xfrm>
              <a:off x="3541303" y="5781069"/>
              <a:ext cx="684076"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Shape 449"/>
            <p:cNvSpPr/>
            <p:nvPr/>
          </p:nvSpPr>
          <p:spPr bwMode="gray">
            <a:xfrm flipV="1">
              <a:off x="3559615" y="5827411"/>
              <a:ext cx="629760"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9" name="椭圆 18"/>
          <p:cNvSpPr/>
          <p:nvPr/>
        </p:nvSpPr>
        <p:spPr bwMode="gray">
          <a:xfrm flipH="1">
            <a:off x="4006177" y="5484026"/>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Freeform 17"/>
          <p:cNvSpPr/>
          <p:nvPr/>
        </p:nvSpPr>
        <p:spPr bwMode="gray">
          <a:xfrm>
            <a:off x="2330048" y="4733870"/>
            <a:ext cx="1807373" cy="550417"/>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1" name="组合 621"/>
          <p:cNvGrpSpPr/>
          <p:nvPr/>
        </p:nvGrpSpPr>
        <p:grpSpPr bwMode="ltGray">
          <a:xfrm>
            <a:off x="3637625" y="4744395"/>
            <a:ext cx="197702" cy="153624"/>
            <a:chOff x="-983298" y="1666240"/>
            <a:chExt cx="547688" cy="309564"/>
          </a:xfrm>
          <a:solidFill>
            <a:srgbClr val="FFC000"/>
          </a:solidFill>
        </p:grpSpPr>
        <p:sp>
          <p:nvSpPr>
            <p:cNvPr id="22"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4" name="矩形 23"/>
          <p:cNvSpPr/>
          <p:nvPr/>
        </p:nvSpPr>
        <p:spPr bwMode="gray">
          <a:xfrm>
            <a:off x="3582020" y="4825659"/>
            <a:ext cx="246181" cy="446224"/>
          </a:xfrm>
          <a:prstGeom prst="rect">
            <a:avLst/>
          </a:prstGeom>
        </p:spPr>
        <p:txBody>
          <a:bodyPr wrap="none" lIns="121868" tIns="60934" rIns="121868" bIns="60934">
            <a:spAutoFit/>
          </a:bodyPr>
          <a:lstStyle/>
          <a:p>
            <a:pPr defTabSz="1218712" fontAlgn="ctr">
              <a:lnSpc>
                <a:spcPct val="150000"/>
              </a:lnSpc>
              <a:spcBef>
                <a:spcPts val="800"/>
              </a:spcBef>
              <a:spcAft>
                <a:spcPct val="0"/>
              </a:spcAft>
            </a:pPr>
            <a:endParaRPr lang="en-US" altLang="zh-CN"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文本框 24"/>
          <p:cNvSpPr txBox="1"/>
          <p:nvPr/>
        </p:nvSpPr>
        <p:spPr bwMode="gray">
          <a:xfrm>
            <a:off x="2730045" y="4875798"/>
            <a:ext cx="799992" cy="184666"/>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smtClean="0">
                <a:solidFill>
                  <a:schemeClr val="bg1"/>
                </a:solidFill>
                <a:latin typeface="Huawei Sans" panose="020C0503030203020204" pitchFamily="34" charset="0"/>
              </a:rPr>
              <a:t>Branch 1</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26" name="组合 346"/>
          <p:cNvGrpSpPr/>
          <p:nvPr/>
        </p:nvGrpSpPr>
        <p:grpSpPr bwMode="gray">
          <a:xfrm>
            <a:off x="4000445" y="4960990"/>
            <a:ext cx="668408" cy="68864"/>
            <a:chOff x="3478964" y="5781069"/>
            <a:chExt cx="746415" cy="92683"/>
          </a:xfrm>
        </p:grpSpPr>
        <p:sp>
          <p:nvSpPr>
            <p:cNvPr id="27" name="Shape 449"/>
            <p:cNvSpPr/>
            <p:nvPr/>
          </p:nvSpPr>
          <p:spPr bwMode="gray">
            <a:xfrm>
              <a:off x="3514062" y="5781069"/>
              <a:ext cx="711317"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Shape 449"/>
            <p:cNvSpPr/>
            <p:nvPr/>
          </p:nvSpPr>
          <p:spPr bwMode="gray">
            <a:xfrm flipV="1">
              <a:off x="3504550" y="5827411"/>
              <a:ext cx="684825"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0" name="椭圆 29"/>
          <p:cNvSpPr/>
          <p:nvPr/>
        </p:nvSpPr>
        <p:spPr bwMode="gray">
          <a:xfrm flipH="1">
            <a:off x="4205101" y="4921773"/>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椭圆 30"/>
          <p:cNvSpPr/>
          <p:nvPr/>
        </p:nvSpPr>
        <p:spPr bwMode="gray">
          <a:xfrm>
            <a:off x="4596347" y="4941660"/>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2" name="组合 621"/>
          <p:cNvGrpSpPr/>
          <p:nvPr/>
        </p:nvGrpSpPr>
        <p:grpSpPr bwMode="ltGray">
          <a:xfrm>
            <a:off x="3602016" y="4977514"/>
            <a:ext cx="197702" cy="153624"/>
            <a:chOff x="-983298" y="1666240"/>
            <a:chExt cx="547688" cy="309564"/>
          </a:xfrm>
          <a:solidFill>
            <a:srgbClr val="FFC000"/>
          </a:solidFill>
        </p:grpSpPr>
        <p:sp>
          <p:nvSpPr>
            <p:cNvPr id="33"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35" name="直接连接符 34"/>
          <p:cNvCxnSpPr/>
          <p:nvPr/>
        </p:nvCxnSpPr>
        <p:spPr bwMode="gray">
          <a:xfrm flipH="1">
            <a:off x="3670982" y="4852745"/>
            <a:ext cx="71797" cy="13393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36" name="Freeform 27"/>
          <p:cNvSpPr>
            <a:spLocks noEditPoints="1"/>
          </p:cNvSpPr>
          <p:nvPr/>
        </p:nvSpPr>
        <p:spPr bwMode="gray">
          <a:xfrm>
            <a:off x="3912347" y="4910029"/>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28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椭圆 36"/>
          <p:cNvSpPr/>
          <p:nvPr/>
        </p:nvSpPr>
        <p:spPr bwMode="gray">
          <a:xfrm>
            <a:off x="4350364" y="5505251"/>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Freeform 15"/>
          <p:cNvSpPr/>
          <p:nvPr/>
        </p:nvSpPr>
        <p:spPr bwMode="gray">
          <a:xfrm>
            <a:off x="8063249" y="4679368"/>
            <a:ext cx="1745573"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Freeform 15"/>
          <p:cNvSpPr/>
          <p:nvPr/>
        </p:nvSpPr>
        <p:spPr bwMode="gray">
          <a:xfrm>
            <a:off x="8315958" y="5154052"/>
            <a:ext cx="1822098"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Freeform 15"/>
          <p:cNvSpPr/>
          <p:nvPr/>
        </p:nvSpPr>
        <p:spPr bwMode="gray">
          <a:xfrm>
            <a:off x="8600200" y="5630530"/>
            <a:ext cx="1933655"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4" name="组合 621"/>
          <p:cNvGrpSpPr/>
          <p:nvPr/>
        </p:nvGrpSpPr>
        <p:grpSpPr bwMode="ltGray">
          <a:xfrm>
            <a:off x="8628754" y="5675831"/>
            <a:ext cx="197702" cy="153624"/>
            <a:chOff x="-983298" y="1666240"/>
            <a:chExt cx="547688" cy="309564"/>
          </a:xfrm>
          <a:solidFill>
            <a:srgbClr val="FFC000"/>
          </a:solidFill>
        </p:grpSpPr>
        <p:sp>
          <p:nvSpPr>
            <p:cNvPr id="45"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47" name="组合 621"/>
          <p:cNvGrpSpPr/>
          <p:nvPr/>
        </p:nvGrpSpPr>
        <p:grpSpPr bwMode="ltGray">
          <a:xfrm>
            <a:off x="8724524" y="5844425"/>
            <a:ext cx="197702" cy="153624"/>
            <a:chOff x="-983298" y="1666240"/>
            <a:chExt cx="547688" cy="309564"/>
          </a:xfrm>
          <a:solidFill>
            <a:srgbClr val="FFC000"/>
          </a:solidFill>
        </p:grpSpPr>
        <p:sp>
          <p:nvSpPr>
            <p:cNvPr id="48"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50" name="直接连接符 49"/>
          <p:cNvCxnSpPr/>
          <p:nvPr/>
        </p:nvCxnSpPr>
        <p:spPr bwMode="gray">
          <a:xfrm>
            <a:off x="8762297" y="5819141"/>
            <a:ext cx="26458" cy="5462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9259039" y="5638310"/>
            <a:ext cx="949103"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smtClean="0">
                <a:solidFill>
                  <a:prstClr val="white"/>
                </a:solidFill>
                <a:latin typeface="Huawei Sans" panose="020C0503030203020204" pitchFamily="34" charset="0"/>
              </a:rPr>
              <a:t>Traditional network</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椭圆 51"/>
          <p:cNvSpPr/>
          <p:nvPr/>
        </p:nvSpPr>
        <p:spPr bwMode="gray">
          <a:xfrm>
            <a:off x="7484255" y="4846585"/>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椭圆 52"/>
          <p:cNvSpPr/>
          <p:nvPr/>
        </p:nvSpPr>
        <p:spPr bwMode="gray">
          <a:xfrm>
            <a:off x="7863285" y="5822976"/>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椭圆 53"/>
          <p:cNvSpPr/>
          <p:nvPr/>
        </p:nvSpPr>
        <p:spPr bwMode="gray">
          <a:xfrm>
            <a:off x="7681441" y="5284287"/>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Shape 449"/>
          <p:cNvSpPr/>
          <p:nvPr/>
        </p:nvSpPr>
        <p:spPr bwMode="gray">
          <a:xfrm flipV="1">
            <a:off x="7772864" y="5333248"/>
            <a:ext cx="658188" cy="10191"/>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6" name="组合 237"/>
          <p:cNvGrpSpPr/>
          <p:nvPr/>
        </p:nvGrpSpPr>
        <p:grpSpPr bwMode="ltGray">
          <a:xfrm>
            <a:off x="8086764" y="4803912"/>
            <a:ext cx="279988" cy="161263"/>
            <a:chOff x="9259024" y="3397520"/>
            <a:chExt cx="702328" cy="404529"/>
          </a:xfrm>
        </p:grpSpPr>
        <p:sp>
          <p:nvSpPr>
            <p:cNvPr id="57" name="Freeform 27"/>
            <p:cNvSpPr>
              <a:spLocks noEditPoints="1"/>
            </p:cNvSpPr>
            <p:nvPr/>
          </p:nvSpPr>
          <p:spPr bwMode="ltGray">
            <a:xfrm>
              <a:off x="9259024" y="3397520"/>
              <a:ext cx="702328" cy="404529"/>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91380" tIns="45690" rIns="91380" bIns="45690" numCol="1" rtlCol="0" anchor="t" anchorCtr="0" compatLnSpc="1">
              <a:prstTxWarp prst="textNoShape">
                <a:avLst/>
              </a:prstTxWarp>
            </a:bodyPr>
            <a:lstStyle/>
            <a:p>
              <a:pPr defTabSz="1218712" fontAlgn="ctr">
                <a:spcBef>
                  <a:spcPct val="0"/>
                </a:spcBef>
                <a:spcAft>
                  <a:spcPct val="0"/>
                </a:spcAft>
                <a:buClr>
                  <a:srgbClr val="CC9900"/>
                </a:buClr>
                <a:buFont typeface="Wingdings" pitchFamily="2" charset="2"/>
                <a:buChar char="n"/>
              </a:pPr>
              <a:endParaRPr lang="en-US" altLang="zh-CN" sz="14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8" name="组合 322"/>
            <p:cNvGrpSpPr/>
            <p:nvPr/>
          </p:nvGrpSpPr>
          <p:grpSpPr bwMode="ltGray">
            <a:xfrm>
              <a:off x="9461078" y="3490037"/>
              <a:ext cx="275747" cy="275619"/>
              <a:chOff x="3089275" y="2441575"/>
              <a:chExt cx="447676" cy="447675"/>
            </a:xfrm>
            <a:solidFill>
              <a:srgbClr val="FFFFFF">
                <a:alpha val="85000"/>
              </a:srgbClr>
            </a:solidFill>
          </p:grpSpPr>
          <p:sp>
            <p:nvSpPr>
              <p:cNvPr id="59" name="Freeform 228"/>
              <p:cNvSpPr/>
              <p:nvPr/>
            </p:nvSpPr>
            <p:spPr bwMode="lt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Freeform 229"/>
              <p:cNvSpPr/>
              <p:nvPr/>
            </p:nvSpPr>
            <p:spPr bwMode="lt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Freeform 230"/>
              <p:cNvSpPr/>
              <p:nvPr/>
            </p:nvSpPr>
            <p:spPr bwMode="lt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Freeform 231"/>
              <p:cNvSpPr/>
              <p:nvPr/>
            </p:nvSpPr>
            <p:spPr bwMode="lt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Freeform 232"/>
              <p:cNvSpPr/>
              <p:nvPr/>
            </p:nvSpPr>
            <p:spPr bwMode="lt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Freeform 233"/>
              <p:cNvSpPr/>
              <p:nvPr/>
            </p:nvSpPr>
            <p:spPr bwMode="lt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Freeform 234"/>
              <p:cNvSpPr/>
              <p:nvPr/>
            </p:nvSpPr>
            <p:spPr bwMode="lt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Freeform 238"/>
              <p:cNvSpPr/>
              <p:nvPr/>
            </p:nvSpPr>
            <p:spPr bwMode="lt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Freeform 239"/>
              <p:cNvSpPr/>
              <p:nvPr/>
            </p:nvSpPr>
            <p:spPr bwMode="lt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4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sp>
        <p:nvSpPr>
          <p:cNvPr id="68" name="Shape 449"/>
          <p:cNvSpPr/>
          <p:nvPr/>
        </p:nvSpPr>
        <p:spPr bwMode="gray">
          <a:xfrm>
            <a:off x="7556795" y="4910075"/>
            <a:ext cx="529968" cy="0"/>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椭圆 68"/>
          <p:cNvSpPr/>
          <p:nvPr/>
        </p:nvSpPr>
        <p:spPr bwMode="gray">
          <a:xfrm>
            <a:off x="6089715" y="4632534"/>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椭圆 69"/>
          <p:cNvSpPr/>
          <p:nvPr/>
        </p:nvSpPr>
        <p:spPr bwMode="gray">
          <a:xfrm>
            <a:off x="5558407" y="5987326"/>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任意多边形 70"/>
          <p:cNvSpPr/>
          <p:nvPr/>
        </p:nvSpPr>
        <p:spPr bwMode="gray">
          <a:xfrm>
            <a:off x="4706272" y="5010182"/>
            <a:ext cx="3020720" cy="455245"/>
          </a:xfrm>
          <a:custGeom>
            <a:avLst/>
            <a:gdLst>
              <a:gd name="connsiteX0" fmla="*/ 0 w 3022600"/>
              <a:gd name="connsiteY0" fmla="*/ 0 h 534873"/>
              <a:gd name="connsiteX1" fmla="*/ 495300 w 3022600"/>
              <a:gd name="connsiteY1" fmla="*/ 260350 h 534873"/>
              <a:gd name="connsiteX2" fmla="*/ 1562100 w 3022600"/>
              <a:gd name="connsiteY2" fmla="*/ 533400 h 534873"/>
              <a:gd name="connsiteX3" fmla="*/ 3022600 w 3022600"/>
              <a:gd name="connsiteY3" fmla="*/ 349250 h 534873"/>
            </a:gdLst>
            <a:ahLst/>
            <a:cxnLst>
              <a:cxn ang="0">
                <a:pos x="connsiteX0" y="connsiteY0"/>
              </a:cxn>
              <a:cxn ang="0">
                <a:pos x="connsiteX1" y="connsiteY1"/>
              </a:cxn>
              <a:cxn ang="0">
                <a:pos x="connsiteX2" y="connsiteY2"/>
              </a:cxn>
              <a:cxn ang="0">
                <a:pos x="connsiteX3" y="connsiteY3"/>
              </a:cxn>
            </a:cxnLst>
            <a:rect l="l" t="t" r="r" b="b"/>
            <a:pathLst>
              <a:path w="3022600" h="534873">
                <a:moveTo>
                  <a:pt x="0" y="0"/>
                </a:moveTo>
                <a:cubicBezTo>
                  <a:pt x="117475" y="85725"/>
                  <a:pt x="234950" y="171450"/>
                  <a:pt x="495300" y="260350"/>
                </a:cubicBezTo>
                <a:cubicBezTo>
                  <a:pt x="755650" y="349250"/>
                  <a:pt x="1140883" y="518583"/>
                  <a:pt x="1562100" y="533400"/>
                </a:cubicBezTo>
                <a:cubicBezTo>
                  <a:pt x="1983317" y="548217"/>
                  <a:pt x="2502958" y="448733"/>
                  <a:pt x="3022600" y="349250"/>
                </a:cubicBezTo>
              </a:path>
            </a:pathLst>
          </a:custGeom>
          <a:noFill/>
          <a:ln w="6350">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72" name="组合 63"/>
          <p:cNvGrpSpPr/>
          <p:nvPr/>
        </p:nvGrpSpPr>
        <p:grpSpPr bwMode="gray">
          <a:xfrm>
            <a:off x="4451962" y="4663937"/>
            <a:ext cx="3421065" cy="1385113"/>
            <a:chOff x="4260381" y="4924040"/>
            <a:chExt cx="3423193" cy="1385975"/>
          </a:xfrm>
        </p:grpSpPr>
        <p:grpSp>
          <p:nvGrpSpPr>
            <p:cNvPr id="73" name="Group 338"/>
            <p:cNvGrpSpPr/>
            <p:nvPr/>
          </p:nvGrpSpPr>
          <p:grpSpPr bwMode="gray">
            <a:xfrm>
              <a:off x="4260381" y="4924040"/>
              <a:ext cx="3423193" cy="1385975"/>
              <a:chOff x="3914219" y="2315459"/>
              <a:chExt cx="2584320" cy="1247012"/>
            </a:xfrm>
          </p:grpSpPr>
          <p:sp>
            <p:nvSpPr>
              <p:cNvPr id="78" name="Freeform 339"/>
              <p:cNvSpPr/>
              <p:nvPr/>
            </p:nvSpPr>
            <p:spPr bwMode="gray">
              <a:xfrm>
                <a:off x="4776721" y="2564833"/>
                <a:ext cx="1414046" cy="997637"/>
              </a:xfrm>
              <a:custGeom>
                <a:avLst/>
                <a:gdLst>
                  <a:gd name="connsiteX0" fmla="*/ 1441450 w 1441450"/>
                  <a:gd name="connsiteY0" fmla="*/ 0 h 876300"/>
                  <a:gd name="connsiteX1" fmla="*/ 673100 w 1441450"/>
                  <a:gd name="connsiteY1" fmla="*/ 368300 h 876300"/>
                  <a:gd name="connsiteX2" fmla="*/ 0 w 1441450"/>
                  <a:gd name="connsiteY2" fmla="*/ 876300 h 876300"/>
                </a:gdLst>
                <a:ahLst/>
                <a:cxnLst>
                  <a:cxn ang="0">
                    <a:pos x="connsiteX0" y="connsiteY0"/>
                  </a:cxn>
                  <a:cxn ang="0">
                    <a:pos x="connsiteX1" y="connsiteY1"/>
                  </a:cxn>
                  <a:cxn ang="0">
                    <a:pos x="connsiteX2" y="connsiteY2"/>
                  </a:cxn>
                </a:cxnLst>
                <a:rect l="l" t="t" r="r" b="b"/>
                <a:pathLst>
                  <a:path w="1441450" h="876300">
                    <a:moveTo>
                      <a:pt x="1441450" y="0"/>
                    </a:moveTo>
                    <a:cubicBezTo>
                      <a:pt x="1177396" y="111125"/>
                      <a:pt x="913342" y="222250"/>
                      <a:pt x="673100" y="368300"/>
                    </a:cubicBezTo>
                    <a:cubicBezTo>
                      <a:pt x="432858" y="514350"/>
                      <a:pt x="0" y="876300"/>
                      <a:pt x="0" y="8763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79" name="Group 340"/>
              <p:cNvGrpSpPr/>
              <p:nvPr/>
            </p:nvGrpSpPr>
            <p:grpSpPr bwMode="gray">
              <a:xfrm>
                <a:off x="3914219" y="2315459"/>
                <a:ext cx="2584320" cy="1247012"/>
                <a:chOff x="3914219" y="2315459"/>
                <a:chExt cx="2584320" cy="1247012"/>
              </a:xfrm>
            </p:grpSpPr>
            <p:sp>
              <p:nvSpPr>
                <p:cNvPr id="80" name="Freeform 341"/>
                <p:cNvSpPr/>
                <p:nvPr/>
              </p:nvSpPr>
              <p:spPr bwMode="gray">
                <a:xfrm>
                  <a:off x="3926292" y="3152879"/>
                  <a:ext cx="859604" cy="409592"/>
                </a:xfrm>
                <a:custGeom>
                  <a:avLst/>
                  <a:gdLst>
                    <a:gd name="connsiteX0" fmla="*/ 0 w 539750"/>
                    <a:gd name="connsiteY0" fmla="*/ 0 h 355600"/>
                    <a:gd name="connsiteX1" fmla="*/ 374650 w 539750"/>
                    <a:gd name="connsiteY1" fmla="*/ 114300 h 355600"/>
                    <a:gd name="connsiteX2" fmla="*/ 539750 w 539750"/>
                    <a:gd name="connsiteY2" fmla="*/ 355600 h 355600"/>
                  </a:gdLst>
                  <a:ahLst/>
                  <a:cxnLst>
                    <a:cxn ang="0">
                      <a:pos x="connsiteX0" y="connsiteY0"/>
                    </a:cxn>
                    <a:cxn ang="0">
                      <a:pos x="connsiteX1" y="connsiteY1"/>
                    </a:cxn>
                    <a:cxn ang="0">
                      <a:pos x="connsiteX2" y="connsiteY2"/>
                    </a:cxn>
                  </a:cxnLst>
                  <a:rect l="l" t="t" r="r" b="b"/>
                  <a:pathLst>
                    <a:path w="539750" h="355600">
                      <a:moveTo>
                        <a:pt x="0" y="0"/>
                      </a:moveTo>
                      <a:cubicBezTo>
                        <a:pt x="142346" y="27516"/>
                        <a:pt x="284692" y="55033"/>
                        <a:pt x="374650" y="114300"/>
                      </a:cubicBezTo>
                      <a:cubicBezTo>
                        <a:pt x="464608" y="173567"/>
                        <a:pt x="539750" y="355600"/>
                        <a:pt x="539750" y="355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Freeform 342"/>
                <p:cNvSpPr/>
                <p:nvPr/>
              </p:nvSpPr>
              <p:spPr bwMode="gray">
                <a:xfrm>
                  <a:off x="3918908" y="2523207"/>
                  <a:ext cx="2321247" cy="600498"/>
                </a:xfrm>
                <a:custGeom>
                  <a:avLst/>
                  <a:gdLst>
                    <a:gd name="connsiteX0" fmla="*/ 0 w 1993900"/>
                    <a:gd name="connsiteY0" fmla="*/ 520700 h 520700"/>
                    <a:gd name="connsiteX1" fmla="*/ 1009650 w 1993900"/>
                    <a:gd name="connsiteY1" fmla="*/ 361950 h 520700"/>
                    <a:gd name="connsiteX2" fmla="*/ 1993900 w 1993900"/>
                    <a:gd name="connsiteY2" fmla="*/ 0 h 520700"/>
                  </a:gdLst>
                  <a:ahLst/>
                  <a:cxnLst>
                    <a:cxn ang="0">
                      <a:pos x="connsiteX0" y="connsiteY0"/>
                    </a:cxn>
                    <a:cxn ang="0">
                      <a:pos x="connsiteX1" y="connsiteY1"/>
                    </a:cxn>
                    <a:cxn ang="0">
                      <a:pos x="connsiteX2" y="connsiteY2"/>
                    </a:cxn>
                  </a:cxnLst>
                  <a:rect l="l" t="t" r="r" b="b"/>
                  <a:pathLst>
                    <a:path w="1993900" h="520700">
                      <a:moveTo>
                        <a:pt x="0" y="520700"/>
                      </a:moveTo>
                      <a:cubicBezTo>
                        <a:pt x="338666" y="484716"/>
                        <a:pt x="677333" y="448733"/>
                        <a:pt x="1009650" y="361950"/>
                      </a:cubicBezTo>
                      <a:cubicBezTo>
                        <a:pt x="1341967" y="275167"/>
                        <a:pt x="1993900" y="0"/>
                        <a:pt x="199390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2" name="Group 343"/>
                <p:cNvGrpSpPr/>
                <p:nvPr/>
              </p:nvGrpSpPr>
              <p:grpSpPr bwMode="gray">
                <a:xfrm>
                  <a:off x="3914219" y="2315459"/>
                  <a:ext cx="2584320" cy="1239844"/>
                  <a:chOff x="3914219" y="2315459"/>
                  <a:chExt cx="2584320" cy="1239844"/>
                </a:xfrm>
              </p:grpSpPr>
              <p:sp>
                <p:nvSpPr>
                  <p:cNvPr id="83" name="Freeform 344"/>
                  <p:cNvSpPr/>
                  <p:nvPr/>
                </p:nvSpPr>
                <p:spPr bwMode="gray">
                  <a:xfrm>
                    <a:off x="3914219" y="3097960"/>
                    <a:ext cx="2571410" cy="331372"/>
                  </a:xfrm>
                  <a:custGeom>
                    <a:avLst/>
                    <a:gdLst>
                      <a:gd name="connsiteX0" fmla="*/ 0 w 1813188"/>
                      <a:gd name="connsiteY0" fmla="*/ 31614 h 226243"/>
                      <a:gd name="connsiteX1" fmla="*/ 1013088 w 1813188"/>
                      <a:gd name="connsiteY1" fmla="*/ 16693 h 226243"/>
                      <a:gd name="connsiteX2" fmla="*/ 1813188 w 1813188"/>
                      <a:gd name="connsiteY2" fmla="*/ 226243 h 226243"/>
                    </a:gdLst>
                    <a:ahLst/>
                    <a:cxnLst>
                      <a:cxn ang="0">
                        <a:pos x="connsiteX0" y="connsiteY0"/>
                      </a:cxn>
                      <a:cxn ang="0">
                        <a:pos x="connsiteX1" y="connsiteY1"/>
                      </a:cxn>
                      <a:cxn ang="0">
                        <a:pos x="connsiteX2" y="connsiteY2"/>
                      </a:cxn>
                    </a:cxnLst>
                    <a:rect l="l" t="t" r="r" b="b"/>
                    <a:pathLst>
                      <a:path w="1813188" h="226242">
                        <a:moveTo>
                          <a:pt x="0" y="31614"/>
                        </a:moveTo>
                        <a:cubicBezTo>
                          <a:pt x="354012" y="-1724"/>
                          <a:pt x="711463" y="-11882"/>
                          <a:pt x="1013088" y="16693"/>
                        </a:cubicBezTo>
                        <a:cubicBezTo>
                          <a:pt x="1314713" y="45268"/>
                          <a:pt x="1813188" y="226243"/>
                          <a:pt x="1813188" y="226243"/>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4" name="Group 345"/>
                  <p:cNvGrpSpPr/>
                  <p:nvPr/>
                </p:nvGrpSpPr>
                <p:grpSpPr bwMode="gray">
                  <a:xfrm>
                    <a:off x="3926293" y="2315459"/>
                    <a:ext cx="2572246" cy="1239844"/>
                    <a:chOff x="3926293" y="2315459"/>
                    <a:chExt cx="2572246" cy="1239844"/>
                  </a:xfrm>
                </p:grpSpPr>
                <p:grpSp>
                  <p:nvGrpSpPr>
                    <p:cNvPr id="85" name="Group 347"/>
                    <p:cNvGrpSpPr/>
                    <p:nvPr/>
                  </p:nvGrpSpPr>
                  <p:grpSpPr bwMode="gray">
                    <a:xfrm>
                      <a:off x="3926293" y="2315459"/>
                      <a:ext cx="2561355" cy="1232679"/>
                      <a:chOff x="1049927" y="2533651"/>
                      <a:chExt cx="2223036" cy="1092199"/>
                    </a:xfrm>
                  </p:grpSpPr>
                  <p:sp>
                    <p:nvSpPr>
                      <p:cNvPr id="87" name="Freeform 349"/>
                      <p:cNvSpPr/>
                      <p:nvPr/>
                    </p:nvSpPr>
                    <p:spPr bwMode="gray">
                      <a:xfrm>
                        <a:off x="1049927" y="2533651"/>
                        <a:ext cx="1100183" cy="708297"/>
                      </a:xfrm>
                      <a:custGeom>
                        <a:avLst/>
                        <a:gdLst>
                          <a:gd name="connsiteX0" fmla="*/ 0 w 1085850"/>
                          <a:gd name="connsiteY0" fmla="*/ 749300 h 749300"/>
                          <a:gd name="connsiteX1" fmla="*/ 622300 w 1085850"/>
                          <a:gd name="connsiteY1" fmla="*/ 508000 h 749300"/>
                          <a:gd name="connsiteX2" fmla="*/ 1085850 w 1085850"/>
                          <a:gd name="connsiteY2" fmla="*/ 0 h 749300"/>
                        </a:gdLst>
                        <a:ahLst/>
                        <a:cxnLst>
                          <a:cxn ang="0">
                            <a:pos x="connsiteX0" y="connsiteY0"/>
                          </a:cxn>
                          <a:cxn ang="0">
                            <a:pos x="connsiteX1" y="connsiteY1"/>
                          </a:cxn>
                          <a:cxn ang="0">
                            <a:pos x="connsiteX2" y="connsiteY2"/>
                          </a:cxn>
                        </a:cxnLst>
                        <a:rect l="l" t="t" r="r" b="b"/>
                        <a:pathLst>
                          <a:path w="1085850" h="749300">
                            <a:moveTo>
                              <a:pt x="0" y="749300"/>
                            </a:moveTo>
                            <a:cubicBezTo>
                              <a:pt x="220662" y="691091"/>
                              <a:pt x="441325" y="632883"/>
                              <a:pt x="622300" y="508000"/>
                            </a:cubicBezTo>
                            <a:cubicBezTo>
                              <a:pt x="803275" y="383117"/>
                              <a:pt x="1085850" y="0"/>
                              <a:pt x="108585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Freeform 350"/>
                      <p:cNvSpPr/>
                      <p:nvPr/>
                    </p:nvSpPr>
                    <p:spPr bwMode="gray">
                      <a:xfrm>
                        <a:off x="2137410" y="2533651"/>
                        <a:ext cx="930950" cy="224799"/>
                      </a:xfrm>
                      <a:custGeom>
                        <a:avLst/>
                        <a:gdLst>
                          <a:gd name="connsiteX0" fmla="*/ 0 w 927100"/>
                          <a:gd name="connsiteY0" fmla="*/ 0 h 294745"/>
                          <a:gd name="connsiteX1" fmla="*/ 419100 w 927100"/>
                          <a:gd name="connsiteY1" fmla="*/ 285750 h 294745"/>
                          <a:gd name="connsiteX2" fmla="*/ 927100 w 927100"/>
                          <a:gd name="connsiteY2" fmla="*/ 228600 h 294745"/>
                        </a:gdLst>
                        <a:ahLst/>
                        <a:cxnLst>
                          <a:cxn ang="0">
                            <a:pos x="connsiteX0" y="connsiteY0"/>
                          </a:cxn>
                          <a:cxn ang="0">
                            <a:pos x="connsiteX1" y="connsiteY1"/>
                          </a:cxn>
                          <a:cxn ang="0">
                            <a:pos x="connsiteX2" y="connsiteY2"/>
                          </a:cxn>
                        </a:cxnLst>
                        <a:rect l="l" t="t" r="r" b="b"/>
                        <a:pathLst>
                          <a:path w="927100" h="294745">
                            <a:moveTo>
                              <a:pt x="0" y="0"/>
                            </a:moveTo>
                            <a:cubicBezTo>
                              <a:pt x="132291" y="123825"/>
                              <a:pt x="264583" y="247650"/>
                              <a:pt x="419100" y="285750"/>
                            </a:cubicBezTo>
                            <a:cubicBezTo>
                              <a:pt x="573617" y="323850"/>
                              <a:pt x="927100" y="228600"/>
                              <a:pt x="927100" y="228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Freeform 351"/>
                      <p:cNvSpPr/>
                      <p:nvPr/>
                    </p:nvSpPr>
                    <p:spPr bwMode="gray">
                      <a:xfrm>
                        <a:off x="1795989" y="2552700"/>
                        <a:ext cx="350945" cy="1073150"/>
                      </a:xfrm>
                      <a:custGeom>
                        <a:avLst/>
                        <a:gdLst>
                          <a:gd name="connsiteX0" fmla="*/ 508000 w 508000"/>
                          <a:gd name="connsiteY0" fmla="*/ 0 h 1073150"/>
                          <a:gd name="connsiteX1" fmla="*/ 419100 w 508000"/>
                          <a:gd name="connsiteY1" fmla="*/ 488950 h 1073150"/>
                          <a:gd name="connsiteX2" fmla="*/ 0 w 508000"/>
                          <a:gd name="connsiteY2" fmla="*/ 1073150 h 1073150"/>
                        </a:gdLst>
                        <a:ahLst/>
                        <a:cxnLst>
                          <a:cxn ang="0">
                            <a:pos x="connsiteX0" y="connsiteY0"/>
                          </a:cxn>
                          <a:cxn ang="0">
                            <a:pos x="connsiteX1" y="connsiteY1"/>
                          </a:cxn>
                          <a:cxn ang="0">
                            <a:pos x="connsiteX2" y="connsiteY2"/>
                          </a:cxn>
                        </a:cxnLst>
                        <a:rect l="l" t="t" r="r" b="b"/>
                        <a:pathLst>
                          <a:path w="508000" h="1073150">
                            <a:moveTo>
                              <a:pt x="508000" y="0"/>
                            </a:moveTo>
                            <a:cubicBezTo>
                              <a:pt x="505883" y="155046"/>
                              <a:pt x="503767" y="310092"/>
                              <a:pt x="419100" y="488950"/>
                            </a:cubicBezTo>
                            <a:cubicBezTo>
                              <a:pt x="334433" y="667808"/>
                              <a:pt x="0" y="1073150"/>
                              <a:pt x="0" y="107315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Freeform 352"/>
                      <p:cNvSpPr/>
                      <p:nvPr/>
                    </p:nvSpPr>
                    <p:spPr bwMode="gray">
                      <a:xfrm>
                        <a:off x="2158459" y="2602824"/>
                        <a:ext cx="1114504" cy="895906"/>
                      </a:xfrm>
                      <a:custGeom>
                        <a:avLst/>
                        <a:gdLst>
                          <a:gd name="connsiteX0" fmla="*/ 717550 w 717550"/>
                          <a:gd name="connsiteY0" fmla="*/ 889000 h 889000"/>
                          <a:gd name="connsiteX1" fmla="*/ 234950 w 717550"/>
                          <a:gd name="connsiteY1" fmla="*/ 539750 h 889000"/>
                          <a:gd name="connsiteX2" fmla="*/ 0 w 717550"/>
                          <a:gd name="connsiteY2" fmla="*/ 0 h 889000"/>
                        </a:gdLst>
                        <a:ahLst/>
                        <a:cxnLst>
                          <a:cxn ang="0">
                            <a:pos x="connsiteX0" y="connsiteY0"/>
                          </a:cxn>
                          <a:cxn ang="0">
                            <a:pos x="connsiteX1" y="connsiteY1"/>
                          </a:cxn>
                          <a:cxn ang="0">
                            <a:pos x="connsiteX2" y="connsiteY2"/>
                          </a:cxn>
                        </a:cxnLst>
                        <a:rect l="l" t="t" r="r" b="b"/>
                        <a:pathLst>
                          <a:path w="717550" h="889000">
                            <a:moveTo>
                              <a:pt x="717550" y="889000"/>
                            </a:moveTo>
                            <a:cubicBezTo>
                              <a:pt x="536046" y="788458"/>
                              <a:pt x="354542" y="687917"/>
                              <a:pt x="234950" y="539750"/>
                            </a:cubicBezTo>
                            <a:cubicBezTo>
                              <a:pt x="115358" y="391583"/>
                              <a:pt x="0" y="0"/>
                              <a:pt x="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6" name="Freeform 348"/>
                    <p:cNvSpPr/>
                    <p:nvPr/>
                  </p:nvSpPr>
                  <p:spPr bwMode="gray">
                    <a:xfrm>
                      <a:off x="4776720" y="3264587"/>
                      <a:ext cx="1721819" cy="290716"/>
                    </a:xfrm>
                    <a:custGeom>
                      <a:avLst/>
                      <a:gdLst>
                        <a:gd name="connsiteX0" fmla="*/ 0 w 1260086"/>
                        <a:gd name="connsiteY0" fmla="*/ 257585 h 257585"/>
                        <a:gd name="connsiteX1" fmla="*/ 577850 w 1260086"/>
                        <a:gd name="connsiteY1" fmla="*/ 3585 h 257585"/>
                        <a:gd name="connsiteX2" fmla="*/ 1260086 w 1260086"/>
                        <a:gd name="connsiteY2" fmla="*/ 149368 h 257585"/>
                      </a:gdLst>
                      <a:ahLst/>
                      <a:cxnLst>
                        <a:cxn ang="0">
                          <a:pos x="connsiteX0" y="connsiteY0"/>
                        </a:cxn>
                        <a:cxn ang="0">
                          <a:pos x="connsiteX1" y="connsiteY1"/>
                        </a:cxn>
                        <a:cxn ang="0">
                          <a:pos x="connsiteX2" y="connsiteY2"/>
                        </a:cxn>
                      </a:cxnLst>
                      <a:rect l="l" t="t" r="r" b="b"/>
                      <a:pathLst>
                        <a:path w="1260086" h="257585">
                          <a:moveTo>
                            <a:pt x="0" y="257585"/>
                          </a:moveTo>
                          <a:cubicBezTo>
                            <a:pt x="186796" y="145931"/>
                            <a:pt x="373592" y="34277"/>
                            <a:pt x="577850" y="3585"/>
                          </a:cubicBezTo>
                          <a:cubicBezTo>
                            <a:pt x="782108" y="-27107"/>
                            <a:pt x="1260086" y="149368"/>
                            <a:pt x="1260086" y="149368"/>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grpSp>
        </p:grpSp>
        <p:sp>
          <p:nvSpPr>
            <p:cNvPr id="74" name="任意多边形 73"/>
            <p:cNvSpPr/>
            <p:nvPr/>
          </p:nvSpPr>
          <p:spPr bwMode="gray">
            <a:xfrm>
              <a:off x="7310061" y="5200650"/>
              <a:ext cx="167064" cy="390525"/>
            </a:xfrm>
            <a:custGeom>
              <a:avLst/>
              <a:gdLst>
                <a:gd name="connsiteX0" fmla="*/ 14664 w 167064"/>
                <a:gd name="connsiteY0" fmla="*/ 0 h 390525"/>
                <a:gd name="connsiteX1" fmla="*/ 14664 w 167064"/>
                <a:gd name="connsiteY1" fmla="*/ 171450 h 390525"/>
                <a:gd name="connsiteX2" fmla="*/ 167064 w 167064"/>
                <a:gd name="connsiteY2" fmla="*/ 390525 h 390525"/>
              </a:gdLst>
              <a:ahLst/>
              <a:cxnLst>
                <a:cxn ang="0">
                  <a:pos x="connsiteX0" y="connsiteY0"/>
                </a:cxn>
                <a:cxn ang="0">
                  <a:pos x="connsiteX1" y="connsiteY1"/>
                </a:cxn>
                <a:cxn ang="0">
                  <a:pos x="connsiteX2" y="connsiteY2"/>
                </a:cxn>
              </a:cxnLst>
              <a:rect l="l" t="t" r="r" b="b"/>
              <a:pathLst>
                <a:path w="167064" h="390525">
                  <a:moveTo>
                    <a:pt x="14664" y="0"/>
                  </a:moveTo>
                  <a:cubicBezTo>
                    <a:pt x="1964" y="53181"/>
                    <a:pt x="-10736" y="106363"/>
                    <a:pt x="14664" y="171450"/>
                  </a:cubicBezTo>
                  <a:cubicBezTo>
                    <a:pt x="40064" y="236538"/>
                    <a:pt x="103564" y="313531"/>
                    <a:pt x="167064" y="390525"/>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任意多边形 74"/>
            <p:cNvSpPr/>
            <p:nvPr/>
          </p:nvSpPr>
          <p:spPr bwMode="gray">
            <a:xfrm>
              <a:off x="7233540" y="5224463"/>
              <a:ext cx="438848" cy="900112"/>
            </a:xfrm>
            <a:custGeom>
              <a:avLst/>
              <a:gdLst>
                <a:gd name="connsiteX0" fmla="*/ 58797 w 430272"/>
                <a:gd name="connsiteY0" fmla="*/ 0 h 900112"/>
                <a:gd name="connsiteX1" fmla="*/ 30222 w 430272"/>
                <a:gd name="connsiteY1" fmla="*/ 333375 h 900112"/>
                <a:gd name="connsiteX2" fmla="*/ 430272 w 430272"/>
                <a:gd name="connsiteY2" fmla="*/ 900112 h 900112"/>
              </a:gdLst>
              <a:ahLst/>
              <a:cxnLst>
                <a:cxn ang="0">
                  <a:pos x="connsiteX0" y="connsiteY0"/>
                </a:cxn>
                <a:cxn ang="0">
                  <a:pos x="connsiteX1" y="connsiteY1"/>
                </a:cxn>
                <a:cxn ang="0">
                  <a:pos x="connsiteX2" y="connsiteY2"/>
                </a:cxn>
              </a:cxnLst>
              <a:rect l="l" t="t" r="r" b="b"/>
              <a:pathLst>
                <a:path w="430272" h="900112">
                  <a:moveTo>
                    <a:pt x="58797" y="0"/>
                  </a:moveTo>
                  <a:cubicBezTo>
                    <a:pt x="13553" y="91678"/>
                    <a:pt x="-31690" y="183356"/>
                    <a:pt x="30222" y="333375"/>
                  </a:cubicBezTo>
                  <a:cubicBezTo>
                    <a:pt x="92134" y="483394"/>
                    <a:pt x="361216" y="805656"/>
                    <a:pt x="430272" y="90011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任意多边形 75"/>
            <p:cNvSpPr/>
            <p:nvPr/>
          </p:nvSpPr>
          <p:spPr bwMode="gray">
            <a:xfrm>
              <a:off x="4281488" y="5300663"/>
              <a:ext cx="267914" cy="500062"/>
            </a:xfrm>
            <a:custGeom>
              <a:avLst/>
              <a:gdLst>
                <a:gd name="connsiteX0" fmla="*/ 219075 w 267914"/>
                <a:gd name="connsiteY0" fmla="*/ 0 h 500062"/>
                <a:gd name="connsiteX1" fmla="*/ 252412 w 267914"/>
                <a:gd name="connsiteY1" fmla="*/ 242887 h 500062"/>
                <a:gd name="connsiteX2" fmla="*/ 0 w 267914"/>
                <a:gd name="connsiteY2" fmla="*/ 500062 h 500062"/>
              </a:gdLst>
              <a:ahLst/>
              <a:cxnLst>
                <a:cxn ang="0">
                  <a:pos x="connsiteX0" y="connsiteY0"/>
                </a:cxn>
                <a:cxn ang="0">
                  <a:pos x="connsiteX1" y="connsiteY1"/>
                </a:cxn>
                <a:cxn ang="0">
                  <a:pos x="connsiteX2" y="connsiteY2"/>
                </a:cxn>
              </a:cxnLst>
              <a:rect l="l" t="t" r="r" b="b"/>
              <a:pathLst>
                <a:path w="267914" h="500062">
                  <a:moveTo>
                    <a:pt x="219075" y="0"/>
                  </a:moveTo>
                  <a:cubicBezTo>
                    <a:pt x="254000" y="79771"/>
                    <a:pt x="288925" y="159543"/>
                    <a:pt x="252412" y="242887"/>
                  </a:cubicBezTo>
                  <a:cubicBezTo>
                    <a:pt x="215899" y="326231"/>
                    <a:pt x="107949" y="413146"/>
                    <a:pt x="0" y="50006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任意多边形 76"/>
            <p:cNvSpPr/>
            <p:nvPr/>
          </p:nvSpPr>
          <p:spPr bwMode="gray">
            <a:xfrm>
              <a:off x="4524375" y="4972050"/>
              <a:ext cx="1376363" cy="347032"/>
            </a:xfrm>
            <a:custGeom>
              <a:avLst/>
              <a:gdLst>
                <a:gd name="connsiteX0" fmla="*/ 0 w 1376363"/>
                <a:gd name="connsiteY0" fmla="*/ 300038 h 347032"/>
                <a:gd name="connsiteX1" fmla="*/ 200025 w 1376363"/>
                <a:gd name="connsiteY1" fmla="*/ 328613 h 347032"/>
                <a:gd name="connsiteX2" fmla="*/ 766763 w 1376363"/>
                <a:gd name="connsiteY2" fmla="*/ 319088 h 347032"/>
                <a:gd name="connsiteX3" fmla="*/ 1376363 w 1376363"/>
                <a:gd name="connsiteY3" fmla="*/ 0 h 347032"/>
              </a:gdLst>
              <a:ahLst/>
              <a:cxnLst>
                <a:cxn ang="0">
                  <a:pos x="connsiteX0" y="connsiteY0"/>
                </a:cxn>
                <a:cxn ang="0">
                  <a:pos x="connsiteX1" y="connsiteY1"/>
                </a:cxn>
                <a:cxn ang="0">
                  <a:pos x="connsiteX2" y="connsiteY2"/>
                </a:cxn>
                <a:cxn ang="0">
                  <a:pos x="connsiteX3" y="connsiteY3"/>
                </a:cxn>
              </a:cxnLst>
              <a:rect l="l" t="t" r="r" b="b"/>
              <a:pathLst>
                <a:path w="1376363" h="347032">
                  <a:moveTo>
                    <a:pt x="0" y="300038"/>
                  </a:moveTo>
                  <a:cubicBezTo>
                    <a:pt x="36115" y="312738"/>
                    <a:pt x="200025" y="328613"/>
                    <a:pt x="200025" y="328613"/>
                  </a:cubicBezTo>
                  <a:cubicBezTo>
                    <a:pt x="327819" y="331788"/>
                    <a:pt x="570707" y="373857"/>
                    <a:pt x="766763" y="319088"/>
                  </a:cubicBezTo>
                  <a:cubicBezTo>
                    <a:pt x="962819" y="264319"/>
                    <a:pt x="1376363" y="0"/>
                    <a:pt x="1376363"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03" name="云形 102"/>
          <p:cNvSpPr/>
          <p:nvPr/>
        </p:nvSpPr>
        <p:spPr bwMode="gray">
          <a:xfrm>
            <a:off x="5668720" y="4824100"/>
            <a:ext cx="1022079" cy="496631"/>
          </a:xfrm>
          <a:prstGeom prst="cloud">
            <a:avLst/>
          </a:prstGeom>
          <a:solidFill>
            <a:srgbClr val="30B5C5">
              <a:alpha val="30000"/>
            </a:srgbClr>
          </a:solidFill>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Shape 423"/>
          <p:cNvSpPr/>
          <p:nvPr/>
        </p:nvSpPr>
        <p:spPr bwMode="gray">
          <a:xfrm>
            <a:off x="5903553" y="4973465"/>
            <a:ext cx="556243" cy="184666"/>
          </a:xfrm>
          <a:prstGeom prst="rect">
            <a:avLst/>
          </a:prstGeom>
          <a:noFill/>
          <a:ln>
            <a:noFill/>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smtClean="0">
                <a:solidFill>
                  <a:schemeClr val="bg1"/>
                </a:solidFill>
                <a:latin typeface="Huawei Sans" panose="020C0503030203020204" pitchFamily="34" charset="0"/>
              </a:rPr>
              <a:t>Internet</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97" name="组合 4"/>
          <p:cNvGrpSpPr/>
          <p:nvPr/>
        </p:nvGrpSpPr>
        <p:grpSpPr bwMode="gray">
          <a:xfrm>
            <a:off x="6239396" y="5397889"/>
            <a:ext cx="1103465" cy="536179"/>
            <a:chOff x="5764257" y="5696786"/>
            <a:chExt cx="741012" cy="332489"/>
          </a:xfrm>
          <a:solidFill>
            <a:srgbClr val="30B5C5">
              <a:alpha val="30000"/>
            </a:srgbClr>
          </a:solidFill>
        </p:grpSpPr>
        <p:sp>
          <p:nvSpPr>
            <p:cNvPr id="101" name="云形 100"/>
            <p:cNvSpPr/>
            <p:nvPr/>
          </p:nvSpPr>
          <p:spPr bwMode="gray">
            <a:xfrm>
              <a:off x="5764257" y="5696786"/>
              <a:ext cx="741012" cy="332489"/>
            </a:xfrm>
            <a:prstGeom prst="cloud">
              <a:avLst/>
            </a:prstGeom>
            <a:grpFill/>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2" name="Shape 423"/>
            <p:cNvSpPr/>
            <p:nvPr/>
          </p:nvSpPr>
          <p:spPr bwMode="gray">
            <a:xfrm>
              <a:off x="6050799" y="5805774"/>
              <a:ext cx="167929" cy="114513"/>
            </a:xfrm>
            <a:prstGeom prst="rect">
              <a:avLst/>
            </a:prstGeom>
            <a:noFill/>
            <a:ln>
              <a:noFill/>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smtClean="0">
                  <a:solidFill>
                    <a:schemeClr val="bg1"/>
                  </a:solidFill>
                  <a:latin typeface="Huawei Sans" panose="020C0503030203020204" pitchFamily="34" charset="0"/>
                </a:rPr>
                <a:t>LTE</a:t>
              </a:r>
              <a:endParaRPr lang="en-US" sz="1200" dirty="0">
                <a:solidFill>
                  <a:schemeClr val="bg1"/>
                </a:solidFill>
                <a:latin typeface="Huawei Sans" panose="020C0503030203020204" pitchFamily="34" charset="0"/>
              </a:endParaRPr>
            </a:p>
          </p:txBody>
        </p:sp>
      </p:grpSp>
      <p:sp>
        <p:nvSpPr>
          <p:cNvPr id="99" name="云形 98"/>
          <p:cNvSpPr/>
          <p:nvPr/>
        </p:nvSpPr>
        <p:spPr bwMode="gray">
          <a:xfrm>
            <a:off x="4695931" y="5275513"/>
            <a:ext cx="1022079" cy="537958"/>
          </a:xfrm>
          <a:prstGeom prst="cloud">
            <a:avLst/>
          </a:prstGeom>
          <a:solidFill>
            <a:srgbClr val="30B5C5">
              <a:alpha val="30000"/>
            </a:srgbClr>
          </a:solidFill>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1600"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Shape 423"/>
          <p:cNvSpPr/>
          <p:nvPr/>
        </p:nvSpPr>
        <p:spPr bwMode="gray">
          <a:xfrm>
            <a:off x="5028474" y="5438482"/>
            <a:ext cx="391134" cy="184666"/>
          </a:xfrm>
          <a:prstGeom prst="rect">
            <a:avLst/>
          </a:prstGeom>
          <a:noFill/>
          <a:ln>
            <a:noFill/>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smtClean="0">
                <a:solidFill>
                  <a:schemeClr val="bg1"/>
                </a:solidFill>
                <a:latin typeface="Huawei Sans" panose="020C0503030203020204" pitchFamily="34" charset="0"/>
              </a:rPr>
              <a:t>MPLS</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Shape 449"/>
          <p:cNvSpPr/>
          <p:nvPr/>
        </p:nvSpPr>
        <p:spPr bwMode="gray">
          <a:xfrm flipV="1">
            <a:off x="7963341" y="5853711"/>
            <a:ext cx="722980" cy="10014"/>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文本框 105"/>
          <p:cNvSpPr txBox="1"/>
          <p:nvPr/>
        </p:nvSpPr>
        <p:spPr bwMode="gray">
          <a:xfrm>
            <a:off x="8964542" y="4695419"/>
            <a:ext cx="661218"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smtClean="0">
                <a:solidFill>
                  <a:prstClr val="white"/>
                </a:solidFill>
                <a:latin typeface="Huawei Sans" panose="020C0503030203020204" pitchFamily="34" charset="0"/>
              </a:rPr>
              <a:t>Public cloud</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文本框 106"/>
          <p:cNvSpPr txBox="1"/>
          <p:nvPr/>
        </p:nvSpPr>
        <p:spPr bwMode="gray">
          <a:xfrm>
            <a:off x="9282139" y="5213313"/>
            <a:ext cx="503343" cy="184666"/>
          </a:xfrm>
          <a:prstGeom prst="rect">
            <a:avLst/>
          </a:prstGeom>
          <a:noFill/>
        </p:spPr>
        <p:txBody>
          <a:bodyPr wrap="none" lIns="0" tIns="0" rIns="0" bIns="0" rtlCol="0">
            <a:spAutoFit/>
          </a:bodyPr>
          <a:lstStyle/>
          <a:p>
            <a:pPr algn="ctr" defTabSz="1218712" fontAlgn="ctr">
              <a:spcBef>
                <a:spcPct val="0"/>
              </a:spcBef>
              <a:spcAft>
                <a:spcPct val="0"/>
              </a:spcAft>
            </a:pPr>
            <a:r>
              <a:rPr lang="en-US" sz="1200" dirty="0" smtClean="0">
                <a:solidFill>
                  <a:prstClr val="white"/>
                </a:solidFill>
                <a:latin typeface="Huawei Sans" panose="020C0503030203020204" pitchFamily="34" charset="0"/>
              </a:rPr>
              <a:t>HQ/DC</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4" name="组合 113"/>
          <p:cNvGrpSpPr/>
          <p:nvPr/>
        </p:nvGrpSpPr>
        <p:grpSpPr bwMode="ltGray">
          <a:xfrm>
            <a:off x="8431052" y="5177811"/>
            <a:ext cx="197702" cy="153624"/>
            <a:chOff x="-983298" y="1666240"/>
            <a:chExt cx="547688" cy="309564"/>
          </a:xfrm>
          <a:solidFill>
            <a:srgbClr val="FFC000"/>
          </a:solidFill>
        </p:grpSpPr>
        <p:sp>
          <p:nvSpPr>
            <p:cNvPr id="115"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17" name="组合 116"/>
          <p:cNvGrpSpPr/>
          <p:nvPr/>
        </p:nvGrpSpPr>
        <p:grpSpPr bwMode="ltGray">
          <a:xfrm>
            <a:off x="8502609" y="5363034"/>
            <a:ext cx="197702" cy="153624"/>
            <a:chOff x="-983298" y="1666240"/>
            <a:chExt cx="547688" cy="309564"/>
          </a:xfrm>
          <a:solidFill>
            <a:srgbClr val="FFC000"/>
          </a:solidFill>
        </p:grpSpPr>
        <p:sp>
          <p:nvSpPr>
            <p:cNvPr id="118" name="Freeform 21"/>
            <p:cNvSpPr/>
            <p:nvPr/>
          </p:nvSpPr>
          <p:spPr bwMode="lt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9" name="Freeform 22"/>
            <p:cNvSpPr>
              <a:spLocks noEditPoints="1"/>
            </p:cNvSpPr>
            <p:nvPr/>
          </p:nvSpPr>
          <p:spPr bwMode="lt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24" name="组合 285"/>
          <p:cNvGrpSpPr/>
          <p:nvPr/>
        </p:nvGrpSpPr>
        <p:grpSpPr bwMode="gray">
          <a:xfrm>
            <a:off x="8859449" y="5171540"/>
            <a:ext cx="324985" cy="318233"/>
            <a:chOff x="12326938" y="3265488"/>
            <a:chExt cx="1146175" cy="1122363"/>
          </a:xfrm>
          <a:solidFill>
            <a:srgbClr val="002060">
              <a:alpha val="49000"/>
            </a:srgbClr>
          </a:solidFill>
          <a:scene3d>
            <a:camera prst="orthographicFront">
              <a:rot lat="1800000" lon="0" rev="0"/>
            </a:camera>
            <a:lightRig rig="threePt" dir="t"/>
          </a:scene3d>
        </p:grpSpPr>
        <p:sp>
          <p:nvSpPr>
            <p:cNvPr id="125" name="Freeform 67"/>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9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6" name="Freeform 68"/>
            <p:cNvSpPr/>
            <p:nvPr/>
          </p:nvSpPr>
          <p:spPr bwMode="gray">
            <a:xfrm>
              <a:off x="13231812"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9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7" name="Freeform 69"/>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9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8" name="Freeform 70"/>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9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9"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lnSpc>
                  <a:spcPct val="150000"/>
                </a:lnSpc>
                <a:spcBef>
                  <a:spcPct val="0"/>
                </a:spcBef>
                <a:spcAft>
                  <a:spcPct val="0"/>
                </a:spcAft>
                <a:buClr>
                  <a:srgbClr val="CC9900"/>
                </a:buClr>
              </a:pPr>
              <a:endParaRPr lang="en-US" altLang="zh-CN" sz="9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130" name="图片 42" descr="大型网管-蓝.png"/>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bwMode="gray">
          <a:xfrm>
            <a:off x="8977427" y="5699406"/>
            <a:ext cx="320300" cy="260097"/>
          </a:xfrm>
          <a:prstGeom prst="rect">
            <a:avLst/>
          </a:prstGeom>
        </p:spPr>
      </p:pic>
      <p:grpSp>
        <p:nvGrpSpPr>
          <p:cNvPr id="131" name="组合 316"/>
          <p:cNvGrpSpPr>
            <a:grpSpLocks/>
          </p:cNvGrpSpPr>
          <p:nvPr/>
        </p:nvGrpSpPr>
        <p:grpSpPr bwMode="auto">
          <a:xfrm>
            <a:off x="8458492" y="4659257"/>
            <a:ext cx="535225" cy="334516"/>
            <a:chOff x="4137025" y="1038228"/>
            <a:chExt cx="735013" cy="461963"/>
          </a:xfrm>
          <a:solidFill>
            <a:srgbClr val="C7000B"/>
          </a:solidFill>
        </p:grpSpPr>
        <p:sp>
          <p:nvSpPr>
            <p:cNvPr id="132" name="Freeform 136"/>
            <p:cNvSpPr>
              <a:spLocks noChangeArrowheads="1"/>
            </p:cNvSpPr>
            <p:nvPr/>
          </p:nvSpPr>
          <p:spPr bwMode="auto">
            <a:xfrm>
              <a:off x="4137025" y="1038228"/>
              <a:ext cx="735013"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0 w 1754"/>
                <a:gd name="T35" fmla="*/ 2147483646 h 1065"/>
                <a:gd name="T36" fmla="*/ 2147483646 w 1754"/>
                <a:gd name="T37" fmla="*/ 2147483646 h 1065"/>
                <a:gd name="T38" fmla="*/ 2147483646 w 1754"/>
                <a:gd name="T39" fmla="*/ 0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54" h="1065">
                  <a:moveTo>
                    <a:pt x="1493" y="1065"/>
                  </a:moveTo>
                  <a:lnTo>
                    <a:pt x="1493" y="1065"/>
                  </a:lnTo>
                  <a:lnTo>
                    <a:pt x="1388" y="1065"/>
                  </a:lnTo>
                  <a:lnTo>
                    <a:pt x="1388" y="999"/>
                  </a:lnTo>
                  <a:lnTo>
                    <a:pt x="1493" y="999"/>
                  </a:lnTo>
                  <a:cubicBezTo>
                    <a:pt x="1519" y="999"/>
                    <a:pt x="1541" y="992"/>
                    <a:pt x="1554" y="981"/>
                  </a:cubicBezTo>
                  <a:cubicBezTo>
                    <a:pt x="1639" y="912"/>
                    <a:pt x="1687" y="813"/>
                    <a:pt x="1687" y="710"/>
                  </a:cubicBezTo>
                  <a:cubicBezTo>
                    <a:pt x="1687" y="522"/>
                    <a:pt x="1535" y="368"/>
                    <a:pt x="1347" y="366"/>
                  </a:cubicBezTo>
                  <a:cubicBezTo>
                    <a:pt x="1335" y="366"/>
                    <a:pt x="1324" y="359"/>
                    <a:pt x="1318"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1183" y="999"/>
                  </a:lnTo>
                  <a:lnTo>
                    <a:pt x="1183" y="1065"/>
                  </a:ln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6" y="1033"/>
                  </a:cubicBezTo>
                  <a:cubicBezTo>
                    <a:pt x="1570" y="1054"/>
                    <a:pt x="1535" y="1065"/>
                    <a:pt x="1493" y="106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137"/>
            <p:cNvSpPr>
              <a:spLocks noChangeArrowheads="1"/>
            </p:cNvSpPr>
            <p:nvPr/>
          </p:nvSpPr>
          <p:spPr bwMode="auto">
            <a:xfrm>
              <a:off x="4613275" y="144145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138"/>
            <p:cNvSpPr>
              <a:spLocks noChangeArrowheads="1"/>
            </p:cNvSpPr>
            <p:nvPr/>
          </p:nvSpPr>
          <p:spPr bwMode="auto">
            <a:xfrm>
              <a:off x="4702175" y="144145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139"/>
            <p:cNvSpPr>
              <a:spLocks noEditPoints="1" noChangeArrowheads="1"/>
            </p:cNvSpPr>
            <p:nvPr/>
          </p:nvSpPr>
          <p:spPr bwMode="auto">
            <a:xfrm>
              <a:off x="4411663" y="1219203"/>
              <a:ext cx="95250" cy="95250"/>
            </a:xfrm>
            <a:custGeom>
              <a:avLst/>
              <a:gdLst>
                <a:gd name="T0" fmla="*/ 2147483646 w 227"/>
                <a:gd name="T1" fmla="*/ 2147483646 h 227"/>
                <a:gd name="T2" fmla="*/ 2147483646 w 227"/>
                <a:gd name="T3" fmla="*/ 2147483646 h 227"/>
                <a:gd name="T4" fmla="*/ 2147483646 w 227"/>
                <a:gd name="T5" fmla="*/ 2147483646 h 227"/>
                <a:gd name="T6" fmla="*/ 2147483646 w 227"/>
                <a:gd name="T7" fmla="*/ 2147483646 h 227"/>
                <a:gd name="T8" fmla="*/ 2147483646 w 227"/>
                <a:gd name="T9" fmla="*/ 2147483646 h 227"/>
                <a:gd name="T10" fmla="*/ 2147483646 w 227"/>
                <a:gd name="T11" fmla="*/ 2147483646 h 227"/>
                <a:gd name="T12" fmla="*/ 2147483646 w 227"/>
                <a:gd name="T13" fmla="*/ 2147483646 h 227"/>
                <a:gd name="T14" fmla="*/ 2147483646 w 227"/>
                <a:gd name="T15" fmla="*/ 2147483646 h 227"/>
                <a:gd name="T16" fmla="*/ 0 w 227"/>
                <a:gd name="T17" fmla="*/ 2147483646 h 227"/>
                <a:gd name="T18" fmla="*/ 2147483646 w 227"/>
                <a:gd name="T19" fmla="*/ 0 h 227"/>
                <a:gd name="T20" fmla="*/ 2147483646 w 227"/>
                <a:gd name="T21" fmla="*/ 2147483646 h 227"/>
                <a:gd name="T22" fmla="*/ 2147483646 w 227"/>
                <a:gd name="T23" fmla="*/ 2147483646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7" h="227">
                  <a:moveTo>
                    <a:pt x="113" y="53"/>
                  </a:moveTo>
                  <a:lnTo>
                    <a:pt x="113" y="53"/>
                  </a:lnTo>
                  <a:cubicBezTo>
                    <a:pt x="80" y="53"/>
                    <a:pt x="53" y="80"/>
                    <a:pt x="53" y="114"/>
                  </a:cubicBezTo>
                  <a:cubicBezTo>
                    <a:pt x="53" y="147"/>
                    <a:pt x="80" y="174"/>
                    <a:pt x="113" y="174"/>
                  </a:cubicBezTo>
                  <a:cubicBezTo>
                    <a:pt x="146" y="174"/>
                    <a:pt x="173" y="147"/>
                    <a:pt x="173" y="114"/>
                  </a:cubicBezTo>
                  <a:cubicBezTo>
                    <a:pt x="173" y="80"/>
                    <a:pt x="146" y="53"/>
                    <a:pt x="113" y="53"/>
                  </a:cubicBezTo>
                  <a:close/>
                  <a:moveTo>
                    <a:pt x="113" y="227"/>
                  </a:moveTo>
                  <a:lnTo>
                    <a:pt x="113" y="227"/>
                  </a:lnTo>
                  <a:cubicBezTo>
                    <a:pt x="51" y="227"/>
                    <a:pt x="0" y="176"/>
                    <a:pt x="0" y="114"/>
                  </a:cubicBezTo>
                  <a:cubicBezTo>
                    <a:pt x="0" y="51"/>
                    <a:pt x="51" y="0"/>
                    <a:pt x="113" y="0"/>
                  </a:cubicBezTo>
                  <a:cubicBezTo>
                    <a:pt x="176" y="0"/>
                    <a:pt x="227" y="51"/>
                    <a:pt x="227" y="114"/>
                  </a:cubicBezTo>
                  <a:cubicBezTo>
                    <a:pt x="227" y="176"/>
                    <a:pt x="176" y="227"/>
                    <a:pt x="113" y="22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140"/>
            <p:cNvSpPr>
              <a:spLocks noEditPoints="1" noChangeArrowheads="1"/>
            </p:cNvSpPr>
            <p:nvPr/>
          </p:nvSpPr>
          <p:spPr bwMode="auto">
            <a:xfrm>
              <a:off x="4530725" y="1120778"/>
              <a:ext cx="74613" cy="73025"/>
            </a:xfrm>
            <a:custGeom>
              <a:avLst/>
              <a:gdLst>
                <a:gd name="T0" fmla="*/ 2147483646 w 176"/>
                <a:gd name="T1" fmla="*/ 2147483646 h 176"/>
                <a:gd name="T2" fmla="*/ 2147483646 w 176"/>
                <a:gd name="T3" fmla="*/ 2147483646 h 176"/>
                <a:gd name="T4" fmla="*/ 2147483646 w 176"/>
                <a:gd name="T5" fmla="*/ 2147483646 h 176"/>
                <a:gd name="T6" fmla="*/ 2147483646 w 176"/>
                <a:gd name="T7" fmla="*/ 2147483646 h 176"/>
                <a:gd name="T8" fmla="*/ 2147483646 w 176"/>
                <a:gd name="T9" fmla="*/ 2147483646 h 176"/>
                <a:gd name="T10" fmla="*/ 2147483646 w 176"/>
                <a:gd name="T11" fmla="*/ 2147483646 h 176"/>
                <a:gd name="T12" fmla="*/ 2147483646 w 176"/>
                <a:gd name="T13" fmla="*/ 2147483646 h 176"/>
                <a:gd name="T14" fmla="*/ 2147483646 w 176"/>
                <a:gd name="T15" fmla="*/ 2147483646 h 176"/>
                <a:gd name="T16" fmla="*/ 0 w 176"/>
                <a:gd name="T17" fmla="*/ 2147483646 h 176"/>
                <a:gd name="T18" fmla="*/ 2147483646 w 176"/>
                <a:gd name="T19" fmla="*/ 0 h 176"/>
                <a:gd name="T20" fmla="*/ 2147483646 w 176"/>
                <a:gd name="T21" fmla="*/ 2147483646 h 176"/>
                <a:gd name="T22" fmla="*/ 2147483646 w 176"/>
                <a:gd name="T23" fmla="*/ 2147483646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76">
                  <a:moveTo>
                    <a:pt x="88" y="54"/>
                  </a:moveTo>
                  <a:lnTo>
                    <a:pt x="88" y="54"/>
                  </a:lnTo>
                  <a:cubicBezTo>
                    <a:pt x="69" y="54"/>
                    <a:pt x="53" y="69"/>
                    <a:pt x="53" y="88"/>
                  </a:cubicBezTo>
                  <a:cubicBezTo>
                    <a:pt x="53" y="107"/>
                    <a:pt x="69" y="123"/>
                    <a:pt x="88" y="123"/>
                  </a:cubicBezTo>
                  <a:cubicBezTo>
                    <a:pt x="107" y="123"/>
                    <a:pt x="122" y="107"/>
                    <a:pt x="122" y="88"/>
                  </a:cubicBezTo>
                  <a:cubicBezTo>
                    <a:pt x="122" y="69"/>
                    <a:pt x="107" y="54"/>
                    <a:pt x="88" y="54"/>
                  </a:cubicBezTo>
                  <a:close/>
                  <a:moveTo>
                    <a:pt x="88" y="176"/>
                  </a:moveTo>
                  <a:lnTo>
                    <a:pt x="88" y="176"/>
                  </a:lnTo>
                  <a:cubicBezTo>
                    <a:pt x="39" y="176"/>
                    <a:pt x="0" y="137"/>
                    <a:pt x="0" y="88"/>
                  </a:cubicBezTo>
                  <a:cubicBezTo>
                    <a:pt x="0" y="40"/>
                    <a:pt x="39" y="0"/>
                    <a:pt x="88" y="0"/>
                  </a:cubicBezTo>
                  <a:cubicBezTo>
                    <a:pt x="136" y="0"/>
                    <a:pt x="176" y="40"/>
                    <a:pt x="176" y="88"/>
                  </a:cubicBezTo>
                  <a:cubicBezTo>
                    <a:pt x="176" y="137"/>
                    <a:pt x="136" y="176"/>
                    <a:pt x="88" y="1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141"/>
            <p:cNvSpPr>
              <a:spLocks noEditPoints="1" noChangeArrowheads="1"/>
            </p:cNvSpPr>
            <p:nvPr/>
          </p:nvSpPr>
          <p:spPr bwMode="auto">
            <a:xfrm>
              <a:off x="4457700" y="1355728"/>
              <a:ext cx="73025" cy="74613"/>
            </a:xfrm>
            <a:custGeom>
              <a:avLst/>
              <a:gdLst>
                <a:gd name="T0" fmla="*/ 2147483646 w 176"/>
                <a:gd name="T1" fmla="*/ 2147483646 h 176"/>
                <a:gd name="T2" fmla="*/ 2147483646 w 176"/>
                <a:gd name="T3" fmla="*/ 2147483646 h 176"/>
                <a:gd name="T4" fmla="*/ 2147483646 w 176"/>
                <a:gd name="T5" fmla="*/ 2147483646 h 176"/>
                <a:gd name="T6" fmla="*/ 2147483646 w 176"/>
                <a:gd name="T7" fmla="*/ 2147483646 h 176"/>
                <a:gd name="T8" fmla="*/ 2147483646 w 176"/>
                <a:gd name="T9" fmla="*/ 2147483646 h 176"/>
                <a:gd name="T10" fmla="*/ 2147483646 w 176"/>
                <a:gd name="T11" fmla="*/ 2147483646 h 176"/>
                <a:gd name="T12" fmla="*/ 2147483646 w 176"/>
                <a:gd name="T13" fmla="*/ 2147483646 h 176"/>
                <a:gd name="T14" fmla="*/ 2147483646 w 176"/>
                <a:gd name="T15" fmla="*/ 2147483646 h 176"/>
                <a:gd name="T16" fmla="*/ 0 w 176"/>
                <a:gd name="T17" fmla="*/ 2147483646 h 176"/>
                <a:gd name="T18" fmla="*/ 2147483646 w 176"/>
                <a:gd name="T19" fmla="*/ 0 h 176"/>
                <a:gd name="T20" fmla="*/ 2147483646 w 176"/>
                <a:gd name="T21" fmla="*/ 2147483646 h 176"/>
                <a:gd name="T22" fmla="*/ 2147483646 w 176"/>
                <a:gd name="T23" fmla="*/ 2147483646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76">
                  <a:moveTo>
                    <a:pt x="88" y="53"/>
                  </a:moveTo>
                  <a:lnTo>
                    <a:pt x="88" y="53"/>
                  </a:lnTo>
                  <a:cubicBezTo>
                    <a:pt x="69" y="53"/>
                    <a:pt x="54" y="69"/>
                    <a:pt x="54" y="88"/>
                  </a:cubicBezTo>
                  <a:cubicBezTo>
                    <a:pt x="54" y="107"/>
                    <a:pt x="69" y="123"/>
                    <a:pt x="88" y="123"/>
                  </a:cubicBezTo>
                  <a:cubicBezTo>
                    <a:pt x="108" y="123"/>
                    <a:pt x="123" y="107"/>
                    <a:pt x="123" y="88"/>
                  </a:cubicBezTo>
                  <a:cubicBezTo>
                    <a:pt x="123" y="69"/>
                    <a:pt x="108" y="53"/>
                    <a:pt x="88" y="53"/>
                  </a:cubicBezTo>
                  <a:close/>
                  <a:moveTo>
                    <a:pt x="88" y="176"/>
                  </a:moveTo>
                  <a:lnTo>
                    <a:pt x="88" y="176"/>
                  </a:lnTo>
                  <a:cubicBezTo>
                    <a:pt x="40" y="176"/>
                    <a:pt x="0" y="137"/>
                    <a:pt x="0" y="88"/>
                  </a:cubicBezTo>
                  <a:cubicBezTo>
                    <a:pt x="0" y="40"/>
                    <a:pt x="40" y="0"/>
                    <a:pt x="88" y="0"/>
                  </a:cubicBezTo>
                  <a:cubicBezTo>
                    <a:pt x="137" y="0"/>
                    <a:pt x="176" y="40"/>
                    <a:pt x="176" y="88"/>
                  </a:cubicBezTo>
                  <a:cubicBezTo>
                    <a:pt x="176" y="137"/>
                    <a:pt x="137" y="176"/>
                    <a:pt x="88" y="1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42"/>
            <p:cNvSpPr>
              <a:spLocks noChangeArrowheads="1"/>
            </p:cNvSpPr>
            <p:nvPr/>
          </p:nvSpPr>
          <p:spPr bwMode="auto">
            <a:xfrm>
              <a:off x="4371975" y="1127128"/>
              <a:ext cx="47625" cy="47625"/>
            </a:xfrm>
            <a:custGeom>
              <a:avLst/>
              <a:gdLst>
                <a:gd name="T0" fmla="*/ 2147483646 w 113"/>
                <a:gd name="T1" fmla="*/ 2147483646 h 114"/>
                <a:gd name="T2" fmla="*/ 2147483646 w 113"/>
                <a:gd name="T3" fmla="*/ 2147483646 h 114"/>
                <a:gd name="T4" fmla="*/ 2147483646 w 113"/>
                <a:gd name="T5" fmla="*/ 2147483646 h 114"/>
                <a:gd name="T6" fmla="*/ 0 w 113"/>
                <a:gd name="T7" fmla="*/ 2147483646 h 114"/>
                <a:gd name="T8" fmla="*/ 2147483646 w 113"/>
                <a:gd name="T9" fmla="*/ 0 h 114"/>
                <a:gd name="T10" fmla="*/ 2147483646 w 113"/>
                <a:gd name="T11" fmla="*/ 2147483646 h 1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3" h="114">
                  <a:moveTo>
                    <a:pt x="113" y="57"/>
                  </a:moveTo>
                  <a:lnTo>
                    <a:pt x="113" y="57"/>
                  </a:lnTo>
                  <a:cubicBezTo>
                    <a:pt x="113" y="88"/>
                    <a:pt x="88" y="114"/>
                    <a:pt x="56" y="114"/>
                  </a:cubicBezTo>
                  <a:cubicBezTo>
                    <a:pt x="25" y="114"/>
                    <a:pt x="0" y="88"/>
                    <a:pt x="0" y="57"/>
                  </a:cubicBezTo>
                  <a:cubicBezTo>
                    <a:pt x="0" y="26"/>
                    <a:pt x="25" y="0"/>
                    <a:pt x="56" y="0"/>
                  </a:cubicBezTo>
                  <a:cubicBezTo>
                    <a:pt x="88" y="0"/>
                    <a:pt x="113" y="26"/>
                    <a:pt x="11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143"/>
            <p:cNvSpPr>
              <a:spLocks noChangeArrowheads="1"/>
            </p:cNvSpPr>
            <p:nvPr/>
          </p:nvSpPr>
          <p:spPr bwMode="auto">
            <a:xfrm>
              <a:off x="4344988" y="1301753"/>
              <a:ext cx="47625" cy="47625"/>
            </a:xfrm>
            <a:custGeom>
              <a:avLst/>
              <a:gdLst>
                <a:gd name="T0" fmla="*/ 2147483646 w 113"/>
                <a:gd name="T1" fmla="*/ 2147483646 h 113"/>
                <a:gd name="T2" fmla="*/ 2147483646 w 113"/>
                <a:gd name="T3" fmla="*/ 2147483646 h 113"/>
                <a:gd name="T4" fmla="*/ 2147483646 w 113"/>
                <a:gd name="T5" fmla="*/ 2147483646 h 113"/>
                <a:gd name="T6" fmla="*/ 0 w 113"/>
                <a:gd name="T7" fmla="*/ 2147483646 h 113"/>
                <a:gd name="T8" fmla="*/ 2147483646 w 113"/>
                <a:gd name="T9" fmla="*/ 0 h 113"/>
                <a:gd name="T10" fmla="*/ 2147483646 w 113"/>
                <a:gd name="T11" fmla="*/ 2147483646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3" h="113">
                  <a:moveTo>
                    <a:pt x="113" y="57"/>
                  </a:moveTo>
                  <a:lnTo>
                    <a:pt x="113" y="57"/>
                  </a:lnTo>
                  <a:cubicBezTo>
                    <a:pt x="113" y="88"/>
                    <a:pt x="88" y="113"/>
                    <a:pt x="56" y="113"/>
                  </a:cubicBezTo>
                  <a:cubicBezTo>
                    <a:pt x="25" y="113"/>
                    <a:pt x="0" y="88"/>
                    <a:pt x="0" y="57"/>
                  </a:cubicBezTo>
                  <a:cubicBezTo>
                    <a:pt x="0" y="25"/>
                    <a:pt x="25" y="0"/>
                    <a:pt x="56" y="0"/>
                  </a:cubicBezTo>
                  <a:cubicBezTo>
                    <a:pt x="88" y="0"/>
                    <a:pt x="113" y="25"/>
                    <a:pt x="11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44"/>
            <p:cNvSpPr>
              <a:spLocks noChangeArrowheads="1"/>
            </p:cNvSpPr>
            <p:nvPr/>
          </p:nvSpPr>
          <p:spPr bwMode="auto">
            <a:xfrm>
              <a:off x="4564063" y="1322390"/>
              <a:ext cx="47625" cy="47625"/>
            </a:xfrm>
            <a:custGeom>
              <a:avLst/>
              <a:gdLst>
                <a:gd name="T0" fmla="*/ 2147483646 w 114"/>
                <a:gd name="T1" fmla="*/ 2147483646 h 113"/>
                <a:gd name="T2" fmla="*/ 2147483646 w 114"/>
                <a:gd name="T3" fmla="*/ 2147483646 h 113"/>
                <a:gd name="T4" fmla="*/ 2147483646 w 114"/>
                <a:gd name="T5" fmla="*/ 2147483646 h 113"/>
                <a:gd name="T6" fmla="*/ 0 w 114"/>
                <a:gd name="T7" fmla="*/ 2147483646 h 113"/>
                <a:gd name="T8" fmla="*/ 2147483646 w 114"/>
                <a:gd name="T9" fmla="*/ 0 h 113"/>
                <a:gd name="T10" fmla="*/ 2147483646 w 114"/>
                <a:gd name="T11" fmla="*/ 2147483646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 h="113">
                  <a:moveTo>
                    <a:pt x="114" y="56"/>
                  </a:moveTo>
                  <a:lnTo>
                    <a:pt x="114" y="56"/>
                  </a:lnTo>
                  <a:cubicBezTo>
                    <a:pt x="114" y="88"/>
                    <a:pt x="89" y="113"/>
                    <a:pt x="57" y="113"/>
                  </a:cubicBezTo>
                  <a:cubicBezTo>
                    <a:pt x="26" y="113"/>
                    <a:pt x="0" y="88"/>
                    <a:pt x="0" y="56"/>
                  </a:cubicBezTo>
                  <a:cubicBezTo>
                    <a:pt x="0" y="25"/>
                    <a:pt x="26" y="0"/>
                    <a:pt x="57" y="0"/>
                  </a:cubicBezTo>
                  <a:cubicBezTo>
                    <a:pt x="89" y="0"/>
                    <a:pt x="114" y="25"/>
                    <a:pt x="114" y="5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145"/>
            <p:cNvSpPr>
              <a:spLocks noChangeArrowheads="1"/>
            </p:cNvSpPr>
            <p:nvPr/>
          </p:nvSpPr>
          <p:spPr bwMode="auto">
            <a:xfrm>
              <a:off x="4479925" y="1169990"/>
              <a:ext cx="76200" cy="79375"/>
            </a:xfrm>
            <a:custGeom>
              <a:avLst/>
              <a:gdLst>
                <a:gd name="T0" fmla="*/ 2147483646 w 181"/>
                <a:gd name="T1" fmla="*/ 2147483646 h 189"/>
                <a:gd name="T2" fmla="*/ 2147483646 w 181"/>
                <a:gd name="T3" fmla="*/ 2147483646 h 189"/>
                <a:gd name="T4" fmla="*/ 0 w 181"/>
                <a:gd name="T5" fmla="*/ 2147483646 h 189"/>
                <a:gd name="T6" fmla="*/ 2147483646 w 181"/>
                <a:gd name="T7" fmla="*/ 0 h 189"/>
                <a:gd name="T8" fmla="*/ 2147483646 w 181"/>
                <a:gd name="T9" fmla="*/ 2147483646 h 189"/>
                <a:gd name="T10" fmla="*/ 2147483646 w 181"/>
                <a:gd name="T11" fmla="*/ 214748364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189">
                  <a:moveTo>
                    <a:pt x="29" y="189"/>
                  </a:moveTo>
                  <a:lnTo>
                    <a:pt x="29" y="189"/>
                  </a:lnTo>
                  <a:lnTo>
                    <a:pt x="0" y="162"/>
                  </a:lnTo>
                  <a:lnTo>
                    <a:pt x="152" y="0"/>
                  </a:lnTo>
                  <a:lnTo>
                    <a:pt x="181" y="27"/>
                  </a:lnTo>
                  <a:lnTo>
                    <a:pt x="29" y="18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146"/>
            <p:cNvSpPr>
              <a:spLocks noChangeArrowheads="1"/>
            </p:cNvSpPr>
            <p:nvPr/>
          </p:nvSpPr>
          <p:spPr bwMode="auto">
            <a:xfrm>
              <a:off x="4460875" y="1300165"/>
              <a:ext cx="33338" cy="68263"/>
            </a:xfrm>
            <a:custGeom>
              <a:avLst/>
              <a:gdLst>
                <a:gd name="T0" fmla="*/ 2147483646 w 81"/>
                <a:gd name="T1" fmla="*/ 2147483646 h 163"/>
                <a:gd name="T2" fmla="*/ 2147483646 w 81"/>
                <a:gd name="T3" fmla="*/ 2147483646 h 163"/>
                <a:gd name="T4" fmla="*/ 0 w 81"/>
                <a:gd name="T5" fmla="*/ 2147483646 h 163"/>
                <a:gd name="T6" fmla="*/ 2147483646 w 81"/>
                <a:gd name="T7" fmla="*/ 0 h 163"/>
                <a:gd name="T8" fmla="*/ 2147483646 w 81"/>
                <a:gd name="T9" fmla="*/ 2147483646 h 163"/>
                <a:gd name="T10" fmla="*/ 2147483646 w 81"/>
                <a:gd name="T11" fmla="*/ 2147483646 h 1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163">
                  <a:moveTo>
                    <a:pt x="42" y="163"/>
                  </a:moveTo>
                  <a:lnTo>
                    <a:pt x="42" y="163"/>
                  </a:lnTo>
                  <a:lnTo>
                    <a:pt x="0" y="11"/>
                  </a:lnTo>
                  <a:lnTo>
                    <a:pt x="38" y="0"/>
                  </a:lnTo>
                  <a:lnTo>
                    <a:pt x="81" y="152"/>
                  </a:lnTo>
                  <a:lnTo>
                    <a:pt x="42" y="16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147"/>
            <p:cNvSpPr>
              <a:spLocks noChangeArrowheads="1"/>
            </p:cNvSpPr>
            <p:nvPr/>
          </p:nvSpPr>
          <p:spPr bwMode="auto">
            <a:xfrm>
              <a:off x="4395788" y="1158878"/>
              <a:ext cx="23813" cy="2857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67">
                  <a:moveTo>
                    <a:pt x="35" y="67"/>
                  </a:moveTo>
                  <a:lnTo>
                    <a:pt x="35" y="67"/>
                  </a:lnTo>
                  <a:cubicBezTo>
                    <a:pt x="28" y="67"/>
                    <a:pt x="21" y="63"/>
                    <a:pt x="18" y="56"/>
                  </a:cubicBezTo>
                  <a:lnTo>
                    <a:pt x="5" y="33"/>
                  </a:lnTo>
                  <a:cubicBezTo>
                    <a:pt x="0" y="23"/>
                    <a:pt x="3" y="11"/>
                    <a:pt x="13" y="6"/>
                  </a:cubicBezTo>
                  <a:cubicBezTo>
                    <a:pt x="23" y="0"/>
                    <a:pt x="35" y="4"/>
                    <a:pt x="40" y="14"/>
                  </a:cubicBezTo>
                  <a:lnTo>
                    <a:pt x="53" y="37"/>
                  </a:lnTo>
                  <a:cubicBezTo>
                    <a:pt x="58" y="47"/>
                    <a:pt x="54" y="59"/>
                    <a:pt x="45" y="64"/>
                  </a:cubicBezTo>
                  <a:cubicBezTo>
                    <a:pt x="42" y="66"/>
                    <a:pt x="38" y="67"/>
                    <a:pt x="3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148"/>
            <p:cNvSpPr>
              <a:spLocks noChangeArrowheads="1"/>
            </p:cNvSpPr>
            <p:nvPr/>
          </p:nvSpPr>
          <p:spPr bwMode="auto">
            <a:xfrm>
              <a:off x="4408488" y="1184278"/>
              <a:ext cx="28575" cy="34925"/>
            </a:xfrm>
            <a:custGeom>
              <a:avLst/>
              <a:gdLst>
                <a:gd name="T0" fmla="*/ 2147483646 w 66"/>
                <a:gd name="T1" fmla="*/ 2147483646 h 81"/>
                <a:gd name="T2" fmla="*/ 2147483646 w 66"/>
                <a:gd name="T3" fmla="*/ 2147483646 h 81"/>
                <a:gd name="T4" fmla="*/ 2147483646 w 66"/>
                <a:gd name="T5" fmla="*/ 2147483646 h 81"/>
                <a:gd name="T6" fmla="*/ 2147483646 w 66"/>
                <a:gd name="T7" fmla="*/ 2147483646 h 81"/>
                <a:gd name="T8" fmla="*/ 2147483646 w 66"/>
                <a:gd name="T9" fmla="*/ 2147483646 h 81"/>
                <a:gd name="T10" fmla="*/ 2147483646 w 66"/>
                <a:gd name="T11" fmla="*/ 2147483646 h 81"/>
                <a:gd name="T12" fmla="*/ 2147483646 w 66"/>
                <a:gd name="T13" fmla="*/ 2147483646 h 81"/>
                <a:gd name="T14" fmla="*/ 2147483646 w 66"/>
                <a:gd name="T15" fmla="*/ 2147483646 h 81"/>
                <a:gd name="T16" fmla="*/ 2147483646 w 66"/>
                <a:gd name="T17" fmla="*/ 2147483646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81">
                  <a:moveTo>
                    <a:pt x="43" y="81"/>
                  </a:moveTo>
                  <a:lnTo>
                    <a:pt x="43" y="81"/>
                  </a:lnTo>
                  <a:cubicBezTo>
                    <a:pt x="36" y="81"/>
                    <a:pt x="29" y="77"/>
                    <a:pt x="25" y="70"/>
                  </a:cubicBezTo>
                  <a:lnTo>
                    <a:pt x="5" y="33"/>
                  </a:lnTo>
                  <a:cubicBezTo>
                    <a:pt x="0" y="23"/>
                    <a:pt x="3" y="11"/>
                    <a:pt x="13" y="6"/>
                  </a:cubicBezTo>
                  <a:cubicBezTo>
                    <a:pt x="23" y="0"/>
                    <a:pt x="35" y="4"/>
                    <a:pt x="40" y="14"/>
                  </a:cubicBezTo>
                  <a:lnTo>
                    <a:pt x="61" y="51"/>
                  </a:lnTo>
                  <a:cubicBezTo>
                    <a:pt x="66" y="61"/>
                    <a:pt x="62" y="73"/>
                    <a:pt x="53" y="78"/>
                  </a:cubicBezTo>
                  <a:cubicBezTo>
                    <a:pt x="50" y="80"/>
                    <a:pt x="46" y="81"/>
                    <a:pt x="43" y="8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149"/>
            <p:cNvSpPr>
              <a:spLocks noChangeArrowheads="1"/>
            </p:cNvSpPr>
            <p:nvPr/>
          </p:nvSpPr>
          <p:spPr bwMode="auto">
            <a:xfrm>
              <a:off x="4425950" y="1216028"/>
              <a:ext cx="25400" cy="2857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67">
                  <a:moveTo>
                    <a:pt x="35" y="67"/>
                  </a:moveTo>
                  <a:lnTo>
                    <a:pt x="35" y="67"/>
                  </a:lnTo>
                  <a:cubicBezTo>
                    <a:pt x="28" y="67"/>
                    <a:pt x="21" y="63"/>
                    <a:pt x="18" y="56"/>
                  </a:cubicBezTo>
                  <a:lnTo>
                    <a:pt x="5" y="33"/>
                  </a:lnTo>
                  <a:cubicBezTo>
                    <a:pt x="0" y="23"/>
                    <a:pt x="3" y="11"/>
                    <a:pt x="13" y="6"/>
                  </a:cubicBezTo>
                  <a:cubicBezTo>
                    <a:pt x="23" y="0"/>
                    <a:pt x="35" y="4"/>
                    <a:pt x="40" y="14"/>
                  </a:cubicBezTo>
                  <a:lnTo>
                    <a:pt x="53" y="37"/>
                  </a:lnTo>
                  <a:cubicBezTo>
                    <a:pt x="58" y="47"/>
                    <a:pt x="55" y="59"/>
                    <a:pt x="45" y="64"/>
                  </a:cubicBezTo>
                  <a:cubicBezTo>
                    <a:pt x="42" y="66"/>
                    <a:pt x="39" y="67"/>
                    <a:pt x="3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150"/>
            <p:cNvSpPr>
              <a:spLocks noChangeArrowheads="1"/>
            </p:cNvSpPr>
            <p:nvPr/>
          </p:nvSpPr>
          <p:spPr bwMode="auto">
            <a:xfrm>
              <a:off x="4376738" y="1296990"/>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23" y="57"/>
                  </a:moveTo>
                  <a:lnTo>
                    <a:pt x="23" y="57"/>
                  </a:lnTo>
                  <a:cubicBezTo>
                    <a:pt x="16" y="57"/>
                    <a:pt x="10" y="54"/>
                    <a:pt x="6" y="47"/>
                  </a:cubicBezTo>
                  <a:cubicBezTo>
                    <a:pt x="0" y="38"/>
                    <a:pt x="3" y="26"/>
                    <a:pt x="12" y="20"/>
                  </a:cubicBezTo>
                  <a:lnTo>
                    <a:pt x="35" y="6"/>
                  </a:lnTo>
                  <a:cubicBezTo>
                    <a:pt x="45" y="0"/>
                    <a:pt x="57" y="3"/>
                    <a:pt x="63" y="13"/>
                  </a:cubicBezTo>
                  <a:cubicBezTo>
                    <a:pt x="68" y="22"/>
                    <a:pt x="65" y="34"/>
                    <a:pt x="56" y="40"/>
                  </a:cubicBezTo>
                  <a:lnTo>
                    <a:pt x="33" y="54"/>
                  </a:lnTo>
                  <a:cubicBezTo>
                    <a:pt x="30" y="56"/>
                    <a:pt x="26" y="57"/>
                    <a:pt x="2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151"/>
            <p:cNvSpPr>
              <a:spLocks noChangeArrowheads="1"/>
            </p:cNvSpPr>
            <p:nvPr/>
          </p:nvSpPr>
          <p:spPr bwMode="auto">
            <a:xfrm>
              <a:off x="4408488" y="1276353"/>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23" y="57"/>
                  </a:moveTo>
                  <a:lnTo>
                    <a:pt x="23" y="57"/>
                  </a:lnTo>
                  <a:cubicBezTo>
                    <a:pt x="16" y="57"/>
                    <a:pt x="9" y="54"/>
                    <a:pt x="6" y="48"/>
                  </a:cubicBezTo>
                  <a:cubicBezTo>
                    <a:pt x="0" y="38"/>
                    <a:pt x="3" y="26"/>
                    <a:pt x="12" y="20"/>
                  </a:cubicBezTo>
                  <a:lnTo>
                    <a:pt x="35" y="6"/>
                  </a:lnTo>
                  <a:cubicBezTo>
                    <a:pt x="44" y="0"/>
                    <a:pt x="57" y="3"/>
                    <a:pt x="62" y="13"/>
                  </a:cubicBezTo>
                  <a:cubicBezTo>
                    <a:pt x="68" y="22"/>
                    <a:pt x="65" y="34"/>
                    <a:pt x="56" y="40"/>
                  </a:cubicBezTo>
                  <a:lnTo>
                    <a:pt x="33" y="54"/>
                  </a:lnTo>
                  <a:cubicBezTo>
                    <a:pt x="30" y="56"/>
                    <a:pt x="26" y="57"/>
                    <a:pt x="2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52"/>
            <p:cNvSpPr>
              <a:spLocks noChangeArrowheads="1"/>
            </p:cNvSpPr>
            <p:nvPr/>
          </p:nvSpPr>
          <p:spPr bwMode="auto">
            <a:xfrm>
              <a:off x="4479925" y="1276353"/>
              <a:ext cx="28575" cy="23813"/>
            </a:xfrm>
            <a:custGeom>
              <a:avLst/>
              <a:gdLst>
                <a:gd name="T0" fmla="*/ 2147483646 w 69"/>
                <a:gd name="T1" fmla="*/ 2147483646 h 57"/>
                <a:gd name="T2" fmla="*/ 2147483646 w 69"/>
                <a:gd name="T3" fmla="*/ 2147483646 h 57"/>
                <a:gd name="T4" fmla="*/ 2147483646 w 69"/>
                <a:gd name="T5" fmla="*/ 2147483646 h 57"/>
                <a:gd name="T6" fmla="*/ 2147483646 w 69"/>
                <a:gd name="T7" fmla="*/ 2147483646 h 57"/>
                <a:gd name="T8" fmla="*/ 2147483646 w 69"/>
                <a:gd name="T9" fmla="*/ 2147483646 h 57"/>
                <a:gd name="T10" fmla="*/ 2147483646 w 69"/>
                <a:gd name="T11" fmla="*/ 2147483646 h 57"/>
                <a:gd name="T12" fmla="*/ 2147483646 w 69"/>
                <a:gd name="T13" fmla="*/ 2147483646 h 57"/>
                <a:gd name="T14" fmla="*/ 2147483646 w 69"/>
                <a:gd name="T15" fmla="*/ 2147483646 h 57"/>
                <a:gd name="T16" fmla="*/ 2147483646 w 69"/>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9" h="57">
                  <a:moveTo>
                    <a:pt x="46" y="57"/>
                  </a:moveTo>
                  <a:lnTo>
                    <a:pt x="46" y="57"/>
                  </a:lnTo>
                  <a:cubicBezTo>
                    <a:pt x="43" y="57"/>
                    <a:pt x="39" y="56"/>
                    <a:pt x="36" y="54"/>
                  </a:cubicBezTo>
                  <a:lnTo>
                    <a:pt x="13" y="40"/>
                  </a:lnTo>
                  <a:cubicBezTo>
                    <a:pt x="3" y="35"/>
                    <a:pt x="0" y="23"/>
                    <a:pt x="6" y="13"/>
                  </a:cubicBezTo>
                  <a:cubicBezTo>
                    <a:pt x="11" y="4"/>
                    <a:pt x="24" y="0"/>
                    <a:pt x="33" y="6"/>
                  </a:cubicBezTo>
                  <a:lnTo>
                    <a:pt x="56" y="19"/>
                  </a:lnTo>
                  <a:cubicBezTo>
                    <a:pt x="66" y="25"/>
                    <a:pt x="69" y="37"/>
                    <a:pt x="63" y="47"/>
                  </a:cubicBezTo>
                  <a:cubicBezTo>
                    <a:pt x="60" y="53"/>
                    <a:pt x="53" y="57"/>
                    <a:pt x="46"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153"/>
            <p:cNvSpPr>
              <a:spLocks noChangeArrowheads="1"/>
            </p:cNvSpPr>
            <p:nvPr/>
          </p:nvSpPr>
          <p:spPr bwMode="auto">
            <a:xfrm>
              <a:off x="4510088" y="1295403"/>
              <a:ext cx="41275" cy="30163"/>
            </a:xfrm>
            <a:custGeom>
              <a:avLst/>
              <a:gdLst>
                <a:gd name="T0" fmla="*/ 2147483646 w 95"/>
                <a:gd name="T1" fmla="*/ 2147483646 h 72"/>
                <a:gd name="T2" fmla="*/ 2147483646 w 95"/>
                <a:gd name="T3" fmla="*/ 2147483646 h 72"/>
                <a:gd name="T4" fmla="*/ 2147483646 w 95"/>
                <a:gd name="T5" fmla="*/ 2147483646 h 72"/>
                <a:gd name="T6" fmla="*/ 2147483646 w 95"/>
                <a:gd name="T7" fmla="*/ 2147483646 h 72"/>
                <a:gd name="T8" fmla="*/ 2147483646 w 95"/>
                <a:gd name="T9" fmla="*/ 2147483646 h 72"/>
                <a:gd name="T10" fmla="*/ 2147483646 w 95"/>
                <a:gd name="T11" fmla="*/ 2147483646 h 72"/>
                <a:gd name="T12" fmla="*/ 2147483646 w 95"/>
                <a:gd name="T13" fmla="*/ 2147483646 h 72"/>
                <a:gd name="T14" fmla="*/ 2147483646 w 95"/>
                <a:gd name="T15" fmla="*/ 2147483646 h 72"/>
                <a:gd name="T16" fmla="*/ 2147483646 w 95"/>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5" h="72">
                  <a:moveTo>
                    <a:pt x="73" y="72"/>
                  </a:moveTo>
                  <a:lnTo>
                    <a:pt x="73" y="72"/>
                  </a:lnTo>
                  <a:cubicBezTo>
                    <a:pt x="69" y="72"/>
                    <a:pt x="66" y="71"/>
                    <a:pt x="62" y="69"/>
                  </a:cubicBezTo>
                  <a:lnTo>
                    <a:pt x="13" y="40"/>
                  </a:lnTo>
                  <a:cubicBezTo>
                    <a:pt x="3" y="35"/>
                    <a:pt x="0" y="22"/>
                    <a:pt x="6" y="13"/>
                  </a:cubicBezTo>
                  <a:cubicBezTo>
                    <a:pt x="11" y="3"/>
                    <a:pt x="23" y="0"/>
                    <a:pt x="33" y="6"/>
                  </a:cubicBezTo>
                  <a:lnTo>
                    <a:pt x="83" y="35"/>
                  </a:lnTo>
                  <a:cubicBezTo>
                    <a:pt x="92" y="40"/>
                    <a:pt x="95" y="52"/>
                    <a:pt x="90" y="62"/>
                  </a:cubicBezTo>
                  <a:cubicBezTo>
                    <a:pt x="86" y="68"/>
                    <a:pt x="79" y="72"/>
                    <a:pt x="73" y="7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154"/>
            <p:cNvSpPr>
              <a:spLocks noChangeArrowheads="1"/>
            </p:cNvSpPr>
            <p:nvPr/>
          </p:nvSpPr>
          <p:spPr bwMode="auto">
            <a:xfrm>
              <a:off x="4552950" y="1319215"/>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45" y="57"/>
                  </a:moveTo>
                  <a:lnTo>
                    <a:pt x="45" y="57"/>
                  </a:lnTo>
                  <a:cubicBezTo>
                    <a:pt x="42" y="57"/>
                    <a:pt x="38" y="56"/>
                    <a:pt x="35" y="54"/>
                  </a:cubicBezTo>
                  <a:lnTo>
                    <a:pt x="12" y="40"/>
                  </a:lnTo>
                  <a:cubicBezTo>
                    <a:pt x="3" y="35"/>
                    <a:pt x="0" y="22"/>
                    <a:pt x="5" y="13"/>
                  </a:cubicBezTo>
                  <a:cubicBezTo>
                    <a:pt x="11" y="3"/>
                    <a:pt x="23" y="0"/>
                    <a:pt x="32" y="6"/>
                  </a:cubicBezTo>
                  <a:lnTo>
                    <a:pt x="55" y="19"/>
                  </a:lnTo>
                  <a:cubicBezTo>
                    <a:pt x="65" y="25"/>
                    <a:pt x="68" y="37"/>
                    <a:pt x="63" y="47"/>
                  </a:cubicBezTo>
                  <a:cubicBezTo>
                    <a:pt x="59" y="53"/>
                    <a:pt x="52" y="57"/>
                    <a:pt x="45"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1" name="椭圆 150"/>
          <p:cNvSpPr/>
          <p:nvPr/>
        </p:nvSpPr>
        <p:spPr>
          <a:xfrm>
            <a:off x="3336174" y="3565038"/>
            <a:ext cx="5580887"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sz="1600"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pic>
        <p:nvPicPr>
          <p:cNvPr id="152" name="图片 151"/>
          <p:cNvPicPr>
            <a:picLocks noChangeAspect="1"/>
          </p:cNvPicPr>
          <p:nvPr/>
        </p:nvPicPr>
        <p:blipFill>
          <a:blip r:embed="rId5"/>
          <a:stretch>
            <a:fillRect/>
          </a:stretch>
        </p:blipFill>
        <p:spPr>
          <a:xfrm>
            <a:off x="4716582" y="3341816"/>
            <a:ext cx="400653" cy="461770"/>
          </a:xfrm>
          <a:prstGeom prst="rect">
            <a:avLst/>
          </a:prstGeom>
        </p:spPr>
      </p:pic>
      <p:pic>
        <p:nvPicPr>
          <p:cNvPr id="153" name="图片 152"/>
          <p:cNvPicPr>
            <a:picLocks noChangeAspect="1"/>
          </p:cNvPicPr>
          <p:nvPr/>
        </p:nvPicPr>
        <p:blipFill>
          <a:blip r:embed="rId5"/>
          <a:stretch>
            <a:fillRect/>
          </a:stretch>
        </p:blipFill>
        <p:spPr>
          <a:xfrm>
            <a:off x="5904740" y="3774526"/>
            <a:ext cx="400653" cy="461770"/>
          </a:xfrm>
          <a:prstGeom prst="rect">
            <a:avLst/>
          </a:prstGeom>
        </p:spPr>
      </p:pic>
      <p:pic>
        <p:nvPicPr>
          <p:cNvPr id="154" name="图片 153"/>
          <p:cNvPicPr>
            <a:picLocks noChangeAspect="1"/>
          </p:cNvPicPr>
          <p:nvPr/>
        </p:nvPicPr>
        <p:blipFill>
          <a:blip r:embed="rId5"/>
          <a:stretch>
            <a:fillRect/>
          </a:stretch>
        </p:blipFill>
        <p:spPr>
          <a:xfrm>
            <a:off x="3871641" y="3774526"/>
            <a:ext cx="400653" cy="461770"/>
          </a:xfrm>
          <a:prstGeom prst="rect">
            <a:avLst/>
          </a:prstGeom>
        </p:spPr>
      </p:pic>
      <p:pic>
        <p:nvPicPr>
          <p:cNvPr id="155" name="图片 154"/>
          <p:cNvPicPr>
            <a:picLocks noChangeAspect="1"/>
          </p:cNvPicPr>
          <p:nvPr/>
        </p:nvPicPr>
        <p:blipFill>
          <a:blip r:embed="rId5"/>
          <a:stretch>
            <a:fillRect/>
          </a:stretch>
        </p:blipFill>
        <p:spPr>
          <a:xfrm>
            <a:off x="7111381" y="3341816"/>
            <a:ext cx="400653" cy="461770"/>
          </a:xfrm>
          <a:prstGeom prst="rect">
            <a:avLst/>
          </a:prstGeom>
        </p:spPr>
      </p:pic>
      <p:pic>
        <p:nvPicPr>
          <p:cNvPr id="156" name="图片 155"/>
          <p:cNvPicPr>
            <a:picLocks noChangeAspect="1"/>
          </p:cNvPicPr>
          <p:nvPr/>
        </p:nvPicPr>
        <p:blipFill>
          <a:blip r:embed="rId5"/>
          <a:stretch>
            <a:fillRect/>
          </a:stretch>
        </p:blipFill>
        <p:spPr>
          <a:xfrm>
            <a:off x="7990392" y="3752609"/>
            <a:ext cx="400653" cy="461770"/>
          </a:xfrm>
          <a:prstGeom prst="rect">
            <a:avLst/>
          </a:prstGeom>
        </p:spPr>
      </p:pic>
      <p:sp>
        <p:nvSpPr>
          <p:cNvPr id="157" name="文本框 156"/>
          <p:cNvSpPr txBox="1"/>
          <p:nvPr/>
        </p:nvSpPr>
        <p:spPr bwMode="gray">
          <a:xfrm>
            <a:off x="5903729" y="3489844"/>
            <a:ext cx="373820" cy="276999"/>
          </a:xfrm>
          <a:prstGeom prst="rect">
            <a:avLst/>
          </a:prstGeom>
          <a:noFill/>
        </p:spPr>
        <p:txBody>
          <a:bodyPr wrap="none" rtlCol="0">
            <a:spAutoFit/>
          </a:bodyPr>
          <a:lstStyle/>
          <a:p>
            <a:pPr fontAlgn="ctr"/>
            <a:r>
              <a:rPr lang="en-US" sz="1200" dirty="0" smtClean="0">
                <a:latin typeface="Huawei Sans" panose="020C0503030203020204" pitchFamily="34" charset="0"/>
              </a:rPr>
              <a:t>RR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9" name="直接连接符 158"/>
          <p:cNvCxnSpPr>
            <a:stCxn id="153" idx="2"/>
          </p:cNvCxnSpPr>
          <p:nvPr/>
        </p:nvCxnSpPr>
        <p:spPr>
          <a:xfrm flipH="1">
            <a:off x="3789888" y="4236296"/>
            <a:ext cx="2315179" cy="57240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3" idx="2"/>
          </p:cNvCxnSpPr>
          <p:nvPr/>
        </p:nvCxnSpPr>
        <p:spPr>
          <a:xfrm flipH="1">
            <a:off x="3519644" y="4236296"/>
            <a:ext cx="2585423" cy="1292624"/>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53" idx="2"/>
          </p:cNvCxnSpPr>
          <p:nvPr/>
        </p:nvCxnSpPr>
        <p:spPr>
          <a:xfrm>
            <a:off x="6105067" y="4236296"/>
            <a:ext cx="2094991" cy="639502"/>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153" idx="2"/>
            <a:endCxn id="116" idx="14"/>
          </p:cNvCxnSpPr>
          <p:nvPr/>
        </p:nvCxnSpPr>
        <p:spPr>
          <a:xfrm>
            <a:off x="6105067" y="4236296"/>
            <a:ext cx="2340813" cy="94631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53" idx="2"/>
            <a:endCxn id="46" idx="14"/>
          </p:cNvCxnSpPr>
          <p:nvPr/>
        </p:nvCxnSpPr>
        <p:spPr>
          <a:xfrm>
            <a:off x="6105067" y="4236296"/>
            <a:ext cx="2538515" cy="144433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178" name="Freeform 159"/>
          <p:cNvSpPr/>
          <p:nvPr/>
        </p:nvSpPr>
        <p:spPr bwMode="gray">
          <a:xfrm flipH="1">
            <a:off x="4621249" y="1522089"/>
            <a:ext cx="3185406" cy="16651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7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9" name="组合 188"/>
          <p:cNvGrpSpPr/>
          <p:nvPr/>
        </p:nvGrpSpPr>
        <p:grpSpPr bwMode="gray">
          <a:xfrm>
            <a:off x="5329696" y="2977847"/>
            <a:ext cx="1496420" cy="290930"/>
            <a:chOff x="1859158" y="3463346"/>
            <a:chExt cx="1496420" cy="290930"/>
          </a:xfrm>
        </p:grpSpPr>
        <p:sp>
          <p:nvSpPr>
            <p:cNvPr id="190" name="矩形 189"/>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1" name="图片 190"/>
            <p:cNvPicPr>
              <a:picLocks noChangeAspect="1"/>
            </p:cNvPicPr>
            <p:nvPr/>
          </p:nvPicPr>
          <p:blipFill rotWithShape="1">
            <a:blip r:embed="rId6"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grpSp>
        <p:nvGrpSpPr>
          <p:cNvPr id="223" name="组合 120"/>
          <p:cNvGrpSpPr/>
          <p:nvPr/>
        </p:nvGrpSpPr>
        <p:grpSpPr bwMode="gray">
          <a:xfrm>
            <a:off x="6245777" y="2414721"/>
            <a:ext cx="1039780" cy="355918"/>
            <a:chOff x="6104839" y="4156253"/>
            <a:chExt cx="825050" cy="291168"/>
          </a:xfrm>
        </p:grpSpPr>
        <p:pic>
          <p:nvPicPr>
            <p:cNvPr id="224" name="pasted-image.pdf"/>
            <p:cNvPicPr>
              <a:picLocks noChangeAspect="1" noChangeArrowheads="1"/>
            </p:cNvPicPr>
            <p:nvPr/>
          </p:nvPicPr>
          <p:blipFill>
            <a:blip r:embed="rId7">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403414" y="4156253"/>
              <a:ext cx="201437" cy="182457"/>
            </a:xfrm>
            <a:prstGeom prst="rect">
              <a:avLst/>
            </a:prstGeom>
            <a:noFill/>
            <a:ln w="3175">
              <a:noFill/>
              <a:miter lim="400000"/>
            </a:ln>
          </p:spPr>
        </p:pic>
        <p:pic>
          <p:nvPicPr>
            <p:cNvPr id="225" name="243512752"/>
            <p:cNvPicPr>
              <a:picLocks noChangeAspect="1" noChangeArrowheads="1"/>
            </p:cNvPicPr>
            <p:nvPr/>
          </p:nvPicPr>
          <p:blipFill>
            <a:blip r:embed="rId8">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263974" y="4264965"/>
              <a:ext cx="201438" cy="182456"/>
            </a:xfrm>
            <a:prstGeom prst="rect">
              <a:avLst/>
            </a:prstGeom>
            <a:noFill/>
            <a:ln w="3175">
              <a:noFill/>
              <a:miter lim="400000"/>
            </a:ln>
          </p:spPr>
        </p:pic>
        <p:pic>
          <p:nvPicPr>
            <p:cNvPr id="226" name="686914736"/>
            <p:cNvPicPr>
              <a:picLocks noChangeAspect="1" noChangeArrowheads="1"/>
            </p:cNvPicPr>
            <p:nvPr/>
          </p:nvPicPr>
          <p:blipFill>
            <a:blip r:embed="rId9">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104839" y="4173987"/>
              <a:ext cx="201438" cy="182456"/>
            </a:xfrm>
            <a:prstGeom prst="rect">
              <a:avLst/>
            </a:prstGeom>
            <a:noFill/>
            <a:ln w="3175">
              <a:noFill/>
              <a:miter lim="400000"/>
            </a:ln>
          </p:spPr>
        </p:pic>
        <p:pic>
          <p:nvPicPr>
            <p:cNvPr id="227" name="1502673500"/>
            <p:cNvPicPr>
              <a:picLocks noChangeAspect="1" noChangeArrowheads="1"/>
            </p:cNvPicPr>
            <p:nvPr/>
          </p:nvPicPr>
          <p:blipFill>
            <a:blip r:embed="rId10">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559409" y="4239215"/>
              <a:ext cx="201437" cy="182457"/>
            </a:xfrm>
            <a:prstGeom prst="rect">
              <a:avLst/>
            </a:prstGeom>
            <a:noFill/>
            <a:ln w="3175">
              <a:noFill/>
              <a:miter lim="400000"/>
            </a:ln>
          </p:spPr>
        </p:pic>
        <p:pic>
          <p:nvPicPr>
            <p:cNvPr id="228" name="812541537"/>
            <p:cNvPicPr>
              <a:picLocks noChangeAspect="1" noChangeArrowheads="1"/>
            </p:cNvPicPr>
            <p:nvPr/>
          </p:nvPicPr>
          <p:blipFill>
            <a:blip r:embed="rId7">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728452" y="4198188"/>
              <a:ext cx="201437" cy="182457"/>
            </a:xfrm>
            <a:prstGeom prst="rect">
              <a:avLst/>
            </a:prstGeom>
            <a:noFill/>
            <a:ln w="3175">
              <a:noFill/>
              <a:miter lim="400000"/>
            </a:ln>
          </p:spPr>
        </p:pic>
      </p:grpSp>
      <p:pic>
        <p:nvPicPr>
          <p:cNvPr id="229" name="图片 228"/>
          <p:cNvPicPr>
            <a:picLocks noChangeAspect="1"/>
          </p:cNvPicPr>
          <p:nvPr/>
        </p:nvPicPr>
        <p:blipFill>
          <a:blip r:embed="rId11" cstate="print">
            <a:extLst>
              <a:ext uri="{BEBA8EAE-BF5A-486C-A8C5-ECC9F3942E4B}">
                <a14:imgProps xmlns:a14="http://schemas.microsoft.com/office/drawing/2010/main">
                  <a14:imgLayer r:embed="rId12">
                    <a14:imgEffect>
                      <a14:artisticGlowEdges/>
                    </a14:imgEffect>
                  </a14:imgLayer>
                </a14:imgProps>
              </a:ext>
              <a:ext uri="{28A0092B-C50C-407E-A947-70E740481C1C}">
                <a14:useLocalDpi xmlns:a14="http://schemas.microsoft.com/office/drawing/2010/main" val="0"/>
              </a:ext>
            </a:extLst>
          </a:blip>
          <a:stretch>
            <a:fillRect/>
          </a:stretch>
        </p:blipFill>
        <p:spPr>
          <a:xfrm>
            <a:off x="6107384" y="2293583"/>
            <a:ext cx="332293" cy="332293"/>
          </a:xfrm>
          <a:prstGeom prst="rect">
            <a:avLst/>
          </a:prstGeom>
        </p:spPr>
      </p:pic>
      <p:pic>
        <p:nvPicPr>
          <p:cNvPr id="232" name="图片 23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545899" y="2255944"/>
            <a:ext cx="332293" cy="332293"/>
          </a:xfrm>
          <a:prstGeom prst="rect">
            <a:avLst/>
          </a:prstGeom>
        </p:spPr>
      </p:pic>
      <p:pic>
        <p:nvPicPr>
          <p:cNvPr id="233" name="图片 2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93649" y="2611719"/>
            <a:ext cx="332293" cy="332293"/>
          </a:xfrm>
          <a:prstGeom prst="rect">
            <a:avLst/>
          </a:prstGeom>
        </p:spPr>
      </p:pic>
      <p:pic>
        <p:nvPicPr>
          <p:cNvPr id="234" name="图片 23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08704" y="2598334"/>
            <a:ext cx="332293" cy="332293"/>
          </a:xfrm>
          <a:prstGeom prst="rect">
            <a:avLst/>
          </a:prstGeom>
        </p:spPr>
      </p:pic>
      <p:sp>
        <p:nvSpPr>
          <p:cNvPr id="236" name="文本框 235"/>
          <p:cNvSpPr txBox="1"/>
          <p:nvPr/>
        </p:nvSpPr>
        <p:spPr bwMode="gray">
          <a:xfrm>
            <a:off x="7035335" y="2133522"/>
            <a:ext cx="558166" cy="276999"/>
          </a:xfrm>
          <a:prstGeom prst="rect">
            <a:avLst/>
          </a:prstGeom>
          <a:noFill/>
        </p:spPr>
        <p:txBody>
          <a:bodyPr wrap="none" rtlCol="0">
            <a:spAutoFit/>
          </a:bodyPr>
          <a:lstStyle/>
          <a:p>
            <a:pPr fontAlgn="ctr"/>
            <a:r>
              <a:rPr lang="en-US" sz="1200" dirty="0" smtClean="0">
                <a:latin typeface="Huawei Sans" panose="020C0503030203020204" pitchFamily="34" charset="0"/>
              </a:rPr>
              <a:t>O&amp;M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文本框 236"/>
          <p:cNvSpPr txBox="1"/>
          <p:nvPr/>
        </p:nvSpPr>
        <p:spPr bwMode="gray">
          <a:xfrm>
            <a:off x="6354632" y="1904188"/>
            <a:ext cx="1039067" cy="276999"/>
          </a:xfrm>
          <a:prstGeom prst="rect">
            <a:avLst/>
          </a:prstGeom>
          <a:noFill/>
        </p:spPr>
        <p:txBody>
          <a:bodyPr wrap="none" rtlCol="0">
            <a:spAutoFit/>
          </a:bodyPr>
          <a:lstStyle/>
          <a:p>
            <a:pPr fontAlgn="ctr"/>
            <a:r>
              <a:rPr lang="en-US" sz="1200" dirty="0" smtClean="0">
                <a:latin typeface="Huawei Sans" panose="020C0503030203020204" pitchFamily="34" charset="0"/>
              </a:rPr>
              <a:t>Deployment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文本框 237"/>
          <p:cNvSpPr txBox="1"/>
          <p:nvPr/>
        </p:nvSpPr>
        <p:spPr bwMode="gray">
          <a:xfrm>
            <a:off x="6905107" y="2426055"/>
            <a:ext cx="992579" cy="276999"/>
          </a:xfrm>
          <a:prstGeom prst="rect">
            <a:avLst/>
          </a:prstGeom>
          <a:noFill/>
        </p:spPr>
        <p:txBody>
          <a:bodyPr wrap="none" rtlCol="0">
            <a:spAutoFit/>
          </a:bodyPr>
          <a:lstStyle/>
          <a:p>
            <a:pPr fontAlgn="ctr"/>
            <a:r>
              <a:rPr lang="en-US" sz="1200" dirty="0" smtClean="0">
                <a:latin typeface="Huawei Sans" panose="020C0503030203020204" pitchFamily="34" charset="0"/>
              </a:rPr>
              <a:t>Adjustment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文本框 238"/>
          <p:cNvSpPr txBox="1"/>
          <p:nvPr/>
        </p:nvSpPr>
        <p:spPr bwMode="gray">
          <a:xfrm>
            <a:off x="6604976" y="2830979"/>
            <a:ext cx="1095172" cy="276999"/>
          </a:xfrm>
          <a:prstGeom prst="rect">
            <a:avLst/>
          </a:prstGeom>
          <a:noFill/>
        </p:spPr>
        <p:txBody>
          <a:bodyPr wrap="none" rtlCol="0">
            <a:spAutoFit/>
          </a:bodyPr>
          <a:lstStyle/>
          <a:p>
            <a:pPr fontAlgn="ctr"/>
            <a:r>
              <a:rPr lang="en-US" sz="1200" dirty="0" smtClean="0">
                <a:latin typeface="Huawei Sans" panose="020C0503030203020204" pitchFamily="34" charset="0"/>
              </a:rPr>
              <a:t>Optimization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0" name="图片 23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92237" y="2519483"/>
            <a:ext cx="449996" cy="449996"/>
          </a:xfrm>
          <a:prstGeom prst="rect">
            <a:avLst/>
          </a:prstGeom>
        </p:spPr>
      </p:pic>
      <p:sp>
        <p:nvSpPr>
          <p:cNvPr id="241" name="文本框 240"/>
          <p:cNvSpPr txBox="1"/>
          <p:nvPr/>
        </p:nvSpPr>
        <p:spPr bwMode="gray">
          <a:xfrm>
            <a:off x="5232766" y="2617571"/>
            <a:ext cx="1071127" cy="276999"/>
          </a:xfrm>
          <a:prstGeom prst="rect">
            <a:avLst/>
          </a:prstGeom>
          <a:noFill/>
        </p:spPr>
        <p:txBody>
          <a:bodyPr wrap="none" rtlCol="0">
            <a:spAutoFit/>
          </a:bodyPr>
          <a:lstStyle/>
          <a:p>
            <a:pPr fontAlgn="ctr"/>
            <a:r>
              <a:rPr lang="en-US" sz="1200" dirty="0" smtClean="0">
                <a:latin typeface="Huawei Sans" panose="020C0503030203020204" pitchFamily="34" charset="0"/>
              </a:rPr>
              <a:t>Visualization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2" name="图片 24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003417" y="1887919"/>
            <a:ext cx="375403" cy="375403"/>
          </a:xfrm>
          <a:prstGeom prst="rect">
            <a:avLst/>
          </a:prstGeom>
        </p:spPr>
      </p:pic>
      <p:sp>
        <p:nvSpPr>
          <p:cNvPr id="243" name="文本框 242"/>
          <p:cNvSpPr txBox="1"/>
          <p:nvPr/>
        </p:nvSpPr>
        <p:spPr bwMode="gray">
          <a:xfrm>
            <a:off x="5082967" y="1959927"/>
            <a:ext cx="1016625" cy="276999"/>
          </a:xfrm>
          <a:prstGeom prst="rect">
            <a:avLst/>
          </a:prstGeom>
          <a:noFill/>
        </p:spPr>
        <p:txBody>
          <a:bodyPr wrap="none" rtlCol="0">
            <a:spAutoFit/>
          </a:bodyPr>
          <a:lstStyle/>
          <a:p>
            <a:pPr fontAlgn="ctr"/>
            <a:r>
              <a:rPr lang="en-US" sz="1200" dirty="0" smtClean="0">
                <a:latin typeface="Huawei Sans" panose="020C0503030203020204" pitchFamily="34" charset="0"/>
              </a:rPr>
              <a:t>Automation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TextBox 179"/>
          <p:cNvSpPr txBox="1"/>
          <p:nvPr/>
        </p:nvSpPr>
        <p:spPr>
          <a:xfrm>
            <a:off x="7430414" y="1348036"/>
            <a:ext cx="1158557" cy="396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Cost reduction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矩形 245"/>
          <p:cNvSpPr/>
          <p:nvPr/>
        </p:nvSpPr>
        <p:spPr>
          <a:xfrm>
            <a:off x="8682215" y="1155438"/>
            <a:ext cx="3066873" cy="592470"/>
          </a:xfrm>
          <a:prstGeom prst="rect">
            <a:avLst/>
          </a:prstGeom>
        </p:spPr>
        <p:txBody>
          <a:bodyPr wrap="square">
            <a:spAutoFit/>
          </a:bodyPr>
          <a:lstStyle/>
          <a:p>
            <a:pPr lvl="0" fontAlgn="ctr">
              <a:lnSpc>
                <a:spcPts val="1800"/>
              </a:lnSpc>
              <a:spcAft>
                <a:spcPts val="300"/>
              </a:spcAft>
            </a:pPr>
            <a:r>
              <a:rPr lang="en-US" sz="1200" dirty="0" smtClean="0">
                <a:solidFill>
                  <a:prstClr val="black"/>
                </a:solidFill>
                <a:latin typeface="Huawei Sans" panose="020C0503030203020204" pitchFamily="34" charset="0"/>
              </a:rPr>
              <a:t>Reduced O&amp;M cost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ts val="1800"/>
              </a:lnSpc>
              <a:spcAft>
                <a:spcPts val="300"/>
              </a:spcAft>
            </a:pPr>
            <a:r>
              <a:rPr lang="en-US" sz="1200" dirty="0" smtClean="0">
                <a:solidFill>
                  <a:prstClr val="black"/>
                </a:solidFill>
                <a:latin typeface="Huawei Sans" panose="020C0503030203020204" pitchFamily="34" charset="0"/>
              </a:rPr>
              <a:t>Improved enterprise WAN link utilization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TextBox 179"/>
          <p:cNvSpPr txBox="1"/>
          <p:nvPr/>
        </p:nvSpPr>
        <p:spPr>
          <a:xfrm>
            <a:off x="8023642" y="2506152"/>
            <a:ext cx="1158557" cy="396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Simplified O&amp;M</a:t>
            </a:r>
            <a:endParaRPr lang="en-US" dirty="0">
              <a:solidFill>
                <a:prstClr val="white"/>
              </a:solidFill>
              <a:latin typeface="Huawei Sans" panose="020C0503030203020204" pitchFamily="34" charset="0"/>
            </a:endParaRPr>
          </a:p>
        </p:txBody>
      </p:sp>
      <p:sp>
        <p:nvSpPr>
          <p:cNvPr id="250" name="矩形 249"/>
          <p:cNvSpPr/>
          <p:nvPr/>
        </p:nvSpPr>
        <p:spPr>
          <a:xfrm>
            <a:off x="9275443" y="2313554"/>
            <a:ext cx="2191133" cy="1054135"/>
          </a:xfrm>
          <a:prstGeom prst="rect">
            <a:avLst/>
          </a:prstGeom>
        </p:spPr>
        <p:txBody>
          <a:bodyPr wrap="square">
            <a:spAutoFit/>
          </a:bodyPr>
          <a:lstStyle/>
          <a:p>
            <a:pPr lvl="0" fontAlgn="ctr">
              <a:lnSpc>
                <a:spcPts val="1800"/>
              </a:lnSpc>
              <a:spcAft>
                <a:spcPts val="300"/>
              </a:spcAft>
            </a:pPr>
            <a:r>
              <a:rPr lang="en-US" sz="1200" dirty="0" smtClean="0">
                <a:solidFill>
                  <a:prstClr val="black"/>
                </a:solidFill>
                <a:latin typeface="Huawei Sans" panose="020C0503030203020204" pitchFamily="34" charset="0"/>
              </a:rPr>
              <a:t>Full-process automation, plug-and-play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ts val="1800"/>
              </a:lnSpc>
              <a:spcAft>
                <a:spcPts val="300"/>
              </a:spcAft>
            </a:pPr>
            <a:r>
              <a:rPr lang="en-US" sz="1200" dirty="0" smtClean="0">
                <a:solidFill>
                  <a:prstClr val="black"/>
                </a:solidFill>
                <a:latin typeface="Huawei Sans" panose="020C0503030203020204" pitchFamily="34" charset="0"/>
              </a:rPr>
              <a:t>Visualization of applications, branches, devices, and links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TextBox 179"/>
          <p:cNvSpPr txBox="1"/>
          <p:nvPr/>
        </p:nvSpPr>
        <p:spPr>
          <a:xfrm>
            <a:off x="3583778" y="2506152"/>
            <a:ext cx="1158557" cy="396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Optimized experience</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矩形 252"/>
          <p:cNvSpPr/>
          <p:nvPr/>
        </p:nvSpPr>
        <p:spPr>
          <a:xfrm>
            <a:off x="925552" y="2313554"/>
            <a:ext cx="2629994" cy="1284967"/>
          </a:xfrm>
          <a:prstGeom prst="rect">
            <a:avLst/>
          </a:prstGeom>
        </p:spPr>
        <p:txBody>
          <a:bodyPr wrap="square">
            <a:spAutoFit/>
          </a:bodyPr>
          <a:lstStyle/>
          <a:p>
            <a:pPr lvl="0" algn="r" fontAlgn="ctr">
              <a:lnSpc>
                <a:spcPts val="1800"/>
              </a:lnSpc>
              <a:spcAft>
                <a:spcPts val="300"/>
              </a:spcAft>
            </a:pPr>
            <a:r>
              <a:rPr lang="en-US" sz="1200" dirty="0" smtClean="0">
                <a:solidFill>
                  <a:prstClr val="black"/>
                </a:solidFill>
                <a:latin typeface="Huawei Sans" panose="020C0503030203020204" pitchFamily="34" charset="0"/>
              </a:rPr>
              <a:t>Layer 3 to Layer 7 application identification based on application intelligent traffic steering</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r" fontAlgn="ctr">
              <a:lnSpc>
                <a:spcPts val="1800"/>
              </a:lnSpc>
              <a:spcAft>
                <a:spcPts val="300"/>
              </a:spcAft>
            </a:pPr>
            <a:r>
              <a:rPr lang="en-US" sz="1200" dirty="0" smtClean="0">
                <a:latin typeface="Huawei Sans" panose="020C0503030203020204" pitchFamily="34" charset="0"/>
              </a:rPr>
              <a:t>Intelligent A-FEC for optimized video transmission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TextBox 179"/>
          <p:cNvSpPr txBox="1"/>
          <p:nvPr/>
        </p:nvSpPr>
        <p:spPr>
          <a:xfrm>
            <a:off x="3971855" y="1351470"/>
            <a:ext cx="1158557" cy="39600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Virtual network</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矩形 254"/>
          <p:cNvSpPr/>
          <p:nvPr/>
        </p:nvSpPr>
        <p:spPr>
          <a:xfrm>
            <a:off x="1328690" y="1158872"/>
            <a:ext cx="2583657" cy="1054135"/>
          </a:xfrm>
          <a:prstGeom prst="rect">
            <a:avLst/>
          </a:prstGeom>
        </p:spPr>
        <p:txBody>
          <a:bodyPr wrap="square">
            <a:spAutoFit/>
          </a:bodyPr>
          <a:lstStyle/>
          <a:p>
            <a:pPr lvl="0" algn="r" fontAlgn="ctr">
              <a:lnSpc>
                <a:spcPts val="1800"/>
              </a:lnSpc>
              <a:spcAft>
                <a:spcPts val="300"/>
              </a:spcAft>
            </a:pPr>
            <a:r>
              <a:rPr lang="en-US" sz="1200" dirty="0" smtClean="0">
                <a:solidFill>
                  <a:prstClr val="black"/>
                </a:solidFill>
                <a:latin typeface="Huawei Sans" panose="020C0503030203020204" pitchFamily="34" charset="0"/>
              </a:rPr>
              <a:t>Logical network based on inter-branch WAN links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r" fontAlgn="ctr">
              <a:lnSpc>
                <a:spcPts val="1800"/>
              </a:lnSpc>
              <a:spcAft>
                <a:spcPts val="300"/>
              </a:spcAft>
            </a:pPr>
            <a:r>
              <a:rPr lang="en-US" sz="1200" dirty="0" smtClean="0">
                <a:latin typeface="Huawei Sans" panose="020C0503030203020204" pitchFamily="34" charset="0"/>
              </a:rPr>
              <a:t>Logical network-based routing and forwarding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Shape 423"/>
          <p:cNvSpPr/>
          <p:nvPr/>
        </p:nvSpPr>
        <p:spPr bwMode="blackGray">
          <a:xfrm>
            <a:off x="7700148" y="4539266"/>
            <a:ext cx="373431"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smtClean="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Shape 423"/>
          <p:cNvSpPr/>
          <p:nvPr/>
        </p:nvSpPr>
        <p:spPr bwMode="blackGray">
          <a:xfrm>
            <a:off x="7939791" y="5121323"/>
            <a:ext cx="377400"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smtClean="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3" name="Shape 423"/>
          <p:cNvSpPr/>
          <p:nvPr/>
        </p:nvSpPr>
        <p:spPr bwMode="blackGray">
          <a:xfrm>
            <a:off x="8241768" y="5855296"/>
            <a:ext cx="578272"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smtClean="0">
                <a:solidFill>
                  <a:srgbClr val="FFC000"/>
                </a:solidFill>
                <a:latin typeface="Huawei Sans" panose="020C0503030203020204" pitchFamily="34" charset="0"/>
              </a:rPr>
              <a:t>IWG</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0" name="Shape 423"/>
          <p:cNvSpPr/>
          <p:nvPr/>
        </p:nvSpPr>
        <p:spPr bwMode="blackGray">
          <a:xfrm>
            <a:off x="3446298" y="5108736"/>
            <a:ext cx="365069"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smtClean="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Shape 423"/>
          <p:cNvSpPr/>
          <p:nvPr/>
        </p:nvSpPr>
        <p:spPr bwMode="blackGray">
          <a:xfrm>
            <a:off x="3273463" y="5618612"/>
            <a:ext cx="383142"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smtClean="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Shape 423"/>
          <p:cNvSpPr/>
          <p:nvPr/>
        </p:nvSpPr>
        <p:spPr bwMode="gray">
          <a:xfrm>
            <a:off x="3842966" y="5074228"/>
            <a:ext cx="1010361" cy="369332"/>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smtClean="0">
                <a:solidFill>
                  <a:schemeClr val="tx1"/>
                </a:solidFill>
                <a:latin typeface="Huawei Sans" panose="020C0503030203020204" pitchFamily="34" charset="0"/>
              </a:rPr>
              <a:t>XDSL/Ethernet</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spcBef>
                <a:spcPct val="0"/>
              </a:spcBef>
              <a:spcAft>
                <a:spcPct val="0"/>
              </a:spcAft>
            </a:pPr>
            <a:r>
              <a:rPr lang="en-US" sz="1200" dirty="0" smtClean="0">
                <a:solidFill>
                  <a:schemeClr val="tx1"/>
                </a:solidFill>
                <a:latin typeface="Huawei Sans" panose="020C0503030203020204" pitchFamily="34" charset="0"/>
              </a:rPr>
              <a:t>/LTE...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79" name="组合 178"/>
          <p:cNvGrpSpPr/>
          <p:nvPr/>
        </p:nvGrpSpPr>
        <p:grpSpPr>
          <a:xfrm>
            <a:off x="7543760" y="99476"/>
            <a:ext cx="4205328" cy="252000"/>
            <a:chOff x="7543760" y="99476"/>
            <a:chExt cx="4205328" cy="252000"/>
          </a:xfrm>
        </p:grpSpPr>
        <p:sp>
          <p:nvSpPr>
            <p:cNvPr id="181" name="燕尾形 180"/>
            <p:cNvSpPr/>
            <p:nvPr/>
          </p:nvSpPr>
          <p:spPr bwMode="gray">
            <a:xfrm>
              <a:off x="910460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燕尾形 181"/>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五边形 182"/>
            <p:cNvSpPr/>
            <p:nvPr/>
          </p:nvSpPr>
          <p:spPr bwMode="gray">
            <a:xfrm>
              <a:off x="7543760"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17862029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6">
            <a:extLst>
              <a:ext uri="{FF2B5EF4-FFF2-40B4-BE49-F238E27FC236}">
                <a16:creationId xmlns:a16="http://schemas.microsoft.com/office/drawing/2014/main" xmlns="" id="{203C63C9-8981-41C1-B856-5E7EDE9CDC9E}"/>
              </a:ext>
            </a:extLst>
          </p:cNvPr>
          <p:cNvGrpSpPr>
            <a:grpSpLocks/>
          </p:cNvGrpSpPr>
          <p:nvPr/>
        </p:nvGrpSpPr>
        <p:grpSpPr bwMode="gray">
          <a:xfrm>
            <a:off x="690626" y="5720504"/>
            <a:ext cx="5265653" cy="412975"/>
            <a:chOff x="1510896" y="1609571"/>
            <a:chExt cx="9252741" cy="464951"/>
          </a:xfrm>
        </p:grpSpPr>
        <p:sp>
          <p:nvSpPr>
            <p:cNvPr id="40" name="梯形 36">
              <a:extLst>
                <a:ext uri="{FF2B5EF4-FFF2-40B4-BE49-F238E27FC236}">
                  <a16:creationId xmlns:a16="http://schemas.microsoft.com/office/drawing/2014/main" xmlns="" id="{EAA33382-2D2A-4E64-BD84-C2683ED2AD98}"/>
                </a:ext>
              </a:extLst>
            </p:cNvPr>
            <p:cNvSpPr>
              <a:spLocks/>
            </p:cNvSpPr>
            <p:nvPr/>
          </p:nvSpPr>
          <p:spPr bwMode="gray">
            <a:xfrm>
              <a:off x="1510896" y="1609571"/>
              <a:ext cx="9252740" cy="438551"/>
            </a:xfrm>
            <a:custGeom>
              <a:avLst/>
              <a:gdLst>
                <a:gd name="T0" fmla="*/ 0 w 9252740"/>
                <a:gd name="T1" fmla="*/ 438551 h 438551"/>
                <a:gd name="T2" fmla="*/ 581413 w 9252740"/>
                <a:gd name="T3" fmla="*/ 0 h 438551"/>
                <a:gd name="T4" fmla="*/ 8671327 w 9252740"/>
                <a:gd name="T5" fmla="*/ 0 h 438551"/>
                <a:gd name="T6" fmla="*/ 9252740 w 9252740"/>
                <a:gd name="T7" fmla="*/ 438551 h 438551"/>
                <a:gd name="T8" fmla="*/ 0 w 9252740"/>
                <a:gd name="T9" fmla="*/ 438551 h 4385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52740" h="438551">
                  <a:moveTo>
                    <a:pt x="0" y="438551"/>
                  </a:moveTo>
                  <a:lnTo>
                    <a:pt x="581413" y="0"/>
                  </a:lnTo>
                  <a:lnTo>
                    <a:pt x="8671327" y="0"/>
                  </a:lnTo>
                  <a:lnTo>
                    <a:pt x="9252740" y="438551"/>
                  </a:lnTo>
                  <a:lnTo>
                    <a:pt x="0" y="438551"/>
                  </a:lnTo>
                  <a:close/>
                </a:path>
              </a:pathLst>
            </a:custGeom>
            <a:gradFill rotWithShape="1">
              <a:gsLst>
                <a:gs pos="0">
                  <a:srgbClr val="666666">
                    <a:alpha val="20000"/>
                  </a:srgbClr>
                </a:gs>
                <a:gs pos="100000">
                  <a:srgbClr val="666666">
                    <a:alpha val="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400" eaLnBrk="0" fontAlgn="ctr" hangingPunct="0">
                <a:spcBef>
                  <a:spcPct val="0"/>
                </a:spcBef>
                <a:spcAft>
                  <a:spcPct val="0"/>
                </a:spcAft>
                <a:defRPr/>
              </a:pPr>
              <a:endParaRPr lang="en-US" altLang="zh-CN" sz="1200" dirty="0">
                <a:solidFill>
                  <a:srgbClr val="666666">
                    <a:lumMod val="7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Shape 263">
              <a:extLst>
                <a:ext uri="{FF2B5EF4-FFF2-40B4-BE49-F238E27FC236}">
                  <a16:creationId xmlns:a16="http://schemas.microsoft.com/office/drawing/2014/main" xmlns="" id="{3135F0F5-C19D-4B3F-A33E-333C96EDC912}"/>
                </a:ext>
              </a:extLst>
            </p:cNvPr>
            <p:cNvSpPr>
              <a:spLocks noChangeArrowheads="1"/>
            </p:cNvSpPr>
            <p:nvPr/>
          </p:nvSpPr>
          <p:spPr bwMode="gray">
            <a:xfrm>
              <a:off x="1510897" y="2048209"/>
              <a:ext cx="9252740" cy="26313"/>
            </a:xfrm>
            <a:prstGeom prst="rect">
              <a:avLst/>
            </a:prstGeom>
            <a:solidFill>
              <a:srgbClr val="666666">
                <a:alpha val="50195"/>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267" tIns="122133" rIns="244267" bIns="122133">
              <a:noAutofit/>
            </a:bodyPr>
            <a:lstStyle>
              <a:lvl1pPr defTabSz="1216025">
                <a:defRPr>
                  <a:solidFill>
                    <a:schemeClr val="tx1"/>
                  </a:solidFill>
                  <a:latin typeface="Arial" panose="020B0604020202020204" pitchFamily="34" charset="0"/>
                  <a:ea typeface="Microsoft YaHei" panose="020B0503020204020204" pitchFamily="34" charset="-122"/>
                </a:defRPr>
              </a:lvl1pPr>
              <a:lvl2pPr marL="742950" indent="-285750" defTabSz="1216025">
                <a:defRPr>
                  <a:solidFill>
                    <a:schemeClr val="tx1"/>
                  </a:solidFill>
                  <a:latin typeface="Arial" panose="020B0604020202020204" pitchFamily="34" charset="0"/>
                  <a:ea typeface="Microsoft YaHei" panose="020B0503020204020204" pitchFamily="34" charset="-122"/>
                </a:defRPr>
              </a:lvl2pPr>
              <a:lvl3pPr marL="1143000" indent="-228600" defTabSz="1216025">
                <a:defRPr>
                  <a:solidFill>
                    <a:schemeClr val="tx1"/>
                  </a:solidFill>
                  <a:latin typeface="Arial" panose="020B0604020202020204" pitchFamily="34" charset="0"/>
                  <a:ea typeface="Microsoft YaHei" panose="020B0503020204020204" pitchFamily="34" charset="-122"/>
                </a:defRPr>
              </a:lvl3pPr>
              <a:lvl4pPr marL="1600200" indent="-228600" defTabSz="1216025">
                <a:defRPr>
                  <a:solidFill>
                    <a:schemeClr val="tx1"/>
                  </a:solidFill>
                  <a:latin typeface="Arial" panose="020B0604020202020204" pitchFamily="34" charset="0"/>
                  <a:ea typeface="Microsoft YaHei" panose="020B0503020204020204" pitchFamily="34" charset="-122"/>
                </a:defRPr>
              </a:lvl4pPr>
              <a:lvl5pPr marL="2057400" indent="-228600" defTabSz="1216025">
                <a:defRPr>
                  <a:solidFill>
                    <a:schemeClr val="tx1"/>
                  </a:solidFill>
                  <a:latin typeface="Arial" panose="020B0604020202020204" pitchFamily="34" charset="0"/>
                  <a:ea typeface="Microsoft YaHei"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fontAlgn="ctr">
                <a:spcBef>
                  <a:spcPct val="0"/>
                </a:spcBef>
                <a:spcAft>
                  <a:spcPct val="0"/>
                </a:spcAft>
                <a:buSzPct val="100000"/>
                <a:defRPr/>
              </a:pPr>
              <a:endParaRPr lang="en-US" altLang="zh-CN" sz="1050" dirty="0">
                <a:solidFill>
                  <a:srgbClr val="666666">
                    <a:lumMod val="7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3" name="标题 2"/>
          <p:cNvSpPr>
            <a:spLocks noGrp="1"/>
          </p:cNvSpPr>
          <p:nvPr>
            <p:ph type="title"/>
          </p:nvPr>
        </p:nvSpPr>
        <p:spPr/>
        <p:txBody>
          <a:bodyPr/>
          <a:lstStyle/>
          <a:p>
            <a:r>
              <a:rPr lang="en-US" dirty="0" smtClean="0"/>
              <a:t>Huawei </a:t>
            </a:r>
            <a:r>
              <a:rPr lang="en-US" altLang="zh-CN" dirty="0" err="1" smtClean="0"/>
              <a:t>CloudFabric</a:t>
            </a:r>
            <a:r>
              <a:rPr lang="en-US" altLang="zh-CN" dirty="0" smtClean="0"/>
              <a:t> </a:t>
            </a:r>
            <a:r>
              <a:rPr lang="en-US" dirty="0" smtClean="0"/>
              <a:t>Solution for Intelligent DCNs</a:t>
            </a:r>
            <a:endParaRPr lang="en-US" altLang="zh-CN" dirty="0">
              <a:sym typeface="Huawei Sans" panose="020C0503030203020204" pitchFamily="34" charset="0"/>
            </a:endParaRPr>
          </a:p>
        </p:txBody>
      </p:sp>
      <p:sp>
        <p:nvSpPr>
          <p:cNvPr id="7" name="Shape 1207" descr="Freeform 6">
            <a:extLst>
              <a:ext uri="{FF2B5EF4-FFF2-40B4-BE49-F238E27FC236}">
                <a16:creationId xmlns:a16="http://schemas.microsoft.com/office/drawing/2014/main" xmlns="" id="{053EFA87-1DC7-4B53-A5F2-5275F111563B}"/>
              </a:ext>
            </a:extLst>
          </p:cNvPr>
          <p:cNvSpPr/>
          <p:nvPr/>
        </p:nvSpPr>
        <p:spPr bwMode="gray">
          <a:xfrm flipH="1">
            <a:off x="862164" y="2039644"/>
            <a:ext cx="4491333" cy="1945532"/>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gradFill flip="none" rotWithShape="1">
            <a:gsLst>
              <a:gs pos="100000">
                <a:srgbClr val="FFFFFF">
                  <a:lumMod val="100000"/>
                </a:srgbClr>
              </a:gs>
              <a:gs pos="0">
                <a:sysClr val="window" lastClr="FFFFFF">
                  <a:lumMod val="85000"/>
                </a:sysClr>
              </a:gs>
            </a:gsLst>
            <a:lin ang="2700000" scaled="1"/>
            <a:tileRect/>
          </a:gradFill>
          <a:ln w="19050" cap="flat" cmpd="sng" algn="ctr">
            <a:noFill/>
            <a:prstDash val="solid"/>
            <a:miter lim="800000"/>
          </a:ln>
          <a:effectLst/>
        </p:spPr>
        <p:txBody>
          <a:bodyPr wrap="square" rtlCol="0" anchor="ctr">
            <a:noAutofit/>
          </a:bodyPr>
          <a:lstStyle/>
          <a:p>
            <a:pPr algn="ctr" defTabSz="1219028" fontAlgn="ctr">
              <a:defRPr/>
            </a:pPr>
            <a:endParaRPr lang="en-US" sz="16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8" name="组合 7">
            <a:extLst>
              <a:ext uri="{FF2B5EF4-FFF2-40B4-BE49-F238E27FC236}">
                <a16:creationId xmlns:a16="http://schemas.microsoft.com/office/drawing/2014/main" xmlns="" id="{62D1CBC0-9CB1-459A-B7F6-68B86DCBC846}"/>
              </a:ext>
            </a:extLst>
          </p:cNvPr>
          <p:cNvGrpSpPr/>
          <p:nvPr/>
        </p:nvGrpSpPr>
        <p:grpSpPr bwMode="gray">
          <a:xfrm>
            <a:off x="3080801" y="5550924"/>
            <a:ext cx="568329" cy="429761"/>
            <a:chOff x="4851745" y="5733460"/>
            <a:chExt cx="520767" cy="400640"/>
          </a:xfrm>
        </p:grpSpPr>
        <p:sp>
          <p:nvSpPr>
            <p:cNvPr id="9" name="Freeform 151">
              <a:extLst>
                <a:ext uri="{FF2B5EF4-FFF2-40B4-BE49-F238E27FC236}">
                  <a16:creationId xmlns:a16="http://schemas.microsoft.com/office/drawing/2014/main" xmlns="" id="{CC1689CE-33BC-4AB4-BE2C-E8A4B31DCACA}"/>
                </a:ext>
              </a:extLst>
            </p:cNvPr>
            <p:cNvSpPr>
              <a:spLocks noEditPoints="1"/>
            </p:cNvSpPr>
            <p:nvPr/>
          </p:nvSpPr>
          <p:spPr bwMode="gray">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 name="Picture 4" descr="C:\Users\Administrator\Desktop\QQ图片20150909171344.png">
              <a:extLst>
                <a:ext uri="{FF2B5EF4-FFF2-40B4-BE49-F238E27FC236}">
                  <a16:creationId xmlns:a16="http://schemas.microsoft.com/office/drawing/2014/main" xmlns="" id="{07DD26BC-C787-42B4-8837-E11BEA50C602}"/>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8512" y="5733460"/>
              <a:ext cx="324000" cy="180000"/>
            </a:xfrm>
            <a:prstGeom prst="rect">
              <a:avLst/>
            </a:prstGeom>
            <a:noFill/>
            <a:scene3d>
              <a:camera prst="orthographicFront">
                <a:rot lat="0" lon="0" rev="0"/>
              </a:camera>
              <a:lightRig rig="threePt" dir="t"/>
            </a:scene3d>
          </p:spPr>
        </p:pic>
        <p:pic>
          <p:nvPicPr>
            <p:cNvPr id="11" name="Picture 4" descr="C:\Users\Administrator\Desktop\QQ图片20150909171344.png">
              <a:extLst>
                <a:ext uri="{FF2B5EF4-FFF2-40B4-BE49-F238E27FC236}">
                  <a16:creationId xmlns:a16="http://schemas.microsoft.com/office/drawing/2014/main" xmlns="" id="{5D4C5217-D7DB-4E24-87B8-95BFD516CEF8}"/>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6480" y="5954100"/>
              <a:ext cx="324000" cy="180000"/>
            </a:xfrm>
            <a:prstGeom prst="rect">
              <a:avLst/>
            </a:prstGeom>
            <a:noFill/>
            <a:scene3d>
              <a:camera prst="orthographicFront">
                <a:rot lat="0" lon="0" rev="0"/>
              </a:camera>
              <a:lightRig rig="threePt" dir="t"/>
            </a:scene3d>
          </p:spPr>
        </p:pic>
      </p:grpSp>
      <p:sp>
        <p:nvSpPr>
          <p:cNvPr id="16" name="Freeform 151">
            <a:extLst>
              <a:ext uri="{FF2B5EF4-FFF2-40B4-BE49-F238E27FC236}">
                <a16:creationId xmlns:a16="http://schemas.microsoft.com/office/drawing/2014/main" xmlns="" id="{7D69D122-AE48-4849-A3B1-DE2BFC689DE0}"/>
              </a:ext>
            </a:extLst>
          </p:cNvPr>
          <p:cNvSpPr>
            <a:spLocks noEditPoints="1"/>
          </p:cNvSpPr>
          <p:nvPr/>
        </p:nvSpPr>
        <p:spPr bwMode="gray">
          <a:xfrm>
            <a:off x="1658668" y="5572271"/>
            <a:ext cx="249713" cy="404774"/>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Freeform 151">
            <a:extLst>
              <a:ext uri="{FF2B5EF4-FFF2-40B4-BE49-F238E27FC236}">
                <a16:creationId xmlns:a16="http://schemas.microsoft.com/office/drawing/2014/main" xmlns="" id="{4DCADFDD-DF3A-44FC-9F6B-96C1D9536C1B}"/>
              </a:ext>
            </a:extLst>
          </p:cNvPr>
          <p:cNvSpPr>
            <a:spLocks noEditPoints="1"/>
          </p:cNvSpPr>
          <p:nvPr/>
        </p:nvSpPr>
        <p:spPr bwMode="gray">
          <a:xfrm>
            <a:off x="933624" y="5572271"/>
            <a:ext cx="249713" cy="404774"/>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solidFill>
              <a:sysClr val="window" lastClr="FFFFFF">
                <a:lumMod val="85000"/>
              </a:sysClr>
            </a:solid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Freeform 151">
            <a:extLst>
              <a:ext uri="{FF2B5EF4-FFF2-40B4-BE49-F238E27FC236}">
                <a16:creationId xmlns:a16="http://schemas.microsoft.com/office/drawing/2014/main" xmlns="" id="{84AC9385-168C-4241-B340-A49B50DC061E}"/>
              </a:ext>
            </a:extLst>
          </p:cNvPr>
          <p:cNvSpPr>
            <a:spLocks noEditPoints="1"/>
          </p:cNvSpPr>
          <p:nvPr/>
        </p:nvSpPr>
        <p:spPr bwMode="gray">
          <a:xfrm>
            <a:off x="2364957" y="5572271"/>
            <a:ext cx="249713" cy="404774"/>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7" name="组合 26">
            <a:extLst>
              <a:ext uri="{FF2B5EF4-FFF2-40B4-BE49-F238E27FC236}">
                <a16:creationId xmlns:a16="http://schemas.microsoft.com/office/drawing/2014/main" xmlns="" id="{EB7F66EC-A8F3-4C05-9D1F-EF206935D4F3}"/>
              </a:ext>
            </a:extLst>
          </p:cNvPr>
          <p:cNvGrpSpPr/>
          <p:nvPr/>
        </p:nvGrpSpPr>
        <p:grpSpPr bwMode="gray">
          <a:xfrm>
            <a:off x="3721304" y="5550924"/>
            <a:ext cx="568329" cy="429761"/>
            <a:chOff x="4851745" y="5733460"/>
            <a:chExt cx="520767" cy="400640"/>
          </a:xfrm>
        </p:grpSpPr>
        <p:sp>
          <p:nvSpPr>
            <p:cNvPr id="28" name="Freeform 151">
              <a:extLst>
                <a:ext uri="{FF2B5EF4-FFF2-40B4-BE49-F238E27FC236}">
                  <a16:creationId xmlns:a16="http://schemas.microsoft.com/office/drawing/2014/main" xmlns="" id="{692D58C6-63EC-406D-BAB5-00C5BA3B2DE0}"/>
                </a:ext>
              </a:extLst>
            </p:cNvPr>
            <p:cNvSpPr>
              <a:spLocks noEditPoints="1"/>
            </p:cNvSpPr>
            <p:nvPr/>
          </p:nvSpPr>
          <p:spPr bwMode="gray">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9" name="Picture 4" descr="C:\Users\Administrator\Desktop\QQ图片20150909171344.png">
              <a:extLst>
                <a:ext uri="{FF2B5EF4-FFF2-40B4-BE49-F238E27FC236}">
                  <a16:creationId xmlns:a16="http://schemas.microsoft.com/office/drawing/2014/main" xmlns="" id="{17FFB643-0605-4C3A-9FF8-1FC45AC869D2}"/>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8512" y="5733460"/>
              <a:ext cx="324000" cy="180000"/>
            </a:xfrm>
            <a:prstGeom prst="rect">
              <a:avLst/>
            </a:prstGeom>
            <a:noFill/>
            <a:scene3d>
              <a:camera prst="orthographicFront">
                <a:rot lat="0" lon="0" rev="0"/>
              </a:camera>
              <a:lightRig rig="threePt" dir="t"/>
            </a:scene3d>
          </p:spPr>
        </p:pic>
        <p:pic>
          <p:nvPicPr>
            <p:cNvPr id="30" name="Picture 4" descr="C:\Users\Administrator\Desktop\QQ图片20150909171344.png">
              <a:extLst>
                <a:ext uri="{FF2B5EF4-FFF2-40B4-BE49-F238E27FC236}">
                  <a16:creationId xmlns:a16="http://schemas.microsoft.com/office/drawing/2014/main" xmlns="" id="{62265846-0282-40A7-A66D-FBCBBDD8D2AA}"/>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6480" y="5954100"/>
              <a:ext cx="324000" cy="180000"/>
            </a:xfrm>
            <a:prstGeom prst="rect">
              <a:avLst/>
            </a:prstGeom>
            <a:noFill/>
            <a:scene3d>
              <a:camera prst="orthographicFront">
                <a:rot lat="0" lon="0" rev="0"/>
              </a:camera>
              <a:lightRig rig="threePt" dir="t"/>
            </a:scene3d>
          </p:spPr>
        </p:pic>
      </p:grpSp>
      <p:grpSp>
        <p:nvGrpSpPr>
          <p:cNvPr id="31" name="组合 30">
            <a:extLst>
              <a:ext uri="{FF2B5EF4-FFF2-40B4-BE49-F238E27FC236}">
                <a16:creationId xmlns:a16="http://schemas.microsoft.com/office/drawing/2014/main" xmlns="" id="{E823B668-5EE5-4377-8B7D-003CDD6945AF}"/>
              </a:ext>
            </a:extLst>
          </p:cNvPr>
          <p:cNvGrpSpPr/>
          <p:nvPr/>
        </p:nvGrpSpPr>
        <p:grpSpPr bwMode="gray">
          <a:xfrm>
            <a:off x="4353188" y="5544309"/>
            <a:ext cx="568329" cy="429761"/>
            <a:chOff x="4851745" y="5733460"/>
            <a:chExt cx="520767" cy="400640"/>
          </a:xfrm>
        </p:grpSpPr>
        <p:sp>
          <p:nvSpPr>
            <p:cNvPr id="32" name="Freeform 151">
              <a:extLst>
                <a:ext uri="{FF2B5EF4-FFF2-40B4-BE49-F238E27FC236}">
                  <a16:creationId xmlns:a16="http://schemas.microsoft.com/office/drawing/2014/main" xmlns="" id="{4E85BE87-657A-4A9D-B722-5B02CAC62835}"/>
                </a:ext>
              </a:extLst>
            </p:cNvPr>
            <p:cNvSpPr>
              <a:spLocks noEditPoints="1"/>
            </p:cNvSpPr>
            <p:nvPr/>
          </p:nvSpPr>
          <p:spPr bwMode="gray">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3" name="Picture 4" descr="C:\Users\Administrator\Desktop\QQ图片20150909171344.png">
              <a:extLst>
                <a:ext uri="{FF2B5EF4-FFF2-40B4-BE49-F238E27FC236}">
                  <a16:creationId xmlns:a16="http://schemas.microsoft.com/office/drawing/2014/main" xmlns="" id="{8FA46E51-7D5F-4674-B727-FB50EEE35A28}"/>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8512" y="5733460"/>
              <a:ext cx="324000" cy="180000"/>
            </a:xfrm>
            <a:prstGeom prst="rect">
              <a:avLst/>
            </a:prstGeom>
            <a:noFill/>
            <a:scene3d>
              <a:camera prst="orthographicFront">
                <a:rot lat="0" lon="0" rev="0"/>
              </a:camera>
              <a:lightRig rig="threePt" dir="t"/>
            </a:scene3d>
          </p:spPr>
        </p:pic>
        <p:pic>
          <p:nvPicPr>
            <p:cNvPr id="34" name="Picture 4" descr="C:\Users\Administrator\Desktop\QQ图片20150909171344.png">
              <a:extLst>
                <a:ext uri="{FF2B5EF4-FFF2-40B4-BE49-F238E27FC236}">
                  <a16:creationId xmlns:a16="http://schemas.microsoft.com/office/drawing/2014/main" xmlns="" id="{27EA4C3F-3A67-41DF-B4E1-FBAB55DFD97B}"/>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6480" y="5954100"/>
              <a:ext cx="324000" cy="180000"/>
            </a:xfrm>
            <a:prstGeom prst="rect">
              <a:avLst/>
            </a:prstGeom>
            <a:noFill/>
            <a:scene3d>
              <a:camera prst="orthographicFront">
                <a:rot lat="0" lon="0" rev="0"/>
              </a:camera>
              <a:lightRig rig="threePt" dir="t"/>
            </a:scene3d>
          </p:spPr>
        </p:pic>
      </p:grpSp>
      <p:grpSp>
        <p:nvGrpSpPr>
          <p:cNvPr id="35" name="组合 34">
            <a:extLst>
              <a:ext uri="{FF2B5EF4-FFF2-40B4-BE49-F238E27FC236}">
                <a16:creationId xmlns:a16="http://schemas.microsoft.com/office/drawing/2014/main" xmlns="" id="{F5F4076A-2E42-4EA9-B088-4231B65C454E}"/>
              </a:ext>
            </a:extLst>
          </p:cNvPr>
          <p:cNvGrpSpPr/>
          <p:nvPr/>
        </p:nvGrpSpPr>
        <p:grpSpPr bwMode="gray">
          <a:xfrm>
            <a:off x="5034947" y="5529127"/>
            <a:ext cx="568329" cy="429761"/>
            <a:chOff x="4851745" y="5733460"/>
            <a:chExt cx="520767" cy="400640"/>
          </a:xfrm>
        </p:grpSpPr>
        <p:sp>
          <p:nvSpPr>
            <p:cNvPr id="36" name="Freeform 151">
              <a:extLst>
                <a:ext uri="{FF2B5EF4-FFF2-40B4-BE49-F238E27FC236}">
                  <a16:creationId xmlns:a16="http://schemas.microsoft.com/office/drawing/2014/main" xmlns="" id="{A24FC65A-E1CF-4166-9840-8D1F1C532868}"/>
                </a:ext>
              </a:extLst>
            </p:cNvPr>
            <p:cNvSpPr>
              <a:spLocks noEditPoints="1"/>
            </p:cNvSpPr>
            <p:nvPr/>
          </p:nvSpPr>
          <p:spPr bwMode="gray">
            <a:xfrm>
              <a:off x="4851745" y="5756755"/>
              <a:ext cx="224482" cy="37734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ysClr val="window" lastClr="FFFFFF">
                <a:lumMod val="75000"/>
              </a:sysClr>
            </a:solidFill>
            <a:ln w="9525">
              <a:noFill/>
              <a:round/>
              <a:headEnd/>
              <a:tailEnd/>
            </a:ln>
          </p:spPr>
          <p:txBody>
            <a:bodyPr wrap="square">
              <a:noAutofit/>
            </a:bodyPr>
            <a:lstStyle/>
            <a:p>
              <a:pPr defTabSz="914400" fontAlgn="ctr">
                <a:defRPr/>
              </a:pPr>
              <a:endParaRPr lang="en-US" altLang="zh-CN" sz="5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7" name="Picture 4" descr="C:\Users\Administrator\Desktop\QQ图片20150909171344.png">
              <a:extLst>
                <a:ext uri="{FF2B5EF4-FFF2-40B4-BE49-F238E27FC236}">
                  <a16:creationId xmlns:a16="http://schemas.microsoft.com/office/drawing/2014/main" xmlns="" id="{DBD5179E-01D1-4E49-ADEC-44141B4A7AA3}"/>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8512" y="5733460"/>
              <a:ext cx="324000" cy="180000"/>
            </a:xfrm>
            <a:prstGeom prst="rect">
              <a:avLst/>
            </a:prstGeom>
            <a:noFill/>
            <a:scene3d>
              <a:camera prst="orthographicFront">
                <a:rot lat="0" lon="0" rev="0"/>
              </a:camera>
              <a:lightRig rig="threePt" dir="t"/>
            </a:scene3d>
          </p:spPr>
        </p:pic>
        <p:pic>
          <p:nvPicPr>
            <p:cNvPr id="38" name="Picture 4" descr="C:\Users\Administrator\Desktop\QQ图片20150909171344.png">
              <a:extLst>
                <a:ext uri="{FF2B5EF4-FFF2-40B4-BE49-F238E27FC236}">
                  <a16:creationId xmlns:a16="http://schemas.microsoft.com/office/drawing/2014/main" xmlns="" id="{93601EE9-C3E4-42BD-BC4D-D038342590DE}"/>
                </a:ext>
              </a:extLst>
            </p:cNvPr>
            <p:cNvPicPr>
              <a:picLocks noChangeArrowheads="1"/>
            </p:cNvPicPr>
            <p:nvPr/>
          </p:nvPicPr>
          <p:blipFill rotWithShape="1">
            <a:blip r:embed="rId12" cstate="print">
              <a:duotone>
                <a:prstClr val="black"/>
                <a:srgbClr val="DDDDDD">
                  <a:tint val="45000"/>
                  <a:satMod val="400000"/>
                </a:srgbClr>
              </a:duotone>
            </a:blip>
            <a:srcRect b="29300"/>
            <a:stretch/>
          </p:blipFill>
          <p:spPr bwMode="gray">
            <a:xfrm>
              <a:off x="5046480" y="5954100"/>
              <a:ext cx="324000" cy="180000"/>
            </a:xfrm>
            <a:prstGeom prst="rect">
              <a:avLst/>
            </a:prstGeom>
            <a:noFill/>
            <a:scene3d>
              <a:camera prst="orthographicFront">
                <a:rot lat="0" lon="0" rev="0"/>
              </a:camera>
              <a:lightRig rig="threePt" dir="t"/>
            </a:scene3d>
          </p:spPr>
        </p:pic>
      </p:grpSp>
      <p:sp>
        <p:nvSpPr>
          <p:cNvPr id="42" name="蒙版">
            <a:extLst>
              <a:ext uri="{FF2B5EF4-FFF2-40B4-BE49-F238E27FC236}">
                <a16:creationId xmlns:a16="http://schemas.microsoft.com/office/drawing/2014/main" xmlns="" id="{B959AA52-1B6D-4AB7-8341-879161A504AA}"/>
              </a:ext>
            </a:extLst>
          </p:cNvPr>
          <p:cNvSpPr/>
          <p:nvPr/>
        </p:nvSpPr>
        <p:spPr bwMode="gray">
          <a:xfrm>
            <a:off x="4323471" y="5347610"/>
            <a:ext cx="264492" cy="147246"/>
          </a:xfrm>
          <a:prstGeom prst="rect">
            <a:avLst/>
          </a:prstGeom>
          <a:solidFill>
            <a:sysClr val="window" lastClr="FFFFFF"/>
          </a:solidFill>
          <a:ln w="12700" cap="flat" cmpd="sng" algn="ctr">
            <a:noFill/>
            <a:prstDash val="solid"/>
            <a:miter lim="800000"/>
          </a:ln>
          <a:effectLst/>
        </p:spPr>
        <p:txBody>
          <a:bodyPr wrap="square" rtlCol="0" anchor="ctr">
            <a:noAutofit/>
          </a:bodyPr>
          <a:lstStyle/>
          <a:p>
            <a:pPr algn="ctr" defTabSz="914400" fontAlgn="ctr">
              <a:defRPr/>
            </a:pPr>
            <a:endParaRPr lang="en-US" altLang="zh-CN" sz="3200" kern="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3" name="直接连接符 42">
            <a:extLst>
              <a:ext uri="{FF2B5EF4-FFF2-40B4-BE49-F238E27FC236}">
                <a16:creationId xmlns:a16="http://schemas.microsoft.com/office/drawing/2014/main" xmlns="" id="{A949B6FC-DB08-4603-A2DE-56A17301847A}"/>
              </a:ext>
            </a:extLst>
          </p:cNvPr>
          <p:cNvCxnSpPr>
            <a:cxnSpLocks/>
          </p:cNvCxnSpPr>
          <p:nvPr/>
        </p:nvCxnSpPr>
        <p:spPr bwMode="gray">
          <a:xfrm flipH="1">
            <a:off x="2904915" y="5028376"/>
            <a:ext cx="656372" cy="337008"/>
          </a:xfrm>
          <a:prstGeom prst="line">
            <a:avLst/>
          </a:prstGeom>
          <a:solidFill>
            <a:srgbClr val="CC4B4A"/>
          </a:solidFill>
          <a:ln w="6350" cap="flat" cmpd="sng" algn="ctr">
            <a:solidFill>
              <a:sysClr val="window" lastClr="FFFFFF">
                <a:lumMod val="85000"/>
              </a:sysClr>
            </a:solidFill>
            <a:prstDash val="solid"/>
            <a:headEnd type="none" w="med" len="med"/>
            <a:tailEnd type="none" w="med" len="med"/>
          </a:ln>
          <a:effectLst/>
        </p:spPr>
      </p:cxnSp>
      <p:grpSp>
        <p:nvGrpSpPr>
          <p:cNvPr id="44" name="组合 336">
            <a:extLst>
              <a:ext uri="{FF2B5EF4-FFF2-40B4-BE49-F238E27FC236}">
                <a16:creationId xmlns:a16="http://schemas.microsoft.com/office/drawing/2014/main" xmlns="" id="{E018B030-0DDF-4708-BBF3-50C467202903}"/>
              </a:ext>
            </a:extLst>
          </p:cNvPr>
          <p:cNvGrpSpPr>
            <a:grpSpLocks noChangeAspect="1"/>
          </p:cNvGrpSpPr>
          <p:nvPr/>
        </p:nvGrpSpPr>
        <p:grpSpPr bwMode="gray">
          <a:xfrm>
            <a:off x="1076682" y="5365384"/>
            <a:ext cx="630819" cy="138888"/>
            <a:chOff x="2851150" y="1166813"/>
            <a:chExt cx="923925" cy="203200"/>
          </a:xfrm>
          <a:solidFill>
            <a:sysClr val="windowText" lastClr="000000">
              <a:lumMod val="65000"/>
              <a:lumOff val="35000"/>
            </a:sysClr>
          </a:solidFill>
        </p:grpSpPr>
        <p:sp>
          <p:nvSpPr>
            <p:cNvPr id="45" name="Freeform 260">
              <a:extLst>
                <a:ext uri="{FF2B5EF4-FFF2-40B4-BE49-F238E27FC236}">
                  <a16:creationId xmlns:a16="http://schemas.microsoft.com/office/drawing/2014/main" xmlns="" id="{8EBEEF2D-0DD1-436B-A1F2-F3FC158D604F}"/>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Freeform 261">
              <a:extLst>
                <a:ext uri="{FF2B5EF4-FFF2-40B4-BE49-F238E27FC236}">
                  <a16:creationId xmlns:a16="http://schemas.microsoft.com/office/drawing/2014/main" xmlns="" id="{85EA67C6-B21D-49B8-917B-29E9F118086D}"/>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Freeform 262">
              <a:extLst>
                <a:ext uri="{FF2B5EF4-FFF2-40B4-BE49-F238E27FC236}">
                  <a16:creationId xmlns:a16="http://schemas.microsoft.com/office/drawing/2014/main" xmlns="" id="{CEF6E5A4-B639-4B25-83B7-8ABA6D17ECEC}"/>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8" name="Freeform 263">
              <a:extLst>
                <a:ext uri="{FF2B5EF4-FFF2-40B4-BE49-F238E27FC236}">
                  <a16:creationId xmlns:a16="http://schemas.microsoft.com/office/drawing/2014/main" xmlns="" id="{34D01860-217F-4719-A8E7-08BC9B8DE4AB}"/>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Freeform 264">
              <a:extLst>
                <a:ext uri="{FF2B5EF4-FFF2-40B4-BE49-F238E27FC236}">
                  <a16:creationId xmlns:a16="http://schemas.microsoft.com/office/drawing/2014/main" xmlns="" id="{D94A9D19-4A1A-41B5-8C6E-AB17ED21848C}"/>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0" name="Freeform 265">
              <a:extLst>
                <a:ext uri="{FF2B5EF4-FFF2-40B4-BE49-F238E27FC236}">
                  <a16:creationId xmlns:a16="http://schemas.microsoft.com/office/drawing/2014/main" xmlns="" id="{F29F24A3-54B8-427A-88F1-BD1E7CAC0E7D}"/>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1" name="Freeform 266">
              <a:extLst>
                <a:ext uri="{FF2B5EF4-FFF2-40B4-BE49-F238E27FC236}">
                  <a16:creationId xmlns:a16="http://schemas.microsoft.com/office/drawing/2014/main" xmlns="" id="{453ECE52-4346-4782-9A9B-BAA207E37AA1}"/>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Freeform 267">
              <a:extLst>
                <a:ext uri="{FF2B5EF4-FFF2-40B4-BE49-F238E27FC236}">
                  <a16:creationId xmlns:a16="http://schemas.microsoft.com/office/drawing/2014/main" xmlns="" id="{6BB7EF66-02CA-4998-AD1D-20D8C8727B0C}"/>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Freeform 268">
              <a:extLst>
                <a:ext uri="{FF2B5EF4-FFF2-40B4-BE49-F238E27FC236}">
                  <a16:creationId xmlns:a16="http://schemas.microsoft.com/office/drawing/2014/main" xmlns="" id="{DA893B0D-0C84-47C9-86C8-272373D0C3B9}"/>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4" name="Freeform 269">
              <a:extLst>
                <a:ext uri="{FF2B5EF4-FFF2-40B4-BE49-F238E27FC236}">
                  <a16:creationId xmlns:a16="http://schemas.microsoft.com/office/drawing/2014/main" xmlns="" id="{5AFDCF8F-702F-4086-9AEF-7283306036EE}"/>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5" name="Freeform 270">
              <a:extLst>
                <a:ext uri="{FF2B5EF4-FFF2-40B4-BE49-F238E27FC236}">
                  <a16:creationId xmlns:a16="http://schemas.microsoft.com/office/drawing/2014/main" xmlns="" id="{2EB63D4E-2B69-423A-8FF2-716C6C01FA99}"/>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6" name="Freeform 271">
              <a:extLst>
                <a:ext uri="{FF2B5EF4-FFF2-40B4-BE49-F238E27FC236}">
                  <a16:creationId xmlns:a16="http://schemas.microsoft.com/office/drawing/2014/main" xmlns="" id="{E5054898-CCF5-4C99-9722-210ED91AD096}"/>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57" name="组合 336">
            <a:extLst>
              <a:ext uri="{FF2B5EF4-FFF2-40B4-BE49-F238E27FC236}">
                <a16:creationId xmlns:a16="http://schemas.microsoft.com/office/drawing/2014/main" xmlns="" id="{509522C6-D345-4B9A-838D-E473EBB40F57}"/>
              </a:ext>
            </a:extLst>
          </p:cNvPr>
          <p:cNvGrpSpPr>
            <a:grpSpLocks noChangeAspect="1"/>
          </p:cNvGrpSpPr>
          <p:nvPr/>
        </p:nvGrpSpPr>
        <p:grpSpPr bwMode="gray">
          <a:xfrm>
            <a:off x="1769935" y="5365384"/>
            <a:ext cx="630819" cy="138888"/>
            <a:chOff x="2851150" y="1166813"/>
            <a:chExt cx="923925" cy="203200"/>
          </a:xfrm>
          <a:solidFill>
            <a:sysClr val="windowText" lastClr="000000">
              <a:lumMod val="65000"/>
              <a:lumOff val="35000"/>
            </a:sysClr>
          </a:solidFill>
        </p:grpSpPr>
        <p:sp>
          <p:nvSpPr>
            <p:cNvPr id="58" name="Freeform 260">
              <a:extLst>
                <a:ext uri="{FF2B5EF4-FFF2-40B4-BE49-F238E27FC236}">
                  <a16:creationId xmlns:a16="http://schemas.microsoft.com/office/drawing/2014/main" xmlns="" id="{5D5E9BB5-BBFE-4FA2-B0B8-627C983ADA29}"/>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9" name="Freeform 261">
              <a:extLst>
                <a:ext uri="{FF2B5EF4-FFF2-40B4-BE49-F238E27FC236}">
                  <a16:creationId xmlns:a16="http://schemas.microsoft.com/office/drawing/2014/main" xmlns="" id="{3762C867-AFFD-4359-AC51-9F1AFC821401}"/>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0" name="Freeform 262">
              <a:extLst>
                <a:ext uri="{FF2B5EF4-FFF2-40B4-BE49-F238E27FC236}">
                  <a16:creationId xmlns:a16="http://schemas.microsoft.com/office/drawing/2014/main" xmlns="" id="{B3A9A69A-BDE0-4A6E-B716-550C259733CA}"/>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1" name="Freeform 263">
              <a:extLst>
                <a:ext uri="{FF2B5EF4-FFF2-40B4-BE49-F238E27FC236}">
                  <a16:creationId xmlns:a16="http://schemas.microsoft.com/office/drawing/2014/main" xmlns="" id="{F9B0D54F-88C6-454C-9270-85EC83B847C4}"/>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Freeform 264">
              <a:extLst>
                <a:ext uri="{FF2B5EF4-FFF2-40B4-BE49-F238E27FC236}">
                  <a16:creationId xmlns:a16="http://schemas.microsoft.com/office/drawing/2014/main" xmlns="" id="{123E3ED7-769D-447E-BFAD-C16413D25551}"/>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3" name="Freeform 265">
              <a:extLst>
                <a:ext uri="{FF2B5EF4-FFF2-40B4-BE49-F238E27FC236}">
                  <a16:creationId xmlns:a16="http://schemas.microsoft.com/office/drawing/2014/main" xmlns="" id="{8C11E754-DA2E-46F1-83A0-C4F940B3F319}"/>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4" name="Freeform 266">
              <a:extLst>
                <a:ext uri="{FF2B5EF4-FFF2-40B4-BE49-F238E27FC236}">
                  <a16:creationId xmlns:a16="http://schemas.microsoft.com/office/drawing/2014/main" xmlns="" id="{CCED24CF-80BC-43C8-BCCA-094344D1961E}"/>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5" name="Freeform 267">
              <a:extLst>
                <a:ext uri="{FF2B5EF4-FFF2-40B4-BE49-F238E27FC236}">
                  <a16:creationId xmlns:a16="http://schemas.microsoft.com/office/drawing/2014/main" xmlns="" id="{CA4F8ECB-32E7-4E22-8F61-64054206C97D}"/>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Freeform 268">
              <a:extLst>
                <a:ext uri="{FF2B5EF4-FFF2-40B4-BE49-F238E27FC236}">
                  <a16:creationId xmlns:a16="http://schemas.microsoft.com/office/drawing/2014/main" xmlns="" id="{A83F96A4-D944-4053-98CF-E5A183EEF573}"/>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Freeform 269">
              <a:extLst>
                <a:ext uri="{FF2B5EF4-FFF2-40B4-BE49-F238E27FC236}">
                  <a16:creationId xmlns:a16="http://schemas.microsoft.com/office/drawing/2014/main" xmlns="" id="{911E457E-02A2-4F18-94FA-6CD81045A46F}"/>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8" name="Freeform 270">
              <a:extLst>
                <a:ext uri="{FF2B5EF4-FFF2-40B4-BE49-F238E27FC236}">
                  <a16:creationId xmlns:a16="http://schemas.microsoft.com/office/drawing/2014/main" xmlns="" id="{B2667232-3DEC-4F79-8D5F-CD9E1FFEC937}"/>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9" name="Freeform 271">
              <a:extLst>
                <a:ext uri="{FF2B5EF4-FFF2-40B4-BE49-F238E27FC236}">
                  <a16:creationId xmlns:a16="http://schemas.microsoft.com/office/drawing/2014/main" xmlns="" id="{67CBFFD0-887B-4295-B19C-EDB629E0A643}"/>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70" name="组合 336">
            <a:extLst>
              <a:ext uri="{FF2B5EF4-FFF2-40B4-BE49-F238E27FC236}">
                <a16:creationId xmlns:a16="http://schemas.microsoft.com/office/drawing/2014/main" xmlns="" id="{DB7475CC-3CD6-4F17-8647-F972BB7567A1}"/>
              </a:ext>
            </a:extLst>
          </p:cNvPr>
          <p:cNvGrpSpPr>
            <a:grpSpLocks noChangeAspect="1"/>
          </p:cNvGrpSpPr>
          <p:nvPr/>
        </p:nvGrpSpPr>
        <p:grpSpPr bwMode="gray">
          <a:xfrm>
            <a:off x="2590590" y="5365384"/>
            <a:ext cx="630819" cy="138888"/>
            <a:chOff x="2851150" y="1166813"/>
            <a:chExt cx="923925" cy="203200"/>
          </a:xfrm>
          <a:solidFill>
            <a:sysClr val="windowText" lastClr="000000">
              <a:lumMod val="65000"/>
              <a:lumOff val="35000"/>
            </a:sysClr>
          </a:solidFill>
        </p:grpSpPr>
        <p:sp>
          <p:nvSpPr>
            <p:cNvPr id="71" name="Freeform 260">
              <a:extLst>
                <a:ext uri="{FF2B5EF4-FFF2-40B4-BE49-F238E27FC236}">
                  <a16:creationId xmlns:a16="http://schemas.microsoft.com/office/drawing/2014/main" xmlns="" id="{0CF65D77-A151-44A5-956F-A56E0057832D}"/>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Freeform 261">
              <a:extLst>
                <a:ext uri="{FF2B5EF4-FFF2-40B4-BE49-F238E27FC236}">
                  <a16:creationId xmlns:a16="http://schemas.microsoft.com/office/drawing/2014/main" xmlns="" id="{AA33AC40-020E-4B14-BD98-8BE4D0775057}"/>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 name="Freeform 262">
              <a:extLst>
                <a:ext uri="{FF2B5EF4-FFF2-40B4-BE49-F238E27FC236}">
                  <a16:creationId xmlns:a16="http://schemas.microsoft.com/office/drawing/2014/main" xmlns="" id="{F26352D2-01B6-44A4-8813-C64F4F1B89DF}"/>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4" name="Freeform 263">
              <a:extLst>
                <a:ext uri="{FF2B5EF4-FFF2-40B4-BE49-F238E27FC236}">
                  <a16:creationId xmlns:a16="http://schemas.microsoft.com/office/drawing/2014/main" xmlns="" id="{BC22E28B-F07A-4FAC-8840-156F9E91B129}"/>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5" name="Freeform 264">
              <a:extLst>
                <a:ext uri="{FF2B5EF4-FFF2-40B4-BE49-F238E27FC236}">
                  <a16:creationId xmlns:a16="http://schemas.microsoft.com/office/drawing/2014/main" xmlns="" id="{9D5FCE42-F119-48DA-9E79-1C19AF4A5E6A}"/>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6" name="Freeform 265">
              <a:extLst>
                <a:ext uri="{FF2B5EF4-FFF2-40B4-BE49-F238E27FC236}">
                  <a16:creationId xmlns:a16="http://schemas.microsoft.com/office/drawing/2014/main" xmlns="" id="{1FDB63E7-4080-4FB8-9537-243145DD3BA5}"/>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7" name="Freeform 266">
              <a:extLst>
                <a:ext uri="{FF2B5EF4-FFF2-40B4-BE49-F238E27FC236}">
                  <a16:creationId xmlns:a16="http://schemas.microsoft.com/office/drawing/2014/main" xmlns="" id="{AC94D5F9-98D1-46CD-8882-575195CD0EA9}"/>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Freeform 267">
              <a:extLst>
                <a:ext uri="{FF2B5EF4-FFF2-40B4-BE49-F238E27FC236}">
                  <a16:creationId xmlns:a16="http://schemas.microsoft.com/office/drawing/2014/main" xmlns="" id="{B99580FF-0C55-4FEC-B018-AFF040773E5E}"/>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9" name="Freeform 268">
              <a:extLst>
                <a:ext uri="{FF2B5EF4-FFF2-40B4-BE49-F238E27FC236}">
                  <a16:creationId xmlns:a16="http://schemas.microsoft.com/office/drawing/2014/main" xmlns="" id="{106FF7F1-5D36-468B-9979-C2E0E042ECC4}"/>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0" name="Freeform 269">
              <a:extLst>
                <a:ext uri="{FF2B5EF4-FFF2-40B4-BE49-F238E27FC236}">
                  <a16:creationId xmlns:a16="http://schemas.microsoft.com/office/drawing/2014/main" xmlns="" id="{F9B462DD-9555-4BAD-A257-98B215E5A91C}"/>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1" name="Freeform 270">
              <a:extLst>
                <a:ext uri="{FF2B5EF4-FFF2-40B4-BE49-F238E27FC236}">
                  <a16:creationId xmlns:a16="http://schemas.microsoft.com/office/drawing/2014/main" xmlns="" id="{D30245E0-A225-4A21-99FA-AFF588EC28E5}"/>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2" name="Freeform 271">
              <a:extLst>
                <a:ext uri="{FF2B5EF4-FFF2-40B4-BE49-F238E27FC236}">
                  <a16:creationId xmlns:a16="http://schemas.microsoft.com/office/drawing/2014/main" xmlns="" id="{1F9283C5-2342-4B60-869E-35DD620BF082}"/>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83" name="组合 336">
            <a:extLst>
              <a:ext uri="{FF2B5EF4-FFF2-40B4-BE49-F238E27FC236}">
                <a16:creationId xmlns:a16="http://schemas.microsoft.com/office/drawing/2014/main" xmlns="" id="{48D97FE7-9AA5-4E23-88BE-53793E985F11}"/>
              </a:ext>
            </a:extLst>
          </p:cNvPr>
          <p:cNvGrpSpPr>
            <a:grpSpLocks noChangeAspect="1"/>
          </p:cNvGrpSpPr>
          <p:nvPr/>
        </p:nvGrpSpPr>
        <p:grpSpPr bwMode="gray">
          <a:xfrm>
            <a:off x="3270490" y="5365384"/>
            <a:ext cx="630819" cy="138888"/>
            <a:chOff x="2851150" y="1166813"/>
            <a:chExt cx="923925" cy="203200"/>
          </a:xfrm>
          <a:solidFill>
            <a:sysClr val="windowText" lastClr="000000">
              <a:lumMod val="65000"/>
              <a:lumOff val="35000"/>
            </a:sysClr>
          </a:solidFill>
        </p:grpSpPr>
        <p:sp>
          <p:nvSpPr>
            <p:cNvPr id="84" name="Freeform 260">
              <a:extLst>
                <a:ext uri="{FF2B5EF4-FFF2-40B4-BE49-F238E27FC236}">
                  <a16:creationId xmlns:a16="http://schemas.microsoft.com/office/drawing/2014/main" xmlns="" id="{BF17CE49-7DD4-40BB-9A8C-1B2C62D150AC}"/>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Freeform 261">
              <a:extLst>
                <a:ext uri="{FF2B5EF4-FFF2-40B4-BE49-F238E27FC236}">
                  <a16:creationId xmlns:a16="http://schemas.microsoft.com/office/drawing/2014/main" xmlns="" id="{B25BF8DD-78EC-4CDE-B6B8-00182777EB41}"/>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6" name="Freeform 262">
              <a:extLst>
                <a:ext uri="{FF2B5EF4-FFF2-40B4-BE49-F238E27FC236}">
                  <a16:creationId xmlns:a16="http://schemas.microsoft.com/office/drawing/2014/main" xmlns="" id="{3AD5FCCF-DCFC-4E96-B3F8-F4027100F73F}"/>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7" name="Freeform 263">
              <a:extLst>
                <a:ext uri="{FF2B5EF4-FFF2-40B4-BE49-F238E27FC236}">
                  <a16:creationId xmlns:a16="http://schemas.microsoft.com/office/drawing/2014/main" xmlns="" id="{9F3449E1-0BBE-4963-A51E-5882D43F5ABF}"/>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8" name="Freeform 264">
              <a:extLst>
                <a:ext uri="{FF2B5EF4-FFF2-40B4-BE49-F238E27FC236}">
                  <a16:creationId xmlns:a16="http://schemas.microsoft.com/office/drawing/2014/main" xmlns="" id="{77561DF7-1043-4AAC-BAD6-25D8021A3D11}"/>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9" name="Freeform 265">
              <a:extLst>
                <a:ext uri="{FF2B5EF4-FFF2-40B4-BE49-F238E27FC236}">
                  <a16:creationId xmlns:a16="http://schemas.microsoft.com/office/drawing/2014/main" xmlns="" id="{790E2297-7909-4EA0-A6B5-0203F789410E}"/>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0" name="Freeform 266">
              <a:extLst>
                <a:ext uri="{FF2B5EF4-FFF2-40B4-BE49-F238E27FC236}">
                  <a16:creationId xmlns:a16="http://schemas.microsoft.com/office/drawing/2014/main" xmlns="" id="{A9D531A9-0D50-4DE5-ACDC-C449C826B10D}"/>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1" name="Freeform 267">
              <a:extLst>
                <a:ext uri="{FF2B5EF4-FFF2-40B4-BE49-F238E27FC236}">
                  <a16:creationId xmlns:a16="http://schemas.microsoft.com/office/drawing/2014/main" xmlns="" id="{173DA3A6-424F-4E8C-8611-D0E7F06E8077}"/>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2" name="Freeform 268">
              <a:extLst>
                <a:ext uri="{FF2B5EF4-FFF2-40B4-BE49-F238E27FC236}">
                  <a16:creationId xmlns:a16="http://schemas.microsoft.com/office/drawing/2014/main" xmlns="" id="{135F61E2-6BC2-42E5-B89E-F223C0E0A6E3}"/>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3" name="Freeform 269">
              <a:extLst>
                <a:ext uri="{FF2B5EF4-FFF2-40B4-BE49-F238E27FC236}">
                  <a16:creationId xmlns:a16="http://schemas.microsoft.com/office/drawing/2014/main" xmlns="" id="{AC0340E6-7D9E-4FB1-B090-89F8A2785C39}"/>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4" name="Freeform 270">
              <a:extLst>
                <a:ext uri="{FF2B5EF4-FFF2-40B4-BE49-F238E27FC236}">
                  <a16:creationId xmlns:a16="http://schemas.microsoft.com/office/drawing/2014/main" xmlns="" id="{7402DF20-DC7A-471D-963B-6FDDC9846343}"/>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5" name="Freeform 271">
              <a:extLst>
                <a:ext uri="{FF2B5EF4-FFF2-40B4-BE49-F238E27FC236}">
                  <a16:creationId xmlns:a16="http://schemas.microsoft.com/office/drawing/2014/main" xmlns="" id="{8B3B7BC7-A103-4BC5-8B1E-D9482524911C}"/>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96" name="组合 336">
            <a:extLst>
              <a:ext uri="{FF2B5EF4-FFF2-40B4-BE49-F238E27FC236}">
                <a16:creationId xmlns:a16="http://schemas.microsoft.com/office/drawing/2014/main" xmlns="" id="{E85C3FDE-5B0F-496C-BC68-4EB172A7998E}"/>
              </a:ext>
            </a:extLst>
          </p:cNvPr>
          <p:cNvGrpSpPr>
            <a:grpSpLocks noChangeAspect="1"/>
          </p:cNvGrpSpPr>
          <p:nvPr/>
        </p:nvGrpSpPr>
        <p:grpSpPr bwMode="gray">
          <a:xfrm>
            <a:off x="4040136" y="5365384"/>
            <a:ext cx="630819" cy="138888"/>
            <a:chOff x="2851150" y="1166813"/>
            <a:chExt cx="923925" cy="203200"/>
          </a:xfrm>
          <a:solidFill>
            <a:sysClr val="windowText" lastClr="000000">
              <a:lumMod val="65000"/>
              <a:lumOff val="35000"/>
            </a:sysClr>
          </a:solidFill>
        </p:grpSpPr>
        <p:sp>
          <p:nvSpPr>
            <p:cNvPr id="97" name="Freeform 261">
              <a:extLst>
                <a:ext uri="{FF2B5EF4-FFF2-40B4-BE49-F238E27FC236}">
                  <a16:creationId xmlns:a16="http://schemas.microsoft.com/office/drawing/2014/main" xmlns="" id="{F7BF0011-2035-4C02-97A8-EF3791F3BBD4}"/>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8" name="Freeform 262">
              <a:extLst>
                <a:ext uri="{FF2B5EF4-FFF2-40B4-BE49-F238E27FC236}">
                  <a16:creationId xmlns:a16="http://schemas.microsoft.com/office/drawing/2014/main" xmlns="" id="{0575CE83-D520-402B-A7E1-BD496DE5306D}"/>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9" name="Freeform 263">
              <a:extLst>
                <a:ext uri="{FF2B5EF4-FFF2-40B4-BE49-F238E27FC236}">
                  <a16:creationId xmlns:a16="http://schemas.microsoft.com/office/drawing/2014/main" xmlns="" id="{E5E36368-75F0-4397-B423-A10A0ADE55D6}"/>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0" name="Freeform 264">
              <a:extLst>
                <a:ext uri="{FF2B5EF4-FFF2-40B4-BE49-F238E27FC236}">
                  <a16:creationId xmlns:a16="http://schemas.microsoft.com/office/drawing/2014/main" xmlns="" id="{C15A1072-86C6-4FB5-B5CE-DA43A4526445}"/>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1" name="Freeform 265">
              <a:extLst>
                <a:ext uri="{FF2B5EF4-FFF2-40B4-BE49-F238E27FC236}">
                  <a16:creationId xmlns:a16="http://schemas.microsoft.com/office/drawing/2014/main" xmlns="" id="{B47FE6F1-4EA7-47BD-8055-1A68283EF9FF}"/>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Freeform 266">
              <a:extLst>
                <a:ext uri="{FF2B5EF4-FFF2-40B4-BE49-F238E27FC236}">
                  <a16:creationId xmlns:a16="http://schemas.microsoft.com/office/drawing/2014/main" xmlns="" id="{AC8CBEB0-D458-4D6E-81FF-8605DB03C757}"/>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3" name="Freeform 267">
              <a:extLst>
                <a:ext uri="{FF2B5EF4-FFF2-40B4-BE49-F238E27FC236}">
                  <a16:creationId xmlns:a16="http://schemas.microsoft.com/office/drawing/2014/main" xmlns="" id="{4E640E0C-996E-4531-B7FA-40488C3F8ED1}"/>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4" name="Freeform 268">
              <a:extLst>
                <a:ext uri="{FF2B5EF4-FFF2-40B4-BE49-F238E27FC236}">
                  <a16:creationId xmlns:a16="http://schemas.microsoft.com/office/drawing/2014/main" xmlns="" id="{D1FC2BE7-AEC9-40C6-832C-E9F592A32EFC}"/>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5" name="Freeform 269">
              <a:extLst>
                <a:ext uri="{FF2B5EF4-FFF2-40B4-BE49-F238E27FC236}">
                  <a16:creationId xmlns:a16="http://schemas.microsoft.com/office/drawing/2014/main" xmlns="" id="{879BD044-816A-4A2B-8ED4-4A4866466C49}"/>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6" name="Freeform 270">
              <a:extLst>
                <a:ext uri="{FF2B5EF4-FFF2-40B4-BE49-F238E27FC236}">
                  <a16:creationId xmlns:a16="http://schemas.microsoft.com/office/drawing/2014/main" xmlns="" id="{674F63F6-8FAF-4914-9014-777AE31DC60C}"/>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7" name="Freeform 271">
              <a:extLst>
                <a:ext uri="{FF2B5EF4-FFF2-40B4-BE49-F238E27FC236}">
                  <a16:creationId xmlns:a16="http://schemas.microsoft.com/office/drawing/2014/main" xmlns="" id="{22F83134-9BF2-4203-9749-5EA4CD90CE3D}"/>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8" name="Freeform 260">
              <a:extLst>
                <a:ext uri="{FF2B5EF4-FFF2-40B4-BE49-F238E27FC236}">
                  <a16:creationId xmlns:a16="http://schemas.microsoft.com/office/drawing/2014/main" xmlns="" id="{9159CF0F-71D7-447F-8140-C0C7DFD99414}"/>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109" name="组合 336">
            <a:extLst>
              <a:ext uri="{FF2B5EF4-FFF2-40B4-BE49-F238E27FC236}">
                <a16:creationId xmlns:a16="http://schemas.microsoft.com/office/drawing/2014/main" xmlns="" id="{4CF13716-F5C4-44DC-8ED5-EE60CD22DCB7}"/>
              </a:ext>
            </a:extLst>
          </p:cNvPr>
          <p:cNvGrpSpPr>
            <a:grpSpLocks noChangeAspect="1"/>
          </p:cNvGrpSpPr>
          <p:nvPr/>
        </p:nvGrpSpPr>
        <p:grpSpPr bwMode="gray">
          <a:xfrm>
            <a:off x="4743572" y="5365384"/>
            <a:ext cx="630819" cy="138888"/>
            <a:chOff x="2851150" y="1166813"/>
            <a:chExt cx="923925" cy="203200"/>
          </a:xfrm>
          <a:solidFill>
            <a:sysClr val="windowText" lastClr="000000">
              <a:lumMod val="65000"/>
              <a:lumOff val="35000"/>
            </a:sysClr>
          </a:solidFill>
        </p:grpSpPr>
        <p:sp>
          <p:nvSpPr>
            <p:cNvPr id="110" name="Freeform 260">
              <a:extLst>
                <a:ext uri="{FF2B5EF4-FFF2-40B4-BE49-F238E27FC236}">
                  <a16:creationId xmlns:a16="http://schemas.microsoft.com/office/drawing/2014/main" xmlns="" id="{BF61ED2B-FDBC-429E-86BC-FFA7569F9C05}"/>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1" name="Freeform 261">
              <a:extLst>
                <a:ext uri="{FF2B5EF4-FFF2-40B4-BE49-F238E27FC236}">
                  <a16:creationId xmlns:a16="http://schemas.microsoft.com/office/drawing/2014/main" xmlns="" id="{26DEEC83-6C0D-489B-AA0F-C8453DEE640D}"/>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2" name="Freeform 262">
              <a:extLst>
                <a:ext uri="{FF2B5EF4-FFF2-40B4-BE49-F238E27FC236}">
                  <a16:creationId xmlns:a16="http://schemas.microsoft.com/office/drawing/2014/main" xmlns="" id="{083EF99D-40A8-4E21-A428-7783B159765E}"/>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3" name="Freeform 263">
              <a:extLst>
                <a:ext uri="{FF2B5EF4-FFF2-40B4-BE49-F238E27FC236}">
                  <a16:creationId xmlns:a16="http://schemas.microsoft.com/office/drawing/2014/main" xmlns="" id="{A6EF55AD-A5F2-4098-8210-A5CDFA66BEE0}"/>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4" name="Freeform 264">
              <a:extLst>
                <a:ext uri="{FF2B5EF4-FFF2-40B4-BE49-F238E27FC236}">
                  <a16:creationId xmlns:a16="http://schemas.microsoft.com/office/drawing/2014/main" xmlns="" id="{CBD248DC-EFD7-4A3D-A74D-B1B20EF44380}"/>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5" name="Freeform 265">
              <a:extLst>
                <a:ext uri="{FF2B5EF4-FFF2-40B4-BE49-F238E27FC236}">
                  <a16:creationId xmlns:a16="http://schemas.microsoft.com/office/drawing/2014/main" xmlns="" id="{8449581A-5FC8-4072-96B5-35FA7A8064D3}"/>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Freeform 266">
              <a:extLst>
                <a:ext uri="{FF2B5EF4-FFF2-40B4-BE49-F238E27FC236}">
                  <a16:creationId xmlns:a16="http://schemas.microsoft.com/office/drawing/2014/main" xmlns="" id="{BA643395-3634-4D1C-A956-3C39EBCB9086}"/>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7" name="Freeform 267">
              <a:extLst>
                <a:ext uri="{FF2B5EF4-FFF2-40B4-BE49-F238E27FC236}">
                  <a16:creationId xmlns:a16="http://schemas.microsoft.com/office/drawing/2014/main" xmlns="" id="{C0B52168-A5B6-47B9-986E-FA4C1959F6CB}"/>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Freeform 268">
              <a:extLst>
                <a:ext uri="{FF2B5EF4-FFF2-40B4-BE49-F238E27FC236}">
                  <a16:creationId xmlns:a16="http://schemas.microsoft.com/office/drawing/2014/main" xmlns="" id="{F388E7A1-C69F-41D1-92CC-47B27FCDAAF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9" name="Freeform 269">
              <a:extLst>
                <a:ext uri="{FF2B5EF4-FFF2-40B4-BE49-F238E27FC236}">
                  <a16:creationId xmlns:a16="http://schemas.microsoft.com/office/drawing/2014/main" xmlns="" id="{619BA1E7-CE70-4FEE-BDD6-658326FB7B0B}"/>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Freeform 270">
              <a:extLst>
                <a:ext uri="{FF2B5EF4-FFF2-40B4-BE49-F238E27FC236}">
                  <a16:creationId xmlns:a16="http://schemas.microsoft.com/office/drawing/2014/main" xmlns="" id="{7589A41B-8019-4E79-A5B1-61FAED534483}"/>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1" name="Freeform 271">
              <a:extLst>
                <a:ext uri="{FF2B5EF4-FFF2-40B4-BE49-F238E27FC236}">
                  <a16:creationId xmlns:a16="http://schemas.microsoft.com/office/drawing/2014/main" xmlns="" id="{7C01D1A8-79E6-442A-BFDE-9257A9DDA584}"/>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ysClr val="window" lastClr="FFFFFF">
                  <a:lumMod val="85000"/>
                </a:sysClr>
              </a:solidFill>
              <a:round/>
              <a:headEnd/>
              <a:tailEnd/>
            </a:ln>
          </p:spPr>
          <p:txBody>
            <a:bodyPr wrap="square">
              <a:noAutofit/>
            </a:bodyPr>
            <a:lstStyle/>
            <a:p>
              <a:pPr defTabSz="1219272" fontAlgn="ctr">
                <a:defRPr/>
              </a:pPr>
              <a:endParaRPr lang="en-US" altLang="zh-CN" sz="40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cxnSp>
        <p:nvCxnSpPr>
          <p:cNvPr id="122" name="直接连接符 121">
            <a:extLst>
              <a:ext uri="{FF2B5EF4-FFF2-40B4-BE49-F238E27FC236}">
                <a16:creationId xmlns:a16="http://schemas.microsoft.com/office/drawing/2014/main" xmlns="" id="{FC6F54EC-49DD-43C9-ADCB-F99FB7812AFC}"/>
              </a:ext>
            </a:extLst>
          </p:cNvPr>
          <p:cNvCxnSpPr>
            <a:cxnSpLocks/>
          </p:cNvCxnSpPr>
          <p:nvPr/>
        </p:nvCxnSpPr>
        <p:spPr bwMode="gray">
          <a:xfrm flipV="1">
            <a:off x="1345485" y="5031309"/>
            <a:ext cx="1100522" cy="33407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3" name="直接连接符 122">
            <a:extLst>
              <a:ext uri="{FF2B5EF4-FFF2-40B4-BE49-F238E27FC236}">
                <a16:creationId xmlns:a16="http://schemas.microsoft.com/office/drawing/2014/main" xmlns="" id="{E84213E8-CA34-482F-93AE-AE040551079B}"/>
              </a:ext>
            </a:extLst>
          </p:cNvPr>
          <p:cNvCxnSpPr/>
          <p:nvPr/>
        </p:nvCxnSpPr>
        <p:spPr bwMode="gray">
          <a:xfrm flipV="1">
            <a:off x="1345485" y="5028402"/>
            <a:ext cx="2240412" cy="336981"/>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4" name="直接连接符 123">
            <a:extLst>
              <a:ext uri="{FF2B5EF4-FFF2-40B4-BE49-F238E27FC236}">
                <a16:creationId xmlns:a16="http://schemas.microsoft.com/office/drawing/2014/main" xmlns="" id="{03EEB731-DB98-4EBA-B2BD-74D89CE6F4DB}"/>
              </a:ext>
            </a:extLst>
          </p:cNvPr>
          <p:cNvCxnSpPr>
            <a:cxnSpLocks/>
          </p:cNvCxnSpPr>
          <p:nvPr/>
        </p:nvCxnSpPr>
        <p:spPr bwMode="gray">
          <a:xfrm flipV="1">
            <a:off x="2073541" y="5028376"/>
            <a:ext cx="381569" cy="337008"/>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5" name="直接连接符 124">
            <a:extLst>
              <a:ext uri="{FF2B5EF4-FFF2-40B4-BE49-F238E27FC236}">
                <a16:creationId xmlns:a16="http://schemas.microsoft.com/office/drawing/2014/main" xmlns="" id="{A166C6F8-BD7F-4BAF-A86A-8A299CA17DE1}"/>
              </a:ext>
            </a:extLst>
          </p:cNvPr>
          <p:cNvCxnSpPr>
            <a:cxnSpLocks/>
          </p:cNvCxnSpPr>
          <p:nvPr/>
        </p:nvCxnSpPr>
        <p:spPr bwMode="gray">
          <a:xfrm flipV="1">
            <a:off x="2073541" y="5032398"/>
            <a:ext cx="1476601" cy="33298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6" name="直接连接符 125">
            <a:extLst>
              <a:ext uri="{FF2B5EF4-FFF2-40B4-BE49-F238E27FC236}">
                <a16:creationId xmlns:a16="http://schemas.microsoft.com/office/drawing/2014/main" xmlns="" id="{1C6476D4-55DA-4240-B3BE-4DDCC39CECA5}"/>
              </a:ext>
            </a:extLst>
          </p:cNvPr>
          <p:cNvCxnSpPr>
            <a:cxnSpLocks/>
          </p:cNvCxnSpPr>
          <p:nvPr/>
        </p:nvCxnSpPr>
        <p:spPr bwMode="gray">
          <a:xfrm flipH="1" flipV="1">
            <a:off x="2459459" y="5031092"/>
            <a:ext cx="445456" cy="334292"/>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7" name="直接连接符 126">
            <a:extLst>
              <a:ext uri="{FF2B5EF4-FFF2-40B4-BE49-F238E27FC236}">
                <a16:creationId xmlns:a16="http://schemas.microsoft.com/office/drawing/2014/main" xmlns="" id="{73FC3704-BDCD-4D02-9B9F-B9CE0F0F2EAC}"/>
              </a:ext>
            </a:extLst>
          </p:cNvPr>
          <p:cNvCxnSpPr>
            <a:cxnSpLocks/>
          </p:cNvCxnSpPr>
          <p:nvPr/>
        </p:nvCxnSpPr>
        <p:spPr bwMode="gray">
          <a:xfrm flipH="1">
            <a:off x="3539293" y="5033520"/>
            <a:ext cx="15176" cy="331864"/>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8" name="直接连接符 127">
            <a:extLst>
              <a:ext uri="{FF2B5EF4-FFF2-40B4-BE49-F238E27FC236}">
                <a16:creationId xmlns:a16="http://schemas.microsoft.com/office/drawing/2014/main" xmlns="" id="{3307BC23-38E2-4C7E-B507-F861133A8DEB}"/>
              </a:ext>
            </a:extLst>
          </p:cNvPr>
          <p:cNvCxnSpPr/>
          <p:nvPr/>
        </p:nvCxnSpPr>
        <p:spPr bwMode="gray">
          <a:xfrm flipH="1" flipV="1">
            <a:off x="2425018" y="5013568"/>
            <a:ext cx="1125124" cy="35181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29" name="直接连接符 128">
            <a:extLst>
              <a:ext uri="{FF2B5EF4-FFF2-40B4-BE49-F238E27FC236}">
                <a16:creationId xmlns:a16="http://schemas.microsoft.com/office/drawing/2014/main" xmlns="" id="{A416ED51-41D7-498B-BBD9-A4EEB0264112}"/>
              </a:ext>
            </a:extLst>
          </p:cNvPr>
          <p:cNvCxnSpPr/>
          <p:nvPr/>
        </p:nvCxnSpPr>
        <p:spPr bwMode="gray">
          <a:xfrm flipH="1" flipV="1">
            <a:off x="2425018" y="5013568"/>
            <a:ext cx="1883920" cy="351815"/>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30" name="直接连接符 129">
            <a:extLst>
              <a:ext uri="{FF2B5EF4-FFF2-40B4-BE49-F238E27FC236}">
                <a16:creationId xmlns:a16="http://schemas.microsoft.com/office/drawing/2014/main" xmlns="" id="{E67901A0-1F40-424E-9CF8-D1F6C98019F9}"/>
              </a:ext>
            </a:extLst>
          </p:cNvPr>
          <p:cNvCxnSpPr/>
          <p:nvPr/>
        </p:nvCxnSpPr>
        <p:spPr bwMode="gray">
          <a:xfrm flipH="1" flipV="1">
            <a:off x="2435723" y="5010030"/>
            <a:ext cx="2691543" cy="355354"/>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31" name="直接连接符 130">
            <a:extLst>
              <a:ext uri="{FF2B5EF4-FFF2-40B4-BE49-F238E27FC236}">
                <a16:creationId xmlns:a16="http://schemas.microsoft.com/office/drawing/2014/main" xmlns="" id="{4AFAB744-A427-4BC9-B9C3-6741804DF015}"/>
              </a:ext>
            </a:extLst>
          </p:cNvPr>
          <p:cNvCxnSpPr>
            <a:cxnSpLocks/>
          </p:cNvCxnSpPr>
          <p:nvPr/>
        </p:nvCxnSpPr>
        <p:spPr bwMode="gray">
          <a:xfrm flipH="1" flipV="1">
            <a:off x="3552197" y="5031616"/>
            <a:ext cx="771274" cy="333767"/>
          </a:xfrm>
          <a:prstGeom prst="line">
            <a:avLst/>
          </a:prstGeom>
          <a:solidFill>
            <a:srgbClr val="CC4B4A"/>
          </a:solidFill>
          <a:ln w="6350" cap="flat" cmpd="sng" algn="ctr">
            <a:solidFill>
              <a:sysClr val="window" lastClr="FFFFFF">
                <a:lumMod val="85000"/>
              </a:sysClr>
            </a:solidFill>
            <a:prstDash val="solid"/>
            <a:miter lim="800000"/>
          </a:ln>
          <a:effectLst/>
        </p:spPr>
      </p:cxnSp>
      <p:cxnSp>
        <p:nvCxnSpPr>
          <p:cNvPr id="132" name="直接连接符 131">
            <a:extLst>
              <a:ext uri="{FF2B5EF4-FFF2-40B4-BE49-F238E27FC236}">
                <a16:creationId xmlns:a16="http://schemas.microsoft.com/office/drawing/2014/main" xmlns="" id="{7E9A7577-791F-415C-8669-E8F24A3C8465}"/>
              </a:ext>
            </a:extLst>
          </p:cNvPr>
          <p:cNvCxnSpPr/>
          <p:nvPr/>
        </p:nvCxnSpPr>
        <p:spPr bwMode="gray">
          <a:xfrm flipH="1" flipV="1">
            <a:off x="3550144" y="5032397"/>
            <a:ext cx="1577122" cy="332986"/>
          </a:xfrm>
          <a:prstGeom prst="line">
            <a:avLst/>
          </a:prstGeom>
          <a:solidFill>
            <a:srgbClr val="CC4B4A"/>
          </a:solidFill>
          <a:ln w="6350" cap="flat" cmpd="sng" algn="ctr">
            <a:solidFill>
              <a:sysClr val="window" lastClr="FFFFFF">
                <a:lumMod val="85000"/>
              </a:sysClr>
            </a:solidFill>
            <a:prstDash val="solid"/>
            <a:miter lim="800000"/>
          </a:ln>
          <a:effectLst/>
        </p:spPr>
      </p:cxnSp>
      <p:grpSp>
        <p:nvGrpSpPr>
          <p:cNvPr id="133" name="组合 314">
            <a:extLst>
              <a:ext uri="{FF2B5EF4-FFF2-40B4-BE49-F238E27FC236}">
                <a16:creationId xmlns:a16="http://schemas.microsoft.com/office/drawing/2014/main" xmlns="" id="{43B3227C-19C9-450F-8A10-4B2A2ABE60B4}"/>
              </a:ext>
            </a:extLst>
          </p:cNvPr>
          <p:cNvGrpSpPr>
            <a:grpSpLocks/>
          </p:cNvGrpSpPr>
          <p:nvPr/>
        </p:nvGrpSpPr>
        <p:grpSpPr bwMode="gray">
          <a:xfrm>
            <a:off x="2127876" y="4330529"/>
            <a:ext cx="656034" cy="716270"/>
            <a:chOff x="1789113" y="906463"/>
            <a:chExt cx="665163" cy="723900"/>
          </a:xfrm>
          <a:solidFill>
            <a:sysClr val="windowText" lastClr="000000">
              <a:lumMod val="65000"/>
              <a:lumOff val="35000"/>
            </a:sysClr>
          </a:solidFill>
        </p:grpSpPr>
        <p:sp>
          <p:nvSpPr>
            <p:cNvPr id="134" name="Freeform 252">
              <a:extLst>
                <a:ext uri="{FF2B5EF4-FFF2-40B4-BE49-F238E27FC236}">
                  <a16:creationId xmlns:a16="http://schemas.microsoft.com/office/drawing/2014/main" xmlns="" id="{C25676D2-1A6C-45E5-94CB-65DCF1544620}"/>
                </a:ext>
              </a:extLst>
            </p:cNvPr>
            <p:cNvSpPr>
              <a:spLocks/>
            </p:cNvSpPr>
            <p:nvPr/>
          </p:nvSpPr>
          <p:spPr bwMode="gray">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5" name="Freeform 253">
              <a:extLst>
                <a:ext uri="{FF2B5EF4-FFF2-40B4-BE49-F238E27FC236}">
                  <a16:creationId xmlns:a16="http://schemas.microsoft.com/office/drawing/2014/main" xmlns="" id="{FD56BF9D-C3A2-4C8E-AB85-1F361F19F1E5}"/>
                </a:ext>
              </a:extLst>
            </p:cNvPr>
            <p:cNvSpPr>
              <a:spLocks/>
            </p:cNvSpPr>
            <p:nvPr/>
          </p:nvSpPr>
          <p:spPr bwMode="gray">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 name="Freeform 254">
              <a:extLst>
                <a:ext uri="{FF2B5EF4-FFF2-40B4-BE49-F238E27FC236}">
                  <a16:creationId xmlns:a16="http://schemas.microsoft.com/office/drawing/2014/main" xmlns="" id="{59EB3770-C463-4A68-B4DC-18C400732589}"/>
                </a:ext>
              </a:extLst>
            </p:cNvPr>
            <p:cNvSpPr>
              <a:spLocks/>
            </p:cNvSpPr>
            <p:nvPr/>
          </p:nvSpPr>
          <p:spPr bwMode="gray">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 name="Freeform 255">
              <a:extLst>
                <a:ext uri="{FF2B5EF4-FFF2-40B4-BE49-F238E27FC236}">
                  <a16:creationId xmlns:a16="http://schemas.microsoft.com/office/drawing/2014/main" xmlns="" id="{FEDFD43E-9DEA-4E8F-8810-3AA56FD20C6B}"/>
                </a:ext>
              </a:extLst>
            </p:cNvPr>
            <p:cNvSpPr>
              <a:spLocks/>
            </p:cNvSpPr>
            <p:nvPr/>
          </p:nvSpPr>
          <p:spPr bwMode="gray">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8" name="Freeform 256">
              <a:extLst>
                <a:ext uri="{FF2B5EF4-FFF2-40B4-BE49-F238E27FC236}">
                  <a16:creationId xmlns:a16="http://schemas.microsoft.com/office/drawing/2014/main" xmlns="" id="{7706443D-8DDC-4A6C-91FE-C88769B0B773}"/>
                </a:ext>
              </a:extLst>
            </p:cNvPr>
            <p:cNvSpPr>
              <a:spLocks/>
            </p:cNvSpPr>
            <p:nvPr/>
          </p:nvSpPr>
          <p:spPr bwMode="gray">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9" name="Freeform 257">
              <a:extLst>
                <a:ext uri="{FF2B5EF4-FFF2-40B4-BE49-F238E27FC236}">
                  <a16:creationId xmlns:a16="http://schemas.microsoft.com/office/drawing/2014/main" xmlns="" id="{6441A9D6-AFAB-4E6D-A9F8-2E80832258CB}"/>
                </a:ext>
              </a:extLst>
            </p:cNvPr>
            <p:cNvSpPr>
              <a:spLocks/>
            </p:cNvSpPr>
            <p:nvPr/>
          </p:nvSpPr>
          <p:spPr bwMode="gray">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0" name="Freeform 258">
              <a:extLst>
                <a:ext uri="{FF2B5EF4-FFF2-40B4-BE49-F238E27FC236}">
                  <a16:creationId xmlns:a16="http://schemas.microsoft.com/office/drawing/2014/main" xmlns="" id="{FB9C569A-EC30-48CB-B490-405E259ADDD8}"/>
                </a:ext>
              </a:extLst>
            </p:cNvPr>
            <p:cNvSpPr>
              <a:spLocks/>
            </p:cNvSpPr>
            <p:nvPr/>
          </p:nvSpPr>
          <p:spPr bwMode="gray">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1" name="Freeform 259">
              <a:extLst>
                <a:ext uri="{FF2B5EF4-FFF2-40B4-BE49-F238E27FC236}">
                  <a16:creationId xmlns:a16="http://schemas.microsoft.com/office/drawing/2014/main" xmlns="" id="{96062C6C-10FE-448E-97C7-BAFF4BC84A04}"/>
                </a:ext>
              </a:extLst>
            </p:cNvPr>
            <p:cNvSpPr>
              <a:spLocks/>
            </p:cNvSpPr>
            <p:nvPr/>
          </p:nvSpPr>
          <p:spPr bwMode="gray">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2" name="Freeform 260">
              <a:extLst>
                <a:ext uri="{FF2B5EF4-FFF2-40B4-BE49-F238E27FC236}">
                  <a16:creationId xmlns:a16="http://schemas.microsoft.com/office/drawing/2014/main" xmlns="" id="{05CBF3C1-2302-423D-A671-4BCFE5F8A197}"/>
                </a:ext>
              </a:extLst>
            </p:cNvPr>
            <p:cNvSpPr>
              <a:spLocks/>
            </p:cNvSpPr>
            <p:nvPr/>
          </p:nvSpPr>
          <p:spPr bwMode="gray">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3" name="Freeform 261">
              <a:extLst>
                <a:ext uri="{FF2B5EF4-FFF2-40B4-BE49-F238E27FC236}">
                  <a16:creationId xmlns:a16="http://schemas.microsoft.com/office/drawing/2014/main" xmlns="" id="{1A6F18D9-E499-4B32-93D6-D8ADD90C515B}"/>
                </a:ext>
              </a:extLst>
            </p:cNvPr>
            <p:cNvSpPr>
              <a:spLocks/>
            </p:cNvSpPr>
            <p:nvPr/>
          </p:nvSpPr>
          <p:spPr bwMode="gray">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4" name="Freeform 262">
              <a:extLst>
                <a:ext uri="{FF2B5EF4-FFF2-40B4-BE49-F238E27FC236}">
                  <a16:creationId xmlns:a16="http://schemas.microsoft.com/office/drawing/2014/main" xmlns="" id="{20767341-2F70-4103-9EC5-4CECE5AA6DE3}"/>
                </a:ext>
              </a:extLst>
            </p:cNvPr>
            <p:cNvSpPr>
              <a:spLocks/>
            </p:cNvSpPr>
            <p:nvPr/>
          </p:nvSpPr>
          <p:spPr bwMode="gray">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5" name="Freeform 263">
              <a:extLst>
                <a:ext uri="{FF2B5EF4-FFF2-40B4-BE49-F238E27FC236}">
                  <a16:creationId xmlns:a16="http://schemas.microsoft.com/office/drawing/2014/main" xmlns="" id="{BE3E9718-F732-463F-BDBD-782064D84C24}"/>
                </a:ext>
              </a:extLst>
            </p:cNvPr>
            <p:cNvSpPr>
              <a:spLocks/>
            </p:cNvSpPr>
            <p:nvPr/>
          </p:nvSpPr>
          <p:spPr bwMode="gray">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6" name="Freeform 264">
              <a:extLst>
                <a:ext uri="{FF2B5EF4-FFF2-40B4-BE49-F238E27FC236}">
                  <a16:creationId xmlns:a16="http://schemas.microsoft.com/office/drawing/2014/main" xmlns="" id="{D6036FE3-C7A5-4913-9935-3F6D3978D483}"/>
                </a:ext>
              </a:extLst>
            </p:cNvPr>
            <p:cNvSpPr>
              <a:spLocks/>
            </p:cNvSpPr>
            <p:nvPr/>
          </p:nvSpPr>
          <p:spPr bwMode="gray">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7" name="Freeform 265">
              <a:extLst>
                <a:ext uri="{FF2B5EF4-FFF2-40B4-BE49-F238E27FC236}">
                  <a16:creationId xmlns:a16="http://schemas.microsoft.com/office/drawing/2014/main" xmlns="" id="{341EFC7B-BE83-447A-BBDA-04AB52A27266}"/>
                </a:ext>
              </a:extLst>
            </p:cNvPr>
            <p:cNvSpPr>
              <a:spLocks/>
            </p:cNvSpPr>
            <p:nvPr/>
          </p:nvSpPr>
          <p:spPr bwMode="gray">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8" name="Freeform 266">
              <a:extLst>
                <a:ext uri="{FF2B5EF4-FFF2-40B4-BE49-F238E27FC236}">
                  <a16:creationId xmlns:a16="http://schemas.microsoft.com/office/drawing/2014/main" xmlns="" id="{89829EFB-F694-4200-B6E1-FC0A93FB96A9}"/>
                </a:ext>
              </a:extLst>
            </p:cNvPr>
            <p:cNvSpPr>
              <a:spLocks/>
            </p:cNvSpPr>
            <p:nvPr/>
          </p:nvSpPr>
          <p:spPr bwMode="gray">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9" name="Freeform 267">
              <a:extLst>
                <a:ext uri="{FF2B5EF4-FFF2-40B4-BE49-F238E27FC236}">
                  <a16:creationId xmlns:a16="http://schemas.microsoft.com/office/drawing/2014/main" xmlns="" id="{79A680FE-4AD9-4F80-B773-046473FCB979}"/>
                </a:ext>
              </a:extLst>
            </p:cNvPr>
            <p:cNvSpPr>
              <a:spLocks/>
            </p:cNvSpPr>
            <p:nvPr/>
          </p:nvSpPr>
          <p:spPr bwMode="gray">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0" name="Freeform 268">
              <a:extLst>
                <a:ext uri="{FF2B5EF4-FFF2-40B4-BE49-F238E27FC236}">
                  <a16:creationId xmlns:a16="http://schemas.microsoft.com/office/drawing/2014/main" xmlns="" id="{814A3D03-5D1F-42A6-9745-8962F6AEF737}"/>
                </a:ext>
              </a:extLst>
            </p:cNvPr>
            <p:cNvSpPr>
              <a:spLocks/>
            </p:cNvSpPr>
            <p:nvPr/>
          </p:nvSpPr>
          <p:spPr bwMode="gray">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1" name="Freeform 269">
              <a:extLst>
                <a:ext uri="{FF2B5EF4-FFF2-40B4-BE49-F238E27FC236}">
                  <a16:creationId xmlns:a16="http://schemas.microsoft.com/office/drawing/2014/main" xmlns="" id="{5F860A96-B2F4-4FE3-891D-F7640E9D1091}"/>
                </a:ext>
              </a:extLst>
            </p:cNvPr>
            <p:cNvSpPr>
              <a:spLocks/>
            </p:cNvSpPr>
            <p:nvPr/>
          </p:nvSpPr>
          <p:spPr bwMode="gray">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2" name="Freeform 270">
              <a:extLst>
                <a:ext uri="{FF2B5EF4-FFF2-40B4-BE49-F238E27FC236}">
                  <a16:creationId xmlns:a16="http://schemas.microsoft.com/office/drawing/2014/main" xmlns="" id="{04CD2FBC-B482-4AFD-941F-7B6BAFF1B81D}"/>
                </a:ext>
              </a:extLst>
            </p:cNvPr>
            <p:cNvSpPr>
              <a:spLocks/>
            </p:cNvSpPr>
            <p:nvPr/>
          </p:nvSpPr>
          <p:spPr bwMode="gray">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3" name="Freeform 271">
              <a:extLst>
                <a:ext uri="{FF2B5EF4-FFF2-40B4-BE49-F238E27FC236}">
                  <a16:creationId xmlns:a16="http://schemas.microsoft.com/office/drawing/2014/main" xmlns="" id="{67924286-8582-4134-8B17-14709BD9DCFD}"/>
                </a:ext>
              </a:extLst>
            </p:cNvPr>
            <p:cNvSpPr>
              <a:spLocks/>
            </p:cNvSpPr>
            <p:nvPr/>
          </p:nvSpPr>
          <p:spPr bwMode="gray">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4" name="Freeform 272">
              <a:extLst>
                <a:ext uri="{FF2B5EF4-FFF2-40B4-BE49-F238E27FC236}">
                  <a16:creationId xmlns:a16="http://schemas.microsoft.com/office/drawing/2014/main" xmlns="" id="{BA3B1B3E-F9A0-4BFA-985C-6000912A249A}"/>
                </a:ext>
              </a:extLst>
            </p:cNvPr>
            <p:cNvSpPr>
              <a:spLocks/>
            </p:cNvSpPr>
            <p:nvPr/>
          </p:nvSpPr>
          <p:spPr bwMode="gray">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5" name="Freeform 273">
              <a:extLst>
                <a:ext uri="{FF2B5EF4-FFF2-40B4-BE49-F238E27FC236}">
                  <a16:creationId xmlns:a16="http://schemas.microsoft.com/office/drawing/2014/main" xmlns="" id="{B878141F-893C-46D8-B4E7-DDA3B077AC26}"/>
                </a:ext>
              </a:extLst>
            </p:cNvPr>
            <p:cNvSpPr>
              <a:spLocks/>
            </p:cNvSpPr>
            <p:nvPr/>
          </p:nvSpPr>
          <p:spPr bwMode="gray">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6" name="Freeform 274">
              <a:extLst>
                <a:ext uri="{FF2B5EF4-FFF2-40B4-BE49-F238E27FC236}">
                  <a16:creationId xmlns:a16="http://schemas.microsoft.com/office/drawing/2014/main" xmlns="" id="{1A2D8983-0BFA-472E-838C-BE4C4262310B}"/>
                </a:ext>
              </a:extLst>
            </p:cNvPr>
            <p:cNvSpPr>
              <a:spLocks/>
            </p:cNvSpPr>
            <p:nvPr/>
          </p:nvSpPr>
          <p:spPr bwMode="gray">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7" name="Freeform 275">
              <a:extLst>
                <a:ext uri="{FF2B5EF4-FFF2-40B4-BE49-F238E27FC236}">
                  <a16:creationId xmlns:a16="http://schemas.microsoft.com/office/drawing/2014/main" xmlns="" id="{6198257D-03D7-48EF-9D2E-25013DFB026B}"/>
                </a:ext>
              </a:extLst>
            </p:cNvPr>
            <p:cNvSpPr>
              <a:spLocks/>
            </p:cNvSpPr>
            <p:nvPr/>
          </p:nvSpPr>
          <p:spPr bwMode="gray">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8" name="Freeform 276">
              <a:extLst>
                <a:ext uri="{FF2B5EF4-FFF2-40B4-BE49-F238E27FC236}">
                  <a16:creationId xmlns:a16="http://schemas.microsoft.com/office/drawing/2014/main" xmlns="" id="{D4A32E88-AFDD-4662-9076-D31531930B58}"/>
                </a:ext>
              </a:extLst>
            </p:cNvPr>
            <p:cNvSpPr>
              <a:spLocks/>
            </p:cNvSpPr>
            <p:nvPr/>
          </p:nvSpPr>
          <p:spPr bwMode="gray">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9" name="Freeform 277">
              <a:extLst>
                <a:ext uri="{FF2B5EF4-FFF2-40B4-BE49-F238E27FC236}">
                  <a16:creationId xmlns:a16="http://schemas.microsoft.com/office/drawing/2014/main" xmlns="" id="{F61D2FF3-F920-4E38-939F-759F41A23AE2}"/>
                </a:ext>
              </a:extLst>
            </p:cNvPr>
            <p:cNvSpPr>
              <a:spLocks/>
            </p:cNvSpPr>
            <p:nvPr/>
          </p:nvSpPr>
          <p:spPr bwMode="gray">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0" name="Freeform 278">
              <a:extLst>
                <a:ext uri="{FF2B5EF4-FFF2-40B4-BE49-F238E27FC236}">
                  <a16:creationId xmlns:a16="http://schemas.microsoft.com/office/drawing/2014/main" xmlns="" id="{89B6A4D0-6599-40EF-8180-FF85EF4397B0}"/>
                </a:ext>
              </a:extLst>
            </p:cNvPr>
            <p:cNvSpPr>
              <a:spLocks/>
            </p:cNvSpPr>
            <p:nvPr/>
          </p:nvSpPr>
          <p:spPr bwMode="gray">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1" name="Freeform 279">
              <a:extLst>
                <a:ext uri="{FF2B5EF4-FFF2-40B4-BE49-F238E27FC236}">
                  <a16:creationId xmlns:a16="http://schemas.microsoft.com/office/drawing/2014/main" xmlns="" id="{447542E5-5EE4-47DB-B947-8C68C71F03C7}"/>
                </a:ext>
              </a:extLst>
            </p:cNvPr>
            <p:cNvSpPr>
              <a:spLocks/>
            </p:cNvSpPr>
            <p:nvPr/>
          </p:nvSpPr>
          <p:spPr bwMode="gray">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2" name="Freeform 280">
              <a:extLst>
                <a:ext uri="{FF2B5EF4-FFF2-40B4-BE49-F238E27FC236}">
                  <a16:creationId xmlns:a16="http://schemas.microsoft.com/office/drawing/2014/main" xmlns="" id="{AA01F908-67F6-4D15-8716-37415FBF53CD}"/>
                </a:ext>
              </a:extLst>
            </p:cNvPr>
            <p:cNvSpPr>
              <a:spLocks/>
            </p:cNvSpPr>
            <p:nvPr/>
          </p:nvSpPr>
          <p:spPr bwMode="gray">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3" name="Freeform 281">
              <a:extLst>
                <a:ext uri="{FF2B5EF4-FFF2-40B4-BE49-F238E27FC236}">
                  <a16:creationId xmlns:a16="http://schemas.microsoft.com/office/drawing/2014/main" xmlns="" id="{D964C1CF-9E29-4988-89FE-EB986EB6D063}"/>
                </a:ext>
              </a:extLst>
            </p:cNvPr>
            <p:cNvSpPr>
              <a:spLocks/>
            </p:cNvSpPr>
            <p:nvPr/>
          </p:nvSpPr>
          <p:spPr bwMode="gray">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4" name="Freeform 282">
              <a:extLst>
                <a:ext uri="{FF2B5EF4-FFF2-40B4-BE49-F238E27FC236}">
                  <a16:creationId xmlns:a16="http://schemas.microsoft.com/office/drawing/2014/main" xmlns="" id="{EFDD62AE-36CC-4321-A3B6-ACEBB309706D}"/>
                </a:ext>
              </a:extLst>
            </p:cNvPr>
            <p:cNvSpPr>
              <a:spLocks/>
            </p:cNvSpPr>
            <p:nvPr/>
          </p:nvSpPr>
          <p:spPr bwMode="gray">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5" name="Freeform 283">
              <a:extLst>
                <a:ext uri="{FF2B5EF4-FFF2-40B4-BE49-F238E27FC236}">
                  <a16:creationId xmlns:a16="http://schemas.microsoft.com/office/drawing/2014/main" xmlns="" id="{321858DD-C52E-4F5A-9854-2A99701E8659}"/>
                </a:ext>
              </a:extLst>
            </p:cNvPr>
            <p:cNvSpPr>
              <a:spLocks/>
            </p:cNvSpPr>
            <p:nvPr/>
          </p:nvSpPr>
          <p:spPr bwMode="gray">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6" name="Freeform 284">
              <a:extLst>
                <a:ext uri="{FF2B5EF4-FFF2-40B4-BE49-F238E27FC236}">
                  <a16:creationId xmlns:a16="http://schemas.microsoft.com/office/drawing/2014/main" xmlns="" id="{32F14691-B856-4E90-BC87-9B8EE174ADB5}"/>
                </a:ext>
              </a:extLst>
            </p:cNvPr>
            <p:cNvSpPr>
              <a:spLocks/>
            </p:cNvSpPr>
            <p:nvPr/>
          </p:nvSpPr>
          <p:spPr bwMode="gray">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7" name="Freeform 285">
              <a:extLst>
                <a:ext uri="{FF2B5EF4-FFF2-40B4-BE49-F238E27FC236}">
                  <a16:creationId xmlns:a16="http://schemas.microsoft.com/office/drawing/2014/main" xmlns="" id="{9FEEEC40-8144-455F-8B68-925E29633E37}"/>
                </a:ext>
              </a:extLst>
            </p:cNvPr>
            <p:cNvSpPr>
              <a:spLocks/>
            </p:cNvSpPr>
            <p:nvPr/>
          </p:nvSpPr>
          <p:spPr bwMode="gray">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8" name="Freeform 286">
              <a:extLst>
                <a:ext uri="{FF2B5EF4-FFF2-40B4-BE49-F238E27FC236}">
                  <a16:creationId xmlns:a16="http://schemas.microsoft.com/office/drawing/2014/main" xmlns="" id="{8E42BEEA-A5A2-4584-B309-974AC85CEEDD}"/>
                </a:ext>
              </a:extLst>
            </p:cNvPr>
            <p:cNvSpPr>
              <a:spLocks/>
            </p:cNvSpPr>
            <p:nvPr/>
          </p:nvSpPr>
          <p:spPr bwMode="gray">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9" name="Freeform 287">
              <a:extLst>
                <a:ext uri="{FF2B5EF4-FFF2-40B4-BE49-F238E27FC236}">
                  <a16:creationId xmlns:a16="http://schemas.microsoft.com/office/drawing/2014/main" xmlns="" id="{E3E96936-B3BB-491E-AC27-D6F717C9427C}"/>
                </a:ext>
              </a:extLst>
            </p:cNvPr>
            <p:cNvSpPr>
              <a:spLocks/>
            </p:cNvSpPr>
            <p:nvPr/>
          </p:nvSpPr>
          <p:spPr bwMode="gray">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0" name="Freeform 288">
              <a:extLst>
                <a:ext uri="{FF2B5EF4-FFF2-40B4-BE49-F238E27FC236}">
                  <a16:creationId xmlns:a16="http://schemas.microsoft.com/office/drawing/2014/main" xmlns="" id="{39819C3D-2703-4653-92B6-92E3E5B81FEC}"/>
                </a:ext>
              </a:extLst>
            </p:cNvPr>
            <p:cNvSpPr>
              <a:spLocks/>
            </p:cNvSpPr>
            <p:nvPr/>
          </p:nvSpPr>
          <p:spPr bwMode="gray">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1" name="Freeform 289">
              <a:extLst>
                <a:ext uri="{FF2B5EF4-FFF2-40B4-BE49-F238E27FC236}">
                  <a16:creationId xmlns:a16="http://schemas.microsoft.com/office/drawing/2014/main" xmlns="" id="{4382D90C-AAA7-4239-83B4-C66C576F8087}"/>
                </a:ext>
              </a:extLst>
            </p:cNvPr>
            <p:cNvSpPr>
              <a:spLocks/>
            </p:cNvSpPr>
            <p:nvPr/>
          </p:nvSpPr>
          <p:spPr bwMode="gray">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2" name="Freeform 290">
              <a:extLst>
                <a:ext uri="{FF2B5EF4-FFF2-40B4-BE49-F238E27FC236}">
                  <a16:creationId xmlns:a16="http://schemas.microsoft.com/office/drawing/2014/main" xmlns="" id="{B6310A0B-9590-4669-AD3C-29A7B1D7C3DA}"/>
                </a:ext>
              </a:extLst>
            </p:cNvPr>
            <p:cNvSpPr>
              <a:spLocks/>
            </p:cNvSpPr>
            <p:nvPr/>
          </p:nvSpPr>
          <p:spPr bwMode="gray">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3" name="Freeform 291">
              <a:extLst>
                <a:ext uri="{FF2B5EF4-FFF2-40B4-BE49-F238E27FC236}">
                  <a16:creationId xmlns:a16="http://schemas.microsoft.com/office/drawing/2014/main" xmlns="" id="{3DEE2773-3542-4653-9CB3-08BE960078A3}"/>
                </a:ext>
              </a:extLst>
            </p:cNvPr>
            <p:cNvSpPr>
              <a:spLocks/>
            </p:cNvSpPr>
            <p:nvPr/>
          </p:nvSpPr>
          <p:spPr bwMode="gray">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4" name="Freeform 292">
              <a:extLst>
                <a:ext uri="{FF2B5EF4-FFF2-40B4-BE49-F238E27FC236}">
                  <a16:creationId xmlns:a16="http://schemas.microsoft.com/office/drawing/2014/main" xmlns="" id="{BF87080C-0E1D-411B-AB7D-F5117914ED28}"/>
                </a:ext>
              </a:extLst>
            </p:cNvPr>
            <p:cNvSpPr>
              <a:spLocks/>
            </p:cNvSpPr>
            <p:nvPr/>
          </p:nvSpPr>
          <p:spPr bwMode="gray">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5" name="Freeform 293">
              <a:extLst>
                <a:ext uri="{FF2B5EF4-FFF2-40B4-BE49-F238E27FC236}">
                  <a16:creationId xmlns:a16="http://schemas.microsoft.com/office/drawing/2014/main" xmlns="" id="{9A6AF575-EDD8-438B-9852-59E4BE69DD8F}"/>
                </a:ext>
              </a:extLst>
            </p:cNvPr>
            <p:cNvSpPr>
              <a:spLocks/>
            </p:cNvSpPr>
            <p:nvPr/>
          </p:nvSpPr>
          <p:spPr bwMode="gray">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6" name="Freeform 294">
              <a:extLst>
                <a:ext uri="{FF2B5EF4-FFF2-40B4-BE49-F238E27FC236}">
                  <a16:creationId xmlns:a16="http://schemas.microsoft.com/office/drawing/2014/main" xmlns="" id="{0198F28C-FF0D-4350-B6D1-A8F38C96F906}"/>
                </a:ext>
              </a:extLst>
            </p:cNvPr>
            <p:cNvSpPr>
              <a:spLocks/>
            </p:cNvSpPr>
            <p:nvPr/>
          </p:nvSpPr>
          <p:spPr bwMode="gray">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7" name="Freeform 295">
              <a:extLst>
                <a:ext uri="{FF2B5EF4-FFF2-40B4-BE49-F238E27FC236}">
                  <a16:creationId xmlns:a16="http://schemas.microsoft.com/office/drawing/2014/main" xmlns="" id="{16D5A0DB-E64A-4AD6-B7AB-C01F056F350A}"/>
                </a:ext>
              </a:extLst>
            </p:cNvPr>
            <p:cNvSpPr>
              <a:spLocks/>
            </p:cNvSpPr>
            <p:nvPr/>
          </p:nvSpPr>
          <p:spPr bwMode="gray">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8" name="Freeform 296">
              <a:extLst>
                <a:ext uri="{FF2B5EF4-FFF2-40B4-BE49-F238E27FC236}">
                  <a16:creationId xmlns:a16="http://schemas.microsoft.com/office/drawing/2014/main" xmlns="" id="{500DBFA9-39EB-409D-BE8B-43E429EF213C}"/>
                </a:ext>
              </a:extLst>
            </p:cNvPr>
            <p:cNvSpPr>
              <a:spLocks/>
            </p:cNvSpPr>
            <p:nvPr/>
          </p:nvSpPr>
          <p:spPr bwMode="gray">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9" name="Freeform 297">
              <a:extLst>
                <a:ext uri="{FF2B5EF4-FFF2-40B4-BE49-F238E27FC236}">
                  <a16:creationId xmlns:a16="http://schemas.microsoft.com/office/drawing/2014/main" xmlns="" id="{ED3D14D6-49BA-4BB1-86EB-3121BD09F29D}"/>
                </a:ext>
              </a:extLst>
            </p:cNvPr>
            <p:cNvSpPr>
              <a:spLocks/>
            </p:cNvSpPr>
            <p:nvPr/>
          </p:nvSpPr>
          <p:spPr bwMode="gray">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0" name="Freeform 298">
              <a:extLst>
                <a:ext uri="{FF2B5EF4-FFF2-40B4-BE49-F238E27FC236}">
                  <a16:creationId xmlns:a16="http://schemas.microsoft.com/office/drawing/2014/main" xmlns="" id="{A78BE8CF-B3AF-4D78-9930-48A926BE44B7}"/>
                </a:ext>
              </a:extLst>
            </p:cNvPr>
            <p:cNvSpPr>
              <a:spLocks/>
            </p:cNvSpPr>
            <p:nvPr/>
          </p:nvSpPr>
          <p:spPr bwMode="gray">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1" name="Freeform 299">
              <a:extLst>
                <a:ext uri="{FF2B5EF4-FFF2-40B4-BE49-F238E27FC236}">
                  <a16:creationId xmlns:a16="http://schemas.microsoft.com/office/drawing/2014/main" xmlns="" id="{4A96679B-5E8F-41CC-89E3-5CFF80CEA8BA}"/>
                </a:ext>
              </a:extLst>
            </p:cNvPr>
            <p:cNvSpPr>
              <a:spLocks/>
            </p:cNvSpPr>
            <p:nvPr/>
          </p:nvSpPr>
          <p:spPr bwMode="gray">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2" name="Freeform 300">
              <a:extLst>
                <a:ext uri="{FF2B5EF4-FFF2-40B4-BE49-F238E27FC236}">
                  <a16:creationId xmlns:a16="http://schemas.microsoft.com/office/drawing/2014/main" xmlns="" id="{3B12E98E-8857-499F-A414-3CB5CAF9FC53}"/>
                </a:ext>
              </a:extLst>
            </p:cNvPr>
            <p:cNvSpPr>
              <a:spLocks/>
            </p:cNvSpPr>
            <p:nvPr/>
          </p:nvSpPr>
          <p:spPr bwMode="gray">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3" name="Freeform 301">
              <a:extLst>
                <a:ext uri="{FF2B5EF4-FFF2-40B4-BE49-F238E27FC236}">
                  <a16:creationId xmlns:a16="http://schemas.microsoft.com/office/drawing/2014/main" xmlns="" id="{AB36F65A-1AA9-4A7E-8B64-45BD8FA12300}"/>
                </a:ext>
              </a:extLst>
            </p:cNvPr>
            <p:cNvSpPr>
              <a:spLocks/>
            </p:cNvSpPr>
            <p:nvPr/>
          </p:nvSpPr>
          <p:spPr bwMode="gray">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4" name="Freeform 302">
              <a:extLst>
                <a:ext uri="{FF2B5EF4-FFF2-40B4-BE49-F238E27FC236}">
                  <a16:creationId xmlns:a16="http://schemas.microsoft.com/office/drawing/2014/main" xmlns="" id="{DC8A727D-1671-452F-9BDC-775D621912B4}"/>
                </a:ext>
              </a:extLst>
            </p:cNvPr>
            <p:cNvSpPr>
              <a:spLocks/>
            </p:cNvSpPr>
            <p:nvPr/>
          </p:nvSpPr>
          <p:spPr bwMode="gray">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5" name="Freeform 303">
              <a:extLst>
                <a:ext uri="{FF2B5EF4-FFF2-40B4-BE49-F238E27FC236}">
                  <a16:creationId xmlns:a16="http://schemas.microsoft.com/office/drawing/2014/main" xmlns="" id="{719BCBE1-3232-47B1-A4F8-6C36DEA6486A}"/>
                </a:ext>
              </a:extLst>
            </p:cNvPr>
            <p:cNvSpPr>
              <a:spLocks/>
            </p:cNvSpPr>
            <p:nvPr/>
          </p:nvSpPr>
          <p:spPr bwMode="gray">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6" name="Freeform 304">
              <a:extLst>
                <a:ext uri="{FF2B5EF4-FFF2-40B4-BE49-F238E27FC236}">
                  <a16:creationId xmlns:a16="http://schemas.microsoft.com/office/drawing/2014/main" xmlns="" id="{E8D98FEA-824B-4F15-801F-36A172688D1F}"/>
                </a:ext>
              </a:extLst>
            </p:cNvPr>
            <p:cNvSpPr>
              <a:spLocks/>
            </p:cNvSpPr>
            <p:nvPr/>
          </p:nvSpPr>
          <p:spPr bwMode="gray">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7" name="Freeform 305">
              <a:extLst>
                <a:ext uri="{FF2B5EF4-FFF2-40B4-BE49-F238E27FC236}">
                  <a16:creationId xmlns:a16="http://schemas.microsoft.com/office/drawing/2014/main" xmlns="" id="{9845C11F-C0E6-490D-8776-674A3186F546}"/>
                </a:ext>
              </a:extLst>
            </p:cNvPr>
            <p:cNvSpPr>
              <a:spLocks/>
            </p:cNvSpPr>
            <p:nvPr/>
          </p:nvSpPr>
          <p:spPr bwMode="gray">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8" name="Freeform 306">
              <a:extLst>
                <a:ext uri="{FF2B5EF4-FFF2-40B4-BE49-F238E27FC236}">
                  <a16:creationId xmlns:a16="http://schemas.microsoft.com/office/drawing/2014/main" xmlns="" id="{E253616B-6681-446A-8289-82C3E223A8CF}"/>
                </a:ext>
              </a:extLst>
            </p:cNvPr>
            <p:cNvSpPr>
              <a:spLocks/>
            </p:cNvSpPr>
            <p:nvPr/>
          </p:nvSpPr>
          <p:spPr bwMode="gray">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9" name="Freeform 307">
              <a:extLst>
                <a:ext uri="{FF2B5EF4-FFF2-40B4-BE49-F238E27FC236}">
                  <a16:creationId xmlns:a16="http://schemas.microsoft.com/office/drawing/2014/main" xmlns="" id="{1377613E-92AC-43B5-97AF-937CD85EA957}"/>
                </a:ext>
              </a:extLst>
            </p:cNvPr>
            <p:cNvSpPr>
              <a:spLocks/>
            </p:cNvSpPr>
            <p:nvPr/>
          </p:nvSpPr>
          <p:spPr bwMode="gray">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0" name="Freeform 308">
              <a:extLst>
                <a:ext uri="{FF2B5EF4-FFF2-40B4-BE49-F238E27FC236}">
                  <a16:creationId xmlns:a16="http://schemas.microsoft.com/office/drawing/2014/main" xmlns="" id="{44DDF5E6-FFB4-4282-89B9-FB58015353CD}"/>
                </a:ext>
              </a:extLst>
            </p:cNvPr>
            <p:cNvSpPr>
              <a:spLocks/>
            </p:cNvSpPr>
            <p:nvPr/>
          </p:nvSpPr>
          <p:spPr bwMode="gray">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1" name="Freeform 309">
              <a:extLst>
                <a:ext uri="{FF2B5EF4-FFF2-40B4-BE49-F238E27FC236}">
                  <a16:creationId xmlns:a16="http://schemas.microsoft.com/office/drawing/2014/main" xmlns="" id="{79CA045B-B4D2-43B7-A695-04B4253FE78D}"/>
                </a:ext>
              </a:extLst>
            </p:cNvPr>
            <p:cNvSpPr>
              <a:spLocks/>
            </p:cNvSpPr>
            <p:nvPr/>
          </p:nvSpPr>
          <p:spPr bwMode="gray">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2" name="Freeform 310">
              <a:extLst>
                <a:ext uri="{FF2B5EF4-FFF2-40B4-BE49-F238E27FC236}">
                  <a16:creationId xmlns:a16="http://schemas.microsoft.com/office/drawing/2014/main" xmlns="" id="{A7057762-EC55-4AFB-BC82-6C64ED8CFF53}"/>
                </a:ext>
              </a:extLst>
            </p:cNvPr>
            <p:cNvSpPr>
              <a:spLocks/>
            </p:cNvSpPr>
            <p:nvPr/>
          </p:nvSpPr>
          <p:spPr bwMode="gray">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3" name="Freeform 311">
              <a:extLst>
                <a:ext uri="{FF2B5EF4-FFF2-40B4-BE49-F238E27FC236}">
                  <a16:creationId xmlns:a16="http://schemas.microsoft.com/office/drawing/2014/main" xmlns="" id="{86A7299E-65A2-4835-9B06-3735322B4F5C}"/>
                </a:ext>
              </a:extLst>
            </p:cNvPr>
            <p:cNvSpPr>
              <a:spLocks/>
            </p:cNvSpPr>
            <p:nvPr/>
          </p:nvSpPr>
          <p:spPr bwMode="gray">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4" name="Freeform 312">
              <a:extLst>
                <a:ext uri="{FF2B5EF4-FFF2-40B4-BE49-F238E27FC236}">
                  <a16:creationId xmlns:a16="http://schemas.microsoft.com/office/drawing/2014/main" xmlns="" id="{2F1667C6-1AC7-45F0-8002-5536F152C409}"/>
                </a:ext>
              </a:extLst>
            </p:cNvPr>
            <p:cNvSpPr>
              <a:spLocks/>
            </p:cNvSpPr>
            <p:nvPr/>
          </p:nvSpPr>
          <p:spPr bwMode="gray">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5" name="Freeform 313">
              <a:extLst>
                <a:ext uri="{FF2B5EF4-FFF2-40B4-BE49-F238E27FC236}">
                  <a16:creationId xmlns:a16="http://schemas.microsoft.com/office/drawing/2014/main" xmlns="" id="{8E706600-5CFA-4947-B7AB-5FB43CAA5B8A}"/>
                </a:ext>
              </a:extLst>
            </p:cNvPr>
            <p:cNvSpPr>
              <a:spLocks/>
            </p:cNvSpPr>
            <p:nvPr/>
          </p:nvSpPr>
          <p:spPr bwMode="gray">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196" name="组合 314">
            <a:extLst>
              <a:ext uri="{FF2B5EF4-FFF2-40B4-BE49-F238E27FC236}">
                <a16:creationId xmlns:a16="http://schemas.microsoft.com/office/drawing/2014/main" xmlns="" id="{18F57176-2AA0-4EB8-89D9-9BF4A406DE04}"/>
              </a:ext>
            </a:extLst>
          </p:cNvPr>
          <p:cNvGrpSpPr>
            <a:grpSpLocks/>
          </p:cNvGrpSpPr>
          <p:nvPr/>
        </p:nvGrpSpPr>
        <p:grpSpPr bwMode="gray">
          <a:xfrm>
            <a:off x="3286463" y="4330529"/>
            <a:ext cx="607128" cy="717088"/>
            <a:chOff x="1789113" y="906463"/>
            <a:chExt cx="665163" cy="723900"/>
          </a:xfrm>
          <a:solidFill>
            <a:sysClr val="windowText" lastClr="000000">
              <a:lumMod val="65000"/>
              <a:lumOff val="35000"/>
            </a:sysClr>
          </a:solidFill>
        </p:grpSpPr>
        <p:sp>
          <p:nvSpPr>
            <p:cNvPr id="197" name="Freeform 252">
              <a:extLst>
                <a:ext uri="{FF2B5EF4-FFF2-40B4-BE49-F238E27FC236}">
                  <a16:creationId xmlns:a16="http://schemas.microsoft.com/office/drawing/2014/main" xmlns="" id="{5BA81F64-92B1-405C-A19A-3A597D466D44}"/>
                </a:ext>
              </a:extLst>
            </p:cNvPr>
            <p:cNvSpPr>
              <a:spLocks/>
            </p:cNvSpPr>
            <p:nvPr/>
          </p:nvSpPr>
          <p:spPr bwMode="gray">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8" name="Freeform 253">
              <a:extLst>
                <a:ext uri="{FF2B5EF4-FFF2-40B4-BE49-F238E27FC236}">
                  <a16:creationId xmlns:a16="http://schemas.microsoft.com/office/drawing/2014/main" xmlns="" id="{1AE95D7D-87BE-4111-8A10-20244EC0DA6E}"/>
                </a:ext>
              </a:extLst>
            </p:cNvPr>
            <p:cNvSpPr>
              <a:spLocks/>
            </p:cNvSpPr>
            <p:nvPr/>
          </p:nvSpPr>
          <p:spPr bwMode="gray">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9" name="Freeform 254">
              <a:extLst>
                <a:ext uri="{FF2B5EF4-FFF2-40B4-BE49-F238E27FC236}">
                  <a16:creationId xmlns:a16="http://schemas.microsoft.com/office/drawing/2014/main" xmlns="" id="{F03B27F7-4230-438E-A8F8-7476EFC4EEF3}"/>
                </a:ext>
              </a:extLst>
            </p:cNvPr>
            <p:cNvSpPr>
              <a:spLocks/>
            </p:cNvSpPr>
            <p:nvPr/>
          </p:nvSpPr>
          <p:spPr bwMode="gray">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0" name="Freeform 255">
              <a:extLst>
                <a:ext uri="{FF2B5EF4-FFF2-40B4-BE49-F238E27FC236}">
                  <a16:creationId xmlns:a16="http://schemas.microsoft.com/office/drawing/2014/main" xmlns="" id="{380F62AF-B23A-4407-BF4F-B1939B3A720C}"/>
                </a:ext>
              </a:extLst>
            </p:cNvPr>
            <p:cNvSpPr>
              <a:spLocks/>
            </p:cNvSpPr>
            <p:nvPr/>
          </p:nvSpPr>
          <p:spPr bwMode="gray">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1" name="Freeform 256">
              <a:extLst>
                <a:ext uri="{FF2B5EF4-FFF2-40B4-BE49-F238E27FC236}">
                  <a16:creationId xmlns:a16="http://schemas.microsoft.com/office/drawing/2014/main" xmlns="" id="{A46885A8-7363-4CC1-B870-8BED94FEAD35}"/>
                </a:ext>
              </a:extLst>
            </p:cNvPr>
            <p:cNvSpPr>
              <a:spLocks/>
            </p:cNvSpPr>
            <p:nvPr/>
          </p:nvSpPr>
          <p:spPr bwMode="gray">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2" name="Freeform 257">
              <a:extLst>
                <a:ext uri="{FF2B5EF4-FFF2-40B4-BE49-F238E27FC236}">
                  <a16:creationId xmlns:a16="http://schemas.microsoft.com/office/drawing/2014/main" xmlns="" id="{75030DFB-F729-4A08-A8DB-E9E404E1D3FA}"/>
                </a:ext>
              </a:extLst>
            </p:cNvPr>
            <p:cNvSpPr>
              <a:spLocks/>
            </p:cNvSpPr>
            <p:nvPr/>
          </p:nvSpPr>
          <p:spPr bwMode="gray">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3" name="Freeform 258">
              <a:extLst>
                <a:ext uri="{FF2B5EF4-FFF2-40B4-BE49-F238E27FC236}">
                  <a16:creationId xmlns:a16="http://schemas.microsoft.com/office/drawing/2014/main" xmlns="" id="{3FE16E4E-F679-4D53-BFF7-EF9BB4AA0655}"/>
                </a:ext>
              </a:extLst>
            </p:cNvPr>
            <p:cNvSpPr>
              <a:spLocks/>
            </p:cNvSpPr>
            <p:nvPr/>
          </p:nvSpPr>
          <p:spPr bwMode="gray">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4" name="Freeform 259">
              <a:extLst>
                <a:ext uri="{FF2B5EF4-FFF2-40B4-BE49-F238E27FC236}">
                  <a16:creationId xmlns:a16="http://schemas.microsoft.com/office/drawing/2014/main" xmlns="" id="{DB118D4A-5EA2-415A-8F41-315A9905C066}"/>
                </a:ext>
              </a:extLst>
            </p:cNvPr>
            <p:cNvSpPr>
              <a:spLocks/>
            </p:cNvSpPr>
            <p:nvPr/>
          </p:nvSpPr>
          <p:spPr bwMode="gray">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5" name="Freeform 260">
              <a:extLst>
                <a:ext uri="{FF2B5EF4-FFF2-40B4-BE49-F238E27FC236}">
                  <a16:creationId xmlns:a16="http://schemas.microsoft.com/office/drawing/2014/main" xmlns="" id="{56DBA0B6-DC3F-47FD-A938-9542B815778E}"/>
                </a:ext>
              </a:extLst>
            </p:cNvPr>
            <p:cNvSpPr>
              <a:spLocks/>
            </p:cNvSpPr>
            <p:nvPr/>
          </p:nvSpPr>
          <p:spPr bwMode="gray">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6" name="Freeform 261">
              <a:extLst>
                <a:ext uri="{FF2B5EF4-FFF2-40B4-BE49-F238E27FC236}">
                  <a16:creationId xmlns:a16="http://schemas.microsoft.com/office/drawing/2014/main" xmlns="" id="{E53F6891-BD1B-452D-BBAF-2B4576266043}"/>
                </a:ext>
              </a:extLst>
            </p:cNvPr>
            <p:cNvSpPr>
              <a:spLocks/>
            </p:cNvSpPr>
            <p:nvPr/>
          </p:nvSpPr>
          <p:spPr bwMode="gray">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7" name="Freeform 262">
              <a:extLst>
                <a:ext uri="{FF2B5EF4-FFF2-40B4-BE49-F238E27FC236}">
                  <a16:creationId xmlns:a16="http://schemas.microsoft.com/office/drawing/2014/main" xmlns="" id="{4F3B269D-59E4-46A7-BB36-00725797E50B}"/>
                </a:ext>
              </a:extLst>
            </p:cNvPr>
            <p:cNvSpPr>
              <a:spLocks/>
            </p:cNvSpPr>
            <p:nvPr/>
          </p:nvSpPr>
          <p:spPr bwMode="gray">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8" name="Freeform 263">
              <a:extLst>
                <a:ext uri="{FF2B5EF4-FFF2-40B4-BE49-F238E27FC236}">
                  <a16:creationId xmlns:a16="http://schemas.microsoft.com/office/drawing/2014/main" xmlns="" id="{8CCFE104-742C-4E2F-B0B9-5D2626D74A86}"/>
                </a:ext>
              </a:extLst>
            </p:cNvPr>
            <p:cNvSpPr>
              <a:spLocks/>
            </p:cNvSpPr>
            <p:nvPr/>
          </p:nvSpPr>
          <p:spPr bwMode="gray">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9" name="Freeform 264">
              <a:extLst>
                <a:ext uri="{FF2B5EF4-FFF2-40B4-BE49-F238E27FC236}">
                  <a16:creationId xmlns:a16="http://schemas.microsoft.com/office/drawing/2014/main" xmlns="" id="{E768E4CD-7C3A-4C45-B525-A8566131739B}"/>
                </a:ext>
              </a:extLst>
            </p:cNvPr>
            <p:cNvSpPr>
              <a:spLocks/>
            </p:cNvSpPr>
            <p:nvPr/>
          </p:nvSpPr>
          <p:spPr bwMode="gray">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0" name="Freeform 265">
              <a:extLst>
                <a:ext uri="{FF2B5EF4-FFF2-40B4-BE49-F238E27FC236}">
                  <a16:creationId xmlns:a16="http://schemas.microsoft.com/office/drawing/2014/main" xmlns="" id="{34AF5F71-2E78-497D-B1A2-926D137E582E}"/>
                </a:ext>
              </a:extLst>
            </p:cNvPr>
            <p:cNvSpPr>
              <a:spLocks/>
            </p:cNvSpPr>
            <p:nvPr/>
          </p:nvSpPr>
          <p:spPr bwMode="gray">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1" name="Freeform 266">
              <a:extLst>
                <a:ext uri="{FF2B5EF4-FFF2-40B4-BE49-F238E27FC236}">
                  <a16:creationId xmlns:a16="http://schemas.microsoft.com/office/drawing/2014/main" xmlns="" id="{42295E16-3998-45CD-A562-62A82E5E0BF1}"/>
                </a:ext>
              </a:extLst>
            </p:cNvPr>
            <p:cNvSpPr>
              <a:spLocks/>
            </p:cNvSpPr>
            <p:nvPr/>
          </p:nvSpPr>
          <p:spPr bwMode="gray">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2" name="Freeform 267">
              <a:extLst>
                <a:ext uri="{FF2B5EF4-FFF2-40B4-BE49-F238E27FC236}">
                  <a16:creationId xmlns:a16="http://schemas.microsoft.com/office/drawing/2014/main" xmlns="" id="{17114BC0-1725-403D-859C-DA2D174B14E0}"/>
                </a:ext>
              </a:extLst>
            </p:cNvPr>
            <p:cNvSpPr>
              <a:spLocks/>
            </p:cNvSpPr>
            <p:nvPr/>
          </p:nvSpPr>
          <p:spPr bwMode="gray">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3" name="Freeform 268">
              <a:extLst>
                <a:ext uri="{FF2B5EF4-FFF2-40B4-BE49-F238E27FC236}">
                  <a16:creationId xmlns:a16="http://schemas.microsoft.com/office/drawing/2014/main" xmlns="" id="{643D232D-0759-4536-8EBC-1BD462923644}"/>
                </a:ext>
              </a:extLst>
            </p:cNvPr>
            <p:cNvSpPr>
              <a:spLocks/>
            </p:cNvSpPr>
            <p:nvPr/>
          </p:nvSpPr>
          <p:spPr bwMode="gray">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4" name="Freeform 269">
              <a:extLst>
                <a:ext uri="{FF2B5EF4-FFF2-40B4-BE49-F238E27FC236}">
                  <a16:creationId xmlns:a16="http://schemas.microsoft.com/office/drawing/2014/main" xmlns="" id="{18056E8B-93F9-4D2E-BC4F-C88C6EF68C75}"/>
                </a:ext>
              </a:extLst>
            </p:cNvPr>
            <p:cNvSpPr>
              <a:spLocks/>
            </p:cNvSpPr>
            <p:nvPr/>
          </p:nvSpPr>
          <p:spPr bwMode="gray">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5" name="Freeform 270">
              <a:extLst>
                <a:ext uri="{FF2B5EF4-FFF2-40B4-BE49-F238E27FC236}">
                  <a16:creationId xmlns:a16="http://schemas.microsoft.com/office/drawing/2014/main" xmlns="" id="{B7304286-9E03-4E69-8B48-56EFEF83828E}"/>
                </a:ext>
              </a:extLst>
            </p:cNvPr>
            <p:cNvSpPr>
              <a:spLocks/>
            </p:cNvSpPr>
            <p:nvPr/>
          </p:nvSpPr>
          <p:spPr bwMode="gray">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6" name="Freeform 271">
              <a:extLst>
                <a:ext uri="{FF2B5EF4-FFF2-40B4-BE49-F238E27FC236}">
                  <a16:creationId xmlns:a16="http://schemas.microsoft.com/office/drawing/2014/main" xmlns="" id="{54998EB1-9040-4882-B32C-1D56996276D4}"/>
                </a:ext>
              </a:extLst>
            </p:cNvPr>
            <p:cNvSpPr>
              <a:spLocks/>
            </p:cNvSpPr>
            <p:nvPr/>
          </p:nvSpPr>
          <p:spPr bwMode="gray">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7" name="Freeform 272">
              <a:extLst>
                <a:ext uri="{FF2B5EF4-FFF2-40B4-BE49-F238E27FC236}">
                  <a16:creationId xmlns:a16="http://schemas.microsoft.com/office/drawing/2014/main" xmlns="" id="{468B4726-24BA-4793-81E7-F5D2283A4634}"/>
                </a:ext>
              </a:extLst>
            </p:cNvPr>
            <p:cNvSpPr>
              <a:spLocks/>
            </p:cNvSpPr>
            <p:nvPr/>
          </p:nvSpPr>
          <p:spPr bwMode="gray">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8" name="Freeform 273">
              <a:extLst>
                <a:ext uri="{FF2B5EF4-FFF2-40B4-BE49-F238E27FC236}">
                  <a16:creationId xmlns:a16="http://schemas.microsoft.com/office/drawing/2014/main" xmlns="" id="{E5DF0713-7658-48ED-9E28-B15F10889BB7}"/>
                </a:ext>
              </a:extLst>
            </p:cNvPr>
            <p:cNvSpPr>
              <a:spLocks/>
            </p:cNvSpPr>
            <p:nvPr/>
          </p:nvSpPr>
          <p:spPr bwMode="gray">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9" name="Freeform 274">
              <a:extLst>
                <a:ext uri="{FF2B5EF4-FFF2-40B4-BE49-F238E27FC236}">
                  <a16:creationId xmlns:a16="http://schemas.microsoft.com/office/drawing/2014/main" xmlns="" id="{50238DAC-5E3F-47D2-A748-2A8B580F9828}"/>
                </a:ext>
              </a:extLst>
            </p:cNvPr>
            <p:cNvSpPr>
              <a:spLocks/>
            </p:cNvSpPr>
            <p:nvPr/>
          </p:nvSpPr>
          <p:spPr bwMode="gray">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0" name="Freeform 275">
              <a:extLst>
                <a:ext uri="{FF2B5EF4-FFF2-40B4-BE49-F238E27FC236}">
                  <a16:creationId xmlns:a16="http://schemas.microsoft.com/office/drawing/2014/main" xmlns="" id="{16BFD20C-2D1B-4016-978C-5360046274BE}"/>
                </a:ext>
              </a:extLst>
            </p:cNvPr>
            <p:cNvSpPr>
              <a:spLocks/>
            </p:cNvSpPr>
            <p:nvPr/>
          </p:nvSpPr>
          <p:spPr bwMode="gray">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1" name="Freeform 276">
              <a:extLst>
                <a:ext uri="{FF2B5EF4-FFF2-40B4-BE49-F238E27FC236}">
                  <a16:creationId xmlns:a16="http://schemas.microsoft.com/office/drawing/2014/main" xmlns="" id="{BE657196-740F-4111-8BC0-631D3D74033B}"/>
                </a:ext>
              </a:extLst>
            </p:cNvPr>
            <p:cNvSpPr>
              <a:spLocks/>
            </p:cNvSpPr>
            <p:nvPr/>
          </p:nvSpPr>
          <p:spPr bwMode="gray">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2" name="Freeform 277">
              <a:extLst>
                <a:ext uri="{FF2B5EF4-FFF2-40B4-BE49-F238E27FC236}">
                  <a16:creationId xmlns:a16="http://schemas.microsoft.com/office/drawing/2014/main" xmlns="" id="{7EBBD162-43F3-40C6-B764-DE1C91074F0A}"/>
                </a:ext>
              </a:extLst>
            </p:cNvPr>
            <p:cNvSpPr>
              <a:spLocks/>
            </p:cNvSpPr>
            <p:nvPr/>
          </p:nvSpPr>
          <p:spPr bwMode="gray">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3" name="Freeform 278">
              <a:extLst>
                <a:ext uri="{FF2B5EF4-FFF2-40B4-BE49-F238E27FC236}">
                  <a16:creationId xmlns:a16="http://schemas.microsoft.com/office/drawing/2014/main" xmlns="" id="{AD9B109D-4279-4C11-AE51-246B5863BA6F}"/>
                </a:ext>
              </a:extLst>
            </p:cNvPr>
            <p:cNvSpPr>
              <a:spLocks/>
            </p:cNvSpPr>
            <p:nvPr/>
          </p:nvSpPr>
          <p:spPr bwMode="gray">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4" name="Freeform 279">
              <a:extLst>
                <a:ext uri="{FF2B5EF4-FFF2-40B4-BE49-F238E27FC236}">
                  <a16:creationId xmlns:a16="http://schemas.microsoft.com/office/drawing/2014/main" xmlns="" id="{D5EFA886-3E61-42F6-A488-2AFC1E483BB9}"/>
                </a:ext>
              </a:extLst>
            </p:cNvPr>
            <p:cNvSpPr>
              <a:spLocks/>
            </p:cNvSpPr>
            <p:nvPr/>
          </p:nvSpPr>
          <p:spPr bwMode="gray">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5" name="Freeform 280">
              <a:extLst>
                <a:ext uri="{FF2B5EF4-FFF2-40B4-BE49-F238E27FC236}">
                  <a16:creationId xmlns:a16="http://schemas.microsoft.com/office/drawing/2014/main" xmlns="" id="{0071BCD9-96A4-401A-AFDC-30DE8AA79171}"/>
                </a:ext>
              </a:extLst>
            </p:cNvPr>
            <p:cNvSpPr>
              <a:spLocks/>
            </p:cNvSpPr>
            <p:nvPr/>
          </p:nvSpPr>
          <p:spPr bwMode="gray">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6" name="Freeform 281">
              <a:extLst>
                <a:ext uri="{FF2B5EF4-FFF2-40B4-BE49-F238E27FC236}">
                  <a16:creationId xmlns:a16="http://schemas.microsoft.com/office/drawing/2014/main" xmlns="" id="{CDA16E86-398A-434D-8375-C7685EC0A675}"/>
                </a:ext>
              </a:extLst>
            </p:cNvPr>
            <p:cNvSpPr>
              <a:spLocks/>
            </p:cNvSpPr>
            <p:nvPr/>
          </p:nvSpPr>
          <p:spPr bwMode="gray">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7" name="Freeform 282">
              <a:extLst>
                <a:ext uri="{FF2B5EF4-FFF2-40B4-BE49-F238E27FC236}">
                  <a16:creationId xmlns:a16="http://schemas.microsoft.com/office/drawing/2014/main" xmlns="" id="{25499C33-4DE1-44E1-BA86-83CF2FC1B169}"/>
                </a:ext>
              </a:extLst>
            </p:cNvPr>
            <p:cNvSpPr>
              <a:spLocks/>
            </p:cNvSpPr>
            <p:nvPr/>
          </p:nvSpPr>
          <p:spPr bwMode="gray">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8" name="Freeform 283">
              <a:extLst>
                <a:ext uri="{FF2B5EF4-FFF2-40B4-BE49-F238E27FC236}">
                  <a16:creationId xmlns:a16="http://schemas.microsoft.com/office/drawing/2014/main" xmlns="" id="{B10C612D-C119-4586-98BF-26E7E5FD0D09}"/>
                </a:ext>
              </a:extLst>
            </p:cNvPr>
            <p:cNvSpPr>
              <a:spLocks/>
            </p:cNvSpPr>
            <p:nvPr/>
          </p:nvSpPr>
          <p:spPr bwMode="gray">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9" name="Freeform 284">
              <a:extLst>
                <a:ext uri="{FF2B5EF4-FFF2-40B4-BE49-F238E27FC236}">
                  <a16:creationId xmlns:a16="http://schemas.microsoft.com/office/drawing/2014/main" xmlns="" id="{7BA1D04B-D6B5-402C-B276-DE0CCB1E188C}"/>
                </a:ext>
              </a:extLst>
            </p:cNvPr>
            <p:cNvSpPr>
              <a:spLocks/>
            </p:cNvSpPr>
            <p:nvPr/>
          </p:nvSpPr>
          <p:spPr bwMode="gray">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0" name="Freeform 285">
              <a:extLst>
                <a:ext uri="{FF2B5EF4-FFF2-40B4-BE49-F238E27FC236}">
                  <a16:creationId xmlns:a16="http://schemas.microsoft.com/office/drawing/2014/main" xmlns="" id="{553D5FC8-EDA1-4144-9333-412CC8197618}"/>
                </a:ext>
              </a:extLst>
            </p:cNvPr>
            <p:cNvSpPr>
              <a:spLocks/>
            </p:cNvSpPr>
            <p:nvPr/>
          </p:nvSpPr>
          <p:spPr bwMode="gray">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1" name="Freeform 286">
              <a:extLst>
                <a:ext uri="{FF2B5EF4-FFF2-40B4-BE49-F238E27FC236}">
                  <a16:creationId xmlns:a16="http://schemas.microsoft.com/office/drawing/2014/main" xmlns="" id="{84058828-7962-4AD9-989A-4383B7E68490}"/>
                </a:ext>
              </a:extLst>
            </p:cNvPr>
            <p:cNvSpPr>
              <a:spLocks/>
            </p:cNvSpPr>
            <p:nvPr/>
          </p:nvSpPr>
          <p:spPr bwMode="gray">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2" name="Freeform 287">
              <a:extLst>
                <a:ext uri="{FF2B5EF4-FFF2-40B4-BE49-F238E27FC236}">
                  <a16:creationId xmlns:a16="http://schemas.microsoft.com/office/drawing/2014/main" xmlns="" id="{C9961F2C-57E2-4B7F-B033-943C367BD4B2}"/>
                </a:ext>
              </a:extLst>
            </p:cNvPr>
            <p:cNvSpPr>
              <a:spLocks/>
            </p:cNvSpPr>
            <p:nvPr/>
          </p:nvSpPr>
          <p:spPr bwMode="gray">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3" name="Freeform 288">
              <a:extLst>
                <a:ext uri="{FF2B5EF4-FFF2-40B4-BE49-F238E27FC236}">
                  <a16:creationId xmlns:a16="http://schemas.microsoft.com/office/drawing/2014/main" xmlns="" id="{DB13460E-CDDE-458E-8FAC-F3B08C25F37B}"/>
                </a:ext>
              </a:extLst>
            </p:cNvPr>
            <p:cNvSpPr>
              <a:spLocks/>
            </p:cNvSpPr>
            <p:nvPr/>
          </p:nvSpPr>
          <p:spPr bwMode="gray">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4" name="Freeform 289">
              <a:extLst>
                <a:ext uri="{FF2B5EF4-FFF2-40B4-BE49-F238E27FC236}">
                  <a16:creationId xmlns:a16="http://schemas.microsoft.com/office/drawing/2014/main" xmlns="" id="{8ECF5109-4D13-4735-B0C9-522B2E33152B}"/>
                </a:ext>
              </a:extLst>
            </p:cNvPr>
            <p:cNvSpPr>
              <a:spLocks/>
            </p:cNvSpPr>
            <p:nvPr/>
          </p:nvSpPr>
          <p:spPr bwMode="gray">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5" name="Freeform 290">
              <a:extLst>
                <a:ext uri="{FF2B5EF4-FFF2-40B4-BE49-F238E27FC236}">
                  <a16:creationId xmlns:a16="http://schemas.microsoft.com/office/drawing/2014/main" xmlns="" id="{165D5A91-960A-4FED-BA68-D3AFE34A5D53}"/>
                </a:ext>
              </a:extLst>
            </p:cNvPr>
            <p:cNvSpPr>
              <a:spLocks/>
            </p:cNvSpPr>
            <p:nvPr/>
          </p:nvSpPr>
          <p:spPr bwMode="gray">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6" name="Freeform 291">
              <a:extLst>
                <a:ext uri="{FF2B5EF4-FFF2-40B4-BE49-F238E27FC236}">
                  <a16:creationId xmlns:a16="http://schemas.microsoft.com/office/drawing/2014/main" xmlns="" id="{6DAD740F-0EC3-46DE-88EE-4726C2B87379}"/>
                </a:ext>
              </a:extLst>
            </p:cNvPr>
            <p:cNvSpPr>
              <a:spLocks/>
            </p:cNvSpPr>
            <p:nvPr/>
          </p:nvSpPr>
          <p:spPr bwMode="gray">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7" name="Freeform 292">
              <a:extLst>
                <a:ext uri="{FF2B5EF4-FFF2-40B4-BE49-F238E27FC236}">
                  <a16:creationId xmlns:a16="http://schemas.microsoft.com/office/drawing/2014/main" xmlns="" id="{73D5BB09-A66A-40BB-A067-9100E730CC70}"/>
                </a:ext>
              </a:extLst>
            </p:cNvPr>
            <p:cNvSpPr>
              <a:spLocks/>
            </p:cNvSpPr>
            <p:nvPr/>
          </p:nvSpPr>
          <p:spPr bwMode="gray">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8" name="Freeform 293">
              <a:extLst>
                <a:ext uri="{FF2B5EF4-FFF2-40B4-BE49-F238E27FC236}">
                  <a16:creationId xmlns:a16="http://schemas.microsoft.com/office/drawing/2014/main" xmlns="" id="{FB2A80AB-D3F3-4D21-B66A-ACBCFC1DE1F1}"/>
                </a:ext>
              </a:extLst>
            </p:cNvPr>
            <p:cNvSpPr>
              <a:spLocks/>
            </p:cNvSpPr>
            <p:nvPr/>
          </p:nvSpPr>
          <p:spPr bwMode="gray">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9" name="Freeform 294">
              <a:extLst>
                <a:ext uri="{FF2B5EF4-FFF2-40B4-BE49-F238E27FC236}">
                  <a16:creationId xmlns:a16="http://schemas.microsoft.com/office/drawing/2014/main" xmlns="" id="{A72F41EE-BCC7-460C-9708-6AC72F41AA2E}"/>
                </a:ext>
              </a:extLst>
            </p:cNvPr>
            <p:cNvSpPr>
              <a:spLocks/>
            </p:cNvSpPr>
            <p:nvPr/>
          </p:nvSpPr>
          <p:spPr bwMode="gray">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0" name="Freeform 295">
              <a:extLst>
                <a:ext uri="{FF2B5EF4-FFF2-40B4-BE49-F238E27FC236}">
                  <a16:creationId xmlns:a16="http://schemas.microsoft.com/office/drawing/2014/main" xmlns="" id="{DD09A1BD-A19C-40BB-B874-326B87D12FDF}"/>
                </a:ext>
              </a:extLst>
            </p:cNvPr>
            <p:cNvSpPr>
              <a:spLocks/>
            </p:cNvSpPr>
            <p:nvPr/>
          </p:nvSpPr>
          <p:spPr bwMode="gray">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1" name="Freeform 296">
              <a:extLst>
                <a:ext uri="{FF2B5EF4-FFF2-40B4-BE49-F238E27FC236}">
                  <a16:creationId xmlns:a16="http://schemas.microsoft.com/office/drawing/2014/main" xmlns="" id="{55005EED-3681-4B10-9E2C-F97D8A3390C0}"/>
                </a:ext>
              </a:extLst>
            </p:cNvPr>
            <p:cNvSpPr>
              <a:spLocks/>
            </p:cNvSpPr>
            <p:nvPr/>
          </p:nvSpPr>
          <p:spPr bwMode="gray">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2" name="Freeform 297">
              <a:extLst>
                <a:ext uri="{FF2B5EF4-FFF2-40B4-BE49-F238E27FC236}">
                  <a16:creationId xmlns:a16="http://schemas.microsoft.com/office/drawing/2014/main" xmlns="" id="{46297BED-3F96-4D7B-A6E4-5EE43818C071}"/>
                </a:ext>
              </a:extLst>
            </p:cNvPr>
            <p:cNvSpPr>
              <a:spLocks/>
            </p:cNvSpPr>
            <p:nvPr/>
          </p:nvSpPr>
          <p:spPr bwMode="gray">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3" name="Freeform 298">
              <a:extLst>
                <a:ext uri="{FF2B5EF4-FFF2-40B4-BE49-F238E27FC236}">
                  <a16:creationId xmlns:a16="http://schemas.microsoft.com/office/drawing/2014/main" xmlns="" id="{B597DC22-2188-4AD6-AF5D-0A353BF647CB}"/>
                </a:ext>
              </a:extLst>
            </p:cNvPr>
            <p:cNvSpPr>
              <a:spLocks/>
            </p:cNvSpPr>
            <p:nvPr/>
          </p:nvSpPr>
          <p:spPr bwMode="gray">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4" name="Freeform 299">
              <a:extLst>
                <a:ext uri="{FF2B5EF4-FFF2-40B4-BE49-F238E27FC236}">
                  <a16:creationId xmlns:a16="http://schemas.microsoft.com/office/drawing/2014/main" xmlns="" id="{1953AAEE-608A-490A-B655-3BB6CDA394C9}"/>
                </a:ext>
              </a:extLst>
            </p:cNvPr>
            <p:cNvSpPr>
              <a:spLocks/>
            </p:cNvSpPr>
            <p:nvPr/>
          </p:nvSpPr>
          <p:spPr bwMode="gray">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5" name="Freeform 300">
              <a:extLst>
                <a:ext uri="{FF2B5EF4-FFF2-40B4-BE49-F238E27FC236}">
                  <a16:creationId xmlns:a16="http://schemas.microsoft.com/office/drawing/2014/main" xmlns="" id="{53803D84-7A90-492C-A7FE-5A94BBC78D94}"/>
                </a:ext>
              </a:extLst>
            </p:cNvPr>
            <p:cNvSpPr>
              <a:spLocks/>
            </p:cNvSpPr>
            <p:nvPr/>
          </p:nvSpPr>
          <p:spPr bwMode="gray">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6" name="Freeform 301">
              <a:extLst>
                <a:ext uri="{FF2B5EF4-FFF2-40B4-BE49-F238E27FC236}">
                  <a16:creationId xmlns:a16="http://schemas.microsoft.com/office/drawing/2014/main" xmlns="" id="{8C578769-1231-4326-AA0E-E02049E56AE1}"/>
                </a:ext>
              </a:extLst>
            </p:cNvPr>
            <p:cNvSpPr>
              <a:spLocks/>
            </p:cNvSpPr>
            <p:nvPr/>
          </p:nvSpPr>
          <p:spPr bwMode="gray">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7" name="Freeform 302">
              <a:extLst>
                <a:ext uri="{FF2B5EF4-FFF2-40B4-BE49-F238E27FC236}">
                  <a16:creationId xmlns:a16="http://schemas.microsoft.com/office/drawing/2014/main" xmlns="" id="{1304E667-00CD-4978-A1C4-4E3CCED8332E}"/>
                </a:ext>
              </a:extLst>
            </p:cNvPr>
            <p:cNvSpPr>
              <a:spLocks/>
            </p:cNvSpPr>
            <p:nvPr/>
          </p:nvSpPr>
          <p:spPr bwMode="gray">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8" name="Freeform 303">
              <a:extLst>
                <a:ext uri="{FF2B5EF4-FFF2-40B4-BE49-F238E27FC236}">
                  <a16:creationId xmlns:a16="http://schemas.microsoft.com/office/drawing/2014/main" xmlns="" id="{B04E8FA6-44D3-466B-BA9B-C6A5A9FDD02A}"/>
                </a:ext>
              </a:extLst>
            </p:cNvPr>
            <p:cNvSpPr>
              <a:spLocks/>
            </p:cNvSpPr>
            <p:nvPr/>
          </p:nvSpPr>
          <p:spPr bwMode="gray">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9" name="Freeform 304">
              <a:extLst>
                <a:ext uri="{FF2B5EF4-FFF2-40B4-BE49-F238E27FC236}">
                  <a16:creationId xmlns:a16="http://schemas.microsoft.com/office/drawing/2014/main" xmlns="" id="{F83321C5-2641-4E79-BBAC-EF4362EF174D}"/>
                </a:ext>
              </a:extLst>
            </p:cNvPr>
            <p:cNvSpPr>
              <a:spLocks/>
            </p:cNvSpPr>
            <p:nvPr/>
          </p:nvSpPr>
          <p:spPr bwMode="gray">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0" name="Freeform 305">
              <a:extLst>
                <a:ext uri="{FF2B5EF4-FFF2-40B4-BE49-F238E27FC236}">
                  <a16:creationId xmlns:a16="http://schemas.microsoft.com/office/drawing/2014/main" xmlns="" id="{8DCE89F9-5D42-4F00-BF1A-A6EB2CFBF363}"/>
                </a:ext>
              </a:extLst>
            </p:cNvPr>
            <p:cNvSpPr>
              <a:spLocks/>
            </p:cNvSpPr>
            <p:nvPr/>
          </p:nvSpPr>
          <p:spPr bwMode="gray">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1" name="Freeform 306">
              <a:extLst>
                <a:ext uri="{FF2B5EF4-FFF2-40B4-BE49-F238E27FC236}">
                  <a16:creationId xmlns:a16="http://schemas.microsoft.com/office/drawing/2014/main" xmlns="" id="{9A03BBD4-F172-4D07-9358-D611CBB66011}"/>
                </a:ext>
              </a:extLst>
            </p:cNvPr>
            <p:cNvSpPr>
              <a:spLocks/>
            </p:cNvSpPr>
            <p:nvPr/>
          </p:nvSpPr>
          <p:spPr bwMode="gray">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2" name="Freeform 307">
              <a:extLst>
                <a:ext uri="{FF2B5EF4-FFF2-40B4-BE49-F238E27FC236}">
                  <a16:creationId xmlns:a16="http://schemas.microsoft.com/office/drawing/2014/main" xmlns="" id="{3322A69B-497D-4658-85BA-E860BFCDF469}"/>
                </a:ext>
              </a:extLst>
            </p:cNvPr>
            <p:cNvSpPr>
              <a:spLocks/>
            </p:cNvSpPr>
            <p:nvPr/>
          </p:nvSpPr>
          <p:spPr bwMode="gray">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3" name="Freeform 308">
              <a:extLst>
                <a:ext uri="{FF2B5EF4-FFF2-40B4-BE49-F238E27FC236}">
                  <a16:creationId xmlns:a16="http://schemas.microsoft.com/office/drawing/2014/main" xmlns="" id="{BFD005FB-0040-40AF-AB52-FF73441551FA}"/>
                </a:ext>
              </a:extLst>
            </p:cNvPr>
            <p:cNvSpPr>
              <a:spLocks/>
            </p:cNvSpPr>
            <p:nvPr/>
          </p:nvSpPr>
          <p:spPr bwMode="gray">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4" name="Freeform 309">
              <a:extLst>
                <a:ext uri="{FF2B5EF4-FFF2-40B4-BE49-F238E27FC236}">
                  <a16:creationId xmlns:a16="http://schemas.microsoft.com/office/drawing/2014/main" xmlns="" id="{0D0091C4-51C0-4D93-AB69-94C70F11CBC9}"/>
                </a:ext>
              </a:extLst>
            </p:cNvPr>
            <p:cNvSpPr>
              <a:spLocks/>
            </p:cNvSpPr>
            <p:nvPr/>
          </p:nvSpPr>
          <p:spPr bwMode="gray">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5" name="Freeform 310">
              <a:extLst>
                <a:ext uri="{FF2B5EF4-FFF2-40B4-BE49-F238E27FC236}">
                  <a16:creationId xmlns:a16="http://schemas.microsoft.com/office/drawing/2014/main" xmlns="" id="{15490446-1046-4BFD-B237-B0F726AA1131}"/>
                </a:ext>
              </a:extLst>
            </p:cNvPr>
            <p:cNvSpPr>
              <a:spLocks/>
            </p:cNvSpPr>
            <p:nvPr/>
          </p:nvSpPr>
          <p:spPr bwMode="gray">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6" name="Freeform 311">
              <a:extLst>
                <a:ext uri="{FF2B5EF4-FFF2-40B4-BE49-F238E27FC236}">
                  <a16:creationId xmlns:a16="http://schemas.microsoft.com/office/drawing/2014/main" xmlns="" id="{41BBB5F9-B579-4803-807D-F908B6A1A50A}"/>
                </a:ext>
              </a:extLst>
            </p:cNvPr>
            <p:cNvSpPr>
              <a:spLocks/>
            </p:cNvSpPr>
            <p:nvPr/>
          </p:nvSpPr>
          <p:spPr bwMode="gray">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7" name="Freeform 312">
              <a:extLst>
                <a:ext uri="{FF2B5EF4-FFF2-40B4-BE49-F238E27FC236}">
                  <a16:creationId xmlns:a16="http://schemas.microsoft.com/office/drawing/2014/main" xmlns="" id="{523957DB-6199-4F76-9017-D6AEA71A4845}"/>
                </a:ext>
              </a:extLst>
            </p:cNvPr>
            <p:cNvSpPr>
              <a:spLocks/>
            </p:cNvSpPr>
            <p:nvPr/>
          </p:nvSpPr>
          <p:spPr bwMode="gray">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8" name="Freeform 313">
              <a:extLst>
                <a:ext uri="{FF2B5EF4-FFF2-40B4-BE49-F238E27FC236}">
                  <a16:creationId xmlns:a16="http://schemas.microsoft.com/office/drawing/2014/main" xmlns="" id="{BD344963-B895-443F-9CEA-F3FC1BAE354D}"/>
                </a:ext>
              </a:extLst>
            </p:cNvPr>
            <p:cNvSpPr>
              <a:spLocks/>
            </p:cNvSpPr>
            <p:nvPr/>
          </p:nvSpPr>
          <p:spPr bwMode="gray">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ysClr val="window" lastClr="FFFFFF">
                  <a:lumMod val="85000"/>
                </a:sysClr>
              </a:solidFill>
              <a:round/>
              <a:headEnd/>
              <a:tailEnd/>
            </a:ln>
          </p:spPr>
          <p:txBody>
            <a:bodyPr wrap="square">
              <a:noAutofit/>
            </a:bodyPr>
            <a:lstStyle/>
            <a:p>
              <a:pP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59" name="Shape 1207" descr="Freeform 6">
            <a:extLst>
              <a:ext uri="{FF2B5EF4-FFF2-40B4-BE49-F238E27FC236}">
                <a16:creationId xmlns:a16="http://schemas.microsoft.com/office/drawing/2014/main" xmlns="" id="{DF9EF967-CB71-4920-AD93-AE8BDA402C07}"/>
              </a:ext>
            </a:extLst>
          </p:cNvPr>
          <p:cNvSpPr/>
          <p:nvPr/>
        </p:nvSpPr>
        <p:spPr bwMode="gray">
          <a:xfrm flipH="1">
            <a:off x="862164" y="2017104"/>
            <a:ext cx="4503633" cy="1985447"/>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gradFill flip="none" rotWithShape="1">
            <a:gsLst>
              <a:gs pos="0">
                <a:srgbClr val="0070C0">
                  <a:alpha val="0"/>
                </a:srgbClr>
              </a:gs>
              <a:gs pos="100000">
                <a:srgbClr val="0070C0">
                  <a:alpha val="0"/>
                </a:srgbClr>
              </a:gs>
            </a:gsLst>
            <a:lin ang="0" scaled="1"/>
            <a:tileRect/>
          </a:gradFill>
          <a:ln w="28575">
            <a:solidFill>
              <a:srgbClr val="EC7061"/>
            </a:solidFill>
            <a:miter lim="800000"/>
            <a:headEnd/>
            <a:tailEnd/>
          </a:ln>
        </p:spPr>
        <p:txBody>
          <a:bodyPr wrap="square">
            <a:noAutofit/>
          </a:bodyPr>
          <a:lstStyle/>
          <a:p>
            <a:pPr defTabSz="914240" eaLnBrk="0" fontAlgn="ctr" hangingPunct="0">
              <a:spcBef>
                <a:spcPct val="0"/>
              </a:spcBef>
              <a:spcAft>
                <a:spcPct val="0"/>
              </a:spcAft>
            </a:pPr>
            <a:endParaRPr lang="en-US" sz="400" dirty="0">
              <a:solidFill>
                <a:srgbClr val="C68C24"/>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0" name="圆角矩形 259">
            <a:extLst>
              <a:ext uri="{FF2B5EF4-FFF2-40B4-BE49-F238E27FC236}">
                <a16:creationId xmlns:a16="http://schemas.microsoft.com/office/drawing/2014/main" xmlns="" id="{66350495-7E86-414B-A94C-7B4FE428404E}"/>
              </a:ext>
            </a:extLst>
          </p:cNvPr>
          <p:cNvSpPr/>
          <p:nvPr/>
        </p:nvSpPr>
        <p:spPr bwMode="gray">
          <a:xfrm>
            <a:off x="796555" y="1573199"/>
            <a:ext cx="4722281" cy="287368"/>
          </a:xfrm>
          <a:prstGeom prst="roundRect">
            <a:avLst/>
          </a:prstGeom>
          <a:solidFill>
            <a:srgbClr val="F3FBFE"/>
          </a:solidFill>
          <a:ln w="22225">
            <a:solidFill>
              <a:srgbClr val="1AABE2">
                <a:alpha val="45882"/>
              </a:srgbClr>
            </a:solidFill>
            <a:miter lim="800000"/>
            <a:headEnd/>
            <a:tailEnd/>
          </a:ln>
        </p:spPr>
        <p:txBody>
          <a:bodyPr wrap="square" anchor="ctr">
            <a:noAutofit/>
          </a:bodyPr>
          <a:lstStyle/>
          <a:p>
            <a:pPr marL="0" marR="0" lvl="0" indent="0" algn="ctr" defTabSz="914217" eaLnBrk="0" fontAlgn="ctr" latinLnBrk="0" hangingPunct="0">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Service intent/Strategy</a:t>
            </a:r>
            <a:endParaRPr lang="en-US" sz="1200" b="0" dirty="0">
              <a:solidFill>
                <a:srgbClr val="000000"/>
              </a:solidFill>
              <a:latin typeface="Huawei Sans" panose="020C0503030203020204" pitchFamily="34" charset="0"/>
            </a:endParaRPr>
          </a:p>
        </p:txBody>
      </p:sp>
      <p:grpSp>
        <p:nvGrpSpPr>
          <p:cNvPr id="261" name="组合 260">
            <a:extLst>
              <a:ext uri="{FF2B5EF4-FFF2-40B4-BE49-F238E27FC236}">
                <a16:creationId xmlns:a16="http://schemas.microsoft.com/office/drawing/2014/main" xmlns="" id="{BEDA7204-AC24-4AD5-91C5-578FD4174CEC}"/>
              </a:ext>
            </a:extLst>
          </p:cNvPr>
          <p:cNvGrpSpPr/>
          <p:nvPr/>
        </p:nvGrpSpPr>
        <p:grpSpPr bwMode="gray">
          <a:xfrm>
            <a:off x="3551539" y="1969107"/>
            <a:ext cx="195627" cy="232021"/>
            <a:chOff x="4773690" y="2430955"/>
            <a:chExt cx="174265" cy="210277"/>
          </a:xfrm>
        </p:grpSpPr>
        <p:sp>
          <p:nvSpPr>
            <p:cNvPr id="262" name="燕尾形 261">
              <a:extLst>
                <a:ext uri="{FF2B5EF4-FFF2-40B4-BE49-F238E27FC236}">
                  <a16:creationId xmlns:a16="http://schemas.microsoft.com/office/drawing/2014/main" xmlns="" id="{FDADD4A7-27CF-4301-847C-B7E314EE563B}"/>
                </a:ext>
              </a:extLst>
            </p:cNvPr>
            <p:cNvSpPr/>
            <p:nvPr/>
          </p:nvSpPr>
          <p:spPr bwMode="gray">
            <a:xfrm rot="5400000">
              <a:off x="4822059" y="2515336"/>
              <a:ext cx="77527" cy="174265"/>
            </a:xfrm>
            <a:prstGeom prst="chevron">
              <a:avLst>
                <a:gd name="adj" fmla="val 58799"/>
              </a:avLst>
            </a:prstGeom>
            <a:solidFill>
              <a:sysClr val="window" lastClr="FFFFFF">
                <a:lumMod val="65000"/>
              </a:sysClr>
            </a:solidFill>
            <a:ln w="12700" cap="flat" cmpd="sng" algn="ctr">
              <a:noFill/>
              <a:prstDash val="solid"/>
              <a:miter lim="800000"/>
            </a:ln>
            <a:effectLst/>
          </p:spPr>
          <p:txBody>
            <a:bodyPr wrap="square" rtlCol="0" anchor="ctr">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3" name="燕尾形 262">
              <a:extLst>
                <a:ext uri="{FF2B5EF4-FFF2-40B4-BE49-F238E27FC236}">
                  <a16:creationId xmlns:a16="http://schemas.microsoft.com/office/drawing/2014/main" xmlns="" id="{A556C352-E66F-4FC1-869B-1B3C81B95E5D}"/>
                </a:ext>
              </a:extLst>
            </p:cNvPr>
            <p:cNvSpPr/>
            <p:nvPr/>
          </p:nvSpPr>
          <p:spPr bwMode="gray">
            <a:xfrm rot="5400000">
              <a:off x="4822059" y="2451456"/>
              <a:ext cx="77527" cy="174265"/>
            </a:xfrm>
            <a:prstGeom prst="chevron">
              <a:avLst>
                <a:gd name="adj" fmla="val 58799"/>
              </a:avLst>
            </a:prstGeom>
            <a:solidFill>
              <a:sysClr val="window" lastClr="FFFFFF">
                <a:lumMod val="50000"/>
                <a:alpha val="70000"/>
              </a:sysClr>
            </a:solidFill>
            <a:ln w="12700" cap="flat" cmpd="sng" algn="ctr">
              <a:noFill/>
              <a:prstDash val="solid"/>
              <a:miter lim="800000"/>
            </a:ln>
            <a:effectLst/>
          </p:spPr>
          <p:txBody>
            <a:bodyPr wrap="square" rtlCol="0" anchor="ctr">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4" name="燕尾形 263">
              <a:extLst>
                <a:ext uri="{FF2B5EF4-FFF2-40B4-BE49-F238E27FC236}">
                  <a16:creationId xmlns:a16="http://schemas.microsoft.com/office/drawing/2014/main" xmlns="" id="{83CE03B8-B810-48ED-AC67-4BE63B3A5C4E}"/>
                </a:ext>
              </a:extLst>
            </p:cNvPr>
            <p:cNvSpPr/>
            <p:nvPr/>
          </p:nvSpPr>
          <p:spPr bwMode="gray">
            <a:xfrm rot="5400000">
              <a:off x="4822059" y="2382586"/>
              <a:ext cx="77527" cy="174265"/>
            </a:xfrm>
            <a:prstGeom prst="chevron">
              <a:avLst>
                <a:gd name="adj" fmla="val 58799"/>
              </a:avLst>
            </a:prstGeom>
            <a:solidFill>
              <a:sysClr val="window" lastClr="FFFFFF">
                <a:lumMod val="50000"/>
                <a:alpha val="40000"/>
              </a:sysClr>
            </a:solidFill>
            <a:ln w="12700" cap="flat" cmpd="sng" algn="ctr">
              <a:noFill/>
              <a:prstDash val="solid"/>
              <a:miter lim="800000"/>
            </a:ln>
            <a:effectLst/>
          </p:spPr>
          <p:txBody>
            <a:bodyPr wrap="square" rtlCol="0" anchor="ctr">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65" name="文本框 264">
            <a:extLst>
              <a:ext uri="{FF2B5EF4-FFF2-40B4-BE49-F238E27FC236}">
                <a16:creationId xmlns:a16="http://schemas.microsoft.com/office/drawing/2014/main" xmlns="" id="{E881ECC5-2AA7-4B5A-A343-F151CD52631E}"/>
              </a:ext>
            </a:extLst>
          </p:cNvPr>
          <p:cNvSpPr txBox="1"/>
          <p:nvPr/>
        </p:nvSpPr>
        <p:spPr bwMode="gray">
          <a:xfrm>
            <a:off x="3480577" y="1936614"/>
            <a:ext cx="2281226" cy="389553"/>
          </a:xfrm>
          <a:prstGeom prst="rect">
            <a:avLst/>
          </a:prstGeom>
          <a:noFill/>
        </p:spPr>
        <p:txBody>
          <a:bodyPr wrap="square" rtlCol="0">
            <a:noAutofit/>
          </a:bodyPr>
          <a:lstStyle/>
          <a:p>
            <a:pPr algn="ctr" fontAlgn="ctr"/>
            <a:r>
              <a:rPr lang="en-US" sz="1200" dirty="0" smtClean="0">
                <a:solidFill>
                  <a:srgbClr val="C7000B"/>
                </a:solidFill>
                <a:latin typeface="Huawei Sans" panose="020C0503030203020204" pitchFamily="34" charset="0"/>
              </a:rPr>
              <a:t>Simplification </a:t>
            </a:r>
            <a:r>
              <a:rPr lang="en-US" sz="1200" dirty="0">
                <a:solidFill>
                  <a:srgbClr val="C7000B"/>
                </a:solidFill>
                <a:latin typeface="Huawei Sans" panose="020C0503030203020204" pitchFamily="34" charset="0"/>
              </a:rPr>
              <a:t>e</a:t>
            </a:r>
            <a:r>
              <a:rPr lang="en-US" sz="1200" dirty="0" smtClean="0">
                <a:solidFill>
                  <a:srgbClr val="C7000B"/>
                </a:solidFill>
                <a:latin typeface="Huawei Sans" panose="020C0503030203020204" pitchFamily="34" charset="0"/>
              </a:rPr>
              <a:t>lements</a:t>
            </a:r>
            <a:endParaRPr lang="en-US" sz="12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66" name="图片 265">
            <a:extLst>
              <a:ext uri="{FF2B5EF4-FFF2-40B4-BE49-F238E27FC236}">
                <a16:creationId xmlns:a16="http://schemas.microsoft.com/office/drawing/2014/main" xmlns="" id="{1C9E95E0-6415-4051-A76D-A0EEF93ED1B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866184" y="2311913"/>
            <a:ext cx="1570205" cy="292225"/>
          </a:xfrm>
          <a:prstGeom prst="rect">
            <a:avLst/>
          </a:prstGeom>
        </p:spPr>
      </p:pic>
      <p:sp>
        <p:nvSpPr>
          <p:cNvPr id="267" name="PA-文本框 372">
            <a:extLst>
              <a:ext uri="{FF2B5EF4-FFF2-40B4-BE49-F238E27FC236}">
                <a16:creationId xmlns:a16="http://schemas.microsoft.com/office/drawing/2014/main" xmlns="" id="{F70DE28F-5E0F-4E06-AC3A-F9C739F44EF7}"/>
              </a:ext>
            </a:extLst>
          </p:cNvPr>
          <p:cNvSpPr txBox="1"/>
          <p:nvPr>
            <p:custDataLst>
              <p:tags r:id="rId1"/>
            </p:custDataLst>
          </p:nvPr>
        </p:nvSpPr>
        <p:spPr bwMode="gray">
          <a:xfrm>
            <a:off x="3675929" y="4425536"/>
            <a:ext cx="2691543" cy="346270"/>
          </a:xfrm>
          <a:prstGeom prst="rect">
            <a:avLst/>
          </a:prstGeom>
          <a:noFill/>
        </p:spPr>
        <p:txBody>
          <a:bodyPr wrap="square" rtlCol="0">
            <a:noAutofit/>
          </a:bodyPr>
          <a:lstStyle/>
          <a:p>
            <a:pPr algn="ctr" fontAlgn="ctr"/>
            <a:r>
              <a:rPr lang="en-US" sz="1200" b="1" dirty="0" smtClean="0">
                <a:solidFill>
                  <a:srgbClr val="0070C0"/>
                </a:solidFill>
                <a:latin typeface="Huawei Sans" panose="020C0503030203020204" pitchFamily="34" charset="0"/>
              </a:rPr>
              <a:t>Telemetry &amp; ERSPAN</a:t>
            </a:r>
          </a:p>
          <a:p>
            <a:pPr algn="ctr" fontAlgn="ctr"/>
            <a:r>
              <a:rPr lang="en-US" sz="1200" b="1" dirty="0" smtClean="0">
                <a:solidFill>
                  <a:srgbClr val="0070C0"/>
                </a:solidFill>
                <a:latin typeface="Huawei Sans" panose="020C0503030203020204" pitchFamily="34" charset="0"/>
              </a:rPr>
              <a:t>NETCONF &amp; SNMP</a:t>
            </a:r>
            <a:endParaRPr lang="en-US" sz="1200" b="1" dirty="0">
              <a:solidFill>
                <a:srgbClr val="0070C0"/>
              </a:solidFill>
              <a:latin typeface="Huawei Sans" panose="020C0503030203020204" pitchFamily="34" charset="0"/>
            </a:endParaRPr>
          </a:p>
        </p:txBody>
      </p:sp>
      <p:sp>
        <p:nvSpPr>
          <p:cNvPr id="268" name="矩形 267">
            <a:extLst>
              <a:ext uri="{FF2B5EF4-FFF2-40B4-BE49-F238E27FC236}">
                <a16:creationId xmlns:a16="http://schemas.microsoft.com/office/drawing/2014/main" xmlns="" id="{24136594-B5A8-4222-B85B-1A8347D9A168}"/>
              </a:ext>
            </a:extLst>
          </p:cNvPr>
          <p:cNvSpPr/>
          <p:nvPr/>
        </p:nvSpPr>
        <p:spPr bwMode="gray">
          <a:xfrm>
            <a:off x="2020226" y="3985175"/>
            <a:ext cx="2132549" cy="42864"/>
          </a:xfrm>
          <a:prstGeom prst="rect">
            <a:avLst/>
          </a:prstGeom>
          <a:solidFill>
            <a:srgbClr val="FCFCFC"/>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69" name="PA-图片 50">
            <a:extLst>
              <a:ext uri="{FF2B5EF4-FFF2-40B4-BE49-F238E27FC236}">
                <a16:creationId xmlns:a16="http://schemas.microsoft.com/office/drawing/2014/main" xmlns="" id="{D97B2D96-96B6-4C32-AA5F-D73E4F5DD20D}"/>
              </a:ext>
            </a:extLst>
          </p:cNvPr>
          <p:cNvPicPr>
            <a:picLocks noChangeAspect="1"/>
          </p:cNvPicPr>
          <p:nvPr>
            <p:custDataLst>
              <p:tags r:id="rId2"/>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2365064" y="4009153"/>
            <a:ext cx="497412" cy="43825"/>
          </a:xfrm>
          <a:prstGeom prst="rect">
            <a:avLst/>
          </a:prstGeom>
        </p:spPr>
      </p:pic>
      <p:pic>
        <p:nvPicPr>
          <p:cNvPr id="270" name="PA-图片 51">
            <a:extLst>
              <a:ext uri="{FF2B5EF4-FFF2-40B4-BE49-F238E27FC236}">
                <a16:creationId xmlns:a16="http://schemas.microsoft.com/office/drawing/2014/main" xmlns="" id="{5ABE57D1-744C-441E-B5B4-F609EE39A6FE}"/>
              </a:ext>
            </a:extLst>
          </p:cNvPr>
          <p:cNvPicPr>
            <a:picLocks noChangeAspect="1"/>
          </p:cNvPicPr>
          <p:nvPr>
            <p:custDataLst>
              <p:tags r:id="rId3"/>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2090604" y="4009153"/>
            <a:ext cx="497412" cy="43825"/>
          </a:xfrm>
          <a:prstGeom prst="rect">
            <a:avLst/>
          </a:prstGeom>
        </p:spPr>
      </p:pic>
      <p:pic>
        <p:nvPicPr>
          <p:cNvPr id="271" name="PA-图片 52">
            <a:extLst>
              <a:ext uri="{FF2B5EF4-FFF2-40B4-BE49-F238E27FC236}">
                <a16:creationId xmlns:a16="http://schemas.microsoft.com/office/drawing/2014/main" xmlns="" id="{0018A10A-95D1-4FF0-99AD-C3CF3743802B}"/>
              </a:ext>
            </a:extLst>
          </p:cNvPr>
          <p:cNvPicPr>
            <a:picLocks noChangeAspect="1"/>
          </p:cNvPicPr>
          <p:nvPr>
            <p:custDataLst>
              <p:tags r:id="rId4"/>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2227834" y="4009153"/>
            <a:ext cx="497412" cy="43825"/>
          </a:xfrm>
          <a:prstGeom prst="rect">
            <a:avLst/>
          </a:prstGeom>
        </p:spPr>
      </p:pic>
      <p:pic>
        <p:nvPicPr>
          <p:cNvPr id="272" name="PA-图片 51">
            <a:extLst>
              <a:ext uri="{FF2B5EF4-FFF2-40B4-BE49-F238E27FC236}">
                <a16:creationId xmlns:a16="http://schemas.microsoft.com/office/drawing/2014/main" xmlns="" id="{B44536BA-DD53-4EF1-8FE5-2670CAD38DCA}"/>
              </a:ext>
            </a:extLst>
          </p:cNvPr>
          <p:cNvPicPr>
            <a:picLocks noChangeAspect="1"/>
          </p:cNvPicPr>
          <p:nvPr>
            <p:custDataLst>
              <p:tags r:id="rId5"/>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2502294" y="4009153"/>
            <a:ext cx="497412" cy="43825"/>
          </a:xfrm>
          <a:prstGeom prst="rect">
            <a:avLst/>
          </a:prstGeom>
        </p:spPr>
      </p:pic>
      <p:pic>
        <p:nvPicPr>
          <p:cNvPr id="273" name="PA-图片 50">
            <a:extLst>
              <a:ext uri="{FF2B5EF4-FFF2-40B4-BE49-F238E27FC236}">
                <a16:creationId xmlns:a16="http://schemas.microsoft.com/office/drawing/2014/main" xmlns="" id="{7100D303-EF6E-47DB-A036-6A557FADF6F4}"/>
              </a:ext>
            </a:extLst>
          </p:cNvPr>
          <p:cNvPicPr>
            <a:picLocks noChangeAspect="1"/>
          </p:cNvPicPr>
          <p:nvPr>
            <p:custDataLst>
              <p:tags r:id="rId6"/>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3495574" y="4009153"/>
            <a:ext cx="497412" cy="43825"/>
          </a:xfrm>
          <a:prstGeom prst="rect">
            <a:avLst/>
          </a:prstGeom>
        </p:spPr>
      </p:pic>
      <p:pic>
        <p:nvPicPr>
          <p:cNvPr id="274" name="PA-图片 51">
            <a:extLst>
              <a:ext uri="{FF2B5EF4-FFF2-40B4-BE49-F238E27FC236}">
                <a16:creationId xmlns:a16="http://schemas.microsoft.com/office/drawing/2014/main" xmlns="" id="{DD01FF2B-86F7-410D-8DE1-B4993C37BC7D}"/>
              </a:ext>
            </a:extLst>
          </p:cNvPr>
          <p:cNvPicPr>
            <a:picLocks noChangeAspect="1"/>
          </p:cNvPicPr>
          <p:nvPr>
            <p:custDataLst>
              <p:tags r:id="rId7"/>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3221114" y="4009153"/>
            <a:ext cx="497412" cy="43825"/>
          </a:xfrm>
          <a:prstGeom prst="rect">
            <a:avLst/>
          </a:prstGeom>
        </p:spPr>
      </p:pic>
      <p:pic>
        <p:nvPicPr>
          <p:cNvPr id="275" name="PA-图片 52">
            <a:extLst>
              <a:ext uri="{FF2B5EF4-FFF2-40B4-BE49-F238E27FC236}">
                <a16:creationId xmlns:a16="http://schemas.microsoft.com/office/drawing/2014/main" xmlns="" id="{D4E8BD25-D6B3-4B4F-97A5-5926DD528131}"/>
              </a:ext>
            </a:extLst>
          </p:cNvPr>
          <p:cNvPicPr>
            <a:picLocks noChangeAspect="1"/>
          </p:cNvPicPr>
          <p:nvPr>
            <p:custDataLst>
              <p:tags r:id="rId8"/>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3358344" y="4009153"/>
            <a:ext cx="497412" cy="43825"/>
          </a:xfrm>
          <a:prstGeom prst="rect">
            <a:avLst/>
          </a:prstGeom>
        </p:spPr>
      </p:pic>
      <p:pic>
        <p:nvPicPr>
          <p:cNvPr id="276" name="PA-图片 51">
            <a:extLst>
              <a:ext uri="{FF2B5EF4-FFF2-40B4-BE49-F238E27FC236}">
                <a16:creationId xmlns:a16="http://schemas.microsoft.com/office/drawing/2014/main" xmlns="" id="{F1D4E3CA-AF47-44CD-9056-A41FCE404F03}"/>
              </a:ext>
            </a:extLst>
          </p:cNvPr>
          <p:cNvPicPr>
            <a:picLocks noChangeAspect="1"/>
          </p:cNvPicPr>
          <p:nvPr>
            <p:custDataLst>
              <p:tags r:id="rId9"/>
            </p:custDataLst>
          </p:nvPr>
        </p:nvPicPr>
        <p:blipFill>
          <a:blip r:embed="rId14" cstate="print">
            <a:extLst>
              <a:ext uri="{28A0092B-C50C-407E-A947-70E740481C1C}">
                <a14:useLocalDpi xmlns:a14="http://schemas.microsoft.com/office/drawing/2010/main" val="0"/>
              </a:ext>
            </a:extLst>
          </a:blip>
          <a:stretch>
            <a:fillRect/>
          </a:stretch>
        </p:blipFill>
        <p:spPr bwMode="gray">
          <a:xfrm rot="16200000">
            <a:off x="3632803" y="4009153"/>
            <a:ext cx="497412" cy="43825"/>
          </a:xfrm>
          <a:prstGeom prst="rect">
            <a:avLst/>
          </a:prstGeom>
        </p:spPr>
      </p:pic>
      <p:pic>
        <p:nvPicPr>
          <p:cNvPr id="277" name="图片 276" descr="NB-IoT ">
            <a:extLst>
              <a:ext uri="{FF2B5EF4-FFF2-40B4-BE49-F238E27FC236}">
                <a16:creationId xmlns:a16="http://schemas.microsoft.com/office/drawing/2014/main" xmlns="" id="{72C34B8F-F527-4110-828B-A64877962F84}"/>
              </a:ext>
            </a:extLst>
          </p:cNvPr>
          <p:cNvPicPr>
            <a:picLocks noChangeAspect="1"/>
          </p:cNvPicPr>
          <p:nvPr/>
        </p:nvPicPr>
        <p:blipFill>
          <a:blip r:embed="rId15">
            <a:duotone>
              <a:prstClr val="black"/>
              <a:srgbClr val="EC7061">
                <a:tint val="45000"/>
                <a:satMod val="400000"/>
              </a:srgbClr>
            </a:duotone>
          </a:blip>
          <a:stretch>
            <a:fillRect/>
          </a:stretch>
        </p:blipFill>
        <p:spPr bwMode="gray">
          <a:xfrm>
            <a:off x="2529393" y="2915847"/>
            <a:ext cx="920229" cy="885747"/>
          </a:xfrm>
          <a:prstGeom prst="rect">
            <a:avLst/>
          </a:prstGeom>
        </p:spPr>
      </p:pic>
      <p:pic>
        <p:nvPicPr>
          <p:cNvPr id="278" name="图片 277" descr="形状 639">
            <a:extLst>
              <a:ext uri="{FF2B5EF4-FFF2-40B4-BE49-F238E27FC236}">
                <a16:creationId xmlns:a16="http://schemas.microsoft.com/office/drawing/2014/main" xmlns="" id="{0B3A28D3-3207-4D93-9D16-959E718AC303}"/>
              </a:ext>
            </a:extLst>
          </p:cNvPr>
          <p:cNvPicPr>
            <a:picLocks noChangeAspect="1"/>
          </p:cNvPicPr>
          <p:nvPr/>
        </p:nvPicPr>
        <p:blipFill>
          <a:blip r:embed="rId16"/>
          <a:stretch>
            <a:fillRect/>
          </a:stretch>
        </p:blipFill>
        <p:spPr bwMode="gray">
          <a:xfrm>
            <a:off x="3200837" y="3324864"/>
            <a:ext cx="142781" cy="130240"/>
          </a:xfrm>
          <a:prstGeom prst="rect">
            <a:avLst/>
          </a:prstGeom>
        </p:spPr>
      </p:pic>
      <p:sp>
        <p:nvSpPr>
          <p:cNvPr id="280" name="TextBox 63">
            <a:extLst>
              <a:ext uri="{FF2B5EF4-FFF2-40B4-BE49-F238E27FC236}">
                <a16:creationId xmlns:a16="http://schemas.microsoft.com/office/drawing/2014/main" xmlns="" id="{697821E2-E059-4F0B-93A7-98C7AB59B662}"/>
              </a:ext>
            </a:extLst>
          </p:cNvPr>
          <p:cNvSpPr txBox="1"/>
          <p:nvPr/>
        </p:nvSpPr>
        <p:spPr bwMode="gray">
          <a:xfrm>
            <a:off x="2928761" y="2604138"/>
            <a:ext cx="818500" cy="276999"/>
          </a:xfrm>
          <a:prstGeom prst="rect">
            <a:avLst/>
          </a:prstGeom>
          <a:noFill/>
        </p:spPr>
        <p:txBody>
          <a:bodyPr wrap="square" rtlCol="0">
            <a:spAutoFit/>
          </a:bodyPr>
          <a:lstStyle/>
          <a:p>
            <a:pPr defTabSz="914112" fontAlgn="ctr"/>
            <a:r>
              <a:rPr lang="en-US" sz="1200" b="1" dirty="0">
                <a:solidFill>
                  <a:srgbClr val="C7000B"/>
                </a:solidFill>
                <a:latin typeface="Huawei Sans" panose="020C0503030203020204" pitchFamily="34" charset="0"/>
              </a:rPr>
              <a:t>A</a:t>
            </a:r>
            <a:r>
              <a:rPr lang="en-US" sz="1200" b="1" dirty="0" smtClean="0">
                <a:solidFill>
                  <a:srgbClr val="C7000B"/>
                </a:solidFill>
                <a:latin typeface="Huawei Sans" panose="020C0503030203020204" pitchFamily="34" charset="0"/>
              </a:rPr>
              <a:t>nalysis</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TextBox 63">
            <a:extLst>
              <a:ext uri="{FF2B5EF4-FFF2-40B4-BE49-F238E27FC236}">
                <a16:creationId xmlns:a16="http://schemas.microsoft.com/office/drawing/2014/main" xmlns="" id="{58487CC3-8103-49C8-A43F-B23E7704415A}"/>
              </a:ext>
            </a:extLst>
          </p:cNvPr>
          <p:cNvSpPr txBox="1"/>
          <p:nvPr/>
        </p:nvSpPr>
        <p:spPr bwMode="gray">
          <a:xfrm>
            <a:off x="3677707" y="3352396"/>
            <a:ext cx="1241592" cy="276999"/>
          </a:xfrm>
          <a:prstGeom prst="rect">
            <a:avLst/>
          </a:prstGeom>
          <a:noFill/>
        </p:spPr>
        <p:txBody>
          <a:bodyPr wrap="square" rtlCol="0">
            <a:spAutoFit/>
          </a:bodyPr>
          <a:lstStyle/>
          <a:p>
            <a:pPr defTabSz="914112" fontAlgn="ctr"/>
            <a:r>
              <a:rPr lang="en-US" sz="1200" b="1" dirty="0" smtClean="0">
                <a:solidFill>
                  <a:srgbClr val="C7000B"/>
                </a:solidFill>
                <a:latin typeface="Huawei Sans" panose="020C0503030203020204" pitchFamily="34" charset="0"/>
              </a:rPr>
              <a:t>Management</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2" name="TextBox 63">
            <a:extLst>
              <a:ext uri="{FF2B5EF4-FFF2-40B4-BE49-F238E27FC236}">
                <a16:creationId xmlns:a16="http://schemas.microsoft.com/office/drawing/2014/main" xmlns="" id="{E71E344B-E21B-4739-AB59-7D4CB35E9ABB}"/>
              </a:ext>
            </a:extLst>
          </p:cNvPr>
          <p:cNvSpPr txBox="1"/>
          <p:nvPr/>
        </p:nvSpPr>
        <p:spPr bwMode="gray">
          <a:xfrm>
            <a:off x="1740996" y="3358721"/>
            <a:ext cx="928908" cy="276999"/>
          </a:xfrm>
          <a:prstGeom prst="rect">
            <a:avLst/>
          </a:prstGeom>
          <a:noFill/>
        </p:spPr>
        <p:txBody>
          <a:bodyPr wrap="square" rtlCol="0">
            <a:spAutoFit/>
          </a:bodyPr>
          <a:lstStyle/>
          <a:p>
            <a:pPr defTabSz="914112" fontAlgn="ctr"/>
            <a:r>
              <a:rPr lang="en-US" sz="1200" b="1" dirty="0" smtClean="0">
                <a:solidFill>
                  <a:srgbClr val="C7000B"/>
                </a:solidFill>
                <a:latin typeface="Huawei Sans" panose="020C0503030203020204" pitchFamily="34" charset="0"/>
              </a:rPr>
              <a:t>Control</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3" name="browser-setting-interface-circular-symbol-of-a-wrench-in-a-window-outlines-inside-a-circle_41892">
            <a:extLst>
              <a:ext uri="{FF2B5EF4-FFF2-40B4-BE49-F238E27FC236}">
                <a16:creationId xmlns:a16="http://schemas.microsoft.com/office/drawing/2014/main" xmlns="" id="{8839625A-5A3A-4B59-ADDA-B477BC3F6C78}"/>
              </a:ext>
            </a:extLst>
          </p:cNvPr>
          <p:cNvSpPr>
            <a:spLocks noChangeAspect="1"/>
          </p:cNvSpPr>
          <p:nvPr/>
        </p:nvSpPr>
        <p:spPr bwMode="gray">
          <a:xfrm>
            <a:off x="2442816" y="3349360"/>
            <a:ext cx="365686" cy="280151"/>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C00000"/>
          </a:solidFill>
          <a:ln>
            <a:solidFill>
              <a:srgbClr val="EC7061"/>
            </a:solidFill>
          </a:ln>
        </p:spPr>
        <p:txBody>
          <a:bodyPr/>
          <a:lstStyle/>
          <a:p>
            <a:pPr fontAlgn="ctr"/>
            <a:endParaRPr lang="en-US" altLang="zh-CN" sz="1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4" name="browser-setting-interface-circular-symbol-of-a-wrench-in-a-window-outlines-inside-a-circle_41892">
            <a:extLst>
              <a:ext uri="{FF2B5EF4-FFF2-40B4-BE49-F238E27FC236}">
                <a16:creationId xmlns:a16="http://schemas.microsoft.com/office/drawing/2014/main" xmlns="" id="{5DC6E35A-40C0-471C-BECD-AE2E56F09AEE}"/>
              </a:ext>
            </a:extLst>
          </p:cNvPr>
          <p:cNvSpPr>
            <a:spLocks noChangeAspect="1"/>
          </p:cNvSpPr>
          <p:nvPr/>
        </p:nvSpPr>
        <p:spPr bwMode="gray">
          <a:xfrm>
            <a:off x="2726830" y="2818680"/>
            <a:ext cx="440039" cy="325372"/>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C00000"/>
          </a:solidFill>
          <a:ln>
            <a:solidFill>
              <a:srgbClr val="EC7061"/>
            </a:solidFill>
          </a:ln>
        </p:spPr>
        <p:txBody>
          <a:bodyPr/>
          <a:lstStyle/>
          <a:p>
            <a:pPr defTabSz="914112" fontAlgn="ctr"/>
            <a:endParaRPr lang="en-US" altLang="zh-CN" sz="1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5" name="cogwheel-outline_45304">
            <a:extLst>
              <a:ext uri="{FF2B5EF4-FFF2-40B4-BE49-F238E27FC236}">
                <a16:creationId xmlns:a16="http://schemas.microsoft.com/office/drawing/2014/main" xmlns="" id="{FFD5559D-F6AB-4435-A1C5-B6257EFF9EE3}"/>
              </a:ext>
            </a:extLst>
          </p:cNvPr>
          <p:cNvSpPr>
            <a:spLocks noChangeAspect="1"/>
          </p:cNvSpPr>
          <p:nvPr/>
        </p:nvSpPr>
        <p:spPr bwMode="gray">
          <a:xfrm>
            <a:off x="3229533" y="3324864"/>
            <a:ext cx="324645" cy="309499"/>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C00000"/>
          </a:solidFill>
          <a:ln>
            <a:solidFill>
              <a:srgbClr val="EC7061"/>
            </a:solidFill>
          </a:ln>
        </p:spPr>
        <p:txBody>
          <a:bodyPr/>
          <a:lstStyle/>
          <a:p>
            <a:pPr fontAlgn="ctr"/>
            <a:endParaRPr lang="en-US" altLang="zh-CN" sz="1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6" name="矩形 285">
            <a:extLst>
              <a:ext uri="{FF2B5EF4-FFF2-40B4-BE49-F238E27FC236}">
                <a16:creationId xmlns:a16="http://schemas.microsoft.com/office/drawing/2014/main" xmlns="" id="{E8D6625D-055C-420D-A74E-406764FC67AB}"/>
              </a:ext>
            </a:extLst>
          </p:cNvPr>
          <p:cNvSpPr/>
          <p:nvPr/>
        </p:nvSpPr>
        <p:spPr bwMode="gray">
          <a:xfrm>
            <a:off x="2743897" y="3193903"/>
            <a:ext cx="506219" cy="276999"/>
          </a:xfrm>
          <a:prstGeom prst="rect">
            <a:avLst/>
          </a:prstGeom>
        </p:spPr>
        <p:txBody>
          <a:bodyPr wrap="square">
            <a:spAutoFit/>
          </a:bodyPr>
          <a:lstStyle/>
          <a:p>
            <a:pPr algn="ctr" defTabSz="914400" fontAlgn="ctr"/>
            <a:r>
              <a:rPr lang="en-US" sz="1200" b="1" dirty="0" smtClean="0">
                <a:solidFill>
                  <a:srgbClr val="EC7061"/>
                </a:solidFill>
                <a:latin typeface="Huawei Sans" panose="020C0503030203020204" pitchFamily="34" charset="0"/>
              </a:rPr>
              <a:t>+AI</a:t>
            </a:r>
            <a:endParaRPr lang="en-US" altLang="zh-CN" sz="1200" dirty="0">
              <a:solidFill>
                <a:srgbClr val="EC7061"/>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287" name="文本框 286">
            <a:extLst>
              <a:ext uri="{FF2B5EF4-FFF2-40B4-BE49-F238E27FC236}">
                <a16:creationId xmlns:a16="http://schemas.microsoft.com/office/drawing/2014/main" xmlns="" id="{EF1AE905-15DF-4F0A-82C0-55EAA669E708}"/>
              </a:ext>
            </a:extLst>
          </p:cNvPr>
          <p:cNvSpPr txBox="1"/>
          <p:nvPr/>
        </p:nvSpPr>
        <p:spPr bwMode="gray">
          <a:xfrm>
            <a:off x="476271" y="972016"/>
            <a:ext cx="11300352" cy="500800"/>
          </a:xfrm>
          <a:prstGeom prst="rect">
            <a:avLst/>
          </a:prstGeom>
        </p:spPr>
        <p:txBody>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302279" marR="0" lvl="0" indent="-302279" defTabSz="914034" eaLnBrk="1" fontAlgn="ctr" latinLnBrk="0" hangingPunct="1">
              <a:lnSpc>
                <a:spcPct val="140000"/>
              </a:lnSpc>
              <a:spcBef>
                <a:spcPts val="792"/>
              </a:spcBef>
              <a:spcAft>
                <a:spcPts val="0"/>
              </a:spcAft>
              <a:buClrTx/>
              <a:buSzTx/>
              <a:buFont typeface="Arial" panose="020B0604020202020204" pitchFamily="34" charset="0"/>
              <a:buChar char="•"/>
              <a:tabLst/>
              <a:defRPr/>
            </a:pPr>
            <a:r>
              <a:rPr lang="en-US" sz="1400" b="0" dirty="0" err="1" smtClean="0">
                <a:solidFill>
                  <a:prstClr val="black"/>
                </a:solidFill>
                <a:latin typeface="Huawei Sans" panose="020C0503030203020204" pitchFamily="34" charset="0"/>
              </a:rPr>
              <a:t>iMaster</a:t>
            </a:r>
            <a:r>
              <a:rPr lang="en-US" sz="1400" b="0" dirty="0" smtClean="0">
                <a:solidFill>
                  <a:prstClr val="black"/>
                </a:solidFill>
                <a:latin typeface="Huawei Sans" panose="020C0503030203020204" pitchFamily="34" charset="0"/>
              </a:rPr>
              <a:t> NCE-Fabric provides full lifecycle services for DCNs, including planning, construction, O&amp;M, and optimization.</a:t>
            </a:r>
            <a:endParaRPr lang="en-US" sz="1400" b="0" dirty="0">
              <a:solidFill>
                <a:prstClr val="black"/>
              </a:solidFill>
              <a:latin typeface="Huawei Sans" panose="020C0503030203020204" pitchFamily="34" charset="0"/>
            </a:endParaRPr>
          </a:p>
        </p:txBody>
      </p:sp>
      <p:sp>
        <p:nvSpPr>
          <p:cNvPr id="289" name="圆角矩形 109">
            <a:extLst>
              <a:ext uri="{FF2B5EF4-FFF2-40B4-BE49-F238E27FC236}">
                <a16:creationId xmlns:a16="http://schemas.microsoft.com/office/drawing/2014/main" xmlns="" id="{FC804C5D-79F9-4442-AB6C-28A9525D5CDC}"/>
              </a:ext>
            </a:extLst>
          </p:cNvPr>
          <p:cNvSpPr>
            <a:spLocks noChangeAspect="1"/>
          </p:cNvSpPr>
          <p:nvPr/>
        </p:nvSpPr>
        <p:spPr bwMode="gray">
          <a:xfrm>
            <a:off x="6353448" y="1839353"/>
            <a:ext cx="5280836"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marR="0" lvl="1" indent="0" defTabSz="162565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矩形 289">
            <a:extLst>
              <a:ext uri="{FF2B5EF4-FFF2-40B4-BE49-F238E27FC236}">
                <a16:creationId xmlns:a16="http://schemas.microsoft.com/office/drawing/2014/main" xmlns="" id="{08241003-80B6-4ADE-A1AD-E691CA610ABF}"/>
              </a:ext>
            </a:extLst>
          </p:cNvPr>
          <p:cNvSpPr>
            <a:spLocks noChangeAspect="1"/>
          </p:cNvSpPr>
          <p:nvPr/>
        </p:nvSpPr>
        <p:spPr bwMode="gray">
          <a:xfrm>
            <a:off x="6382571" y="1789399"/>
            <a:ext cx="5226282" cy="1020267"/>
          </a:xfrm>
          <a:prstGeom prst="rect">
            <a:avLst/>
          </a:prstGeom>
        </p:spPr>
        <p:txBody>
          <a:bodyPr wrap="square" lIns="96000" tIns="48000" rIns="96000" bIns="48000">
            <a:spAutoFit/>
          </a:bodyPr>
          <a:lstStyle/>
          <a:p>
            <a:pPr marL="0" marR="0" lvl="0" indent="0" defTabSz="1625655" eaLnBrk="1" fontAlgn="ctr" latinLnBrk="0" hangingPunct="1">
              <a:lnSpc>
                <a:spcPts val="18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Integrated planning and construction</a:t>
            </a:r>
          </a:p>
          <a:p>
            <a:pPr marL="285750" lvl="0" indent="-285750" defTabSz="1625655" fontAlgn="ctr">
              <a:lnSpc>
                <a:spcPts val="1800"/>
              </a:lnSpc>
              <a:buFont typeface="Arial" panose="020B0604020202020204" pitchFamily="34" charset="0"/>
              <a:buChar char="•"/>
              <a:defRPr/>
            </a:pPr>
            <a:r>
              <a:rPr lang="en-US" sz="1200" dirty="0">
                <a:solidFill>
                  <a:prstClr val="black"/>
                </a:solidFill>
                <a:latin typeface="Huawei Sans" panose="020C0503030203020204" pitchFamily="34" charset="0"/>
              </a:rPr>
              <a:t>P</a:t>
            </a:r>
            <a:r>
              <a:rPr lang="en-US" sz="1200" b="0" dirty="0" smtClean="0">
                <a:solidFill>
                  <a:prstClr val="black"/>
                </a:solidFill>
                <a:latin typeface="Huawei Sans" panose="020C0503030203020204" pitchFamily="34" charset="0"/>
              </a:rPr>
              <a:t>lanning tool interconnected with </a:t>
            </a:r>
            <a:r>
              <a:rPr lang="en-US" altLang="zh-CN" sz="1200" dirty="0" err="1">
                <a:solidFill>
                  <a:prstClr val="black"/>
                </a:solidFill>
                <a:latin typeface="Huawei Sans" panose="020C0503030203020204" pitchFamily="34" charset="0"/>
              </a:rPr>
              <a:t>iMaster</a:t>
            </a:r>
            <a:r>
              <a:rPr lang="en-US" altLang="zh-CN" sz="1200" dirty="0">
                <a:solidFill>
                  <a:prstClr val="black"/>
                </a:solidFill>
                <a:latin typeface="Huawei Sans" panose="020C0503030203020204" pitchFamily="34" charset="0"/>
              </a:rPr>
              <a:t> </a:t>
            </a:r>
            <a:r>
              <a:rPr lang="en-US" altLang="zh-CN" sz="1200" dirty="0" smtClean="0">
                <a:solidFill>
                  <a:prstClr val="black"/>
                </a:solidFill>
                <a:latin typeface="Huawei Sans" panose="020C0503030203020204" pitchFamily="34" charset="0"/>
              </a:rPr>
              <a:t>NCE,</a:t>
            </a:r>
            <a:r>
              <a:rPr lang="en-US" sz="1200" b="0" dirty="0" smtClean="0">
                <a:solidFill>
                  <a:prstClr val="black"/>
                </a:solidFill>
                <a:latin typeface="Huawei Sans" panose="020C0503030203020204" pitchFamily="34" charset="0"/>
              </a:rPr>
              <a:t> implementing integrated planning and construction</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b="0" dirty="0" smtClean="0">
                <a:solidFill>
                  <a:prstClr val="black"/>
                </a:solidFill>
                <a:latin typeface="Huawei Sans" panose="020C0503030203020204" pitchFamily="34" charset="0"/>
              </a:rPr>
              <a:t>Zero Touch Provisioning (ZTP)</a:t>
            </a:r>
            <a:endParaRPr lang="en-US" sz="1200" b="0" dirty="0">
              <a:solidFill>
                <a:prstClr val="black"/>
              </a:solidFill>
              <a:latin typeface="Huawei Sans" panose="020C0503030203020204" pitchFamily="34" charset="0"/>
            </a:endParaRPr>
          </a:p>
        </p:txBody>
      </p:sp>
      <p:sp>
        <p:nvSpPr>
          <p:cNvPr id="292" name="圆角矩形 109">
            <a:extLst>
              <a:ext uri="{FF2B5EF4-FFF2-40B4-BE49-F238E27FC236}">
                <a16:creationId xmlns:a16="http://schemas.microsoft.com/office/drawing/2014/main" xmlns="" id="{9DF615E5-9214-4924-9AA0-1F71E4C642CF}"/>
              </a:ext>
            </a:extLst>
          </p:cNvPr>
          <p:cNvSpPr>
            <a:spLocks noChangeAspect="1"/>
          </p:cNvSpPr>
          <p:nvPr/>
        </p:nvSpPr>
        <p:spPr bwMode="gray">
          <a:xfrm>
            <a:off x="6353448" y="2940372"/>
            <a:ext cx="5280836"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marR="0" lvl="1" indent="0" defTabSz="162565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矩形 292">
            <a:extLst>
              <a:ext uri="{FF2B5EF4-FFF2-40B4-BE49-F238E27FC236}">
                <a16:creationId xmlns:a16="http://schemas.microsoft.com/office/drawing/2014/main" xmlns="" id="{3C47849F-B388-4A75-869A-D27A4CA650EC}"/>
              </a:ext>
            </a:extLst>
          </p:cNvPr>
          <p:cNvSpPr>
            <a:spLocks noChangeAspect="1"/>
          </p:cNvSpPr>
          <p:nvPr/>
        </p:nvSpPr>
        <p:spPr bwMode="gray">
          <a:xfrm>
            <a:off x="6382571" y="3014420"/>
            <a:ext cx="5280836" cy="789435"/>
          </a:xfrm>
          <a:prstGeom prst="rect">
            <a:avLst/>
          </a:prstGeom>
        </p:spPr>
        <p:txBody>
          <a:bodyPr wrap="square" lIns="96000" tIns="48000" rIns="96000" bIns="48000">
            <a:spAutoFit/>
          </a:bodyPr>
          <a:lstStyle/>
          <a:p>
            <a:pPr marL="0" marR="0" lvl="0" indent="0" defTabSz="1625655" eaLnBrk="1" fontAlgn="ctr" latinLnBrk="0" hangingPunct="1">
              <a:lnSpc>
                <a:spcPts val="18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Simplified deployment</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b="0" dirty="0" smtClean="0">
                <a:solidFill>
                  <a:prstClr val="black"/>
                </a:solidFill>
                <a:latin typeface="Huawei Sans" panose="020C0503030203020204" pitchFamily="34" charset="0"/>
              </a:rPr>
              <a:t>Service intent self-understanding, conversion, and deployment</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dirty="0" smtClean="0">
                <a:solidFill>
                  <a:prstClr val="black"/>
                </a:solidFill>
                <a:latin typeface="Huawei Sans" panose="020C0503030203020204" pitchFamily="34" charset="0"/>
              </a:rPr>
              <a:t>N</a:t>
            </a:r>
            <a:r>
              <a:rPr lang="en-US" sz="1200" b="0" dirty="0" smtClean="0">
                <a:solidFill>
                  <a:prstClr val="black"/>
                </a:solidFill>
                <a:latin typeface="Huawei Sans" panose="020C0503030203020204" pitchFamily="34" charset="0"/>
              </a:rPr>
              <a:t>etwork change simulation evaluation</a:t>
            </a:r>
            <a:r>
              <a:rPr lang="en-US" sz="1200" dirty="0" smtClean="0">
                <a:solidFill>
                  <a:prstClr val="black"/>
                </a:solidFill>
                <a:latin typeface="Huawei Sans" panose="020C0503030203020204" pitchFamily="34" charset="0"/>
              </a:rPr>
              <a:t>, </a:t>
            </a:r>
            <a:r>
              <a:rPr lang="en-US" sz="1200" b="0" dirty="0" smtClean="0">
                <a:solidFill>
                  <a:prstClr val="black"/>
                </a:solidFill>
                <a:latin typeface="Huawei Sans" panose="020C0503030203020204" pitchFamily="34" charset="0"/>
              </a:rPr>
              <a:t>preventing human errors</a:t>
            </a:r>
            <a:endParaRPr lang="en-US" sz="1200" b="0" dirty="0">
              <a:solidFill>
                <a:prstClr val="black"/>
              </a:solidFill>
              <a:latin typeface="Huawei Sans" panose="020C0503030203020204" pitchFamily="34" charset="0"/>
            </a:endParaRPr>
          </a:p>
        </p:txBody>
      </p:sp>
      <p:sp>
        <p:nvSpPr>
          <p:cNvPr id="295" name="圆角矩形 109">
            <a:extLst>
              <a:ext uri="{FF2B5EF4-FFF2-40B4-BE49-F238E27FC236}">
                <a16:creationId xmlns:a16="http://schemas.microsoft.com/office/drawing/2014/main" xmlns="" id="{064CEAEE-3F3B-477A-9317-E7CC7FED7E74}"/>
              </a:ext>
            </a:extLst>
          </p:cNvPr>
          <p:cNvSpPr>
            <a:spLocks noChangeAspect="1"/>
          </p:cNvSpPr>
          <p:nvPr/>
        </p:nvSpPr>
        <p:spPr bwMode="gray">
          <a:xfrm>
            <a:off x="6353448" y="4041391"/>
            <a:ext cx="5280836"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marR="0" lvl="1" indent="0" defTabSz="162565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矩形 295">
            <a:extLst>
              <a:ext uri="{FF2B5EF4-FFF2-40B4-BE49-F238E27FC236}">
                <a16:creationId xmlns:a16="http://schemas.microsoft.com/office/drawing/2014/main" xmlns="" id="{CBAE8CD7-2F30-4126-88EA-AA8C0E253DF2}"/>
              </a:ext>
            </a:extLst>
          </p:cNvPr>
          <p:cNvSpPr>
            <a:spLocks noChangeAspect="1"/>
          </p:cNvSpPr>
          <p:nvPr/>
        </p:nvSpPr>
        <p:spPr bwMode="gray">
          <a:xfrm>
            <a:off x="6382571" y="3969135"/>
            <a:ext cx="5226282" cy="1020267"/>
          </a:xfrm>
          <a:prstGeom prst="rect">
            <a:avLst/>
          </a:prstGeom>
        </p:spPr>
        <p:txBody>
          <a:bodyPr wrap="square" lIns="96000" tIns="48000" rIns="96000" bIns="48000">
            <a:spAutoFit/>
          </a:bodyPr>
          <a:lstStyle/>
          <a:p>
            <a:pPr marL="0" marR="0" lvl="0" indent="0" defTabSz="1625655" eaLnBrk="1" fontAlgn="ctr" latinLnBrk="0" hangingPunct="1">
              <a:lnSpc>
                <a:spcPts val="18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Intelligent O&amp;M</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b="0" dirty="0" smtClean="0">
                <a:solidFill>
                  <a:prstClr val="black"/>
                </a:solidFill>
                <a:latin typeface="Huawei Sans" panose="020C0503030203020204" pitchFamily="34" charset="0"/>
              </a:rPr>
              <a:t>Quick fault detection and locating based on knowledge graph and expert rules</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b="0" dirty="0" smtClean="0">
                <a:solidFill>
                  <a:prstClr val="black"/>
                </a:solidFill>
                <a:latin typeface="Huawei Sans" panose="020C0503030203020204" pitchFamily="34" charset="0"/>
              </a:rPr>
              <a:t>Fast fault rectification based on expert rules and simulation analysis</a:t>
            </a:r>
            <a:endParaRPr lang="en-US" sz="1200" b="0" dirty="0">
              <a:solidFill>
                <a:prstClr val="black"/>
              </a:solidFill>
              <a:latin typeface="Huawei Sans" panose="020C0503030203020204" pitchFamily="34" charset="0"/>
            </a:endParaRPr>
          </a:p>
        </p:txBody>
      </p:sp>
      <p:sp>
        <p:nvSpPr>
          <p:cNvPr id="298" name="圆角矩形 109">
            <a:extLst>
              <a:ext uri="{FF2B5EF4-FFF2-40B4-BE49-F238E27FC236}">
                <a16:creationId xmlns:a16="http://schemas.microsoft.com/office/drawing/2014/main" xmlns="" id="{B151C85C-9F94-48BE-90EC-187EA9B81538}"/>
              </a:ext>
            </a:extLst>
          </p:cNvPr>
          <p:cNvSpPr>
            <a:spLocks noChangeAspect="1"/>
          </p:cNvSpPr>
          <p:nvPr/>
        </p:nvSpPr>
        <p:spPr bwMode="gray">
          <a:xfrm>
            <a:off x="6353448" y="5142409"/>
            <a:ext cx="5280836" cy="931485"/>
          </a:xfrm>
          <a:prstGeom prst="roundRect">
            <a:avLst>
              <a:gd name="adj" fmla="val 5281"/>
            </a:avLst>
          </a:prstGeom>
          <a:noFill/>
          <a:ln w="12700" cap="flat" cmpd="sng" algn="ctr">
            <a:solidFill>
              <a:srgbClr val="99DFF9"/>
            </a:solidFill>
            <a:prstDash val="solid"/>
          </a:ln>
          <a:effectLst/>
        </p:spPr>
        <p:txBody>
          <a:bodyPr wrap="square" rtlCol="0" anchor="ctr">
            <a:noAutofit/>
          </a:bodyPr>
          <a:lstStyle/>
          <a:p>
            <a:pPr marL="812828" marR="0" lvl="1" indent="0" defTabSz="162565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1"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矩形 298">
            <a:extLst>
              <a:ext uri="{FF2B5EF4-FFF2-40B4-BE49-F238E27FC236}">
                <a16:creationId xmlns:a16="http://schemas.microsoft.com/office/drawing/2014/main" xmlns="" id="{962D41C2-8337-4295-9148-7E9D30D01014}"/>
              </a:ext>
            </a:extLst>
          </p:cNvPr>
          <p:cNvSpPr>
            <a:spLocks noChangeAspect="1"/>
          </p:cNvSpPr>
          <p:nvPr/>
        </p:nvSpPr>
        <p:spPr bwMode="gray">
          <a:xfrm>
            <a:off x="6382570" y="5070153"/>
            <a:ext cx="5226283" cy="1020267"/>
          </a:xfrm>
          <a:prstGeom prst="rect">
            <a:avLst/>
          </a:prstGeom>
        </p:spPr>
        <p:txBody>
          <a:bodyPr wrap="square" lIns="96000" tIns="48000" rIns="96000" bIns="48000">
            <a:spAutoFit/>
          </a:bodyPr>
          <a:lstStyle/>
          <a:p>
            <a:pPr marL="0" marR="0" lvl="0" indent="0" defTabSz="1625655" eaLnBrk="1" fontAlgn="ctr" latinLnBrk="0" hangingPunct="1">
              <a:lnSpc>
                <a:spcPts val="18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Real-time optimization</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b="0" dirty="0" smtClean="0">
                <a:solidFill>
                  <a:prstClr val="black"/>
                </a:solidFill>
                <a:latin typeface="Huawei Sans" panose="020C0503030203020204" pitchFamily="34" charset="0"/>
              </a:rPr>
              <a:t>Local inference and online model training and optimization for intelligent lossless traffic</a:t>
            </a:r>
          </a:p>
          <a:p>
            <a:pPr marL="285750" marR="0" lvl="0" indent="-285750" defTabSz="1625655" eaLnBrk="1" fontAlgn="ctr" latinLnBrk="0" hangingPunct="1">
              <a:lnSpc>
                <a:spcPts val="1800"/>
              </a:lnSpc>
              <a:spcBef>
                <a:spcPts val="0"/>
              </a:spcBef>
              <a:spcAft>
                <a:spcPts val="0"/>
              </a:spcAft>
              <a:buClrTx/>
              <a:buSzTx/>
              <a:buFont typeface="Arial" panose="020B0604020202020204" pitchFamily="34" charset="0"/>
              <a:buChar char="•"/>
              <a:tabLst/>
              <a:defRPr/>
            </a:pPr>
            <a:r>
              <a:rPr lang="en-US" sz="1200" b="0" dirty="0" smtClean="0">
                <a:solidFill>
                  <a:prstClr val="black"/>
                </a:solidFill>
                <a:latin typeface="Huawei Sans" panose="020C0503030203020204" pitchFamily="34" charset="0"/>
              </a:rPr>
              <a:t>User behavior prediction and resource optimization suggestions</a:t>
            </a:r>
            <a:endParaRPr lang="en-US" sz="1200" b="0" dirty="0">
              <a:solidFill>
                <a:prstClr val="black"/>
              </a:solidFill>
              <a:latin typeface="Huawei Sans" panose="020C0503030203020204" pitchFamily="34" charset="0"/>
            </a:endParaRPr>
          </a:p>
        </p:txBody>
      </p:sp>
      <p:pic>
        <p:nvPicPr>
          <p:cNvPr id="2" name="图片 1"/>
          <p:cNvPicPr>
            <a:picLocks noChangeAspect="1"/>
          </p:cNvPicPr>
          <p:nvPr/>
        </p:nvPicPr>
        <p:blipFill>
          <a:blip r:embed="rId17"/>
          <a:stretch>
            <a:fillRect/>
          </a:stretch>
        </p:blipFill>
        <p:spPr>
          <a:xfrm>
            <a:off x="1197266" y="5519922"/>
            <a:ext cx="329213" cy="249958"/>
          </a:xfrm>
          <a:prstGeom prst="rect">
            <a:avLst/>
          </a:prstGeom>
        </p:spPr>
      </p:pic>
      <p:pic>
        <p:nvPicPr>
          <p:cNvPr id="300" name="图片 299"/>
          <p:cNvPicPr>
            <a:picLocks noChangeAspect="1"/>
          </p:cNvPicPr>
          <p:nvPr/>
        </p:nvPicPr>
        <p:blipFill>
          <a:blip r:embed="rId17"/>
          <a:stretch>
            <a:fillRect/>
          </a:stretch>
        </p:blipFill>
        <p:spPr>
          <a:xfrm>
            <a:off x="1197266" y="5665706"/>
            <a:ext cx="329213" cy="249958"/>
          </a:xfrm>
          <a:prstGeom prst="rect">
            <a:avLst/>
          </a:prstGeom>
        </p:spPr>
      </p:pic>
      <p:pic>
        <p:nvPicPr>
          <p:cNvPr id="301" name="图片 300"/>
          <p:cNvPicPr>
            <a:picLocks noChangeAspect="1"/>
          </p:cNvPicPr>
          <p:nvPr/>
        </p:nvPicPr>
        <p:blipFill>
          <a:blip r:embed="rId17"/>
          <a:stretch>
            <a:fillRect/>
          </a:stretch>
        </p:blipFill>
        <p:spPr>
          <a:xfrm>
            <a:off x="1197266" y="5811490"/>
            <a:ext cx="329213" cy="249958"/>
          </a:xfrm>
          <a:prstGeom prst="rect">
            <a:avLst/>
          </a:prstGeom>
        </p:spPr>
      </p:pic>
      <p:pic>
        <p:nvPicPr>
          <p:cNvPr id="302" name="图片 301"/>
          <p:cNvPicPr>
            <a:picLocks noChangeAspect="1"/>
          </p:cNvPicPr>
          <p:nvPr/>
        </p:nvPicPr>
        <p:blipFill>
          <a:blip r:embed="rId17"/>
          <a:stretch>
            <a:fillRect/>
          </a:stretch>
        </p:blipFill>
        <p:spPr>
          <a:xfrm>
            <a:off x="1920882" y="5519922"/>
            <a:ext cx="329213" cy="249958"/>
          </a:xfrm>
          <a:prstGeom prst="rect">
            <a:avLst/>
          </a:prstGeom>
        </p:spPr>
      </p:pic>
      <p:pic>
        <p:nvPicPr>
          <p:cNvPr id="303" name="图片 302"/>
          <p:cNvPicPr>
            <a:picLocks noChangeAspect="1"/>
          </p:cNvPicPr>
          <p:nvPr/>
        </p:nvPicPr>
        <p:blipFill>
          <a:blip r:embed="rId17"/>
          <a:stretch>
            <a:fillRect/>
          </a:stretch>
        </p:blipFill>
        <p:spPr>
          <a:xfrm>
            <a:off x="1920882" y="5665706"/>
            <a:ext cx="329213" cy="249958"/>
          </a:xfrm>
          <a:prstGeom prst="rect">
            <a:avLst/>
          </a:prstGeom>
        </p:spPr>
      </p:pic>
      <p:pic>
        <p:nvPicPr>
          <p:cNvPr id="307" name="图片 306"/>
          <p:cNvPicPr>
            <a:picLocks noChangeAspect="1"/>
          </p:cNvPicPr>
          <p:nvPr/>
        </p:nvPicPr>
        <p:blipFill>
          <a:blip r:embed="rId17"/>
          <a:stretch>
            <a:fillRect/>
          </a:stretch>
        </p:blipFill>
        <p:spPr>
          <a:xfrm>
            <a:off x="1920882" y="5811490"/>
            <a:ext cx="329213" cy="249958"/>
          </a:xfrm>
          <a:prstGeom prst="rect">
            <a:avLst/>
          </a:prstGeom>
        </p:spPr>
      </p:pic>
      <p:pic>
        <p:nvPicPr>
          <p:cNvPr id="308" name="图片 307"/>
          <p:cNvPicPr>
            <a:picLocks noChangeAspect="1"/>
          </p:cNvPicPr>
          <p:nvPr/>
        </p:nvPicPr>
        <p:blipFill>
          <a:blip r:embed="rId17"/>
          <a:stretch>
            <a:fillRect/>
          </a:stretch>
        </p:blipFill>
        <p:spPr>
          <a:xfrm>
            <a:off x="2628878" y="5519922"/>
            <a:ext cx="329213" cy="249958"/>
          </a:xfrm>
          <a:prstGeom prst="rect">
            <a:avLst/>
          </a:prstGeom>
        </p:spPr>
      </p:pic>
      <p:pic>
        <p:nvPicPr>
          <p:cNvPr id="309" name="图片 308"/>
          <p:cNvPicPr>
            <a:picLocks noChangeAspect="1"/>
          </p:cNvPicPr>
          <p:nvPr/>
        </p:nvPicPr>
        <p:blipFill>
          <a:blip r:embed="rId17"/>
          <a:stretch>
            <a:fillRect/>
          </a:stretch>
        </p:blipFill>
        <p:spPr>
          <a:xfrm>
            <a:off x="2628878" y="5665706"/>
            <a:ext cx="329213" cy="249958"/>
          </a:xfrm>
          <a:prstGeom prst="rect">
            <a:avLst/>
          </a:prstGeom>
        </p:spPr>
      </p:pic>
      <p:pic>
        <p:nvPicPr>
          <p:cNvPr id="310" name="图片 309"/>
          <p:cNvPicPr>
            <a:picLocks noChangeAspect="1"/>
          </p:cNvPicPr>
          <p:nvPr/>
        </p:nvPicPr>
        <p:blipFill>
          <a:blip r:embed="rId17"/>
          <a:stretch>
            <a:fillRect/>
          </a:stretch>
        </p:blipFill>
        <p:spPr>
          <a:xfrm>
            <a:off x="2628878" y="5811490"/>
            <a:ext cx="329213" cy="249958"/>
          </a:xfrm>
          <a:prstGeom prst="rect">
            <a:avLst/>
          </a:prstGeom>
        </p:spPr>
      </p:pic>
      <p:grpSp>
        <p:nvGrpSpPr>
          <p:cNvPr id="4" name="组合 3"/>
          <p:cNvGrpSpPr/>
          <p:nvPr/>
        </p:nvGrpSpPr>
        <p:grpSpPr>
          <a:xfrm>
            <a:off x="7543760" y="99476"/>
            <a:ext cx="4205328" cy="252000"/>
            <a:chOff x="7543760" y="99476"/>
            <a:chExt cx="4205328" cy="252000"/>
          </a:xfrm>
        </p:grpSpPr>
        <p:sp>
          <p:nvSpPr>
            <p:cNvPr id="311" name="燕尾形 310"/>
            <p:cNvSpPr/>
            <p:nvPr/>
          </p:nvSpPr>
          <p:spPr bwMode="gray">
            <a:xfrm>
              <a:off x="910460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12" name="燕尾形 311"/>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五边形 312"/>
            <p:cNvSpPr/>
            <p:nvPr/>
          </p:nvSpPr>
          <p:spPr bwMode="gray">
            <a:xfrm>
              <a:off x="7543760"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endParaRPr lang="en-US" sz="1200"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1038413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67">
            <a:extLst>
              <a:ext uri="{FF2B5EF4-FFF2-40B4-BE49-F238E27FC236}">
                <a16:creationId xmlns:a16="http://schemas.microsoft.com/office/drawing/2014/main" xmlns="" id="{E88B550F-9A1D-48C9-8D45-10E8A40D9564}"/>
              </a:ext>
            </a:extLst>
          </p:cNvPr>
          <p:cNvSpPr/>
          <p:nvPr/>
        </p:nvSpPr>
        <p:spPr bwMode="gray">
          <a:xfrm>
            <a:off x="3844303" y="2413786"/>
            <a:ext cx="2211300" cy="2026680"/>
          </a:xfrm>
          <a:prstGeom prst="roundRect">
            <a:avLst>
              <a:gd name="adj" fmla="val 4612"/>
            </a:avLst>
          </a:prstGeom>
          <a:solidFill>
            <a:srgbClr val="E4E4E4"/>
          </a:solidFill>
          <a:ln w="19050" cap="flat" cmpd="sng" algn="ctr">
            <a:solidFill>
              <a:sysClr val="window" lastClr="FFFFFF">
                <a:lumMod val="20000"/>
                <a:lumOff val="80000"/>
              </a:sysClr>
            </a:solidFill>
            <a:prstDash val="solid"/>
            <a:miter lim="800000"/>
          </a:ln>
          <a:effectLst/>
        </p:spPr>
        <p:txBody>
          <a:bodyPr rtlCol="0" anchor="ctr"/>
          <a:lstStyle/>
          <a:p>
            <a:pPr algn="ctr" defTabSz="1219028" fontAlgn="ctr">
              <a:defRPr/>
            </a:pPr>
            <a:endParaRPr lang="en-US" altLang="zh-CN" sz="14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p:txBody>
          <a:bodyPr/>
          <a:lstStyle/>
          <a:p>
            <a:r>
              <a:rPr lang="en-US" dirty="0" smtClean="0"/>
              <a:t>AI-based Intelligent O&amp;M for DCNs</a:t>
            </a:r>
            <a:endParaRPr lang="en-US" dirty="0"/>
          </a:p>
        </p:txBody>
      </p:sp>
      <p:sp>
        <p:nvSpPr>
          <p:cNvPr id="3" name="圆角矩形 62">
            <a:extLst>
              <a:ext uri="{FF2B5EF4-FFF2-40B4-BE49-F238E27FC236}">
                <a16:creationId xmlns:a16="http://schemas.microsoft.com/office/drawing/2014/main" xmlns="" id="{63F7107B-2E9A-47F8-B767-C70F4B18DCAD}"/>
              </a:ext>
            </a:extLst>
          </p:cNvPr>
          <p:cNvSpPr/>
          <p:nvPr/>
        </p:nvSpPr>
        <p:spPr bwMode="gray">
          <a:xfrm>
            <a:off x="6513881" y="2424046"/>
            <a:ext cx="1810754" cy="2073461"/>
          </a:xfrm>
          <a:prstGeom prst="roundRect">
            <a:avLst>
              <a:gd name="adj" fmla="val 4612"/>
            </a:avLst>
          </a:prstGeom>
          <a:solidFill>
            <a:srgbClr val="E4E4E4"/>
          </a:solidFill>
          <a:ln w="19050" cap="flat" cmpd="sng" algn="ctr">
            <a:solidFill>
              <a:sysClr val="window" lastClr="FFFFFF">
                <a:lumMod val="20000"/>
                <a:lumOff val="80000"/>
              </a:sysClr>
            </a:solidFill>
            <a:prstDash val="solid"/>
            <a:miter lim="800000"/>
          </a:ln>
          <a:effectLst/>
        </p:spPr>
        <p:txBody>
          <a:bodyPr rtlCol="0" anchor="ctr"/>
          <a:lstStyle/>
          <a:p>
            <a:pPr algn="ctr" defTabSz="1219028" fontAlgn="ctr">
              <a:defRPr/>
            </a:pPr>
            <a:endParaRPr lang="en-US" altLang="zh-CN" sz="14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63">
            <a:extLst>
              <a:ext uri="{FF2B5EF4-FFF2-40B4-BE49-F238E27FC236}">
                <a16:creationId xmlns:a16="http://schemas.microsoft.com/office/drawing/2014/main" xmlns="" id="{F4322FCA-4BDD-4EE1-8D76-7AE776B7CCED}"/>
              </a:ext>
            </a:extLst>
          </p:cNvPr>
          <p:cNvSpPr/>
          <p:nvPr/>
        </p:nvSpPr>
        <p:spPr bwMode="gray">
          <a:xfrm>
            <a:off x="781651" y="3611106"/>
            <a:ext cx="2259806" cy="754049"/>
          </a:xfrm>
          <a:prstGeom prst="roundRect">
            <a:avLst/>
          </a:prstGeom>
          <a:solidFill>
            <a:srgbClr val="30B5C5"/>
          </a:solidFill>
          <a:ln w="12700" cap="flat" cmpd="sng" algn="ctr">
            <a:solidFill>
              <a:srgbClr val="30B5C5"/>
            </a:solid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64">
            <a:extLst>
              <a:ext uri="{FF2B5EF4-FFF2-40B4-BE49-F238E27FC236}">
                <a16:creationId xmlns:a16="http://schemas.microsoft.com/office/drawing/2014/main" xmlns="" id="{9A37E38F-56F3-49BA-86C1-01DA0B3E3835}"/>
              </a:ext>
            </a:extLst>
          </p:cNvPr>
          <p:cNvSpPr/>
          <p:nvPr/>
        </p:nvSpPr>
        <p:spPr bwMode="gray">
          <a:xfrm>
            <a:off x="9100176" y="1590163"/>
            <a:ext cx="2322067" cy="4300984"/>
          </a:xfrm>
          <a:prstGeom prst="roundRect">
            <a:avLst>
              <a:gd name="adj" fmla="val 0"/>
            </a:avLst>
          </a:prstGeom>
          <a:noFill/>
          <a:ln w="19050">
            <a:solidFill>
              <a:srgbClr val="888888"/>
            </a:solidFill>
            <a:miter lim="800000"/>
            <a:headEnd/>
            <a:tailEnd/>
          </a:ln>
        </p:spPr>
        <p:txBody>
          <a:bodyPr wrap="square">
            <a:noAutofit/>
          </a:bodyPr>
          <a:lstStyle/>
          <a:p>
            <a:pPr marL="0" marR="0" lvl="0" indent="0" defTabSz="6858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65">
            <a:extLst>
              <a:ext uri="{FF2B5EF4-FFF2-40B4-BE49-F238E27FC236}">
                <a16:creationId xmlns:a16="http://schemas.microsoft.com/office/drawing/2014/main" xmlns="" id="{FE184CB4-655B-48F6-BE95-FF28791E333D}"/>
              </a:ext>
            </a:extLst>
          </p:cNvPr>
          <p:cNvSpPr/>
          <p:nvPr/>
        </p:nvSpPr>
        <p:spPr bwMode="gray">
          <a:xfrm>
            <a:off x="3637271" y="1549901"/>
            <a:ext cx="4990086" cy="4341245"/>
          </a:xfrm>
          <a:prstGeom prst="roundRect">
            <a:avLst>
              <a:gd name="adj" fmla="val 0"/>
            </a:avLst>
          </a:prstGeom>
          <a:noFill/>
          <a:ln w="19050">
            <a:solidFill>
              <a:srgbClr val="888888"/>
            </a:solidFill>
            <a:miter lim="800000"/>
            <a:headEnd/>
            <a:tailEnd/>
          </a:ln>
        </p:spPr>
        <p:txBody>
          <a:bodyPr wrap="square">
            <a:noAutofit/>
          </a:bodyPr>
          <a:lstStyle/>
          <a:p>
            <a:pPr marL="0" marR="0" lvl="0" indent="0" algn="ctr" defTabSz="6858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6">
            <a:extLst>
              <a:ext uri="{FF2B5EF4-FFF2-40B4-BE49-F238E27FC236}">
                <a16:creationId xmlns:a16="http://schemas.microsoft.com/office/drawing/2014/main" xmlns="" id="{098628BE-B783-4F2B-833F-AC080ADBEED6}"/>
              </a:ext>
            </a:extLst>
          </p:cNvPr>
          <p:cNvSpPr/>
          <p:nvPr/>
        </p:nvSpPr>
        <p:spPr bwMode="gray">
          <a:xfrm>
            <a:off x="3776329" y="2233586"/>
            <a:ext cx="4741385" cy="3494622"/>
          </a:xfrm>
          <a:prstGeom prst="roundRect">
            <a:avLst>
              <a:gd name="adj" fmla="val 4838"/>
            </a:avLst>
          </a:prstGeom>
          <a:noFill/>
          <a:ln w="28575" cap="flat" cmpd="thickThin"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0">
            <a:extLst>
              <a:ext uri="{FF2B5EF4-FFF2-40B4-BE49-F238E27FC236}">
                <a16:creationId xmlns:a16="http://schemas.microsoft.com/office/drawing/2014/main" xmlns="" id="{D3705B97-C3CF-4D4C-AC81-09722557CA84}"/>
              </a:ext>
            </a:extLst>
          </p:cNvPr>
          <p:cNvSpPr/>
          <p:nvPr/>
        </p:nvSpPr>
        <p:spPr bwMode="gray">
          <a:xfrm>
            <a:off x="661186" y="1599380"/>
            <a:ext cx="2472182" cy="4291766"/>
          </a:xfrm>
          <a:prstGeom prst="roundRect">
            <a:avLst>
              <a:gd name="adj" fmla="val 0"/>
            </a:avLst>
          </a:prstGeom>
          <a:noFill/>
          <a:ln w="19050">
            <a:solidFill>
              <a:srgbClr val="888888"/>
            </a:solidFill>
            <a:miter lim="800000"/>
            <a:headEnd/>
            <a:tailEnd/>
          </a:ln>
        </p:spPr>
        <p:txBody>
          <a:bodyPr wrap="square">
            <a:noAutofit/>
          </a:bodyPr>
          <a:lstStyle/>
          <a:p>
            <a:pPr marL="0" marR="0" lvl="0" indent="0" defTabSz="6858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1">
            <a:extLst>
              <a:ext uri="{FF2B5EF4-FFF2-40B4-BE49-F238E27FC236}">
                <a16:creationId xmlns:a16="http://schemas.microsoft.com/office/drawing/2014/main" xmlns="" id="{DD3E4917-90AE-43C7-86E8-10FA0A374CDA}"/>
              </a:ext>
            </a:extLst>
          </p:cNvPr>
          <p:cNvSpPr/>
          <p:nvPr/>
        </p:nvSpPr>
        <p:spPr bwMode="gray">
          <a:xfrm>
            <a:off x="765794" y="2573441"/>
            <a:ext cx="2259806" cy="754049"/>
          </a:xfrm>
          <a:prstGeom prst="round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a16="http://schemas.microsoft.com/office/drawing/2014/main" xmlns="" id="{9FEAA6AC-D264-4ABF-8EC9-6053C383B2EF}"/>
              </a:ext>
            </a:extLst>
          </p:cNvPr>
          <p:cNvSpPr>
            <a:spLocks noChangeAspect="1"/>
          </p:cNvSpPr>
          <p:nvPr/>
        </p:nvSpPr>
        <p:spPr bwMode="gray">
          <a:xfrm>
            <a:off x="1401917" y="1134671"/>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7F7F7F"/>
            </a:solidFill>
            <a:prstDash val="solid"/>
            <a:miter lim="800000"/>
          </a:ln>
          <a:effectLst/>
        </p:spPr>
        <p:txBody>
          <a:bodyPr rtlCol="0" anchor="ctr"/>
          <a:lstStyle/>
          <a:p>
            <a:pPr marL="0" marR="0" lvl="0" indent="0" algn="ctr" defTabSz="914377"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a:extLst>
              <a:ext uri="{FF2B5EF4-FFF2-40B4-BE49-F238E27FC236}">
                <a16:creationId xmlns:a16="http://schemas.microsoft.com/office/drawing/2014/main" xmlns="" id="{59B9386B-2AB7-4B01-9071-3BB6B7C8574D}"/>
              </a:ext>
            </a:extLst>
          </p:cNvPr>
          <p:cNvSpPr txBox="1"/>
          <p:nvPr/>
        </p:nvSpPr>
        <p:spPr bwMode="gray">
          <a:xfrm>
            <a:off x="1223963" y="1213938"/>
            <a:ext cx="1189214" cy="276999"/>
          </a:xfrm>
          <a:prstGeom prst="rect">
            <a:avLst/>
          </a:prstGeom>
          <a:noFill/>
        </p:spPr>
        <p:txBody>
          <a:bodyPr wrap="square" rtlCol="0">
            <a:spAutoFit/>
          </a:bodyPr>
          <a:lstStyle/>
          <a:p>
            <a:pPr algn="ctr" defTabSz="685800" fontAlgn="ctr"/>
            <a:r>
              <a:rPr lang="en-US" sz="1200" b="1" dirty="0" smtClean="0">
                <a:solidFill>
                  <a:srgbClr val="C7000B"/>
                </a:solidFill>
                <a:latin typeface="Huawei Sans" panose="020C0503030203020204" pitchFamily="34" charset="0"/>
              </a:rPr>
              <a:t>Collect</a:t>
            </a:r>
            <a:endParaRPr lang="en-US" altLang="zh-CN" sz="12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to-do-list_1560">
            <a:extLst>
              <a:ext uri="{FF2B5EF4-FFF2-40B4-BE49-F238E27FC236}">
                <a16:creationId xmlns:a16="http://schemas.microsoft.com/office/drawing/2014/main" xmlns="" id="{0D56BDBF-ED43-40B1-995C-DE00222AB212}"/>
              </a:ext>
            </a:extLst>
          </p:cNvPr>
          <p:cNvSpPr>
            <a:spLocks noChangeAspect="1"/>
          </p:cNvSpPr>
          <p:nvPr/>
        </p:nvSpPr>
        <p:spPr bwMode="gray">
          <a:xfrm>
            <a:off x="1714500" y="1555156"/>
            <a:ext cx="276112" cy="324000"/>
          </a:xfrm>
          <a:custGeom>
            <a:avLst/>
            <a:gdLst>
              <a:gd name="connsiteX0" fmla="*/ 193802 w 467264"/>
              <a:gd name="connsiteY0" fmla="*/ 354845 h 548303"/>
              <a:gd name="connsiteX1" fmla="*/ 372431 w 467264"/>
              <a:gd name="connsiteY1" fmla="*/ 354845 h 548303"/>
              <a:gd name="connsiteX2" fmla="*/ 372431 w 467264"/>
              <a:gd name="connsiteY2" fmla="*/ 397951 h 548303"/>
              <a:gd name="connsiteX3" fmla="*/ 193802 w 467264"/>
              <a:gd name="connsiteY3" fmla="*/ 397951 h 548303"/>
              <a:gd name="connsiteX4" fmla="*/ 101039 w 467264"/>
              <a:gd name="connsiteY4" fmla="*/ 337603 h 548303"/>
              <a:gd name="connsiteX5" fmla="*/ 178629 w 467264"/>
              <a:gd name="connsiteY5" fmla="*/ 337603 h 548303"/>
              <a:gd name="connsiteX6" fmla="*/ 178629 w 467264"/>
              <a:gd name="connsiteY6" fmla="*/ 415193 h 548303"/>
              <a:gd name="connsiteX7" fmla="*/ 101039 w 467264"/>
              <a:gd name="connsiteY7" fmla="*/ 415193 h 548303"/>
              <a:gd name="connsiteX8" fmla="*/ 193802 w 467264"/>
              <a:gd name="connsiteY8" fmla="*/ 251737 h 548303"/>
              <a:gd name="connsiteX9" fmla="*/ 372431 w 467264"/>
              <a:gd name="connsiteY9" fmla="*/ 251737 h 548303"/>
              <a:gd name="connsiteX10" fmla="*/ 372431 w 467264"/>
              <a:gd name="connsiteY10" fmla="*/ 294498 h 548303"/>
              <a:gd name="connsiteX11" fmla="*/ 193802 w 467264"/>
              <a:gd name="connsiteY11" fmla="*/ 294498 h 548303"/>
              <a:gd name="connsiteX12" fmla="*/ 161387 w 467264"/>
              <a:gd name="connsiteY12" fmla="*/ 251660 h 548303"/>
              <a:gd name="connsiteX13" fmla="*/ 133368 w 467264"/>
              <a:gd name="connsiteY13" fmla="*/ 279554 h 548303"/>
              <a:gd name="connsiteX14" fmla="*/ 118281 w 467264"/>
              <a:gd name="connsiteY14" fmla="*/ 264534 h 548303"/>
              <a:gd name="connsiteX15" fmla="*/ 116126 w 467264"/>
              <a:gd name="connsiteY15" fmla="*/ 264534 h 548303"/>
              <a:gd name="connsiteX16" fmla="*/ 109660 w 467264"/>
              <a:gd name="connsiteY16" fmla="*/ 270971 h 548303"/>
              <a:gd name="connsiteX17" fmla="*/ 109660 w 467264"/>
              <a:gd name="connsiteY17" fmla="*/ 273116 h 548303"/>
              <a:gd name="connsiteX18" fmla="*/ 131213 w 467264"/>
              <a:gd name="connsiteY18" fmla="*/ 294573 h 548303"/>
              <a:gd name="connsiteX19" fmla="*/ 135523 w 467264"/>
              <a:gd name="connsiteY19" fmla="*/ 294573 h 548303"/>
              <a:gd name="connsiteX20" fmla="*/ 167852 w 467264"/>
              <a:gd name="connsiteY20" fmla="*/ 260242 h 548303"/>
              <a:gd name="connsiteX21" fmla="*/ 170008 w 467264"/>
              <a:gd name="connsiteY21" fmla="*/ 255951 h 548303"/>
              <a:gd name="connsiteX22" fmla="*/ 163542 w 467264"/>
              <a:gd name="connsiteY22" fmla="*/ 251660 h 548303"/>
              <a:gd name="connsiteX23" fmla="*/ 161387 w 467264"/>
              <a:gd name="connsiteY23" fmla="*/ 251660 h 548303"/>
              <a:gd name="connsiteX24" fmla="*/ 101039 w 467264"/>
              <a:gd name="connsiteY24" fmla="*/ 234494 h 548303"/>
              <a:gd name="connsiteX25" fmla="*/ 178629 w 467264"/>
              <a:gd name="connsiteY25" fmla="*/ 234494 h 548303"/>
              <a:gd name="connsiteX26" fmla="*/ 178629 w 467264"/>
              <a:gd name="connsiteY26" fmla="*/ 311739 h 548303"/>
              <a:gd name="connsiteX27" fmla="*/ 101039 w 467264"/>
              <a:gd name="connsiteY27" fmla="*/ 311739 h 548303"/>
              <a:gd name="connsiteX28" fmla="*/ 193802 w 467264"/>
              <a:gd name="connsiteY28" fmla="*/ 150697 h 548303"/>
              <a:gd name="connsiteX29" fmla="*/ 372431 w 467264"/>
              <a:gd name="connsiteY29" fmla="*/ 150697 h 548303"/>
              <a:gd name="connsiteX30" fmla="*/ 372431 w 467264"/>
              <a:gd name="connsiteY30" fmla="*/ 193458 h 548303"/>
              <a:gd name="connsiteX31" fmla="*/ 193802 w 467264"/>
              <a:gd name="connsiteY31" fmla="*/ 193458 h 548303"/>
              <a:gd name="connsiteX32" fmla="*/ 161387 w 467264"/>
              <a:gd name="connsiteY32" fmla="*/ 150621 h 548303"/>
              <a:gd name="connsiteX33" fmla="*/ 133368 w 467264"/>
              <a:gd name="connsiteY33" fmla="*/ 178515 h 548303"/>
              <a:gd name="connsiteX34" fmla="*/ 118281 w 467264"/>
              <a:gd name="connsiteY34" fmla="*/ 163495 h 548303"/>
              <a:gd name="connsiteX35" fmla="*/ 116126 w 467264"/>
              <a:gd name="connsiteY35" fmla="*/ 163495 h 548303"/>
              <a:gd name="connsiteX36" fmla="*/ 109660 w 467264"/>
              <a:gd name="connsiteY36" fmla="*/ 169932 h 548303"/>
              <a:gd name="connsiteX37" fmla="*/ 109660 w 467264"/>
              <a:gd name="connsiteY37" fmla="*/ 172078 h 548303"/>
              <a:gd name="connsiteX38" fmla="*/ 131213 w 467264"/>
              <a:gd name="connsiteY38" fmla="*/ 193534 h 548303"/>
              <a:gd name="connsiteX39" fmla="*/ 135523 w 467264"/>
              <a:gd name="connsiteY39" fmla="*/ 193534 h 548303"/>
              <a:gd name="connsiteX40" fmla="*/ 167852 w 467264"/>
              <a:gd name="connsiteY40" fmla="*/ 159203 h 548303"/>
              <a:gd name="connsiteX41" fmla="*/ 170008 w 467264"/>
              <a:gd name="connsiteY41" fmla="*/ 157058 h 548303"/>
              <a:gd name="connsiteX42" fmla="*/ 163542 w 467264"/>
              <a:gd name="connsiteY42" fmla="*/ 150621 h 548303"/>
              <a:gd name="connsiteX43" fmla="*/ 161387 w 467264"/>
              <a:gd name="connsiteY43" fmla="*/ 150621 h 548303"/>
              <a:gd name="connsiteX44" fmla="*/ 101039 w 467264"/>
              <a:gd name="connsiteY44" fmla="*/ 133455 h 548303"/>
              <a:gd name="connsiteX45" fmla="*/ 178629 w 467264"/>
              <a:gd name="connsiteY45" fmla="*/ 133455 h 548303"/>
              <a:gd name="connsiteX46" fmla="*/ 178629 w 467264"/>
              <a:gd name="connsiteY46" fmla="*/ 210700 h 548303"/>
              <a:gd name="connsiteX47" fmla="*/ 101039 w 467264"/>
              <a:gd name="connsiteY47" fmla="*/ 210700 h 548303"/>
              <a:gd name="connsiteX48" fmla="*/ 40912 w 467264"/>
              <a:gd name="connsiteY48" fmla="*/ 43004 h 548303"/>
              <a:gd name="connsiteX49" fmla="*/ 40912 w 467264"/>
              <a:gd name="connsiteY49" fmla="*/ 505299 h 548303"/>
              <a:gd name="connsiteX50" fmla="*/ 426352 w 467264"/>
              <a:gd name="connsiteY50" fmla="*/ 505299 h 548303"/>
              <a:gd name="connsiteX51" fmla="*/ 426352 w 467264"/>
              <a:gd name="connsiteY51" fmla="*/ 43004 h 548303"/>
              <a:gd name="connsiteX52" fmla="*/ 19379 w 467264"/>
              <a:gd name="connsiteY52" fmla="*/ 0 h 548303"/>
              <a:gd name="connsiteX53" fmla="*/ 445731 w 467264"/>
              <a:gd name="connsiteY53" fmla="*/ 0 h 548303"/>
              <a:gd name="connsiteX54" fmla="*/ 467264 w 467264"/>
              <a:gd name="connsiteY54" fmla="*/ 21502 h 548303"/>
              <a:gd name="connsiteX55" fmla="*/ 467264 w 467264"/>
              <a:gd name="connsiteY55" fmla="*/ 526801 h 548303"/>
              <a:gd name="connsiteX56" fmla="*/ 445731 w 467264"/>
              <a:gd name="connsiteY56" fmla="*/ 548303 h 548303"/>
              <a:gd name="connsiteX57" fmla="*/ 19379 w 467264"/>
              <a:gd name="connsiteY57" fmla="*/ 548303 h 548303"/>
              <a:gd name="connsiteX58" fmla="*/ 0 w 467264"/>
              <a:gd name="connsiteY58" fmla="*/ 526801 h 548303"/>
              <a:gd name="connsiteX59" fmla="*/ 0 w 467264"/>
              <a:gd name="connsiteY59" fmla="*/ 21502 h 548303"/>
              <a:gd name="connsiteX60" fmla="*/ 19379 w 467264"/>
              <a:gd name="connsiteY60" fmla="*/ 0 h 5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7264" h="548303">
                <a:moveTo>
                  <a:pt x="193802" y="354845"/>
                </a:moveTo>
                <a:lnTo>
                  <a:pt x="372431" y="354845"/>
                </a:lnTo>
                <a:lnTo>
                  <a:pt x="372431" y="397951"/>
                </a:lnTo>
                <a:lnTo>
                  <a:pt x="193802" y="397951"/>
                </a:lnTo>
                <a:close/>
                <a:moveTo>
                  <a:pt x="101039" y="337603"/>
                </a:moveTo>
                <a:lnTo>
                  <a:pt x="178629" y="337603"/>
                </a:lnTo>
                <a:lnTo>
                  <a:pt x="178629" y="415193"/>
                </a:lnTo>
                <a:lnTo>
                  <a:pt x="101039" y="415193"/>
                </a:lnTo>
                <a:close/>
                <a:moveTo>
                  <a:pt x="193802" y="251737"/>
                </a:moveTo>
                <a:lnTo>
                  <a:pt x="372431" y="251737"/>
                </a:lnTo>
                <a:lnTo>
                  <a:pt x="372431" y="294498"/>
                </a:lnTo>
                <a:lnTo>
                  <a:pt x="193802" y="294498"/>
                </a:lnTo>
                <a:close/>
                <a:moveTo>
                  <a:pt x="161387" y="251660"/>
                </a:moveTo>
                <a:lnTo>
                  <a:pt x="133368" y="279554"/>
                </a:lnTo>
                <a:lnTo>
                  <a:pt x="118281" y="264534"/>
                </a:lnTo>
                <a:cubicBezTo>
                  <a:pt x="118281" y="264534"/>
                  <a:pt x="116126" y="264534"/>
                  <a:pt x="116126" y="264534"/>
                </a:cubicBezTo>
                <a:lnTo>
                  <a:pt x="109660" y="270971"/>
                </a:lnTo>
                <a:cubicBezTo>
                  <a:pt x="109660" y="270971"/>
                  <a:pt x="109660" y="273116"/>
                  <a:pt x="109660" y="273116"/>
                </a:cubicBezTo>
                <a:lnTo>
                  <a:pt x="131213" y="294573"/>
                </a:lnTo>
                <a:cubicBezTo>
                  <a:pt x="131213" y="294573"/>
                  <a:pt x="133368" y="294573"/>
                  <a:pt x="135523" y="294573"/>
                </a:cubicBezTo>
                <a:lnTo>
                  <a:pt x="167852" y="260242"/>
                </a:lnTo>
                <a:cubicBezTo>
                  <a:pt x="170008" y="260242"/>
                  <a:pt x="170008" y="258097"/>
                  <a:pt x="170008" y="255951"/>
                </a:cubicBezTo>
                <a:lnTo>
                  <a:pt x="163542" y="251660"/>
                </a:lnTo>
                <a:cubicBezTo>
                  <a:pt x="163542" y="251660"/>
                  <a:pt x="161387" y="251660"/>
                  <a:pt x="161387" y="251660"/>
                </a:cubicBezTo>
                <a:close/>
                <a:moveTo>
                  <a:pt x="101039" y="234494"/>
                </a:moveTo>
                <a:lnTo>
                  <a:pt x="178629" y="234494"/>
                </a:lnTo>
                <a:lnTo>
                  <a:pt x="178629" y="311739"/>
                </a:lnTo>
                <a:lnTo>
                  <a:pt x="101039" y="311739"/>
                </a:lnTo>
                <a:close/>
                <a:moveTo>
                  <a:pt x="193802" y="150697"/>
                </a:moveTo>
                <a:lnTo>
                  <a:pt x="372431" y="150697"/>
                </a:lnTo>
                <a:lnTo>
                  <a:pt x="372431" y="193458"/>
                </a:lnTo>
                <a:lnTo>
                  <a:pt x="193802" y="193458"/>
                </a:lnTo>
                <a:close/>
                <a:moveTo>
                  <a:pt x="161387" y="150621"/>
                </a:moveTo>
                <a:lnTo>
                  <a:pt x="133368" y="178515"/>
                </a:lnTo>
                <a:lnTo>
                  <a:pt x="118281" y="163495"/>
                </a:lnTo>
                <a:cubicBezTo>
                  <a:pt x="118281" y="163495"/>
                  <a:pt x="116126" y="163495"/>
                  <a:pt x="116126" y="163495"/>
                </a:cubicBezTo>
                <a:lnTo>
                  <a:pt x="109660" y="169932"/>
                </a:lnTo>
                <a:cubicBezTo>
                  <a:pt x="109660" y="169932"/>
                  <a:pt x="109660" y="172078"/>
                  <a:pt x="109660" y="172078"/>
                </a:cubicBezTo>
                <a:lnTo>
                  <a:pt x="131213" y="193534"/>
                </a:lnTo>
                <a:cubicBezTo>
                  <a:pt x="131213" y="195680"/>
                  <a:pt x="133368" y="195680"/>
                  <a:pt x="135523" y="193534"/>
                </a:cubicBezTo>
                <a:lnTo>
                  <a:pt x="167852" y="159203"/>
                </a:lnTo>
                <a:cubicBezTo>
                  <a:pt x="170008" y="159203"/>
                  <a:pt x="170008" y="157058"/>
                  <a:pt x="170008" y="157058"/>
                </a:cubicBezTo>
                <a:lnTo>
                  <a:pt x="163542" y="150621"/>
                </a:lnTo>
                <a:cubicBezTo>
                  <a:pt x="163542" y="150621"/>
                  <a:pt x="161387" y="150621"/>
                  <a:pt x="161387" y="150621"/>
                </a:cubicBezTo>
                <a:close/>
                <a:moveTo>
                  <a:pt x="101039" y="133455"/>
                </a:moveTo>
                <a:lnTo>
                  <a:pt x="178629" y="133455"/>
                </a:lnTo>
                <a:lnTo>
                  <a:pt x="178629" y="210700"/>
                </a:lnTo>
                <a:lnTo>
                  <a:pt x="101039" y="210700"/>
                </a:lnTo>
                <a:close/>
                <a:moveTo>
                  <a:pt x="40912" y="43004"/>
                </a:moveTo>
                <a:lnTo>
                  <a:pt x="40912" y="505299"/>
                </a:lnTo>
                <a:lnTo>
                  <a:pt x="426352" y="505299"/>
                </a:lnTo>
                <a:lnTo>
                  <a:pt x="426352" y="43004"/>
                </a:lnTo>
                <a:close/>
                <a:moveTo>
                  <a:pt x="19379" y="0"/>
                </a:moveTo>
                <a:lnTo>
                  <a:pt x="445731" y="0"/>
                </a:lnTo>
                <a:cubicBezTo>
                  <a:pt x="458651" y="0"/>
                  <a:pt x="467264" y="8601"/>
                  <a:pt x="467264" y="21502"/>
                </a:cubicBezTo>
                <a:lnTo>
                  <a:pt x="467264" y="526801"/>
                </a:lnTo>
                <a:cubicBezTo>
                  <a:pt x="467264" y="539702"/>
                  <a:pt x="458651" y="548303"/>
                  <a:pt x="445731" y="548303"/>
                </a:cubicBezTo>
                <a:lnTo>
                  <a:pt x="19379" y="548303"/>
                </a:lnTo>
                <a:cubicBezTo>
                  <a:pt x="8613" y="548303"/>
                  <a:pt x="0" y="539702"/>
                  <a:pt x="0" y="526801"/>
                </a:cubicBezTo>
                <a:lnTo>
                  <a:pt x="0" y="21502"/>
                </a:lnTo>
                <a:cubicBezTo>
                  <a:pt x="0" y="8601"/>
                  <a:pt x="8613" y="0"/>
                  <a:pt x="19379" y="0"/>
                </a:cubicBezTo>
                <a:close/>
              </a:path>
            </a:pathLst>
          </a:custGeom>
          <a:solidFill>
            <a:srgbClr val="C00000"/>
          </a:solidFill>
          <a:ln>
            <a:solidFill>
              <a:srgbClr val="EC7061"/>
            </a:solid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a:extLst>
              <a:ext uri="{FF2B5EF4-FFF2-40B4-BE49-F238E27FC236}">
                <a16:creationId xmlns:a16="http://schemas.microsoft.com/office/drawing/2014/main" xmlns="" id="{333DBE46-B48E-40B5-BDD3-8242B33BFF37}"/>
              </a:ext>
            </a:extLst>
          </p:cNvPr>
          <p:cNvSpPr>
            <a:spLocks noChangeAspect="1"/>
          </p:cNvSpPr>
          <p:nvPr/>
        </p:nvSpPr>
        <p:spPr bwMode="gray">
          <a:xfrm>
            <a:off x="5679323" y="1125934"/>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7F7F7F"/>
            </a:solidFill>
            <a:prstDash val="solid"/>
            <a:miter lim="800000"/>
          </a:ln>
          <a:effectLst/>
        </p:spPr>
        <p:txBody>
          <a:bodyPr rtlCol="0" anchor="ctr"/>
          <a:lstStyle/>
          <a:p>
            <a:pPr marL="0" marR="0" lvl="0" indent="0" algn="ctr" defTabSz="914377"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boxed-line-stocks-graphic_38835">
            <a:extLst>
              <a:ext uri="{FF2B5EF4-FFF2-40B4-BE49-F238E27FC236}">
                <a16:creationId xmlns:a16="http://schemas.microsoft.com/office/drawing/2014/main" xmlns="" id="{48BB1B6B-30BB-4C0A-9400-8D904C8A6127}"/>
              </a:ext>
            </a:extLst>
          </p:cNvPr>
          <p:cNvSpPr>
            <a:spLocks noChangeAspect="1"/>
          </p:cNvSpPr>
          <p:nvPr/>
        </p:nvSpPr>
        <p:spPr bwMode="gray">
          <a:xfrm>
            <a:off x="5948399" y="1549901"/>
            <a:ext cx="362983" cy="308940"/>
          </a:xfrm>
          <a:custGeom>
            <a:avLst/>
            <a:gdLst>
              <a:gd name="T0" fmla="*/ 1408 w 1450"/>
              <a:gd name="T1" fmla="*/ 213 h 1236"/>
              <a:gd name="T2" fmla="*/ 1244 w 1450"/>
              <a:gd name="T3" fmla="*/ 420 h 1236"/>
              <a:gd name="T4" fmla="*/ 1273 w 1450"/>
              <a:gd name="T5" fmla="*/ 420 h 1236"/>
              <a:gd name="T6" fmla="*/ 1390 w 1450"/>
              <a:gd name="T7" fmla="*/ 613 h 1236"/>
              <a:gd name="T8" fmla="*/ 1244 w 1450"/>
              <a:gd name="T9" fmla="*/ 766 h 1236"/>
              <a:gd name="T10" fmla="*/ 1244 w 1450"/>
              <a:gd name="T11" fmla="*/ 838 h 1236"/>
              <a:gd name="T12" fmla="*/ 1037 w 1450"/>
              <a:gd name="T13" fmla="*/ 420 h 1236"/>
              <a:gd name="T14" fmla="*/ 844 w 1450"/>
              <a:gd name="T15" fmla="*/ 213 h 1236"/>
              <a:gd name="T16" fmla="*/ 844 w 1450"/>
              <a:gd name="T17" fmla="*/ 434 h 1236"/>
              <a:gd name="T18" fmla="*/ 844 w 1450"/>
              <a:gd name="T19" fmla="*/ 613 h 1236"/>
              <a:gd name="T20" fmla="*/ 1044 w 1450"/>
              <a:gd name="T21" fmla="*/ 820 h 1236"/>
              <a:gd name="T22" fmla="*/ 845 w 1450"/>
              <a:gd name="T23" fmla="*/ 768 h 1236"/>
              <a:gd name="T24" fmla="*/ 844 w 1450"/>
              <a:gd name="T25" fmla="*/ 820 h 1236"/>
              <a:gd name="T26" fmla="*/ 637 w 1450"/>
              <a:gd name="T27" fmla="*/ 40 h 1236"/>
              <a:gd name="T28" fmla="*/ 575 w 1450"/>
              <a:gd name="T29" fmla="*/ 313 h 1236"/>
              <a:gd name="T30" fmla="*/ 452 w 1450"/>
              <a:gd name="T31" fmla="*/ 676 h 1236"/>
              <a:gd name="T32" fmla="*/ 637 w 1450"/>
              <a:gd name="T33" fmla="*/ 613 h 1236"/>
              <a:gd name="T34" fmla="*/ 244 w 1450"/>
              <a:gd name="T35" fmla="*/ 613 h 1236"/>
              <a:gd name="T36" fmla="*/ 437 w 1450"/>
              <a:gd name="T37" fmla="*/ 413 h 1236"/>
              <a:gd name="T38" fmla="*/ 244 w 1450"/>
              <a:gd name="T39" fmla="*/ 620 h 1236"/>
              <a:gd name="T40" fmla="*/ 479 w 1450"/>
              <a:gd name="T41" fmla="*/ 676 h 1236"/>
              <a:gd name="T42" fmla="*/ 444 w 1450"/>
              <a:gd name="T43" fmla="*/ 413 h 1236"/>
              <a:gd name="T44" fmla="*/ 506 w 1450"/>
              <a:gd name="T45" fmla="*/ 355 h 1236"/>
              <a:gd name="T46" fmla="*/ 446 w 1450"/>
              <a:gd name="T47" fmla="*/ 347 h 1236"/>
              <a:gd name="T48" fmla="*/ 437 w 1450"/>
              <a:gd name="T49" fmla="*/ 352 h 1236"/>
              <a:gd name="T50" fmla="*/ 244 w 1450"/>
              <a:gd name="T51" fmla="*/ 420 h 1236"/>
              <a:gd name="T52" fmla="*/ 237 w 1450"/>
              <a:gd name="T53" fmla="*/ 1196 h 1236"/>
              <a:gd name="T54" fmla="*/ 237 w 1450"/>
              <a:gd name="T55" fmla="*/ 890 h 1236"/>
              <a:gd name="T56" fmla="*/ 237 w 1450"/>
              <a:gd name="T57" fmla="*/ 794 h 1236"/>
              <a:gd name="T58" fmla="*/ 40 w 1450"/>
              <a:gd name="T59" fmla="*/ 997 h 1236"/>
              <a:gd name="T60" fmla="*/ 151 w 1450"/>
              <a:gd name="T61" fmla="*/ 547 h 1236"/>
              <a:gd name="T62" fmla="*/ 237 w 1450"/>
              <a:gd name="T63" fmla="*/ 491 h 1236"/>
              <a:gd name="T64" fmla="*/ 42 w 1450"/>
              <a:gd name="T65" fmla="*/ 420 h 1236"/>
              <a:gd name="T66" fmla="*/ 42 w 1450"/>
              <a:gd name="T67" fmla="*/ 620 h 1236"/>
              <a:gd name="T68" fmla="*/ 244 w 1450"/>
              <a:gd name="T69" fmla="*/ 1020 h 1236"/>
              <a:gd name="T70" fmla="*/ 282 w 1450"/>
              <a:gd name="T71" fmla="*/ 820 h 1236"/>
              <a:gd name="T72" fmla="*/ 444 w 1450"/>
              <a:gd name="T73" fmla="*/ 1196 h 1236"/>
              <a:gd name="T74" fmla="*/ 637 w 1450"/>
              <a:gd name="T75" fmla="*/ 1013 h 1236"/>
              <a:gd name="T76" fmla="*/ 444 w 1450"/>
              <a:gd name="T77" fmla="*/ 813 h 1236"/>
              <a:gd name="T78" fmla="*/ 644 w 1450"/>
              <a:gd name="T79" fmla="*/ 1196 h 1236"/>
              <a:gd name="T80" fmla="*/ 776 w 1450"/>
              <a:gd name="T81" fmla="*/ 836 h 1236"/>
              <a:gd name="T82" fmla="*/ 837 w 1450"/>
              <a:gd name="T83" fmla="*/ 813 h 1236"/>
              <a:gd name="T84" fmla="*/ 837 w 1450"/>
              <a:gd name="T85" fmla="*/ 619 h 1236"/>
              <a:gd name="T86" fmla="*/ 830 w 1450"/>
              <a:gd name="T87" fmla="*/ 542 h 1236"/>
              <a:gd name="T88" fmla="*/ 830 w 1450"/>
              <a:gd name="T89" fmla="*/ 516 h 1236"/>
              <a:gd name="T90" fmla="*/ 737 w 1450"/>
              <a:gd name="T91" fmla="*/ 413 h 1236"/>
              <a:gd name="T92" fmla="*/ 644 w 1450"/>
              <a:gd name="T93" fmla="*/ 40 h 1236"/>
              <a:gd name="T94" fmla="*/ 844 w 1450"/>
              <a:gd name="T95" fmla="*/ 1013 h 1236"/>
              <a:gd name="T96" fmla="*/ 1044 w 1450"/>
              <a:gd name="T97" fmla="*/ 1196 h 1236"/>
              <a:gd name="T98" fmla="*/ 1155 w 1450"/>
              <a:gd name="T99" fmla="*/ 820 h 1236"/>
              <a:gd name="T100" fmla="*/ 1237 w 1450"/>
              <a:gd name="T101" fmla="*/ 842 h 1236"/>
              <a:gd name="T102" fmla="*/ 1237 w 1450"/>
              <a:gd name="T103" fmla="*/ 735 h 1236"/>
              <a:gd name="T104" fmla="*/ 1237 w 1450"/>
              <a:gd name="T105" fmla="*/ 735 h 1236"/>
              <a:gd name="T106" fmla="*/ 1237 w 1450"/>
              <a:gd name="T107" fmla="*/ 613 h 1236"/>
              <a:gd name="T108" fmla="*/ 1174 w 1450"/>
              <a:gd name="T109" fmla="*/ 413 h 1236"/>
              <a:gd name="T110" fmla="*/ 1044 w 1450"/>
              <a:gd name="T111" fmla="*/ 220 h 1236"/>
              <a:gd name="T112" fmla="*/ 1244 w 1450"/>
              <a:gd name="T113" fmla="*/ 1196 h 1236"/>
              <a:gd name="T114" fmla="*/ 1408 w 1450"/>
              <a:gd name="T115" fmla="*/ 813 h 1236"/>
              <a:gd name="T116" fmla="*/ 1410 w 1450"/>
              <a:gd name="T117" fmla="*/ 610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1236">
                <a:moveTo>
                  <a:pt x="0" y="0"/>
                </a:moveTo>
                <a:lnTo>
                  <a:pt x="0" y="1236"/>
                </a:lnTo>
                <a:lnTo>
                  <a:pt x="1450" y="1236"/>
                </a:lnTo>
                <a:lnTo>
                  <a:pt x="1450" y="0"/>
                </a:lnTo>
                <a:lnTo>
                  <a:pt x="0" y="0"/>
                </a:lnTo>
                <a:close/>
                <a:moveTo>
                  <a:pt x="1244" y="220"/>
                </a:moveTo>
                <a:lnTo>
                  <a:pt x="1408" y="220"/>
                </a:lnTo>
                <a:lnTo>
                  <a:pt x="1408" y="213"/>
                </a:lnTo>
                <a:lnTo>
                  <a:pt x="1244" y="213"/>
                </a:lnTo>
                <a:lnTo>
                  <a:pt x="1244" y="40"/>
                </a:lnTo>
                <a:lnTo>
                  <a:pt x="1410" y="40"/>
                </a:lnTo>
                <a:lnTo>
                  <a:pt x="1410" y="220"/>
                </a:lnTo>
                <a:lnTo>
                  <a:pt x="1260" y="395"/>
                </a:lnTo>
                <a:cubicBezTo>
                  <a:pt x="1255" y="389"/>
                  <a:pt x="1250" y="385"/>
                  <a:pt x="1244" y="381"/>
                </a:cubicBezTo>
                <a:lnTo>
                  <a:pt x="1244" y="220"/>
                </a:lnTo>
                <a:close/>
                <a:moveTo>
                  <a:pt x="1244" y="420"/>
                </a:moveTo>
                <a:lnTo>
                  <a:pt x="1244" y="420"/>
                </a:lnTo>
                <a:cubicBezTo>
                  <a:pt x="1247" y="425"/>
                  <a:pt x="1249" y="432"/>
                  <a:pt x="1249" y="439"/>
                </a:cubicBezTo>
                <a:cubicBezTo>
                  <a:pt x="1249" y="447"/>
                  <a:pt x="1247" y="454"/>
                  <a:pt x="1244" y="460"/>
                </a:cubicBezTo>
                <a:lnTo>
                  <a:pt x="1244" y="420"/>
                </a:lnTo>
                <a:lnTo>
                  <a:pt x="1244" y="420"/>
                </a:lnTo>
                <a:close/>
                <a:moveTo>
                  <a:pt x="1244" y="497"/>
                </a:moveTo>
                <a:cubicBezTo>
                  <a:pt x="1263" y="485"/>
                  <a:pt x="1276" y="464"/>
                  <a:pt x="1276" y="439"/>
                </a:cubicBezTo>
                <a:cubicBezTo>
                  <a:pt x="1276" y="432"/>
                  <a:pt x="1275" y="426"/>
                  <a:pt x="1273" y="420"/>
                </a:cubicBezTo>
                <a:lnTo>
                  <a:pt x="1408" y="420"/>
                </a:lnTo>
                <a:lnTo>
                  <a:pt x="1408" y="413"/>
                </a:lnTo>
                <a:lnTo>
                  <a:pt x="1271" y="413"/>
                </a:lnTo>
                <a:cubicBezTo>
                  <a:pt x="1269" y="408"/>
                  <a:pt x="1266" y="404"/>
                  <a:pt x="1263" y="400"/>
                </a:cubicBezTo>
                <a:lnTo>
                  <a:pt x="1269" y="405"/>
                </a:lnTo>
                <a:lnTo>
                  <a:pt x="1410" y="240"/>
                </a:lnTo>
                <a:lnTo>
                  <a:pt x="1410" y="590"/>
                </a:lnTo>
                <a:lnTo>
                  <a:pt x="1390" y="613"/>
                </a:lnTo>
                <a:lnTo>
                  <a:pt x="1244" y="613"/>
                </a:lnTo>
                <a:lnTo>
                  <a:pt x="1244" y="497"/>
                </a:lnTo>
                <a:close/>
                <a:moveTo>
                  <a:pt x="1244" y="620"/>
                </a:moveTo>
                <a:lnTo>
                  <a:pt x="1384" y="620"/>
                </a:lnTo>
                <a:lnTo>
                  <a:pt x="1270" y="753"/>
                </a:lnTo>
                <a:cubicBezTo>
                  <a:pt x="1262" y="746"/>
                  <a:pt x="1253" y="740"/>
                  <a:pt x="1244" y="737"/>
                </a:cubicBezTo>
                <a:lnTo>
                  <a:pt x="1244" y="620"/>
                </a:lnTo>
                <a:close/>
                <a:moveTo>
                  <a:pt x="1244" y="766"/>
                </a:moveTo>
                <a:cubicBezTo>
                  <a:pt x="1256" y="774"/>
                  <a:pt x="1264" y="787"/>
                  <a:pt x="1264" y="802"/>
                </a:cubicBezTo>
                <a:cubicBezTo>
                  <a:pt x="1264" y="806"/>
                  <a:pt x="1263" y="809"/>
                  <a:pt x="1263" y="813"/>
                </a:cubicBezTo>
                <a:lnTo>
                  <a:pt x="1244" y="813"/>
                </a:lnTo>
                <a:lnTo>
                  <a:pt x="1244" y="766"/>
                </a:lnTo>
                <a:lnTo>
                  <a:pt x="1244" y="766"/>
                </a:lnTo>
                <a:close/>
                <a:moveTo>
                  <a:pt x="1244" y="820"/>
                </a:moveTo>
                <a:lnTo>
                  <a:pt x="1260" y="820"/>
                </a:lnTo>
                <a:cubicBezTo>
                  <a:pt x="1257" y="827"/>
                  <a:pt x="1251" y="834"/>
                  <a:pt x="1244" y="838"/>
                </a:cubicBezTo>
                <a:lnTo>
                  <a:pt x="1244" y="820"/>
                </a:lnTo>
                <a:close/>
                <a:moveTo>
                  <a:pt x="1138" y="439"/>
                </a:moveTo>
                <a:lnTo>
                  <a:pt x="1044" y="455"/>
                </a:lnTo>
                <a:lnTo>
                  <a:pt x="1044" y="420"/>
                </a:lnTo>
                <a:lnTo>
                  <a:pt x="1141" y="420"/>
                </a:lnTo>
                <a:cubicBezTo>
                  <a:pt x="1139" y="426"/>
                  <a:pt x="1138" y="432"/>
                  <a:pt x="1138" y="439"/>
                </a:cubicBezTo>
                <a:close/>
                <a:moveTo>
                  <a:pt x="872" y="420"/>
                </a:moveTo>
                <a:lnTo>
                  <a:pt x="1037" y="420"/>
                </a:lnTo>
                <a:lnTo>
                  <a:pt x="1037" y="456"/>
                </a:lnTo>
                <a:lnTo>
                  <a:pt x="898" y="480"/>
                </a:lnTo>
                <a:cubicBezTo>
                  <a:pt x="898" y="478"/>
                  <a:pt x="899" y="476"/>
                  <a:pt x="899" y="473"/>
                </a:cubicBezTo>
                <a:cubicBezTo>
                  <a:pt x="899" y="451"/>
                  <a:pt x="888" y="432"/>
                  <a:pt x="872" y="420"/>
                </a:cubicBezTo>
                <a:close/>
                <a:moveTo>
                  <a:pt x="844" y="40"/>
                </a:moveTo>
                <a:lnTo>
                  <a:pt x="1037" y="40"/>
                </a:lnTo>
                <a:lnTo>
                  <a:pt x="1037" y="213"/>
                </a:lnTo>
                <a:lnTo>
                  <a:pt x="844" y="213"/>
                </a:lnTo>
                <a:lnTo>
                  <a:pt x="844" y="40"/>
                </a:lnTo>
                <a:close/>
                <a:moveTo>
                  <a:pt x="844" y="220"/>
                </a:moveTo>
                <a:lnTo>
                  <a:pt x="1037" y="220"/>
                </a:lnTo>
                <a:lnTo>
                  <a:pt x="1037" y="413"/>
                </a:lnTo>
                <a:lnTo>
                  <a:pt x="862" y="413"/>
                </a:lnTo>
                <a:cubicBezTo>
                  <a:pt x="856" y="410"/>
                  <a:pt x="850" y="407"/>
                  <a:pt x="844" y="406"/>
                </a:cubicBezTo>
                <a:lnTo>
                  <a:pt x="844" y="220"/>
                </a:lnTo>
                <a:close/>
                <a:moveTo>
                  <a:pt x="844" y="434"/>
                </a:moveTo>
                <a:cubicBezTo>
                  <a:pt x="860" y="440"/>
                  <a:pt x="872" y="455"/>
                  <a:pt x="872" y="473"/>
                </a:cubicBezTo>
                <a:cubicBezTo>
                  <a:pt x="872" y="492"/>
                  <a:pt x="860" y="507"/>
                  <a:pt x="844" y="513"/>
                </a:cubicBezTo>
                <a:lnTo>
                  <a:pt x="844" y="434"/>
                </a:lnTo>
                <a:close/>
                <a:moveTo>
                  <a:pt x="844" y="541"/>
                </a:moveTo>
                <a:cubicBezTo>
                  <a:pt x="868" y="536"/>
                  <a:pt x="888" y="518"/>
                  <a:pt x="895" y="494"/>
                </a:cubicBezTo>
                <a:lnTo>
                  <a:pt x="1037" y="470"/>
                </a:lnTo>
                <a:lnTo>
                  <a:pt x="1037" y="613"/>
                </a:lnTo>
                <a:lnTo>
                  <a:pt x="844" y="613"/>
                </a:lnTo>
                <a:lnTo>
                  <a:pt x="844" y="541"/>
                </a:lnTo>
                <a:close/>
                <a:moveTo>
                  <a:pt x="911" y="820"/>
                </a:moveTo>
                <a:lnTo>
                  <a:pt x="1037" y="820"/>
                </a:lnTo>
                <a:lnTo>
                  <a:pt x="1037" y="821"/>
                </a:lnTo>
                <a:lnTo>
                  <a:pt x="913" y="842"/>
                </a:lnTo>
                <a:cubicBezTo>
                  <a:pt x="913" y="840"/>
                  <a:pt x="913" y="838"/>
                  <a:pt x="913" y="836"/>
                </a:cubicBezTo>
                <a:cubicBezTo>
                  <a:pt x="913" y="831"/>
                  <a:pt x="913" y="825"/>
                  <a:pt x="911" y="820"/>
                </a:cubicBezTo>
                <a:close/>
                <a:moveTo>
                  <a:pt x="1044" y="820"/>
                </a:moveTo>
                <a:lnTo>
                  <a:pt x="1046" y="820"/>
                </a:lnTo>
                <a:lnTo>
                  <a:pt x="1044" y="820"/>
                </a:lnTo>
                <a:lnTo>
                  <a:pt x="1044" y="820"/>
                </a:lnTo>
                <a:close/>
                <a:moveTo>
                  <a:pt x="844" y="620"/>
                </a:moveTo>
                <a:lnTo>
                  <a:pt x="1037" y="620"/>
                </a:lnTo>
                <a:lnTo>
                  <a:pt x="1037" y="813"/>
                </a:lnTo>
                <a:lnTo>
                  <a:pt x="909" y="813"/>
                </a:lnTo>
                <a:cubicBezTo>
                  <a:pt x="899" y="787"/>
                  <a:pt x="874" y="768"/>
                  <a:pt x="845" y="768"/>
                </a:cubicBezTo>
                <a:cubicBezTo>
                  <a:pt x="844" y="768"/>
                  <a:pt x="844" y="768"/>
                  <a:pt x="844" y="768"/>
                </a:cubicBezTo>
                <a:lnTo>
                  <a:pt x="844" y="620"/>
                </a:lnTo>
                <a:close/>
                <a:moveTo>
                  <a:pt x="844" y="794"/>
                </a:moveTo>
                <a:cubicBezTo>
                  <a:pt x="844" y="794"/>
                  <a:pt x="844" y="794"/>
                  <a:pt x="845" y="794"/>
                </a:cubicBezTo>
                <a:cubicBezTo>
                  <a:pt x="859" y="794"/>
                  <a:pt x="872" y="802"/>
                  <a:pt x="880" y="813"/>
                </a:cubicBezTo>
                <a:lnTo>
                  <a:pt x="844" y="813"/>
                </a:lnTo>
                <a:lnTo>
                  <a:pt x="844" y="794"/>
                </a:lnTo>
                <a:close/>
                <a:moveTo>
                  <a:pt x="844" y="820"/>
                </a:moveTo>
                <a:lnTo>
                  <a:pt x="883" y="820"/>
                </a:lnTo>
                <a:cubicBezTo>
                  <a:pt x="885" y="825"/>
                  <a:pt x="887" y="830"/>
                  <a:pt x="887" y="836"/>
                </a:cubicBezTo>
                <a:cubicBezTo>
                  <a:pt x="887" y="860"/>
                  <a:pt x="868" y="879"/>
                  <a:pt x="845" y="879"/>
                </a:cubicBezTo>
                <a:cubicBezTo>
                  <a:pt x="844" y="879"/>
                  <a:pt x="844" y="879"/>
                  <a:pt x="844" y="879"/>
                </a:cubicBezTo>
                <a:lnTo>
                  <a:pt x="844" y="820"/>
                </a:lnTo>
                <a:lnTo>
                  <a:pt x="844" y="820"/>
                </a:lnTo>
                <a:close/>
                <a:moveTo>
                  <a:pt x="444" y="40"/>
                </a:moveTo>
                <a:lnTo>
                  <a:pt x="637" y="40"/>
                </a:lnTo>
                <a:lnTo>
                  <a:pt x="637" y="213"/>
                </a:lnTo>
                <a:lnTo>
                  <a:pt x="444" y="213"/>
                </a:lnTo>
                <a:lnTo>
                  <a:pt x="444" y="40"/>
                </a:lnTo>
                <a:close/>
                <a:moveTo>
                  <a:pt x="444" y="220"/>
                </a:moveTo>
                <a:lnTo>
                  <a:pt x="637" y="220"/>
                </a:lnTo>
                <a:lnTo>
                  <a:pt x="637" y="368"/>
                </a:lnTo>
                <a:lnTo>
                  <a:pt x="570" y="338"/>
                </a:lnTo>
                <a:cubicBezTo>
                  <a:pt x="573" y="330"/>
                  <a:pt x="575" y="321"/>
                  <a:pt x="575" y="313"/>
                </a:cubicBezTo>
                <a:cubicBezTo>
                  <a:pt x="575" y="275"/>
                  <a:pt x="544" y="244"/>
                  <a:pt x="506" y="244"/>
                </a:cubicBezTo>
                <a:cubicBezTo>
                  <a:pt x="478" y="244"/>
                  <a:pt x="454" y="260"/>
                  <a:pt x="444" y="284"/>
                </a:cubicBezTo>
                <a:lnTo>
                  <a:pt x="444" y="220"/>
                </a:lnTo>
                <a:close/>
                <a:moveTo>
                  <a:pt x="644" y="385"/>
                </a:moveTo>
                <a:lnTo>
                  <a:pt x="704" y="413"/>
                </a:lnTo>
                <a:lnTo>
                  <a:pt x="644" y="413"/>
                </a:lnTo>
                <a:lnTo>
                  <a:pt x="644" y="385"/>
                </a:lnTo>
                <a:close/>
                <a:moveTo>
                  <a:pt x="452" y="676"/>
                </a:moveTo>
                <a:cubicBezTo>
                  <a:pt x="452" y="687"/>
                  <a:pt x="455" y="698"/>
                  <a:pt x="460" y="707"/>
                </a:cubicBezTo>
                <a:lnTo>
                  <a:pt x="444" y="716"/>
                </a:lnTo>
                <a:lnTo>
                  <a:pt x="444" y="620"/>
                </a:lnTo>
                <a:lnTo>
                  <a:pt x="481" y="620"/>
                </a:lnTo>
                <a:cubicBezTo>
                  <a:pt x="464" y="632"/>
                  <a:pt x="452" y="652"/>
                  <a:pt x="452" y="676"/>
                </a:cubicBezTo>
                <a:close/>
                <a:moveTo>
                  <a:pt x="444" y="420"/>
                </a:moveTo>
                <a:lnTo>
                  <a:pt x="637" y="420"/>
                </a:lnTo>
                <a:lnTo>
                  <a:pt x="637" y="613"/>
                </a:lnTo>
                <a:lnTo>
                  <a:pt x="549" y="613"/>
                </a:lnTo>
                <a:cubicBezTo>
                  <a:pt x="540" y="609"/>
                  <a:pt x="531" y="607"/>
                  <a:pt x="521" y="607"/>
                </a:cubicBezTo>
                <a:cubicBezTo>
                  <a:pt x="511" y="607"/>
                  <a:pt x="501" y="609"/>
                  <a:pt x="493" y="613"/>
                </a:cubicBezTo>
                <a:lnTo>
                  <a:pt x="444" y="613"/>
                </a:lnTo>
                <a:lnTo>
                  <a:pt x="444" y="420"/>
                </a:lnTo>
                <a:close/>
                <a:moveTo>
                  <a:pt x="437" y="420"/>
                </a:moveTo>
                <a:lnTo>
                  <a:pt x="437" y="613"/>
                </a:lnTo>
                <a:lnTo>
                  <a:pt x="244" y="613"/>
                </a:lnTo>
                <a:lnTo>
                  <a:pt x="244" y="544"/>
                </a:lnTo>
                <a:cubicBezTo>
                  <a:pt x="256" y="531"/>
                  <a:pt x="264" y="514"/>
                  <a:pt x="264" y="495"/>
                </a:cubicBezTo>
                <a:cubicBezTo>
                  <a:pt x="264" y="484"/>
                  <a:pt x="261" y="474"/>
                  <a:pt x="257" y="465"/>
                </a:cubicBezTo>
                <a:lnTo>
                  <a:pt x="341" y="420"/>
                </a:lnTo>
                <a:lnTo>
                  <a:pt x="437" y="420"/>
                </a:lnTo>
                <a:close/>
                <a:moveTo>
                  <a:pt x="353" y="413"/>
                </a:moveTo>
                <a:lnTo>
                  <a:pt x="437" y="367"/>
                </a:lnTo>
                <a:lnTo>
                  <a:pt x="437" y="413"/>
                </a:lnTo>
                <a:lnTo>
                  <a:pt x="353" y="413"/>
                </a:lnTo>
                <a:close/>
                <a:moveTo>
                  <a:pt x="244" y="833"/>
                </a:moveTo>
                <a:cubicBezTo>
                  <a:pt x="249" y="840"/>
                  <a:pt x="252" y="848"/>
                  <a:pt x="252" y="858"/>
                </a:cubicBezTo>
                <a:cubicBezTo>
                  <a:pt x="252" y="867"/>
                  <a:pt x="249" y="876"/>
                  <a:pt x="244" y="883"/>
                </a:cubicBezTo>
                <a:lnTo>
                  <a:pt x="244" y="833"/>
                </a:lnTo>
                <a:close/>
                <a:moveTo>
                  <a:pt x="262" y="813"/>
                </a:moveTo>
                <a:cubicBezTo>
                  <a:pt x="257" y="807"/>
                  <a:pt x="250" y="802"/>
                  <a:pt x="244" y="798"/>
                </a:cubicBezTo>
                <a:lnTo>
                  <a:pt x="244" y="620"/>
                </a:lnTo>
                <a:lnTo>
                  <a:pt x="437" y="620"/>
                </a:lnTo>
                <a:lnTo>
                  <a:pt x="437" y="720"/>
                </a:lnTo>
                <a:lnTo>
                  <a:pt x="267" y="813"/>
                </a:lnTo>
                <a:lnTo>
                  <a:pt x="262" y="813"/>
                </a:lnTo>
                <a:close/>
                <a:moveTo>
                  <a:pt x="521" y="633"/>
                </a:moveTo>
                <a:cubicBezTo>
                  <a:pt x="544" y="633"/>
                  <a:pt x="563" y="652"/>
                  <a:pt x="563" y="676"/>
                </a:cubicBezTo>
                <a:cubicBezTo>
                  <a:pt x="563" y="699"/>
                  <a:pt x="544" y="718"/>
                  <a:pt x="521" y="718"/>
                </a:cubicBezTo>
                <a:cubicBezTo>
                  <a:pt x="498" y="718"/>
                  <a:pt x="479" y="699"/>
                  <a:pt x="479" y="676"/>
                </a:cubicBezTo>
                <a:cubicBezTo>
                  <a:pt x="479" y="652"/>
                  <a:pt x="498" y="633"/>
                  <a:pt x="521" y="633"/>
                </a:cubicBezTo>
                <a:close/>
                <a:moveTo>
                  <a:pt x="560" y="620"/>
                </a:moveTo>
                <a:lnTo>
                  <a:pt x="637" y="620"/>
                </a:lnTo>
                <a:lnTo>
                  <a:pt x="637" y="727"/>
                </a:lnTo>
                <a:lnTo>
                  <a:pt x="584" y="703"/>
                </a:lnTo>
                <a:cubicBezTo>
                  <a:pt x="588" y="695"/>
                  <a:pt x="590" y="686"/>
                  <a:pt x="590" y="676"/>
                </a:cubicBezTo>
                <a:cubicBezTo>
                  <a:pt x="590" y="652"/>
                  <a:pt x="578" y="632"/>
                  <a:pt x="560" y="620"/>
                </a:cubicBezTo>
                <a:close/>
                <a:moveTo>
                  <a:pt x="444" y="413"/>
                </a:moveTo>
                <a:lnTo>
                  <a:pt x="444" y="364"/>
                </a:lnTo>
                <a:lnTo>
                  <a:pt x="454" y="358"/>
                </a:lnTo>
                <a:cubicBezTo>
                  <a:pt x="467" y="372"/>
                  <a:pt x="485" y="382"/>
                  <a:pt x="506" y="382"/>
                </a:cubicBezTo>
                <a:cubicBezTo>
                  <a:pt x="530" y="382"/>
                  <a:pt x="552" y="369"/>
                  <a:pt x="564" y="350"/>
                </a:cubicBezTo>
                <a:lnTo>
                  <a:pt x="637" y="382"/>
                </a:lnTo>
                <a:lnTo>
                  <a:pt x="637" y="413"/>
                </a:lnTo>
                <a:lnTo>
                  <a:pt x="444" y="413"/>
                </a:lnTo>
                <a:close/>
                <a:moveTo>
                  <a:pt x="506" y="355"/>
                </a:moveTo>
                <a:cubicBezTo>
                  <a:pt x="483" y="355"/>
                  <a:pt x="464" y="336"/>
                  <a:pt x="464" y="313"/>
                </a:cubicBezTo>
                <a:cubicBezTo>
                  <a:pt x="464" y="289"/>
                  <a:pt x="483" y="270"/>
                  <a:pt x="506" y="270"/>
                </a:cubicBezTo>
                <a:cubicBezTo>
                  <a:pt x="529" y="270"/>
                  <a:pt x="548" y="289"/>
                  <a:pt x="548" y="313"/>
                </a:cubicBezTo>
                <a:cubicBezTo>
                  <a:pt x="548" y="336"/>
                  <a:pt x="529" y="355"/>
                  <a:pt x="506" y="355"/>
                </a:cubicBezTo>
                <a:close/>
                <a:moveTo>
                  <a:pt x="446" y="347"/>
                </a:moveTo>
                <a:lnTo>
                  <a:pt x="444" y="348"/>
                </a:lnTo>
                <a:lnTo>
                  <a:pt x="444" y="341"/>
                </a:lnTo>
                <a:cubicBezTo>
                  <a:pt x="444" y="343"/>
                  <a:pt x="445" y="345"/>
                  <a:pt x="446" y="347"/>
                </a:cubicBezTo>
                <a:close/>
                <a:moveTo>
                  <a:pt x="244" y="40"/>
                </a:moveTo>
                <a:lnTo>
                  <a:pt x="437" y="40"/>
                </a:lnTo>
                <a:lnTo>
                  <a:pt x="437" y="213"/>
                </a:lnTo>
                <a:lnTo>
                  <a:pt x="244" y="213"/>
                </a:lnTo>
                <a:lnTo>
                  <a:pt x="244" y="40"/>
                </a:lnTo>
                <a:close/>
                <a:moveTo>
                  <a:pt x="244" y="220"/>
                </a:moveTo>
                <a:lnTo>
                  <a:pt x="437" y="220"/>
                </a:lnTo>
                <a:lnTo>
                  <a:pt x="437" y="352"/>
                </a:lnTo>
                <a:lnTo>
                  <a:pt x="325" y="413"/>
                </a:lnTo>
                <a:lnTo>
                  <a:pt x="244" y="413"/>
                </a:lnTo>
                <a:lnTo>
                  <a:pt x="244" y="220"/>
                </a:lnTo>
                <a:close/>
                <a:moveTo>
                  <a:pt x="244" y="420"/>
                </a:moveTo>
                <a:lnTo>
                  <a:pt x="313" y="420"/>
                </a:lnTo>
                <a:lnTo>
                  <a:pt x="250" y="454"/>
                </a:lnTo>
                <a:cubicBezTo>
                  <a:pt x="248" y="451"/>
                  <a:pt x="246" y="448"/>
                  <a:pt x="244" y="446"/>
                </a:cubicBezTo>
                <a:lnTo>
                  <a:pt x="244" y="420"/>
                </a:lnTo>
                <a:lnTo>
                  <a:pt x="244" y="420"/>
                </a:lnTo>
                <a:close/>
                <a:moveTo>
                  <a:pt x="237" y="1196"/>
                </a:moveTo>
                <a:lnTo>
                  <a:pt x="40" y="1196"/>
                </a:lnTo>
                <a:lnTo>
                  <a:pt x="40" y="1015"/>
                </a:lnTo>
                <a:lnTo>
                  <a:pt x="42" y="1013"/>
                </a:lnTo>
                <a:lnTo>
                  <a:pt x="42" y="1020"/>
                </a:lnTo>
                <a:lnTo>
                  <a:pt x="237" y="1020"/>
                </a:lnTo>
                <a:lnTo>
                  <a:pt x="237" y="1196"/>
                </a:lnTo>
                <a:lnTo>
                  <a:pt x="237" y="1196"/>
                </a:lnTo>
                <a:close/>
                <a:moveTo>
                  <a:pt x="237" y="1013"/>
                </a:moveTo>
                <a:lnTo>
                  <a:pt x="42" y="1013"/>
                </a:lnTo>
                <a:lnTo>
                  <a:pt x="163" y="908"/>
                </a:lnTo>
                <a:cubicBezTo>
                  <a:pt x="175" y="919"/>
                  <a:pt x="192" y="927"/>
                  <a:pt x="210" y="927"/>
                </a:cubicBezTo>
                <a:cubicBezTo>
                  <a:pt x="219" y="927"/>
                  <a:pt x="229" y="925"/>
                  <a:pt x="237" y="921"/>
                </a:cubicBezTo>
                <a:lnTo>
                  <a:pt x="237" y="1013"/>
                </a:lnTo>
                <a:close/>
                <a:moveTo>
                  <a:pt x="237" y="890"/>
                </a:moveTo>
                <a:cubicBezTo>
                  <a:pt x="230" y="896"/>
                  <a:pt x="220" y="900"/>
                  <a:pt x="210" y="900"/>
                </a:cubicBezTo>
                <a:cubicBezTo>
                  <a:pt x="187" y="900"/>
                  <a:pt x="168" y="881"/>
                  <a:pt x="168" y="858"/>
                </a:cubicBezTo>
                <a:cubicBezTo>
                  <a:pt x="168" y="841"/>
                  <a:pt x="178" y="826"/>
                  <a:pt x="192" y="820"/>
                </a:cubicBezTo>
                <a:lnTo>
                  <a:pt x="227" y="820"/>
                </a:lnTo>
                <a:cubicBezTo>
                  <a:pt x="231" y="821"/>
                  <a:pt x="234" y="823"/>
                  <a:pt x="237" y="826"/>
                </a:cubicBezTo>
                <a:lnTo>
                  <a:pt x="237" y="890"/>
                </a:lnTo>
                <a:lnTo>
                  <a:pt x="237" y="890"/>
                </a:lnTo>
                <a:close/>
                <a:moveTo>
                  <a:pt x="237" y="794"/>
                </a:moveTo>
                <a:cubicBezTo>
                  <a:pt x="229" y="791"/>
                  <a:pt x="219" y="789"/>
                  <a:pt x="210" y="789"/>
                </a:cubicBezTo>
                <a:cubicBezTo>
                  <a:pt x="189" y="789"/>
                  <a:pt x="171" y="798"/>
                  <a:pt x="158" y="813"/>
                </a:cubicBezTo>
                <a:lnTo>
                  <a:pt x="42" y="813"/>
                </a:lnTo>
                <a:lnTo>
                  <a:pt x="42" y="820"/>
                </a:lnTo>
                <a:lnTo>
                  <a:pt x="153" y="820"/>
                </a:lnTo>
                <a:cubicBezTo>
                  <a:pt x="145" y="830"/>
                  <a:pt x="141" y="844"/>
                  <a:pt x="141" y="858"/>
                </a:cubicBezTo>
                <a:cubicBezTo>
                  <a:pt x="141" y="873"/>
                  <a:pt x="146" y="886"/>
                  <a:pt x="154" y="898"/>
                </a:cubicBezTo>
                <a:lnTo>
                  <a:pt x="40" y="997"/>
                </a:lnTo>
                <a:lnTo>
                  <a:pt x="40" y="644"/>
                </a:lnTo>
                <a:lnTo>
                  <a:pt x="68" y="620"/>
                </a:lnTo>
                <a:lnTo>
                  <a:pt x="237" y="620"/>
                </a:lnTo>
                <a:lnTo>
                  <a:pt x="237" y="794"/>
                </a:lnTo>
                <a:lnTo>
                  <a:pt x="237" y="794"/>
                </a:lnTo>
                <a:close/>
                <a:moveTo>
                  <a:pt x="237" y="613"/>
                </a:moveTo>
                <a:lnTo>
                  <a:pt x="76" y="613"/>
                </a:lnTo>
                <a:lnTo>
                  <a:pt x="151" y="547"/>
                </a:lnTo>
                <a:cubicBezTo>
                  <a:pt x="163" y="557"/>
                  <a:pt x="178" y="564"/>
                  <a:pt x="195" y="564"/>
                </a:cubicBezTo>
                <a:cubicBezTo>
                  <a:pt x="211" y="564"/>
                  <a:pt x="225" y="558"/>
                  <a:pt x="237" y="549"/>
                </a:cubicBezTo>
                <a:lnTo>
                  <a:pt x="237" y="613"/>
                </a:lnTo>
                <a:close/>
                <a:moveTo>
                  <a:pt x="237" y="499"/>
                </a:moveTo>
                <a:cubicBezTo>
                  <a:pt x="235" y="520"/>
                  <a:pt x="217" y="537"/>
                  <a:pt x="195" y="537"/>
                </a:cubicBezTo>
                <a:cubicBezTo>
                  <a:pt x="172" y="537"/>
                  <a:pt x="153" y="518"/>
                  <a:pt x="153" y="495"/>
                </a:cubicBezTo>
                <a:cubicBezTo>
                  <a:pt x="153" y="471"/>
                  <a:pt x="172" y="453"/>
                  <a:pt x="195" y="453"/>
                </a:cubicBezTo>
                <a:cubicBezTo>
                  <a:pt x="217" y="453"/>
                  <a:pt x="235" y="469"/>
                  <a:pt x="237" y="491"/>
                </a:cubicBezTo>
                <a:lnTo>
                  <a:pt x="237" y="499"/>
                </a:lnTo>
                <a:close/>
                <a:moveTo>
                  <a:pt x="237" y="213"/>
                </a:moveTo>
                <a:lnTo>
                  <a:pt x="42" y="213"/>
                </a:lnTo>
                <a:lnTo>
                  <a:pt x="42" y="220"/>
                </a:lnTo>
                <a:lnTo>
                  <a:pt x="237" y="220"/>
                </a:lnTo>
                <a:lnTo>
                  <a:pt x="237" y="413"/>
                </a:lnTo>
                <a:lnTo>
                  <a:pt x="42" y="413"/>
                </a:lnTo>
                <a:lnTo>
                  <a:pt x="42" y="420"/>
                </a:lnTo>
                <a:lnTo>
                  <a:pt x="237" y="420"/>
                </a:lnTo>
                <a:lnTo>
                  <a:pt x="237" y="440"/>
                </a:lnTo>
                <a:cubicBezTo>
                  <a:pt x="225" y="431"/>
                  <a:pt x="211" y="426"/>
                  <a:pt x="195" y="426"/>
                </a:cubicBezTo>
                <a:cubicBezTo>
                  <a:pt x="157" y="426"/>
                  <a:pt x="126" y="457"/>
                  <a:pt x="126" y="495"/>
                </a:cubicBezTo>
                <a:cubicBezTo>
                  <a:pt x="126" y="511"/>
                  <a:pt x="132" y="526"/>
                  <a:pt x="141" y="538"/>
                </a:cubicBezTo>
                <a:lnTo>
                  <a:pt x="55" y="613"/>
                </a:lnTo>
                <a:lnTo>
                  <a:pt x="42" y="613"/>
                </a:lnTo>
                <a:lnTo>
                  <a:pt x="42" y="620"/>
                </a:lnTo>
                <a:lnTo>
                  <a:pt x="48" y="620"/>
                </a:lnTo>
                <a:lnTo>
                  <a:pt x="40" y="626"/>
                </a:lnTo>
                <a:lnTo>
                  <a:pt x="40" y="40"/>
                </a:lnTo>
                <a:lnTo>
                  <a:pt x="237" y="40"/>
                </a:lnTo>
                <a:lnTo>
                  <a:pt x="237" y="213"/>
                </a:lnTo>
                <a:close/>
                <a:moveTo>
                  <a:pt x="437" y="1196"/>
                </a:moveTo>
                <a:lnTo>
                  <a:pt x="244" y="1196"/>
                </a:lnTo>
                <a:lnTo>
                  <a:pt x="244" y="1020"/>
                </a:lnTo>
                <a:lnTo>
                  <a:pt x="437" y="1020"/>
                </a:lnTo>
                <a:lnTo>
                  <a:pt x="437" y="1196"/>
                </a:lnTo>
                <a:close/>
                <a:moveTo>
                  <a:pt x="437" y="1013"/>
                </a:moveTo>
                <a:lnTo>
                  <a:pt x="244" y="1013"/>
                </a:lnTo>
                <a:lnTo>
                  <a:pt x="244" y="918"/>
                </a:lnTo>
                <a:cubicBezTo>
                  <a:pt x="264" y="906"/>
                  <a:pt x="279" y="884"/>
                  <a:pt x="279" y="858"/>
                </a:cubicBezTo>
                <a:cubicBezTo>
                  <a:pt x="279" y="846"/>
                  <a:pt x="276" y="835"/>
                  <a:pt x="271" y="826"/>
                </a:cubicBezTo>
                <a:lnTo>
                  <a:pt x="282" y="820"/>
                </a:lnTo>
                <a:lnTo>
                  <a:pt x="437" y="820"/>
                </a:lnTo>
                <a:lnTo>
                  <a:pt x="437" y="1013"/>
                </a:lnTo>
                <a:close/>
                <a:moveTo>
                  <a:pt x="295" y="813"/>
                </a:moveTo>
                <a:lnTo>
                  <a:pt x="437" y="735"/>
                </a:lnTo>
                <a:lnTo>
                  <a:pt x="437" y="813"/>
                </a:lnTo>
                <a:lnTo>
                  <a:pt x="295" y="813"/>
                </a:lnTo>
                <a:close/>
                <a:moveTo>
                  <a:pt x="637" y="1196"/>
                </a:moveTo>
                <a:lnTo>
                  <a:pt x="444" y="1196"/>
                </a:lnTo>
                <a:lnTo>
                  <a:pt x="444" y="1020"/>
                </a:lnTo>
                <a:lnTo>
                  <a:pt x="637" y="1020"/>
                </a:lnTo>
                <a:lnTo>
                  <a:pt x="637" y="1196"/>
                </a:lnTo>
                <a:close/>
                <a:moveTo>
                  <a:pt x="637" y="1013"/>
                </a:moveTo>
                <a:lnTo>
                  <a:pt x="444" y="1013"/>
                </a:lnTo>
                <a:lnTo>
                  <a:pt x="444" y="820"/>
                </a:lnTo>
                <a:lnTo>
                  <a:pt x="637" y="820"/>
                </a:lnTo>
                <a:lnTo>
                  <a:pt x="637" y="1013"/>
                </a:lnTo>
                <a:close/>
                <a:moveTo>
                  <a:pt x="444" y="813"/>
                </a:moveTo>
                <a:lnTo>
                  <a:pt x="444" y="732"/>
                </a:lnTo>
                <a:lnTo>
                  <a:pt x="467" y="719"/>
                </a:lnTo>
                <a:cubicBezTo>
                  <a:pt x="480" y="734"/>
                  <a:pt x="499" y="745"/>
                  <a:pt x="521" y="745"/>
                </a:cubicBezTo>
                <a:cubicBezTo>
                  <a:pt x="544" y="745"/>
                  <a:pt x="565" y="733"/>
                  <a:pt x="577" y="715"/>
                </a:cubicBezTo>
                <a:lnTo>
                  <a:pt x="637" y="742"/>
                </a:lnTo>
                <a:lnTo>
                  <a:pt x="637" y="813"/>
                </a:lnTo>
                <a:lnTo>
                  <a:pt x="444" y="813"/>
                </a:lnTo>
                <a:lnTo>
                  <a:pt x="444" y="813"/>
                </a:lnTo>
                <a:close/>
                <a:moveTo>
                  <a:pt x="644" y="745"/>
                </a:moveTo>
                <a:lnTo>
                  <a:pt x="782" y="808"/>
                </a:lnTo>
                <a:cubicBezTo>
                  <a:pt x="782" y="809"/>
                  <a:pt x="781" y="811"/>
                  <a:pt x="780" y="813"/>
                </a:cubicBezTo>
                <a:lnTo>
                  <a:pt x="644" y="813"/>
                </a:lnTo>
                <a:lnTo>
                  <a:pt x="644" y="745"/>
                </a:lnTo>
                <a:close/>
                <a:moveTo>
                  <a:pt x="837" y="1196"/>
                </a:moveTo>
                <a:lnTo>
                  <a:pt x="644" y="1196"/>
                </a:lnTo>
                <a:lnTo>
                  <a:pt x="644" y="1020"/>
                </a:lnTo>
                <a:lnTo>
                  <a:pt x="837" y="1020"/>
                </a:lnTo>
                <a:lnTo>
                  <a:pt x="837" y="1196"/>
                </a:lnTo>
                <a:close/>
                <a:moveTo>
                  <a:pt x="837" y="1013"/>
                </a:moveTo>
                <a:lnTo>
                  <a:pt x="644" y="1013"/>
                </a:lnTo>
                <a:lnTo>
                  <a:pt x="644" y="820"/>
                </a:lnTo>
                <a:lnTo>
                  <a:pt x="778" y="820"/>
                </a:lnTo>
                <a:cubicBezTo>
                  <a:pt x="777" y="825"/>
                  <a:pt x="776" y="831"/>
                  <a:pt x="776" y="836"/>
                </a:cubicBezTo>
                <a:cubicBezTo>
                  <a:pt x="776" y="872"/>
                  <a:pt x="803" y="901"/>
                  <a:pt x="837" y="905"/>
                </a:cubicBezTo>
                <a:lnTo>
                  <a:pt x="837" y="1013"/>
                </a:lnTo>
                <a:close/>
                <a:moveTo>
                  <a:pt x="837" y="878"/>
                </a:moveTo>
                <a:cubicBezTo>
                  <a:pt x="817" y="874"/>
                  <a:pt x="802" y="857"/>
                  <a:pt x="802" y="837"/>
                </a:cubicBezTo>
                <a:cubicBezTo>
                  <a:pt x="802" y="830"/>
                  <a:pt x="804" y="825"/>
                  <a:pt x="806" y="820"/>
                </a:cubicBezTo>
                <a:lnTo>
                  <a:pt x="837" y="820"/>
                </a:lnTo>
                <a:lnTo>
                  <a:pt x="837" y="878"/>
                </a:lnTo>
                <a:close/>
                <a:moveTo>
                  <a:pt x="837" y="813"/>
                </a:moveTo>
                <a:lnTo>
                  <a:pt x="810" y="813"/>
                </a:lnTo>
                <a:cubicBezTo>
                  <a:pt x="816" y="804"/>
                  <a:pt x="826" y="797"/>
                  <a:pt x="837" y="795"/>
                </a:cubicBezTo>
                <a:lnTo>
                  <a:pt x="837" y="813"/>
                </a:lnTo>
                <a:close/>
                <a:moveTo>
                  <a:pt x="837" y="768"/>
                </a:moveTo>
                <a:cubicBezTo>
                  <a:pt x="817" y="771"/>
                  <a:pt x="800" y="781"/>
                  <a:pt x="789" y="796"/>
                </a:cubicBezTo>
                <a:lnTo>
                  <a:pt x="644" y="730"/>
                </a:lnTo>
                <a:lnTo>
                  <a:pt x="644" y="619"/>
                </a:lnTo>
                <a:lnTo>
                  <a:pt x="837" y="619"/>
                </a:lnTo>
                <a:lnTo>
                  <a:pt x="837" y="768"/>
                </a:lnTo>
                <a:close/>
                <a:moveTo>
                  <a:pt x="837" y="613"/>
                </a:moveTo>
                <a:lnTo>
                  <a:pt x="644" y="613"/>
                </a:lnTo>
                <a:lnTo>
                  <a:pt x="644" y="420"/>
                </a:lnTo>
                <a:lnTo>
                  <a:pt x="719" y="420"/>
                </a:lnTo>
                <a:lnTo>
                  <a:pt x="769" y="442"/>
                </a:lnTo>
                <a:cubicBezTo>
                  <a:pt x="764" y="451"/>
                  <a:pt x="761" y="462"/>
                  <a:pt x="761" y="473"/>
                </a:cubicBezTo>
                <a:cubicBezTo>
                  <a:pt x="761" y="511"/>
                  <a:pt x="792" y="542"/>
                  <a:pt x="830" y="542"/>
                </a:cubicBezTo>
                <a:cubicBezTo>
                  <a:pt x="832" y="542"/>
                  <a:pt x="834" y="542"/>
                  <a:pt x="837" y="542"/>
                </a:cubicBezTo>
                <a:lnTo>
                  <a:pt x="837" y="613"/>
                </a:lnTo>
                <a:close/>
                <a:moveTo>
                  <a:pt x="776" y="431"/>
                </a:moveTo>
                <a:lnTo>
                  <a:pt x="751" y="420"/>
                </a:lnTo>
                <a:lnTo>
                  <a:pt x="787" y="420"/>
                </a:lnTo>
                <a:cubicBezTo>
                  <a:pt x="783" y="423"/>
                  <a:pt x="779" y="427"/>
                  <a:pt x="776" y="431"/>
                </a:cubicBezTo>
                <a:close/>
                <a:moveTo>
                  <a:pt x="837" y="515"/>
                </a:moveTo>
                <a:cubicBezTo>
                  <a:pt x="835" y="515"/>
                  <a:pt x="832" y="516"/>
                  <a:pt x="830" y="516"/>
                </a:cubicBezTo>
                <a:cubicBezTo>
                  <a:pt x="806" y="516"/>
                  <a:pt x="787" y="497"/>
                  <a:pt x="787" y="473"/>
                </a:cubicBezTo>
                <a:cubicBezTo>
                  <a:pt x="787" y="450"/>
                  <a:pt x="806" y="431"/>
                  <a:pt x="830" y="431"/>
                </a:cubicBezTo>
                <a:cubicBezTo>
                  <a:pt x="832" y="431"/>
                  <a:pt x="835" y="432"/>
                  <a:pt x="837" y="432"/>
                </a:cubicBezTo>
                <a:lnTo>
                  <a:pt x="837" y="515"/>
                </a:lnTo>
                <a:close/>
                <a:moveTo>
                  <a:pt x="837" y="405"/>
                </a:moveTo>
                <a:cubicBezTo>
                  <a:pt x="834" y="405"/>
                  <a:pt x="832" y="405"/>
                  <a:pt x="830" y="405"/>
                </a:cubicBezTo>
                <a:cubicBezTo>
                  <a:pt x="818" y="405"/>
                  <a:pt x="807" y="408"/>
                  <a:pt x="798" y="413"/>
                </a:cubicBezTo>
                <a:lnTo>
                  <a:pt x="737" y="413"/>
                </a:lnTo>
                <a:lnTo>
                  <a:pt x="644" y="371"/>
                </a:lnTo>
                <a:lnTo>
                  <a:pt x="644" y="220"/>
                </a:lnTo>
                <a:lnTo>
                  <a:pt x="837" y="220"/>
                </a:lnTo>
                <a:lnTo>
                  <a:pt x="837" y="405"/>
                </a:lnTo>
                <a:lnTo>
                  <a:pt x="837" y="405"/>
                </a:lnTo>
                <a:close/>
                <a:moveTo>
                  <a:pt x="837" y="213"/>
                </a:moveTo>
                <a:lnTo>
                  <a:pt x="644" y="213"/>
                </a:lnTo>
                <a:lnTo>
                  <a:pt x="644" y="40"/>
                </a:lnTo>
                <a:lnTo>
                  <a:pt x="837" y="40"/>
                </a:lnTo>
                <a:lnTo>
                  <a:pt x="837" y="213"/>
                </a:lnTo>
                <a:close/>
                <a:moveTo>
                  <a:pt x="1037" y="1196"/>
                </a:moveTo>
                <a:lnTo>
                  <a:pt x="844" y="1196"/>
                </a:lnTo>
                <a:lnTo>
                  <a:pt x="844" y="1020"/>
                </a:lnTo>
                <a:lnTo>
                  <a:pt x="1037" y="1020"/>
                </a:lnTo>
                <a:lnTo>
                  <a:pt x="1037" y="1196"/>
                </a:lnTo>
                <a:close/>
                <a:moveTo>
                  <a:pt x="844" y="1013"/>
                </a:moveTo>
                <a:lnTo>
                  <a:pt x="844" y="905"/>
                </a:lnTo>
                <a:cubicBezTo>
                  <a:pt x="844" y="905"/>
                  <a:pt x="844" y="905"/>
                  <a:pt x="845" y="905"/>
                </a:cubicBezTo>
                <a:cubicBezTo>
                  <a:pt x="876" y="905"/>
                  <a:pt x="902" y="885"/>
                  <a:pt x="910" y="856"/>
                </a:cubicBezTo>
                <a:lnTo>
                  <a:pt x="1037" y="835"/>
                </a:lnTo>
                <a:lnTo>
                  <a:pt x="1037" y="1013"/>
                </a:lnTo>
                <a:lnTo>
                  <a:pt x="844" y="1013"/>
                </a:lnTo>
                <a:close/>
                <a:moveTo>
                  <a:pt x="1237" y="1196"/>
                </a:moveTo>
                <a:lnTo>
                  <a:pt x="1044" y="1196"/>
                </a:lnTo>
                <a:lnTo>
                  <a:pt x="1044" y="1020"/>
                </a:lnTo>
                <a:lnTo>
                  <a:pt x="1237" y="1020"/>
                </a:lnTo>
                <a:lnTo>
                  <a:pt x="1237" y="1196"/>
                </a:lnTo>
                <a:close/>
                <a:moveTo>
                  <a:pt x="1237" y="1013"/>
                </a:moveTo>
                <a:lnTo>
                  <a:pt x="1044" y="1013"/>
                </a:lnTo>
                <a:lnTo>
                  <a:pt x="1044" y="833"/>
                </a:lnTo>
                <a:lnTo>
                  <a:pt x="1125" y="820"/>
                </a:lnTo>
                <a:lnTo>
                  <a:pt x="1155" y="820"/>
                </a:lnTo>
                <a:cubicBezTo>
                  <a:pt x="1163" y="849"/>
                  <a:pt x="1190" y="871"/>
                  <a:pt x="1222" y="871"/>
                </a:cubicBezTo>
                <a:cubicBezTo>
                  <a:pt x="1227" y="871"/>
                  <a:pt x="1232" y="870"/>
                  <a:pt x="1237" y="869"/>
                </a:cubicBezTo>
                <a:lnTo>
                  <a:pt x="1237" y="1013"/>
                </a:lnTo>
                <a:close/>
                <a:moveTo>
                  <a:pt x="1237" y="842"/>
                </a:moveTo>
                <a:cubicBezTo>
                  <a:pt x="1232" y="843"/>
                  <a:pt x="1227" y="844"/>
                  <a:pt x="1222" y="844"/>
                </a:cubicBezTo>
                <a:cubicBezTo>
                  <a:pt x="1205" y="844"/>
                  <a:pt x="1190" y="834"/>
                  <a:pt x="1183" y="820"/>
                </a:cubicBezTo>
                <a:lnTo>
                  <a:pt x="1237" y="820"/>
                </a:lnTo>
                <a:lnTo>
                  <a:pt x="1237" y="842"/>
                </a:lnTo>
                <a:lnTo>
                  <a:pt x="1237" y="842"/>
                </a:lnTo>
                <a:close/>
                <a:moveTo>
                  <a:pt x="1237" y="813"/>
                </a:moveTo>
                <a:lnTo>
                  <a:pt x="1181" y="813"/>
                </a:lnTo>
                <a:cubicBezTo>
                  <a:pt x="1180" y="809"/>
                  <a:pt x="1180" y="806"/>
                  <a:pt x="1180" y="802"/>
                </a:cubicBezTo>
                <a:cubicBezTo>
                  <a:pt x="1180" y="779"/>
                  <a:pt x="1199" y="760"/>
                  <a:pt x="1222" y="760"/>
                </a:cubicBezTo>
                <a:cubicBezTo>
                  <a:pt x="1227" y="760"/>
                  <a:pt x="1232" y="761"/>
                  <a:pt x="1237" y="763"/>
                </a:cubicBezTo>
                <a:lnTo>
                  <a:pt x="1237" y="813"/>
                </a:lnTo>
                <a:close/>
                <a:moveTo>
                  <a:pt x="1237" y="735"/>
                </a:moveTo>
                <a:cubicBezTo>
                  <a:pt x="1232" y="734"/>
                  <a:pt x="1227" y="733"/>
                  <a:pt x="1222" y="733"/>
                </a:cubicBezTo>
                <a:cubicBezTo>
                  <a:pt x="1184" y="733"/>
                  <a:pt x="1154" y="764"/>
                  <a:pt x="1153" y="801"/>
                </a:cubicBezTo>
                <a:lnTo>
                  <a:pt x="1085" y="813"/>
                </a:lnTo>
                <a:lnTo>
                  <a:pt x="1044" y="813"/>
                </a:lnTo>
                <a:lnTo>
                  <a:pt x="1044" y="620"/>
                </a:lnTo>
                <a:lnTo>
                  <a:pt x="1237" y="620"/>
                </a:lnTo>
                <a:lnTo>
                  <a:pt x="1237" y="735"/>
                </a:lnTo>
                <a:lnTo>
                  <a:pt x="1237" y="735"/>
                </a:lnTo>
                <a:close/>
                <a:moveTo>
                  <a:pt x="1237" y="613"/>
                </a:moveTo>
                <a:lnTo>
                  <a:pt x="1044" y="613"/>
                </a:lnTo>
                <a:lnTo>
                  <a:pt x="1044" y="469"/>
                </a:lnTo>
                <a:lnTo>
                  <a:pt x="1139" y="452"/>
                </a:lnTo>
                <a:cubicBezTo>
                  <a:pt x="1146" y="484"/>
                  <a:pt x="1173" y="508"/>
                  <a:pt x="1207" y="508"/>
                </a:cubicBezTo>
                <a:cubicBezTo>
                  <a:pt x="1218" y="508"/>
                  <a:pt x="1228" y="505"/>
                  <a:pt x="1237" y="501"/>
                </a:cubicBezTo>
                <a:lnTo>
                  <a:pt x="1237" y="613"/>
                </a:lnTo>
                <a:lnTo>
                  <a:pt x="1237" y="613"/>
                </a:lnTo>
                <a:close/>
                <a:moveTo>
                  <a:pt x="1237" y="469"/>
                </a:moveTo>
                <a:cubicBezTo>
                  <a:pt x="1229" y="477"/>
                  <a:pt x="1219" y="481"/>
                  <a:pt x="1207" y="481"/>
                </a:cubicBezTo>
                <a:cubicBezTo>
                  <a:pt x="1184" y="481"/>
                  <a:pt x="1165" y="462"/>
                  <a:pt x="1165" y="439"/>
                </a:cubicBezTo>
                <a:cubicBezTo>
                  <a:pt x="1165" y="432"/>
                  <a:pt x="1167" y="425"/>
                  <a:pt x="1170" y="420"/>
                </a:cubicBezTo>
                <a:lnTo>
                  <a:pt x="1237" y="420"/>
                </a:lnTo>
                <a:lnTo>
                  <a:pt x="1237" y="469"/>
                </a:lnTo>
                <a:close/>
                <a:moveTo>
                  <a:pt x="1237" y="413"/>
                </a:moveTo>
                <a:lnTo>
                  <a:pt x="1174" y="413"/>
                </a:lnTo>
                <a:cubicBezTo>
                  <a:pt x="1182" y="403"/>
                  <a:pt x="1194" y="397"/>
                  <a:pt x="1207" y="397"/>
                </a:cubicBezTo>
                <a:cubicBezTo>
                  <a:pt x="1219" y="397"/>
                  <a:pt x="1229" y="402"/>
                  <a:pt x="1237" y="409"/>
                </a:cubicBezTo>
                <a:lnTo>
                  <a:pt x="1237" y="413"/>
                </a:lnTo>
                <a:close/>
                <a:moveTo>
                  <a:pt x="1237" y="377"/>
                </a:moveTo>
                <a:cubicBezTo>
                  <a:pt x="1228" y="373"/>
                  <a:pt x="1218" y="370"/>
                  <a:pt x="1207" y="370"/>
                </a:cubicBezTo>
                <a:cubicBezTo>
                  <a:pt x="1178" y="370"/>
                  <a:pt x="1154" y="388"/>
                  <a:pt x="1143" y="413"/>
                </a:cubicBezTo>
                <a:lnTo>
                  <a:pt x="1044" y="413"/>
                </a:lnTo>
                <a:lnTo>
                  <a:pt x="1044" y="220"/>
                </a:lnTo>
                <a:lnTo>
                  <a:pt x="1237" y="220"/>
                </a:lnTo>
                <a:lnTo>
                  <a:pt x="1237" y="377"/>
                </a:lnTo>
                <a:close/>
                <a:moveTo>
                  <a:pt x="1237" y="213"/>
                </a:moveTo>
                <a:lnTo>
                  <a:pt x="1044" y="213"/>
                </a:lnTo>
                <a:lnTo>
                  <a:pt x="1044" y="40"/>
                </a:lnTo>
                <a:lnTo>
                  <a:pt x="1237" y="40"/>
                </a:lnTo>
                <a:lnTo>
                  <a:pt x="1237" y="213"/>
                </a:lnTo>
                <a:close/>
                <a:moveTo>
                  <a:pt x="1244" y="1196"/>
                </a:moveTo>
                <a:lnTo>
                  <a:pt x="1244" y="1020"/>
                </a:lnTo>
                <a:lnTo>
                  <a:pt x="1408" y="1020"/>
                </a:lnTo>
                <a:lnTo>
                  <a:pt x="1408" y="1013"/>
                </a:lnTo>
                <a:lnTo>
                  <a:pt x="1244" y="1013"/>
                </a:lnTo>
                <a:lnTo>
                  <a:pt x="1244" y="867"/>
                </a:lnTo>
                <a:cubicBezTo>
                  <a:pt x="1265" y="860"/>
                  <a:pt x="1282" y="842"/>
                  <a:pt x="1288" y="820"/>
                </a:cubicBezTo>
                <a:lnTo>
                  <a:pt x="1408" y="820"/>
                </a:lnTo>
                <a:lnTo>
                  <a:pt x="1408" y="813"/>
                </a:lnTo>
                <a:lnTo>
                  <a:pt x="1290" y="813"/>
                </a:lnTo>
                <a:cubicBezTo>
                  <a:pt x="1290" y="809"/>
                  <a:pt x="1291" y="806"/>
                  <a:pt x="1291" y="802"/>
                </a:cubicBezTo>
                <a:cubicBezTo>
                  <a:pt x="1291" y="788"/>
                  <a:pt x="1286" y="774"/>
                  <a:pt x="1278" y="763"/>
                </a:cubicBezTo>
                <a:lnTo>
                  <a:pt x="1402" y="620"/>
                </a:lnTo>
                <a:lnTo>
                  <a:pt x="1408" y="620"/>
                </a:lnTo>
                <a:lnTo>
                  <a:pt x="1408" y="613"/>
                </a:lnTo>
                <a:lnTo>
                  <a:pt x="1407" y="613"/>
                </a:lnTo>
                <a:lnTo>
                  <a:pt x="1410" y="610"/>
                </a:lnTo>
                <a:lnTo>
                  <a:pt x="1410" y="1196"/>
                </a:lnTo>
                <a:lnTo>
                  <a:pt x="1244" y="1196"/>
                </a:lnTo>
                <a:close/>
              </a:path>
            </a:pathLst>
          </a:custGeom>
          <a:solidFill>
            <a:srgbClr val="C00000"/>
          </a:solidFill>
          <a:ln>
            <a:solidFill>
              <a:srgbClr val="EC7061"/>
            </a:solid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xmlns="" id="{973547D2-BD7C-4612-9D43-BFD73D50CACC}"/>
              </a:ext>
            </a:extLst>
          </p:cNvPr>
          <p:cNvSpPr txBox="1"/>
          <p:nvPr/>
        </p:nvSpPr>
        <p:spPr bwMode="gray">
          <a:xfrm>
            <a:off x="5574341" y="1213938"/>
            <a:ext cx="1132675" cy="276999"/>
          </a:xfrm>
          <a:prstGeom prst="rect">
            <a:avLst/>
          </a:prstGeom>
          <a:noFill/>
        </p:spPr>
        <p:txBody>
          <a:bodyPr wrap="square" rtlCol="0">
            <a:spAutoFit/>
          </a:bodyPr>
          <a:lstStyle/>
          <a:p>
            <a:pPr algn="ctr" defTabSz="685800" fontAlgn="ctr"/>
            <a:r>
              <a:rPr lang="en-US" sz="1200" b="1" dirty="0" smtClean="0">
                <a:solidFill>
                  <a:srgbClr val="C7000B"/>
                </a:solidFill>
                <a:latin typeface="Huawei Sans" panose="020C0503030203020204" pitchFamily="34" charset="0"/>
              </a:rPr>
              <a:t>Analysis</a:t>
            </a:r>
            <a:endParaRPr lang="en-US" altLang="zh-CN" sz="12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椭圆 16">
            <a:extLst>
              <a:ext uri="{FF2B5EF4-FFF2-40B4-BE49-F238E27FC236}">
                <a16:creationId xmlns:a16="http://schemas.microsoft.com/office/drawing/2014/main" xmlns="" id="{8B0D162A-41C7-401E-84C5-2957448DDBDA}"/>
              </a:ext>
            </a:extLst>
          </p:cNvPr>
          <p:cNvSpPr>
            <a:spLocks noChangeAspect="1"/>
          </p:cNvSpPr>
          <p:nvPr/>
        </p:nvSpPr>
        <p:spPr bwMode="gray">
          <a:xfrm>
            <a:off x="9862548" y="1125935"/>
            <a:ext cx="900064" cy="900064"/>
          </a:xfrm>
          <a:prstGeom prst="ellipse">
            <a:avLst/>
          </a:prstGeom>
          <a:gradFill flip="none" rotWithShape="1">
            <a:gsLst>
              <a:gs pos="100000">
                <a:srgbClr val="FFFFFF">
                  <a:lumMod val="100000"/>
                </a:srgbClr>
              </a:gs>
              <a:gs pos="0">
                <a:srgbClr val="D9D9DA"/>
              </a:gs>
            </a:gsLst>
            <a:lin ang="2700000" scaled="1"/>
            <a:tileRect/>
          </a:gradFill>
          <a:ln w="19050" cap="flat" cmpd="sng" algn="ctr">
            <a:solidFill>
              <a:srgbClr val="888888"/>
            </a:solidFill>
            <a:prstDash val="solid"/>
            <a:miter lim="800000"/>
          </a:ln>
          <a:effectLst/>
        </p:spPr>
        <p:txBody>
          <a:bodyPr rtlCol="0" anchor="ctr"/>
          <a:lstStyle/>
          <a:p>
            <a:pPr marL="0" marR="0" lvl="0" indent="0" algn="ctr" defTabSz="914377"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85167E82-1199-421D-A37F-EFE7962E7015}"/>
              </a:ext>
            </a:extLst>
          </p:cNvPr>
          <p:cNvSpPr txBox="1"/>
          <p:nvPr/>
        </p:nvSpPr>
        <p:spPr bwMode="gray">
          <a:xfrm>
            <a:off x="9726544" y="1213938"/>
            <a:ext cx="1184970" cy="276999"/>
          </a:xfrm>
          <a:prstGeom prst="rect">
            <a:avLst/>
          </a:prstGeom>
          <a:noFill/>
        </p:spPr>
        <p:txBody>
          <a:bodyPr wrap="square" rtlCol="0">
            <a:spAutoFit/>
          </a:bodyPr>
          <a:lstStyle/>
          <a:p>
            <a:pPr algn="ctr" defTabSz="685800" fontAlgn="ctr"/>
            <a:r>
              <a:rPr lang="en-US" sz="1200" b="1" dirty="0" smtClean="0">
                <a:solidFill>
                  <a:srgbClr val="C7000B"/>
                </a:solidFill>
                <a:latin typeface="Huawei Sans" panose="020C0503030203020204" pitchFamily="34" charset="0"/>
              </a:rPr>
              <a:t>Decision</a:t>
            </a:r>
            <a:endParaRPr lang="en-US" altLang="zh-CN" sz="12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圆角矩形 90">
            <a:extLst>
              <a:ext uri="{FF2B5EF4-FFF2-40B4-BE49-F238E27FC236}">
                <a16:creationId xmlns:a16="http://schemas.microsoft.com/office/drawing/2014/main" xmlns="" id="{09D92B30-8E0B-441F-8FCB-359BC11A3D0B}"/>
              </a:ext>
            </a:extLst>
          </p:cNvPr>
          <p:cNvSpPr/>
          <p:nvPr/>
        </p:nvSpPr>
        <p:spPr bwMode="gray">
          <a:xfrm>
            <a:off x="765794" y="4645031"/>
            <a:ext cx="2259806" cy="990251"/>
          </a:xfrm>
          <a:prstGeom prst="roundRect">
            <a:avLst/>
          </a:prstGeom>
          <a:solidFill>
            <a:sysClr val="windowText" lastClr="000000">
              <a:lumMod val="65000"/>
              <a:lumOff val="35000"/>
            </a:sysClr>
          </a:solidFill>
          <a:ln w="12700" cap="flat" cmpd="sng" algn="ctr">
            <a:solidFill>
              <a:sysClr val="window" lastClr="FFFFFF"/>
            </a:solid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xmlns="" id="{482FC4CF-6A12-4504-822B-AC5DF3ED512A}"/>
              </a:ext>
            </a:extLst>
          </p:cNvPr>
          <p:cNvSpPr txBox="1"/>
          <p:nvPr/>
        </p:nvSpPr>
        <p:spPr bwMode="gray">
          <a:xfrm>
            <a:off x="1398960" y="4729118"/>
            <a:ext cx="1623526" cy="461665"/>
          </a:xfrm>
          <a:prstGeom prst="rect">
            <a:avLst/>
          </a:prstGeom>
          <a:noFill/>
        </p:spPr>
        <p:txBody>
          <a:bodyPr wrap="square" rtlCol="0">
            <a:spAutoFit/>
          </a:body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Multi-dimensional data of DCs</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9183EEE4-A110-4592-905E-89E3344118B7}"/>
              </a:ext>
            </a:extLst>
          </p:cNvPr>
          <p:cNvCxnSpPr/>
          <p:nvPr/>
        </p:nvCxnSpPr>
        <p:spPr bwMode="gray">
          <a:xfrm>
            <a:off x="3132583" y="2993361"/>
            <a:ext cx="504688" cy="0"/>
          </a:xfrm>
          <a:prstGeom prst="straightConnector1">
            <a:avLst/>
          </a:prstGeom>
          <a:noFill/>
          <a:ln w="57150" cap="flat" cmpd="sng" algn="ctr">
            <a:solidFill>
              <a:srgbClr val="595757"/>
            </a:solidFill>
            <a:prstDash val="solid"/>
            <a:miter lim="800000"/>
            <a:tailEnd type="triangle"/>
          </a:ln>
          <a:effectLst/>
        </p:spPr>
      </p:cxnSp>
      <p:sp>
        <p:nvSpPr>
          <p:cNvPr id="22" name="checking-item_65778">
            <a:extLst>
              <a:ext uri="{FF2B5EF4-FFF2-40B4-BE49-F238E27FC236}">
                <a16:creationId xmlns:a16="http://schemas.microsoft.com/office/drawing/2014/main" xmlns="" id="{F5B17C7F-7FE3-46EB-930B-314ADFB3D24F}"/>
              </a:ext>
            </a:extLst>
          </p:cNvPr>
          <p:cNvSpPr>
            <a:spLocks noChangeAspect="1"/>
          </p:cNvSpPr>
          <p:nvPr/>
        </p:nvSpPr>
        <p:spPr bwMode="gray">
          <a:xfrm>
            <a:off x="10140922" y="1517056"/>
            <a:ext cx="334647" cy="336550"/>
          </a:xfrm>
          <a:custGeom>
            <a:avLst/>
            <a:gdLst>
              <a:gd name="T0" fmla="*/ 564 w 564"/>
              <a:gd name="T1" fmla="*/ 477 h 568"/>
              <a:gd name="T2" fmla="*/ 511 w 564"/>
              <a:gd name="T3" fmla="*/ 530 h 568"/>
              <a:gd name="T4" fmla="*/ 253 w 564"/>
              <a:gd name="T5" fmla="*/ 530 h 568"/>
              <a:gd name="T6" fmla="*/ 200 w 564"/>
              <a:gd name="T7" fmla="*/ 477 h 568"/>
              <a:gd name="T8" fmla="*/ 253 w 564"/>
              <a:gd name="T9" fmla="*/ 424 h 568"/>
              <a:gd name="T10" fmla="*/ 511 w 564"/>
              <a:gd name="T11" fmla="*/ 424 h 568"/>
              <a:gd name="T12" fmla="*/ 564 w 564"/>
              <a:gd name="T13" fmla="*/ 477 h 568"/>
              <a:gd name="T14" fmla="*/ 124 w 564"/>
              <a:gd name="T15" fmla="*/ 386 h 568"/>
              <a:gd name="T16" fmla="*/ 56 w 564"/>
              <a:gd name="T17" fmla="*/ 386 h 568"/>
              <a:gd name="T18" fmla="*/ 0 w 564"/>
              <a:gd name="T19" fmla="*/ 443 h 568"/>
              <a:gd name="T20" fmla="*/ 0 w 564"/>
              <a:gd name="T21" fmla="*/ 511 h 568"/>
              <a:gd name="T22" fmla="*/ 56 w 564"/>
              <a:gd name="T23" fmla="*/ 568 h 568"/>
              <a:gd name="T24" fmla="*/ 124 w 564"/>
              <a:gd name="T25" fmla="*/ 568 h 568"/>
              <a:gd name="T26" fmla="*/ 181 w 564"/>
              <a:gd name="T27" fmla="*/ 511 h 568"/>
              <a:gd name="T28" fmla="*/ 181 w 564"/>
              <a:gd name="T29" fmla="*/ 443 h 568"/>
              <a:gd name="T30" fmla="*/ 124 w 564"/>
              <a:gd name="T31" fmla="*/ 386 h 568"/>
              <a:gd name="T32" fmla="*/ 511 w 564"/>
              <a:gd name="T33" fmla="*/ 230 h 568"/>
              <a:gd name="T34" fmla="*/ 253 w 564"/>
              <a:gd name="T35" fmla="*/ 230 h 568"/>
              <a:gd name="T36" fmla="*/ 200 w 564"/>
              <a:gd name="T37" fmla="*/ 284 h 568"/>
              <a:gd name="T38" fmla="*/ 253 w 564"/>
              <a:gd name="T39" fmla="*/ 337 h 568"/>
              <a:gd name="T40" fmla="*/ 511 w 564"/>
              <a:gd name="T41" fmla="*/ 337 h 568"/>
              <a:gd name="T42" fmla="*/ 564 w 564"/>
              <a:gd name="T43" fmla="*/ 284 h 568"/>
              <a:gd name="T44" fmla="*/ 511 w 564"/>
              <a:gd name="T45" fmla="*/ 230 h 568"/>
              <a:gd name="T46" fmla="*/ 181 w 564"/>
              <a:gd name="T47" fmla="*/ 250 h 568"/>
              <a:gd name="T48" fmla="*/ 181 w 564"/>
              <a:gd name="T49" fmla="*/ 318 h 568"/>
              <a:gd name="T50" fmla="*/ 124 w 564"/>
              <a:gd name="T51" fmla="*/ 375 h 568"/>
              <a:gd name="T52" fmla="*/ 56 w 564"/>
              <a:gd name="T53" fmla="*/ 375 h 568"/>
              <a:gd name="T54" fmla="*/ 0 w 564"/>
              <a:gd name="T55" fmla="*/ 318 h 568"/>
              <a:gd name="T56" fmla="*/ 0 w 564"/>
              <a:gd name="T57" fmla="*/ 250 h 568"/>
              <a:gd name="T58" fmla="*/ 56 w 564"/>
              <a:gd name="T59" fmla="*/ 193 h 568"/>
              <a:gd name="T60" fmla="*/ 124 w 564"/>
              <a:gd name="T61" fmla="*/ 193 h 568"/>
              <a:gd name="T62" fmla="*/ 181 w 564"/>
              <a:gd name="T63" fmla="*/ 250 h 568"/>
              <a:gd name="T64" fmla="*/ 154 w 564"/>
              <a:gd name="T65" fmla="*/ 245 h 568"/>
              <a:gd name="T66" fmla="*/ 126 w 564"/>
              <a:gd name="T67" fmla="*/ 245 h 568"/>
              <a:gd name="T68" fmla="*/ 122 w 564"/>
              <a:gd name="T69" fmla="*/ 250 h 568"/>
              <a:gd name="T70" fmla="*/ 78 w 564"/>
              <a:gd name="T71" fmla="*/ 293 h 568"/>
              <a:gd name="T72" fmla="*/ 56 w 564"/>
              <a:gd name="T73" fmla="*/ 271 h 568"/>
              <a:gd name="T74" fmla="*/ 55 w 564"/>
              <a:gd name="T75" fmla="*/ 269 h 568"/>
              <a:gd name="T76" fmla="*/ 26 w 564"/>
              <a:gd name="T77" fmla="*/ 269 h 568"/>
              <a:gd name="T78" fmla="*/ 26 w 564"/>
              <a:gd name="T79" fmla="*/ 298 h 568"/>
              <a:gd name="T80" fmla="*/ 64 w 564"/>
              <a:gd name="T81" fmla="*/ 336 h 568"/>
              <a:gd name="T82" fmla="*/ 78 w 564"/>
              <a:gd name="T83" fmla="*/ 341 h 568"/>
              <a:gd name="T84" fmla="*/ 92 w 564"/>
              <a:gd name="T85" fmla="*/ 336 h 568"/>
              <a:gd name="T86" fmla="*/ 110 w 564"/>
              <a:gd name="T87" fmla="*/ 318 h 568"/>
              <a:gd name="T88" fmla="*/ 124 w 564"/>
              <a:gd name="T89" fmla="*/ 304 h 568"/>
              <a:gd name="T90" fmla="*/ 154 w 564"/>
              <a:gd name="T91" fmla="*/ 274 h 568"/>
              <a:gd name="T92" fmla="*/ 154 w 564"/>
              <a:gd name="T93" fmla="*/ 245 h 568"/>
              <a:gd name="T94" fmla="*/ 253 w 564"/>
              <a:gd name="T95" fmla="*/ 144 h 568"/>
              <a:gd name="T96" fmla="*/ 511 w 564"/>
              <a:gd name="T97" fmla="*/ 144 h 568"/>
              <a:gd name="T98" fmla="*/ 564 w 564"/>
              <a:gd name="T99" fmla="*/ 91 h 568"/>
              <a:gd name="T100" fmla="*/ 511 w 564"/>
              <a:gd name="T101" fmla="*/ 37 h 568"/>
              <a:gd name="T102" fmla="*/ 253 w 564"/>
              <a:gd name="T103" fmla="*/ 37 h 568"/>
              <a:gd name="T104" fmla="*/ 200 w 564"/>
              <a:gd name="T105" fmla="*/ 91 h 568"/>
              <a:gd name="T106" fmla="*/ 253 w 564"/>
              <a:gd name="T107" fmla="*/ 144 h 568"/>
              <a:gd name="T108" fmla="*/ 124 w 564"/>
              <a:gd name="T109" fmla="*/ 0 h 568"/>
              <a:gd name="T110" fmla="*/ 56 w 564"/>
              <a:gd name="T111" fmla="*/ 0 h 568"/>
              <a:gd name="T112" fmla="*/ 0 w 564"/>
              <a:gd name="T113" fmla="*/ 57 h 568"/>
              <a:gd name="T114" fmla="*/ 0 w 564"/>
              <a:gd name="T115" fmla="*/ 125 h 568"/>
              <a:gd name="T116" fmla="*/ 56 w 564"/>
              <a:gd name="T117" fmla="*/ 181 h 568"/>
              <a:gd name="T118" fmla="*/ 124 w 564"/>
              <a:gd name="T119" fmla="*/ 181 h 568"/>
              <a:gd name="T120" fmla="*/ 181 w 564"/>
              <a:gd name="T121" fmla="*/ 125 h 568"/>
              <a:gd name="T122" fmla="*/ 181 w 564"/>
              <a:gd name="T123" fmla="*/ 57 h 568"/>
              <a:gd name="T124" fmla="*/ 124 w 564"/>
              <a:gd name="T125"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4" h="568">
                <a:moveTo>
                  <a:pt x="564" y="477"/>
                </a:moveTo>
                <a:cubicBezTo>
                  <a:pt x="564" y="506"/>
                  <a:pt x="540" y="530"/>
                  <a:pt x="511" y="530"/>
                </a:cubicBezTo>
                <a:lnTo>
                  <a:pt x="253" y="530"/>
                </a:lnTo>
                <a:cubicBezTo>
                  <a:pt x="224" y="530"/>
                  <a:pt x="200" y="506"/>
                  <a:pt x="200" y="477"/>
                </a:cubicBezTo>
                <a:cubicBezTo>
                  <a:pt x="200" y="447"/>
                  <a:pt x="224" y="424"/>
                  <a:pt x="253" y="424"/>
                </a:cubicBezTo>
                <a:lnTo>
                  <a:pt x="511" y="424"/>
                </a:lnTo>
                <a:cubicBezTo>
                  <a:pt x="540" y="424"/>
                  <a:pt x="564" y="447"/>
                  <a:pt x="564" y="477"/>
                </a:cubicBezTo>
                <a:close/>
                <a:moveTo>
                  <a:pt x="124" y="386"/>
                </a:moveTo>
                <a:lnTo>
                  <a:pt x="56" y="386"/>
                </a:lnTo>
                <a:cubicBezTo>
                  <a:pt x="25" y="386"/>
                  <a:pt x="0" y="412"/>
                  <a:pt x="0" y="443"/>
                </a:cubicBezTo>
                <a:lnTo>
                  <a:pt x="0" y="511"/>
                </a:lnTo>
                <a:cubicBezTo>
                  <a:pt x="0" y="542"/>
                  <a:pt x="25" y="568"/>
                  <a:pt x="56" y="568"/>
                </a:cubicBezTo>
                <a:lnTo>
                  <a:pt x="124" y="568"/>
                </a:lnTo>
                <a:cubicBezTo>
                  <a:pt x="156" y="568"/>
                  <a:pt x="181" y="542"/>
                  <a:pt x="181" y="511"/>
                </a:cubicBezTo>
                <a:lnTo>
                  <a:pt x="181" y="443"/>
                </a:lnTo>
                <a:cubicBezTo>
                  <a:pt x="181" y="412"/>
                  <a:pt x="156" y="386"/>
                  <a:pt x="124" y="386"/>
                </a:cubicBezTo>
                <a:close/>
                <a:moveTo>
                  <a:pt x="511" y="230"/>
                </a:moveTo>
                <a:lnTo>
                  <a:pt x="253" y="230"/>
                </a:lnTo>
                <a:cubicBezTo>
                  <a:pt x="224" y="230"/>
                  <a:pt x="200" y="254"/>
                  <a:pt x="200" y="284"/>
                </a:cubicBezTo>
                <a:cubicBezTo>
                  <a:pt x="200" y="313"/>
                  <a:pt x="224" y="337"/>
                  <a:pt x="253" y="337"/>
                </a:cubicBezTo>
                <a:lnTo>
                  <a:pt x="511" y="337"/>
                </a:lnTo>
                <a:cubicBezTo>
                  <a:pt x="540" y="337"/>
                  <a:pt x="564" y="313"/>
                  <a:pt x="564" y="284"/>
                </a:cubicBezTo>
                <a:cubicBezTo>
                  <a:pt x="564" y="254"/>
                  <a:pt x="540" y="230"/>
                  <a:pt x="511" y="230"/>
                </a:cubicBezTo>
                <a:close/>
                <a:moveTo>
                  <a:pt x="181" y="250"/>
                </a:moveTo>
                <a:lnTo>
                  <a:pt x="181" y="318"/>
                </a:lnTo>
                <a:cubicBezTo>
                  <a:pt x="181" y="349"/>
                  <a:pt x="156" y="375"/>
                  <a:pt x="124" y="375"/>
                </a:cubicBezTo>
                <a:lnTo>
                  <a:pt x="56" y="375"/>
                </a:lnTo>
                <a:cubicBezTo>
                  <a:pt x="25" y="375"/>
                  <a:pt x="0" y="349"/>
                  <a:pt x="0" y="318"/>
                </a:cubicBezTo>
                <a:lnTo>
                  <a:pt x="0" y="250"/>
                </a:lnTo>
                <a:cubicBezTo>
                  <a:pt x="0" y="218"/>
                  <a:pt x="25" y="193"/>
                  <a:pt x="56" y="193"/>
                </a:cubicBezTo>
                <a:lnTo>
                  <a:pt x="124" y="193"/>
                </a:lnTo>
                <a:cubicBezTo>
                  <a:pt x="156" y="193"/>
                  <a:pt x="181" y="218"/>
                  <a:pt x="181" y="250"/>
                </a:cubicBezTo>
                <a:close/>
                <a:moveTo>
                  <a:pt x="154" y="245"/>
                </a:moveTo>
                <a:cubicBezTo>
                  <a:pt x="147" y="238"/>
                  <a:pt x="134" y="238"/>
                  <a:pt x="126" y="245"/>
                </a:cubicBezTo>
                <a:lnTo>
                  <a:pt x="122" y="250"/>
                </a:lnTo>
                <a:lnTo>
                  <a:pt x="78" y="293"/>
                </a:lnTo>
                <a:lnTo>
                  <a:pt x="56" y="271"/>
                </a:lnTo>
                <a:lnTo>
                  <a:pt x="55" y="269"/>
                </a:lnTo>
                <a:cubicBezTo>
                  <a:pt x="47" y="262"/>
                  <a:pt x="34" y="262"/>
                  <a:pt x="26" y="269"/>
                </a:cubicBezTo>
                <a:cubicBezTo>
                  <a:pt x="19" y="277"/>
                  <a:pt x="19" y="290"/>
                  <a:pt x="26" y="298"/>
                </a:cubicBezTo>
                <a:lnTo>
                  <a:pt x="64" y="336"/>
                </a:lnTo>
                <a:cubicBezTo>
                  <a:pt x="68" y="339"/>
                  <a:pt x="73" y="341"/>
                  <a:pt x="78" y="341"/>
                </a:cubicBezTo>
                <a:cubicBezTo>
                  <a:pt x="84" y="341"/>
                  <a:pt x="89" y="339"/>
                  <a:pt x="92" y="336"/>
                </a:cubicBezTo>
                <a:lnTo>
                  <a:pt x="110" y="318"/>
                </a:lnTo>
                <a:lnTo>
                  <a:pt x="124" y="304"/>
                </a:lnTo>
                <a:lnTo>
                  <a:pt x="154" y="274"/>
                </a:lnTo>
                <a:cubicBezTo>
                  <a:pt x="162" y="266"/>
                  <a:pt x="162" y="253"/>
                  <a:pt x="154" y="245"/>
                </a:cubicBezTo>
                <a:close/>
                <a:moveTo>
                  <a:pt x="253" y="144"/>
                </a:moveTo>
                <a:lnTo>
                  <a:pt x="511" y="144"/>
                </a:lnTo>
                <a:cubicBezTo>
                  <a:pt x="540" y="144"/>
                  <a:pt x="564" y="120"/>
                  <a:pt x="564" y="91"/>
                </a:cubicBezTo>
                <a:cubicBezTo>
                  <a:pt x="564" y="61"/>
                  <a:pt x="540" y="37"/>
                  <a:pt x="511" y="37"/>
                </a:cubicBezTo>
                <a:lnTo>
                  <a:pt x="253" y="37"/>
                </a:lnTo>
                <a:cubicBezTo>
                  <a:pt x="224" y="37"/>
                  <a:pt x="200" y="61"/>
                  <a:pt x="200" y="91"/>
                </a:cubicBezTo>
                <a:cubicBezTo>
                  <a:pt x="200" y="120"/>
                  <a:pt x="224" y="144"/>
                  <a:pt x="253" y="144"/>
                </a:cubicBezTo>
                <a:close/>
                <a:moveTo>
                  <a:pt x="124" y="0"/>
                </a:moveTo>
                <a:lnTo>
                  <a:pt x="56" y="0"/>
                </a:lnTo>
                <a:cubicBezTo>
                  <a:pt x="25" y="0"/>
                  <a:pt x="0" y="25"/>
                  <a:pt x="0" y="57"/>
                </a:cubicBezTo>
                <a:lnTo>
                  <a:pt x="0" y="125"/>
                </a:lnTo>
                <a:cubicBezTo>
                  <a:pt x="0" y="156"/>
                  <a:pt x="25" y="181"/>
                  <a:pt x="56" y="181"/>
                </a:cubicBezTo>
                <a:lnTo>
                  <a:pt x="124" y="181"/>
                </a:lnTo>
                <a:cubicBezTo>
                  <a:pt x="156" y="181"/>
                  <a:pt x="181" y="156"/>
                  <a:pt x="181" y="125"/>
                </a:cubicBezTo>
                <a:lnTo>
                  <a:pt x="181" y="57"/>
                </a:lnTo>
                <a:cubicBezTo>
                  <a:pt x="181" y="25"/>
                  <a:pt x="156" y="0"/>
                  <a:pt x="124" y="0"/>
                </a:cubicBezTo>
                <a:close/>
              </a:path>
            </a:pathLst>
          </a:custGeom>
          <a:solidFill>
            <a:srgbClr val="EC7061"/>
          </a:solidFill>
          <a:ln>
            <a:solidFill>
              <a:srgbClr val="EC7061"/>
            </a:solid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C2BDA1F2-CA4C-4E9A-98FB-84F6AA6CD0B6}"/>
              </a:ext>
            </a:extLst>
          </p:cNvPr>
          <p:cNvSpPr/>
          <p:nvPr/>
        </p:nvSpPr>
        <p:spPr bwMode="gray">
          <a:xfrm>
            <a:off x="1341206" y="5098450"/>
            <a:ext cx="1739034" cy="461665"/>
          </a:xfrm>
          <a:prstGeom prst="rect">
            <a:avLst/>
          </a:prstGeom>
        </p:spPr>
        <p:txBody>
          <a:bodyPr wrap="square">
            <a:spAutoFit/>
          </a:bodyP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Service flow data/Telemetry data...</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95">
            <a:extLst>
              <a:ext uri="{FF2B5EF4-FFF2-40B4-BE49-F238E27FC236}">
                <a16:creationId xmlns:a16="http://schemas.microsoft.com/office/drawing/2014/main" xmlns="" id="{6B10EBC6-B4C9-4104-AFC0-E478CA3AF672}"/>
              </a:ext>
            </a:extLst>
          </p:cNvPr>
          <p:cNvSpPr/>
          <p:nvPr/>
        </p:nvSpPr>
        <p:spPr bwMode="gray">
          <a:xfrm>
            <a:off x="3910874" y="4967405"/>
            <a:ext cx="4487634" cy="701875"/>
          </a:xfrm>
          <a:prstGeom prst="roundRect">
            <a:avLst>
              <a:gd name="adj" fmla="val 10463"/>
            </a:avLst>
          </a:prstGeom>
          <a:noFill/>
          <a:ln w="28575" cap="flat" cmpd="sng" algn="ctr">
            <a:solidFill>
              <a:srgbClr val="30B5C5"/>
            </a:solid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a:ln>
                <a:noFill/>
              </a:ln>
              <a:solidFill>
                <a:srgbClr val="44546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14757ADA-0FB0-493B-9AE4-009AEF7DF196}"/>
              </a:ext>
            </a:extLst>
          </p:cNvPr>
          <p:cNvSpPr txBox="1"/>
          <p:nvPr/>
        </p:nvSpPr>
        <p:spPr bwMode="gray">
          <a:xfrm>
            <a:off x="6745248" y="3797691"/>
            <a:ext cx="165156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Root cause analysis</a:t>
            </a:r>
            <a:endParaRPr lang="en-US" sz="1200" b="1" dirty="0">
              <a:solidFill>
                <a:prstClr val="black"/>
              </a:solidFill>
              <a:latin typeface="Huawei Sans" panose="020C0503030203020204" pitchFamily="34" charset="0"/>
            </a:endParaRPr>
          </a:p>
        </p:txBody>
      </p:sp>
      <p:sp>
        <p:nvSpPr>
          <p:cNvPr id="26" name="文本框 25">
            <a:extLst>
              <a:ext uri="{FF2B5EF4-FFF2-40B4-BE49-F238E27FC236}">
                <a16:creationId xmlns:a16="http://schemas.microsoft.com/office/drawing/2014/main" xmlns="" id="{3EC91EFD-48C8-4812-8D5A-A52E5EC9BF0A}"/>
              </a:ext>
            </a:extLst>
          </p:cNvPr>
          <p:cNvSpPr txBox="1"/>
          <p:nvPr/>
        </p:nvSpPr>
        <p:spPr bwMode="gray">
          <a:xfrm>
            <a:off x="4001233" y="2388899"/>
            <a:ext cx="1762123" cy="523220"/>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Knowledge-based inference engine</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a:extLst>
              <a:ext uri="{FF2B5EF4-FFF2-40B4-BE49-F238E27FC236}">
                <a16:creationId xmlns:a16="http://schemas.microsoft.com/office/drawing/2014/main" xmlns="" id="{61218156-2F16-4F91-BD1A-CA1FA93809EC}"/>
              </a:ext>
            </a:extLst>
          </p:cNvPr>
          <p:cNvCxnSpPr/>
          <p:nvPr/>
        </p:nvCxnSpPr>
        <p:spPr bwMode="gray">
          <a:xfrm flipV="1">
            <a:off x="5089574" y="4530255"/>
            <a:ext cx="0" cy="288000"/>
          </a:xfrm>
          <a:prstGeom prst="straightConnector1">
            <a:avLst/>
          </a:prstGeom>
          <a:noFill/>
          <a:ln w="57150" cap="flat" cmpd="sng" algn="ctr">
            <a:solidFill>
              <a:srgbClr val="595757"/>
            </a:solidFill>
            <a:prstDash val="solid"/>
            <a:miter lim="800000"/>
            <a:tailEnd type="triangle"/>
          </a:ln>
          <a:effectLst/>
        </p:spPr>
      </p:cxnSp>
      <p:sp>
        <p:nvSpPr>
          <p:cNvPr id="28" name="文本框 27">
            <a:extLst>
              <a:ext uri="{FF2B5EF4-FFF2-40B4-BE49-F238E27FC236}">
                <a16:creationId xmlns:a16="http://schemas.microsoft.com/office/drawing/2014/main" xmlns="" id="{44D2D07C-187D-4780-AAC0-ED769CD947F6}"/>
              </a:ext>
            </a:extLst>
          </p:cNvPr>
          <p:cNvSpPr txBox="1"/>
          <p:nvPr/>
        </p:nvSpPr>
        <p:spPr bwMode="gray">
          <a:xfrm>
            <a:off x="4633336" y="2043904"/>
            <a:ext cx="2931678" cy="307777"/>
          </a:xfrm>
          <a:prstGeom prst="rect">
            <a:avLst/>
          </a:prstGeom>
          <a:solidFill>
            <a:srgbClr val="FFFFFF"/>
          </a:solid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Intelligent analysis engine</a:t>
            </a:r>
            <a:endParaRPr lang="en-US" sz="1400" b="1" dirty="0">
              <a:solidFill>
                <a:prstClr val="black"/>
              </a:solidFill>
              <a:latin typeface="Huawei Sans" panose="020C0503030203020204" pitchFamily="34" charset="0"/>
            </a:endParaRPr>
          </a:p>
        </p:txBody>
      </p:sp>
      <p:cxnSp>
        <p:nvCxnSpPr>
          <p:cNvPr id="29" name="直接箭头连接符 28">
            <a:extLst>
              <a:ext uri="{FF2B5EF4-FFF2-40B4-BE49-F238E27FC236}">
                <a16:creationId xmlns:a16="http://schemas.microsoft.com/office/drawing/2014/main" xmlns="" id="{B0E56F3C-3E2E-4E2D-9668-E15B0DADCEA6}"/>
              </a:ext>
            </a:extLst>
          </p:cNvPr>
          <p:cNvCxnSpPr/>
          <p:nvPr/>
        </p:nvCxnSpPr>
        <p:spPr bwMode="gray">
          <a:xfrm>
            <a:off x="3141836" y="4018018"/>
            <a:ext cx="506971" cy="0"/>
          </a:xfrm>
          <a:prstGeom prst="straightConnector1">
            <a:avLst/>
          </a:prstGeom>
          <a:noFill/>
          <a:ln w="57150" cap="flat" cmpd="sng" algn="ctr">
            <a:solidFill>
              <a:srgbClr val="595757"/>
            </a:solidFill>
            <a:prstDash val="solid"/>
            <a:miter lim="800000"/>
            <a:tailEnd type="triangle"/>
          </a:ln>
          <a:effectLst/>
        </p:spPr>
      </p:cxnSp>
      <p:sp>
        <p:nvSpPr>
          <p:cNvPr id="30" name="文本框 29">
            <a:extLst>
              <a:ext uri="{FF2B5EF4-FFF2-40B4-BE49-F238E27FC236}">
                <a16:creationId xmlns:a16="http://schemas.microsoft.com/office/drawing/2014/main" xmlns="" id="{CA0240CC-61E0-4859-95E3-900B4DF258D4}"/>
              </a:ext>
            </a:extLst>
          </p:cNvPr>
          <p:cNvSpPr txBox="1"/>
          <p:nvPr/>
        </p:nvSpPr>
        <p:spPr bwMode="gray">
          <a:xfrm>
            <a:off x="9534134" y="2951712"/>
            <a:ext cx="1454150"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Manual recovery</a:t>
            </a:r>
            <a:endParaRPr lang="en-US" sz="1200" b="1" dirty="0">
              <a:solidFill>
                <a:prstClr val="black"/>
              </a:solidFill>
              <a:latin typeface="Huawei Sans" panose="020C0503030203020204" pitchFamily="34" charset="0"/>
            </a:endParaRPr>
          </a:p>
        </p:txBody>
      </p:sp>
      <p:sp>
        <p:nvSpPr>
          <p:cNvPr id="32" name="文本框 31">
            <a:extLst>
              <a:ext uri="{FF2B5EF4-FFF2-40B4-BE49-F238E27FC236}">
                <a16:creationId xmlns:a16="http://schemas.microsoft.com/office/drawing/2014/main" xmlns="" id="{B392358A-27BA-4DDF-BAE0-88C04422773F}"/>
              </a:ext>
            </a:extLst>
          </p:cNvPr>
          <p:cNvSpPr txBox="1"/>
          <p:nvPr/>
        </p:nvSpPr>
        <p:spPr bwMode="gray">
          <a:xfrm>
            <a:off x="9105322" y="4256498"/>
            <a:ext cx="2405117" cy="1477328"/>
          </a:xfrm>
          <a:prstGeom prst="rect">
            <a:avLst/>
          </a:prstGeom>
          <a:noFill/>
        </p:spPr>
        <p:txBody>
          <a:bodyPr wrap="square" rtlCol="0">
            <a:spAutoFit/>
          </a:bodyPr>
          <a:lstStyle/>
          <a:p>
            <a:pPr marL="0" marR="0" lvl="0" indent="0" defTabSz="914400" eaLnBrk="1" fontAlgn="ctr" latinLnBrk="0" hangingPunct="1">
              <a:lnSpc>
                <a:spcPct val="125000"/>
              </a:lnSpc>
              <a:spcBef>
                <a:spcPts val="0"/>
              </a:spcBef>
              <a:spcAft>
                <a:spcPts val="0"/>
              </a:spcAft>
              <a:buClrTx/>
              <a:buSzTx/>
              <a:buFontTx/>
              <a:buNone/>
              <a:tabLst/>
              <a:defRPr/>
            </a:pPr>
            <a:r>
              <a:rPr lang="en-US" sz="1200" b="0" dirty="0" smtClean="0">
                <a:solidFill>
                  <a:srgbClr val="30B5C5"/>
                </a:solidFill>
                <a:latin typeface="Huawei Sans" panose="020C0503030203020204" pitchFamily="34" charset="0"/>
              </a:rPr>
              <a:t>Recommended best contingency plans:</a:t>
            </a:r>
            <a:endParaRPr kumimoji="0" lang="en-US" altLang="zh-CN" sz="1200" b="0"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40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200" b="0" dirty="0" smtClean="0">
                <a:solidFill>
                  <a:srgbClr val="30B5C5"/>
                </a:solidFill>
                <a:latin typeface="Huawei Sans" panose="020C0503030203020204" pitchFamily="34" charset="0"/>
              </a:rPr>
              <a:t>Port isolation</a:t>
            </a:r>
            <a:endParaRPr kumimoji="0" lang="en-US" altLang="zh-CN" sz="1200" b="0"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40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200" b="0" dirty="0" smtClean="0">
                <a:solidFill>
                  <a:srgbClr val="30B5C5"/>
                </a:solidFill>
                <a:latin typeface="Huawei Sans" panose="020C0503030203020204" pitchFamily="34" charset="0"/>
              </a:rPr>
              <a:t>Configuration rollback</a:t>
            </a:r>
            <a:endParaRPr kumimoji="0" lang="en-US" altLang="zh-CN" sz="1200" b="0"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40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200" b="0" dirty="0" smtClean="0">
                <a:solidFill>
                  <a:srgbClr val="30B5C5"/>
                </a:solidFill>
                <a:latin typeface="Huawei Sans" panose="020C0503030203020204" pitchFamily="34" charset="0"/>
              </a:rPr>
              <a:t>Capacity expansion recommendations</a:t>
            </a:r>
            <a:endParaRPr lang="en-US" sz="1200" b="0" dirty="0">
              <a:solidFill>
                <a:srgbClr val="30B5C5"/>
              </a:solidFill>
              <a:latin typeface="Huawei Sans" panose="020C0503030203020204" pitchFamily="34" charset="0"/>
            </a:endParaRPr>
          </a:p>
        </p:txBody>
      </p:sp>
      <p:sp>
        <p:nvSpPr>
          <p:cNvPr id="33" name="sitemap_341050">
            <a:extLst>
              <a:ext uri="{FF2B5EF4-FFF2-40B4-BE49-F238E27FC236}">
                <a16:creationId xmlns:a16="http://schemas.microsoft.com/office/drawing/2014/main" xmlns="" id="{10C911C3-B1EE-4A09-8823-5946D681E8A3}"/>
              </a:ext>
            </a:extLst>
          </p:cNvPr>
          <p:cNvSpPr>
            <a:spLocks noChangeAspect="1"/>
          </p:cNvSpPr>
          <p:nvPr/>
        </p:nvSpPr>
        <p:spPr bwMode="gray">
          <a:xfrm>
            <a:off x="927307" y="3765989"/>
            <a:ext cx="525236" cy="469791"/>
          </a:xfrm>
          <a:custGeom>
            <a:avLst/>
            <a:gdLst>
              <a:gd name="T0" fmla="*/ 6116 w 6827"/>
              <a:gd name="T1" fmla="*/ 4408 h 6115"/>
              <a:gd name="T2" fmla="*/ 5283 w 6827"/>
              <a:gd name="T3" fmla="*/ 2702 h 6115"/>
              <a:gd name="T4" fmla="*/ 3556 w 6827"/>
              <a:gd name="T5" fmla="*/ 1848 h 6115"/>
              <a:gd name="T6" fmla="*/ 4409 w 6827"/>
              <a:gd name="T7" fmla="*/ 1393 h 6115"/>
              <a:gd name="T8" fmla="*/ 3954 w 6827"/>
              <a:gd name="T9" fmla="*/ 0 h 6115"/>
              <a:gd name="T10" fmla="*/ 2418 w 6827"/>
              <a:gd name="T11" fmla="*/ 455 h 6115"/>
              <a:gd name="T12" fmla="*/ 2873 w 6827"/>
              <a:gd name="T13" fmla="*/ 1848 h 6115"/>
              <a:gd name="T14" fmla="*/ 3271 w 6827"/>
              <a:gd name="T15" fmla="*/ 2702 h 6115"/>
              <a:gd name="T16" fmla="*/ 711 w 6827"/>
              <a:gd name="T17" fmla="*/ 3467 h 6115"/>
              <a:gd name="T18" fmla="*/ 455 w 6827"/>
              <a:gd name="T19" fmla="*/ 4408 h 6115"/>
              <a:gd name="T20" fmla="*/ 0 w 6827"/>
              <a:gd name="T21" fmla="*/ 5660 h 6115"/>
              <a:gd name="T22" fmla="*/ 1252 w 6827"/>
              <a:gd name="T23" fmla="*/ 6115 h 6115"/>
              <a:gd name="T24" fmla="*/ 1707 w 6827"/>
              <a:gd name="T25" fmla="*/ 4864 h 6115"/>
              <a:gd name="T26" fmla="*/ 996 w 6827"/>
              <a:gd name="T27" fmla="*/ 4408 h 6115"/>
              <a:gd name="T28" fmla="*/ 1544 w 6827"/>
              <a:gd name="T29" fmla="*/ 2986 h 6115"/>
              <a:gd name="T30" fmla="*/ 3271 w 6827"/>
              <a:gd name="T31" fmla="*/ 4408 h 6115"/>
              <a:gd name="T32" fmla="*/ 2560 w 6827"/>
              <a:gd name="T33" fmla="*/ 4864 h 6115"/>
              <a:gd name="T34" fmla="*/ 3015 w 6827"/>
              <a:gd name="T35" fmla="*/ 6115 h 6115"/>
              <a:gd name="T36" fmla="*/ 4267 w 6827"/>
              <a:gd name="T37" fmla="*/ 5660 h 6115"/>
              <a:gd name="T38" fmla="*/ 3812 w 6827"/>
              <a:gd name="T39" fmla="*/ 4408 h 6115"/>
              <a:gd name="T40" fmla="*/ 3556 w 6827"/>
              <a:gd name="T41" fmla="*/ 2986 h 6115"/>
              <a:gd name="T42" fmla="*/ 5831 w 6827"/>
              <a:gd name="T43" fmla="*/ 3467 h 6115"/>
              <a:gd name="T44" fmla="*/ 5575 w 6827"/>
              <a:gd name="T45" fmla="*/ 4408 h 6115"/>
              <a:gd name="T46" fmla="*/ 5120 w 6827"/>
              <a:gd name="T47" fmla="*/ 5660 h 6115"/>
              <a:gd name="T48" fmla="*/ 6372 w 6827"/>
              <a:gd name="T49" fmla="*/ 6115 h 6115"/>
              <a:gd name="T50" fmla="*/ 6827 w 6827"/>
              <a:gd name="T51" fmla="*/ 4864 h 6115"/>
              <a:gd name="T52" fmla="*/ 1252 w 6827"/>
              <a:gd name="T53" fmla="*/ 4693 h 6115"/>
              <a:gd name="T54" fmla="*/ 1422 w 6827"/>
              <a:gd name="T55" fmla="*/ 5660 h 6115"/>
              <a:gd name="T56" fmla="*/ 455 w 6827"/>
              <a:gd name="T57" fmla="*/ 5831 h 6115"/>
              <a:gd name="T58" fmla="*/ 284 w 6827"/>
              <a:gd name="T59" fmla="*/ 4864 h 6115"/>
              <a:gd name="T60" fmla="*/ 1252 w 6827"/>
              <a:gd name="T61" fmla="*/ 4693 h 6115"/>
              <a:gd name="T62" fmla="*/ 3982 w 6827"/>
              <a:gd name="T63" fmla="*/ 4864 h 6115"/>
              <a:gd name="T64" fmla="*/ 3812 w 6827"/>
              <a:gd name="T65" fmla="*/ 5831 h 6115"/>
              <a:gd name="T66" fmla="*/ 2844 w 6827"/>
              <a:gd name="T67" fmla="*/ 5660 h 6115"/>
              <a:gd name="T68" fmla="*/ 3015 w 6827"/>
              <a:gd name="T69" fmla="*/ 4693 h 6115"/>
              <a:gd name="T70" fmla="*/ 2873 w 6827"/>
              <a:gd name="T71" fmla="*/ 1564 h 6115"/>
              <a:gd name="T72" fmla="*/ 2702 w 6827"/>
              <a:gd name="T73" fmla="*/ 455 h 6115"/>
              <a:gd name="T74" fmla="*/ 3954 w 6827"/>
              <a:gd name="T75" fmla="*/ 284 h 6115"/>
              <a:gd name="T76" fmla="*/ 4124 w 6827"/>
              <a:gd name="T77" fmla="*/ 1393 h 6115"/>
              <a:gd name="T78" fmla="*/ 2873 w 6827"/>
              <a:gd name="T79" fmla="*/ 1564 h 6115"/>
              <a:gd name="T80" fmla="*/ 6372 w 6827"/>
              <a:gd name="T81" fmla="*/ 5831 h 6115"/>
              <a:gd name="T82" fmla="*/ 5404 w 6827"/>
              <a:gd name="T83" fmla="*/ 5660 h 6115"/>
              <a:gd name="T84" fmla="*/ 5575 w 6827"/>
              <a:gd name="T85" fmla="*/ 4693 h 6115"/>
              <a:gd name="T86" fmla="*/ 6542 w 6827"/>
              <a:gd name="T87" fmla="*/ 4864 h 6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27" h="6115">
                <a:moveTo>
                  <a:pt x="6372" y="4408"/>
                </a:moveTo>
                <a:lnTo>
                  <a:pt x="6116" y="4408"/>
                </a:lnTo>
                <a:lnTo>
                  <a:pt x="6116" y="3467"/>
                </a:lnTo>
                <a:cubicBezTo>
                  <a:pt x="6116" y="3059"/>
                  <a:pt x="5726" y="2702"/>
                  <a:pt x="5283" y="2702"/>
                </a:cubicBezTo>
                <a:lnTo>
                  <a:pt x="3556" y="2702"/>
                </a:lnTo>
                <a:lnTo>
                  <a:pt x="3556" y="1848"/>
                </a:lnTo>
                <a:lnTo>
                  <a:pt x="3954" y="1848"/>
                </a:lnTo>
                <a:cubicBezTo>
                  <a:pt x="4205" y="1848"/>
                  <a:pt x="4408" y="1644"/>
                  <a:pt x="4409" y="1393"/>
                </a:cubicBezTo>
                <a:lnTo>
                  <a:pt x="4409" y="455"/>
                </a:lnTo>
                <a:cubicBezTo>
                  <a:pt x="4408" y="204"/>
                  <a:pt x="4205" y="0"/>
                  <a:pt x="3954" y="0"/>
                </a:cubicBezTo>
                <a:lnTo>
                  <a:pt x="2873" y="0"/>
                </a:lnTo>
                <a:cubicBezTo>
                  <a:pt x="2622" y="0"/>
                  <a:pt x="2418" y="204"/>
                  <a:pt x="2418" y="455"/>
                </a:cubicBezTo>
                <a:lnTo>
                  <a:pt x="2418" y="1393"/>
                </a:lnTo>
                <a:cubicBezTo>
                  <a:pt x="2418" y="1644"/>
                  <a:pt x="2622" y="1848"/>
                  <a:pt x="2873" y="1848"/>
                </a:cubicBezTo>
                <a:lnTo>
                  <a:pt x="3271" y="1848"/>
                </a:lnTo>
                <a:lnTo>
                  <a:pt x="3271" y="2702"/>
                </a:lnTo>
                <a:lnTo>
                  <a:pt x="1544" y="2702"/>
                </a:lnTo>
                <a:cubicBezTo>
                  <a:pt x="1100" y="2702"/>
                  <a:pt x="711" y="3059"/>
                  <a:pt x="711" y="3467"/>
                </a:cubicBezTo>
                <a:lnTo>
                  <a:pt x="711" y="4408"/>
                </a:lnTo>
                <a:lnTo>
                  <a:pt x="455" y="4408"/>
                </a:lnTo>
                <a:cubicBezTo>
                  <a:pt x="204" y="4409"/>
                  <a:pt x="0" y="4612"/>
                  <a:pt x="0" y="4864"/>
                </a:cubicBezTo>
                <a:lnTo>
                  <a:pt x="0" y="5660"/>
                </a:lnTo>
                <a:cubicBezTo>
                  <a:pt x="0" y="5911"/>
                  <a:pt x="204" y="6115"/>
                  <a:pt x="455" y="6115"/>
                </a:cubicBezTo>
                <a:lnTo>
                  <a:pt x="1252" y="6115"/>
                </a:lnTo>
                <a:cubicBezTo>
                  <a:pt x="1503" y="6115"/>
                  <a:pt x="1706" y="5911"/>
                  <a:pt x="1707" y="5660"/>
                </a:cubicBezTo>
                <a:lnTo>
                  <a:pt x="1707" y="4864"/>
                </a:lnTo>
                <a:cubicBezTo>
                  <a:pt x="1706" y="4612"/>
                  <a:pt x="1503" y="4409"/>
                  <a:pt x="1252" y="4408"/>
                </a:cubicBezTo>
                <a:lnTo>
                  <a:pt x="996" y="4408"/>
                </a:lnTo>
                <a:lnTo>
                  <a:pt x="996" y="3467"/>
                </a:lnTo>
                <a:cubicBezTo>
                  <a:pt x="996" y="3192"/>
                  <a:pt x="1285" y="2986"/>
                  <a:pt x="1544" y="2986"/>
                </a:cubicBezTo>
                <a:lnTo>
                  <a:pt x="3271" y="2986"/>
                </a:lnTo>
                <a:lnTo>
                  <a:pt x="3271" y="4408"/>
                </a:lnTo>
                <a:lnTo>
                  <a:pt x="3015" y="4408"/>
                </a:lnTo>
                <a:cubicBezTo>
                  <a:pt x="2764" y="4409"/>
                  <a:pt x="2560" y="4612"/>
                  <a:pt x="2560" y="4864"/>
                </a:cubicBezTo>
                <a:lnTo>
                  <a:pt x="2560" y="5660"/>
                </a:lnTo>
                <a:cubicBezTo>
                  <a:pt x="2560" y="5911"/>
                  <a:pt x="2764" y="6115"/>
                  <a:pt x="3015" y="6115"/>
                </a:cubicBezTo>
                <a:lnTo>
                  <a:pt x="3812" y="6115"/>
                </a:lnTo>
                <a:cubicBezTo>
                  <a:pt x="4063" y="6115"/>
                  <a:pt x="4266" y="5911"/>
                  <a:pt x="4267" y="5660"/>
                </a:cubicBezTo>
                <a:lnTo>
                  <a:pt x="4267" y="4864"/>
                </a:lnTo>
                <a:cubicBezTo>
                  <a:pt x="4266" y="4612"/>
                  <a:pt x="4063" y="4409"/>
                  <a:pt x="3812" y="4408"/>
                </a:cubicBezTo>
                <a:lnTo>
                  <a:pt x="3556" y="4408"/>
                </a:lnTo>
                <a:lnTo>
                  <a:pt x="3556" y="2986"/>
                </a:lnTo>
                <a:lnTo>
                  <a:pt x="5283" y="2986"/>
                </a:lnTo>
                <a:cubicBezTo>
                  <a:pt x="5542" y="2986"/>
                  <a:pt x="5831" y="3192"/>
                  <a:pt x="5831" y="3467"/>
                </a:cubicBezTo>
                <a:lnTo>
                  <a:pt x="5831" y="4408"/>
                </a:lnTo>
                <a:lnTo>
                  <a:pt x="5575" y="4408"/>
                </a:lnTo>
                <a:cubicBezTo>
                  <a:pt x="5324" y="4409"/>
                  <a:pt x="5120" y="4612"/>
                  <a:pt x="5120" y="4864"/>
                </a:cubicBezTo>
                <a:lnTo>
                  <a:pt x="5120" y="5660"/>
                </a:lnTo>
                <a:cubicBezTo>
                  <a:pt x="5120" y="5911"/>
                  <a:pt x="5324" y="6115"/>
                  <a:pt x="5575" y="6115"/>
                </a:cubicBezTo>
                <a:lnTo>
                  <a:pt x="6372" y="6115"/>
                </a:lnTo>
                <a:cubicBezTo>
                  <a:pt x="6623" y="6115"/>
                  <a:pt x="6826" y="5911"/>
                  <a:pt x="6827" y="5660"/>
                </a:cubicBezTo>
                <a:lnTo>
                  <a:pt x="6827" y="4864"/>
                </a:lnTo>
                <a:cubicBezTo>
                  <a:pt x="6826" y="4612"/>
                  <a:pt x="6623" y="4409"/>
                  <a:pt x="6372" y="4408"/>
                </a:cubicBezTo>
                <a:close/>
                <a:moveTo>
                  <a:pt x="1252" y="4693"/>
                </a:moveTo>
                <a:cubicBezTo>
                  <a:pt x="1346" y="4693"/>
                  <a:pt x="1422" y="4769"/>
                  <a:pt x="1422" y="4864"/>
                </a:cubicBezTo>
                <a:lnTo>
                  <a:pt x="1422" y="5660"/>
                </a:lnTo>
                <a:cubicBezTo>
                  <a:pt x="1422" y="5754"/>
                  <a:pt x="1346" y="5831"/>
                  <a:pt x="1252" y="5831"/>
                </a:cubicBezTo>
                <a:lnTo>
                  <a:pt x="455" y="5831"/>
                </a:lnTo>
                <a:cubicBezTo>
                  <a:pt x="361" y="5831"/>
                  <a:pt x="284" y="5754"/>
                  <a:pt x="284" y="5660"/>
                </a:cubicBezTo>
                <a:lnTo>
                  <a:pt x="284" y="4864"/>
                </a:lnTo>
                <a:cubicBezTo>
                  <a:pt x="284" y="4769"/>
                  <a:pt x="361" y="4693"/>
                  <a:pt x="455" y="4693"/>
                </a:cubicBezTo>
                <a:lnTo>
                  <a:pt x="1252" y="4693"/>
                </a:lnTo>
                <a:close/>
                <a:moveTo>
                  <a:pt x="3812" y="4693"/>
                </a:moveTo>
                <a:cubicBezTo>
                  <a:pt x="3906" y="4693"/>
                  <a:pt x="3982" y="4769"/>
                  <a:pt x="3982" y="4864"/>
                </a:cubicBezTo>
                <a:lnTo>
                  <a:pt x="3982" y="5660"/>
                </a:lnTo>
                <a:cubicBezTo>
                  <a:pt x="3982" y="5754"/>
                  <a:pt x="3906" y="5831"/>
                  <a:pt x="3812" y="5831"/>
                </a:cubicBezTo>
                <a:lnTo>
                  <a:pt x="3015" y="5831"/>
                </a:lnTo>
                <a:cubicBezTo>
                  <a:pt x="2921" y="5831"/>
                  <a:pt x="2844" y="5754"/>
                  <a:pt x="2844" y="5660"/>
                </a:cubicBezTo>
                <a:lnTo>
                  <a:pt x="2844" y="4864"/>
                </a:lnTo>
                <a:cubicBezTo>
                  <a:pt x="2844" y="4769"/>
                  <a:pt x="2921" y="4693"/>
                  <a:pt x="3015" y="4693"/>
                </a:cubicBezTo>
                <a:lnTo>
                  <a:pt x="3812" y="4693"/>
                </a:lnTo>
                <a:close/>
                <a:moveTo>
                  <a:pt x="2873" y="1564"/>
                </a:moveTo>
                <a:cubicBezTo>
                  <a:pt x="2779" y="1564"/>
                  <a:pt x="2702" y="1488"/>
                  <a:pt x="2702" y="1393"/>
                </a:cubicBezTo>
                <a:lnTo>
                  <a:pt x="2702" y="455"/>
                </a:lnTo>
                <a:cubicBezTo>
                  <a:pt x="2702" y="360"/>
                  <a:pt x="2779" y="284"/>
                  <a:pt x="2873" y="284"/>
                </a:cubicBezTo>
                <a:lnTo>
                  <a:pt x="3954" y="284"/>
                </a:lnTo>
                <a:cubicBezTo>
                  <a:pt x="4048" y="284"/>
                  <a:pt x="4124" y="360"/>
                  <a:pt x="4124" y="455"/>
                </a:cubicBezTo>
                <a:lnTo>
                  <a:pt x="4124" y="1393"/>
                </a:lnTo>
                <a:cubicBezTo>
                  <a:pt x="4124" y="1488"/>
                  <a:pt x="4048" y="1564"/>
                  <a:pt x="3954" y="1564"/>
                </a:cubicBezTo>
                <a:lnTo>
                  <a:pt x="2873" y="1564"/>
                </a:lnTo>
                <a:close/>
                <a:moveTo>
                  <a:pt x="6542" y="5660"/>
                </a:moveTo>
                <a:cubicBezTo>
                  <a:pt x="6542" y="5754"/>
                  <a:pt x="6466" y="5831"/>
                  <a:pt x="6372" y="5831"/>
                </a:cubicBezTo>
                <a:lnTo>
                  <a:pt x="5575" y="5831"/>
                </a:lnTo>
                <a:cubicBezTo>
                  <a:pt x="5481" y="5831"/>
                  <a:pt x="5404" y="5754"/>
                  <a:pt x="5404" y="5660"/>
                </a:cubicBezTo>
                <a:lnTo>
                  <a:pt x="5404" y="4864"/>
                </a:lnTo>
                <a:cubicBezTo>
                  <a:pt x="5404" y="4769"/>
                  <a:pt x="5481" y="4693"/>
                  <a:pt x="5575" y="4693"/>
                </a:cubicBezTo>
                <a:lnTo>
                  <a:pt x="6372" y="4693"/>
                </a:lnTo>
                <a:cubicBezTo>
                  <a:pt x="6466" y="4693"/>
                  <a:pt x="6542" y="4769"/>
                  <a:pt x="6542" y="4864"/>
                </a:cubicBezTo>
                <a:lnTo>
                  <a:pt x="6542" y="5660"/>
                </a:lnTo>
                <a:close/>
              </a:path>
            </a:pathLst>
          </a:custGeom>
          <a:solidFill>
            <a:sysClr val="window" lastClr="FFFFFF"/>
          </a:solidFill>
          <a:ln>
            <a:solidFill>
              <a:sysClr val="window" lastClr="FFFFFF"/>
            </a:solid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hree-databases-symbol_51334">
            <a:extLst>
              <a:ext uri="{FF2B5EF4-FFF2-40B4-BE49-F238E27FC236}">
                <a16:creationId xmlns:a16="http://schemas.microsoft.com/office/drawing/2014/main" xmlns="" id="{529872D6-FA46-42C4-977B-77B400BBC43E}"/>
              </a:ext>
            </a:extLst>
          </p:cNvPr>
          <p:cNvSpPr>
            <a:spLocks noChangeAspect="1"/>
          </p:cNvSpPr>
          <p:nvPr/>
        </p:nvSpPr>
        <p:spPr bwMode="gray">
          <a:xfrm>
            <a:off x="906224" y="4799510"/>
            <a:ext cx="496143" cy="499239"/>
          </a:xfrm>
          <a:custGeom>
            <a:avLst/>
            <a:gdLst>
              <a:gd name="connsiteX0" fmla="*/ 0 w 596445"/>
              <a:gd name="connsiteY0" fmla="*/ 460757 h 600166"/>
              <a:gd name="connsiteX1" fmla="*/ 162584 w 596445"/>
              <a:gd name="connsiteY1" fmla="*/ 515661 h 600166"/>
              <a:gd name="connsiteX2" fmla="*/ 325168 w 596445"/>
              <a:gd name="connsiteY2" fmla="*/ 460757 h 600166"/>
              <a:gd name="connsiteX3" fmla="*/ 325168 w 596445"/>
              <a:gd name="connsiteY3" fmla="*/ 540965 h 600166"/>
              <a:gd name="connsiteX4" fmla="*/ 162584 w 596445"/>
              <a:gd name="connsiteY4" fmla="*/ 600166 h 600166"/>
              <a:gd name="connsiteX5" fmla="*/ 0 w 596445"/>
              <a:gd name="connsiteY5" fmla="*/ 540965 h 600166"/>
              <a:gd name="connsiteX6" fmla="*/ 596251 w 596445"/>
              <a:gd name="connsiteY6" fmla="*/ 369557 h 600166"/>
              <a:gd name="connsiteX7" fmla="*/ 596251 w 596445"/>
              <a:gd name="connsiteY7" fmla="*/ 449765 h 600166"/>
              <a:gd name="connsiteX8" fmla="*/ 433673 w 596445"/>
              <a:gd name="connsiteY8" fmla="*/ 508966 h 600166"/>
              <a:gd name="connsiteX9" fmla="*/ 347602 w 596445"/>
              <a:gd name="connsiteY9" fmla="*/ 499895 h 600166"/>
              <a:gd name="connsiteX10" fmla="*/ 347602 w 596445"/>
              <a:gd name="connsiteY10" fmla="*/ 415390 h 600166"/>
              <a:gd name="connsiteX11" fmla="*/ 433673 w 596445"/>
              <a:gd name="connsiteY11" fmla="*/ 424461 h 600166"/>
              <a:gd name="connsiteX12" fmla="*/ 596251 w 596445"/>
              <a:gd name="connsiteY12" fmla="*/ 369557 h 600166"/>
              <a:gd name="connsiteX13" fmla="*/ 0 w 596445"/>
              <a:gd name="connsiteY13" fmla="*/ 346681 h 600166"/>
              <a:gd name="connsiteX14" fmla="*/ 162584 w 596445"/>
              <a:gd name="connsiteY14" fmla="*/ 401108 h 600166"/>
              <a:gd name="connsiteX15" fmla="*/ 325168 w 596445"/>
              <a:gd name="connsiteY15" fmla="*/ 346681 h 600166"/>
              <a:gd name="connsiteX16" fmla="*/ 325168 w 596445"/>
              <a:gd name="connsiteY16" fmla="*/ 426889 h 600166"/>
              <a:gd name="connsiteX17" fmla="*/ 162584 w 596445"/>
              <a:gd name="connsiteY17" fmla="*/ 486090 h 600166"/>
              <a:gd name="connsiteX18" fmla="*/ 0 w 596445"/>
              <a:gd name="connsiteY18" fmla="*/ 426889 h 600166"/>
              <a:gd name="connsiteX19" fmla="*/ 0 w 596445"/>
              <a:gd name="connsiteY19" fmla="*/ 346681 h 600166"/>
              <a:gd name="connsiteX20" fmla="*/ 596233 w 596445"/>
              <a:gd name="connsiteY20" fmla="*/ 254944 h 600166"/>
              <a:gd name="connsiteX21" fmla="*/ 596233 w 596445"/>
              <a:gd name="connsiteY21" fmla="*/ 335664 h 600166"/>
              <a:gd name="connsiteX22" fmla="*/ 433667 w 596445"/>
              <a:gd name="connsiteY22" fmla="*/ 394891 h 600166"/>
              <a:gd name="connsiteX23" fmla="*/ 347602 w 596445"/>
              <a:gd name="connsiteY23" fmla="*/ 385816 h 600166"/>
              <a:gd name="connsiteX24" fmla="*/ 347602 w 596445"/>
              <a:gd name="connsiteY24" fmla="*/ 301275 h 600166"/>
              <a:gd name="connsiteX25" fmla="*/ 433667 w 596445"/>
              <a:gd name="connsiteY25" fmla="*/ 309872 h 600166"/>
              <a:gd name="connsiteX26" fmla="*/ 596233 w 596445"/>
              <a:gd name="connsiteY26" fmla="*/ 254944 h 600166"/>
              <a:gd name="connsiteX27" fmla="*/ 162555 w 596445"/>
              <a:gd name="connsiteY27" fmla="*/ 205813 h 600166"/>
              <a:gd name="connsiteX28" fmla="*/ 325109 w 596445"/>
              <a:gd name="connsiteY28" fmla="*/ 265022 h 600166"/>
              <a:gd name="connsiteX29" fmla="*/ 325109 w 596445"/>
              <a:gd name="connsiteY29" fmla="*/ 313726 h 600166"/>
              <a:gd name="connsiteX30" fmla="*/ 162555 w 596445"/>
              <a:gd name="connsiteY30" fmla="*/ 372935 h 600166"/>
              <a:gd name="connsiteX31" fmla="*/ 0 w 596445"/>
              <a:gd name="connsiteY31" fmla="*/ 313726 h 600166"/>
              <a:gd name="connsiteX32" fmla="*/ 0 w 596445"/>
              <a:gd name="connsiteY32" fmla="*/ 265022 h 600166"/>
              <a:gd name="connsiteX33" fmla="*/ 162555 w 596445"/>
              <a:gd name="connsiteY33" fmla="*/ 205813 h 600166"/>
              <a:gd name="connsiteX34" fmla="*/ 67402 w 596445"/>
              <a:gd name="connsiteY34" fmla="*/ 140407 h 600166"/>
              <a:gd name="connsiteX35" fmla="*/ 139640 w 596445"/>
              <a:gd name="connsiteY35" fmla="*/ 185286 h 600166"/>
              <a:gd name="connsiteX36" fmla="*/ 67402 w 596445"/>
              <a:gd name="connsiteY36" fmla="*/ 194835 h 600166"/>
              <a:gd name="connsiteX37" fmla="*/ 433697 w 596445"/>
              <a:gd name="connsiteY37" fmla="*/ 114613 h 600166"/>
              <a:gd name="connsiteX38" fmla="*/ 596251 w 596445"/>
              <a:gd name="connsiteY38" fmla="*/ 173822 h 600166"/>
              <a:gd name="connsiteX39" fmla="*/ 596251 w 596445"/>
              <a:gd name="connsiteY39" fmla="*/ 222526 h 600166"/>
              <a:gd name="connsiteX40" fmla="*/ 433697 w 596445"/>
              <a:gd name="connsiteY40" fmla="*/ 281735 h 600166"/>
              <a:gd name="connsiteX41" fmla="*/ 347638 w 596445"/>
              <a:gd name="connsiteY41" fmla="*/ 272663 h 600166"/>
              <a:gd name="connsiteX42" fmla="*/ 347638 w 596445"/>
              <a:gd name="connsiteY42" fmla="*/ 269320 h 600166"/>
              <a:gd name="connsiteX43" fmla="*/ 322299 w 596445"/>
              <a:gd name="connsiteY43" fmla="*/ 223959 h 600166"/>
              <a:gd name="connsiteX44" fmla="*/ 321343 w 596445"/>
              <a:gd name="connsiteY44" fmla="*/ 223481 h 600166"/>
              <a:gd name="connsiteX45" fmla="*/ 271142 w 596445"/>
              <a:gd name="connsiteY45" fmla="*/ 199606 h 600166"/>
              <a:gd name="connsiteX46" fmla="*/ 271142 w 596445"/>
              <a:gd name="connsiteY46" fmla="*/ 173822 h 600166"/>
              <a:gd name="connsiteX47" fmla="*/ 433697 w 596445"/>
              <a:gd name="connsiteY47" fmla="*/ 114613 h 600166"/>
              <a:gd name="connsiteX48" fmla="*/ 229995 w 596445"/>
              <a:gd name="connsiteY48" fmla="*/ 0 h 600166"/>
              <a:gd name="connsiteX49" fmla="*/ 392588 w 596445"/>
              <a:gd name="connsiteY49" fmla="*/ 59209 h 600166"/>
              <a:gd name="connsiteX50" fmla="*/ 392588 w 596445"/>
              <a:gd name="connsiteY50" fmla="*/ 93588 h 600166"/>
              <a:gd name="connsiteX51" fmla="*/ 248167 w 596445"/>
              <a:gd name="connsiteY51" fmla="*/ 166645 h 600166"/>
              <a:gd name="connsiteX52" fmla="*/ 229995 w 596445"/>
              <a:gd name="connsiteY52" fmla="*/ 167122 h 600166"/>
              <a:gd name="connsiteX53" fmla="*/ 67402 w 596445"/>
              <a:gd name="connsiteY53" fmla="*/ 107913 h 600166"/>
              <a:gd name="connsiteX54" fmla="*/ 67402 w 596445"/>
              <a:gd name="connsiteY54" fmla="*/ 59209 h 600166"/>
              <a:gd name="connsiteX55" fmla="*/ 229995 w 596445"/>
              <a:gd name="connsiteY55" fmla="*/ 0 h 60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96445" h="600166">
                <a:moveTo>
                  <a:pt x="0" y="460757"/>
                </a:moveTo>
                <a:cubicBezTo>
                  <a:pt x="6217" y="491312"/>
                  <a:pt x="76989" y="515661"/>
                  <a:pt x="162584" y="515661"/>
                </a:cubicBezTo>
                <a:cubicBezTo>
                  <a:pt x="248658" y="515661"/>
                  <a:pt x="318952" y="491312"/>
                  <a:pt x="325168" y="460757"/>
                </a:cubicBezTo>
                <a:cubicBezTo>
                  <a:pt x="325646" y="462189"/>
                  <a:pt x="325168" y="540965"/>
                  <a:pt x="325168" y="540965"/>
                </a:cubicBezTo>
                <a:cubicBezTo>
                  <a:pt x="325168" y="573907"/>
                  <a:pt x="252483" y="600166"/>
                  <a:pt x="162584" y="600166"/>
                </a:cubicBezTo>
                <a:cubicBezTo>
                  <a:pt x="72685" y="600166"/>
                  <a:pt x="0" y="573907"/>
                  <a:pt x="0" y="540965"/>
                </a:cubicBezTo>
                <a:close/>
                <a:moveTo>
                  <a:pt x="596251" y="369557"/>
                </a:moveTo>
                <a:cubicBezTo>
                  <a:pt x="596251" y="370989"/>
                  <a:pt x="596251" y="449765"/>
                  <a:pt x="596251" y="449765"/>
                </a:cubicBezTo>
                <a:cubicBezTo>
                  <a:pt x="596251" y="482230"/>
                  <a:pt x="523569" y="508966"/>
                  <a:pt x="433673" y="508966"/>
                </a:cubicBezTo>
                <a:cubicBezTo>
                  <a:pt x="402114" y="508966"/>
                  <a:pt x="372467" y="505624"/>
                  <a:pt x="347602" y="499895"/>
                </a:cubicBezTo>
                <a:lnTo>
                  <a:pt x="347602" y="415390"/>
                </a:lnTo>
                <a:cubicBezTo>
                  <a:pt x="372467" y="421119"/>
                  <a:pt x="402114" y="424461"/>
                  <a:pt x="433673" y="424461"/>
                </a:cubicBezTo>
                <a:cubicBezTo>
                  <a:pt x="519266" y="424461"/>
                  <a:pt x="590035" y="400112"/>
                  <a:pt x="596251" y="369557"/>
                </a:cubicBezTo>
                <a:close/>
                <a:moveTo>
                  <a:pt x="0" y="346681"/>
                </a:moveTo>
                <a:cubicBezTo>
                  <a:pt x="6217" y="377236"/>
                  <a:pt x="76989" y="401108"/>
                  <a:pt x="162584" y="401108"/>
                </a:cubicBezTo>
                <a:cubicBezTo>
                  <a:pt x="248658" y="401108"/>
                  <a:pt x="318952" y="377236"/>
                  <a:pt x="325168" y="346681"/>
                </a:cubicBezTo>
                <a:cubicBezTo>
                  <a:pt x="325646" y="348113"/>
                  <a:pt x="325168" y="426889"/>
                  <a:pt x="325168" y="426889"/>
                </a:cubicBezTo>
                <a:cubicBezTo>
                  <a:pt x="325168" y="459354"/>
                  <a:pt x="252483" y="486090"/>
                  <a:pt x="162584" y="486090"/>
                </a:cubicBezTo>
                <a:cubicBezTo>
                  <a:pt x="72685" y="486090"/>
                  <a:pt x="0" y="459354"/>
                  <a:pt x="0" y="426889"/>
                </a:cubicBezTo>
                <a:cubicBezTo>
                  <a:pt x="0" y="426889"/>
                  <a:pt x="0" y="348113"/>
                  <a:pt x="0" y="346681"/>
                </a:cubicBezTo>
                <a:close/>
                <a:moveTo>
                  <a:pt x="596233" y="254944"/>
                </a:moveTo>
                <a:cubicBezTo>
                  <a:pt x="596711" y="256855"/>
                  <a:pt x="596233" y="335664"/>
                  <a:pt x="596233" y="335664"/>
                </a:cubicBezTo>
                <a:cubicBezTo>
                  <a:pt x="596233" y="368143"/>
                  <a:pt x="523556" y="394891"/>
                  <a:pt x="433667" y="394891"/>
                </a:cubicBezTo>
                <a:cubicBezTo>
                  <a:pt x="402110" y="394891"/>
                  <a:pt x="372465" y="391548"/>
                  <a:pt x="347602" y="385816"/>
                </a:cubicBezTo>
                <a:lnTo>
                  <a:pt x="347602" y="301275"/>
                </a:lnTo>
                <a:cubicBezTo>
                  <a:pt x="372465" y="306529"/>
                  <a:pt x="402110" y="309872"/>
                  <a:pt x="433667" y="309872"/>
                </a:cubicBezTo>
                <a:cubicBezTo>
                  <a:pt x="519253" y="309872"/>
                  <a:pt x="590017" y="285990"/>
                  <a:pt x="596233" y="254944"/>
                </a:cubicBezTo>
                <a:close/>
                <a:moveTo>
                  <a:pt x="162555" y="205813"/>
                </a:moveTo>
                <a:cubicBezTo>
                  <a:pt x="252438" y="205813"/>
                  <a:pt x="325109" y="232553"/>
                  <a:pt x="325109" y="265022"/>
                </a:cubicBezTo>
                <a:lnTo>
                  <a:pt x="325109" y="313726"/>
                </a:lnTo>
                <a:cubicBezTo>
                  <a:pt x="325109" y="346673"/>
                  <a:pt x="252438" y="372935"/>
                  <a:pt x="162555" y="372935"/>
                </a:cubicBezTo>
                <a:cubicBezTo>
                  <a:pt x="72672" y="372935"/>
                  <a:pt x="0" y="346673"/>
                  <a:pt x="0" y="313726"/>
                </a:cubicBezTo>
                <a:lnTo>
                  <a:pt x="0" y="265022"/>
                </a:lnTo>
                <a:cubicBezTo>
                  <a:pt x="0" y="232553"/>
                  <a:pt x="72672" y="205813"/>
                  <a:pt x="162555" y="205813"/>
                </a:cubicBezTo>
                <a:close/>
                <a:moveTo>
                  <a:pt x="67402" y="140407"/>
                </a:moveTo>
                <a:cubicBezTo>
                  <a:pt x="71229" y="159027"/>
                  <a:pt x="99455" y="175260"/>
                  <a:pt x="139640" y="185286"/>
                </a:cubicBezTo>
                <a:cubicBezTo>
                  <a:pt x="114764" y="186241"/>
                  <a:pt x="90365" y="189583"/>
                  <a:pt x="67402" y="194835"/>
                </a:cubicBezTo>
                <a:close/>
                <a:moveTo>
                  <a:pt x="433697" y="114613"/>
                </a:moveTo>
                <a:cubicBezTo>
                  <a:pt x="523580" y="114613"/>
                  <a:pt x="596251" y="141353"/>
                  <a:pt x="596251" y="173822"/>
                </a:cubicBezTo>
                <a:lnTo>
                  <a:pt x="596251" y="222526"/>
                </a:lnTo>
                <a:cubicBezTo>
                  <a:pt x="596251" y="255473"/>
                  <a:pt x="523580" y="281735"/>
                  <a:pt x="433697" y="281735"/>
                </a:cubicBezTo>
                <a:cubicBezTo>
                  <a:pt x="402142" y="281735"/>
                  <a:pt x="372500" y="278393"/>
                  <a:pt x="347638" y="272663"/>
                </a:cubicBezTo>
                <a:lnTo>
                  <a:pt x="347638" y="269320"/>
                </a:lnTo>
                <a:cubicBezTo>
                  <a:pt x="347638" y="251176"/>
                  <a:pt x="338076" y="236373"/>
                  <a:pt x="322299" y="223959"/>
                </a:cubicBezTo>
                <a:lnTo>
                  <a:pt x="321343" y="223481"/>
                </a:lnTo>
                <a:cubicBezTo>
                  <a:pt x="308434" y="213454"/>
                  <a:pt x="290744" y="205814"/>
                  <a:pt x="271142" y="199606"/>
                </a:cubicBezTo>
                <a:lnTo>
                  <a:pt x="271142" y="173822"/>
                </a:lnTo>
                <a:cubicBezTo>
                  <a:pt x="271142" y="141353"/>
                  <a:pt x="343814" y="114613"/>
                  <a:pt x="433697" y="114613"/>
                </a:cubicBezTo>
                <a:close/>
                <a:moveTo>
                  <a:pt x="229995" y="0"/>
                </a:moveTo>
                <a:cubicBezTo>
                  <a:pt x="319900" y="0"/>
                  <a:pt x="392588" y="26262"/>
                  <a:pt x="392588" y="59209"/>
                </a:cubicBezTo>
                <a:lnTo>
                  <a:pt x="392588" y="93588"/>
                </a:lnTo>
                <a:cubicBezTo>
                  <a:pt x="317987" y="99318"/>
                  <a:pt x="251515" y="124625"/>
                  <a:pt x="248167" y="166645"/>
                </a:cubicBezTo>
                <a:cubicBezTo>
                  <a:pt x="242429" y="167122"/>
                  <a:pt x="236212" y="167122"/>
                  <a:pt x="229995" y="167122"/>
                </a:cubicBezTo>
                <a:cubicBezTo>
                  <a:pt x="140569" y="167122"/>
                  <a:pt x="67402" y="140382"/>
                  <a:pt x="67402" y="107913"/>
                </a:cubicBezTo>
                <a:lnTo>
                  <a:pt x="67402" y="59209"/>
                </a:lnTo>
                <a:cubicBezTo>
                  <a:pt x="67402" y="26740"/>
                  <a:pt x="140569" y="0"/>
                  <a:pt x="229995" y="0"/>
                </a:cubicBezTo>
                <a:close/>
              </a:path>
            </a:pathLst>
          </a:custGeom>
          <a:solidFill>
            <a:sysClr val="window" lastClr="FFFFFF"/>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xmlns="" id="{28379CD6-6BF3-4B14-8AA7-B8637F529870}"/>
              </a:ext>
            </a:extLst>
          </p:cNvPr>
          <p:cNvSpPr txBox="1"/>
          <p:nvPr/>
        </p:nvSpPr>
        <p:spPr bwMode="gray">
          <a:xfrm>
            <a:off x="1398960" y="2620623"/>
            <a:ext cx="1585905" cy="646331"/>
          </a:xfrm>
          <a:prstGeom prst="rect">
            <a:avLst/>
          </a:prstGeom>
          <a:noFill/>
        </p:spPr>
        <p:txBody>
          <a:bodyPr vert="horz" wrap="square" rtlCol="0">
            <a:spAutoFit/>
          </a:body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Huawei 30+ years of O&amp;M</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Expert experience</a:t>
            </a:r>
            <a:endParaRPr lang="en-US" sz="1200" b="1" dirty="0">
              <a:solidFill>
                <a:prstClr val="white"/>
              </a:solidFill>
              <a:latin typeface="Huawei Sans" panose="020C0503030203020204" pitchFamily="34" charset="0"/>
            </a:endParaRPr>
          </a:p>
        </p:txBody>
      </p:sp>
      <p:pic>
        <p:nvPicPr>
          <p:cNvPr id="36" name="图片 35">
            <a:extLst>
              <a:ext uri="{FF2B5EF4-FFF2-40B4-BE49-F238E27FC236}">
                <a16:creationId xmlns:a16="http://schemas.microsoft.com/office/drawing/2014/main" xmlns="" id="{526B65AF-2DF7-454E-816D-8050767DCD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4172" y="2699201"/>
            <a:ext cx="561610" cy="519351"/>
          </a:xfrm>
          <a:prstGeom prst="rect">
            <a:avLst/>
          </a:prstGeom>
        </p:spPr>
      </p:pic>
      <p:sp>
        <p:nvSpPr>
          <p:cNvPr id="37" name="文本框 36">
            <a:extLst>
              <a:ext uri="{FF2B5EF4-FFF2-40B4-BE49-F238E27FC236}">
                <a16:creationId xmlns:a16="http://schemas.microsoft.com/office/drawing/2014/main" xmlns="" id="{2E60C6AE-42A5-42FE-A451-0F0C1C815111}"/>
              </a:ext>
            </a:extLst>
          </p:cNvPr>
          <p:cNvSpPr txBox="1"/>
          <p:nvPr/>
        </p:nvSpPr>
        <p:spPr bwMode="gray">
          <a:xfrm>
            <a:off x="1334212" y="3572096"/>
            <a:ext cx="1753022" cy="830997"/>
          </a:xfrm>
          <a:prstGeom prst="rect">
            <a:avLst/>
          </a:prstGeom>
          <a:noFill/>
        </p:spPr>
        <p:txBody>
          <a:bodyPr vert="horz" wrap="square" rtlCol="0">
            <a:spAutoFit/>
          </a:body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Continuous learning and training</a:t>
            </a:r>
          </a:p>
          <a:p>
            <a:pPr marL="0" marR="0" lvl="0" indent="0" algn="ctr" defTabSz="914400" eaLnBrk="1" fontAlgn="ctr" latinLnBrk="0" hangingPunct="1">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based on real site faults</a:t>
            </a:r>
            <a:endParaRPr lang="en-US" sz="1200" b="1" dirty="0">
              <a:solidFill>
                <a:prstClr val="white"/>
              </a:solidFill>
              <a:latin typeface="Huawei Sans" panose="020C0503030203020204" pitchFamily="34" charset="0"/>
            </a:endParaRPr>
          </a:p>
        </p:txBody>
      </p:sp>
      <p:cxnSp>
        <p:nvCxnSpPr>
          <p:cNvPr id="38" name="直接箭头连接符 37">
            <a:extLst>
              <a:ext uri="{FF2B5EF4-FFF2-40B4-BE49-F238E27FC236}">
                <a16:creationId xmlns:a16="http://schemas.microsoft.com/office/drawing/2014/main" xmlns="" id="{2FA3E863-7721-4136-9A4F-BF81EA50354E}"/>
              </a:ext>
            </a:extLst>
          </p:cNvPr>
          <p:cNvCxnSpPr/>
          <p:nvPr/>
        </p:nvCxnSpPr>
        <p:spPr bwMode="gray">
          <a:xfrm>
            <a:off x="3132583" y="5075359"/>
            <a:ext cx="504000" cy="0"/>
          </a:xfrm>
          <a:prstGeom prst="straightConnector1">
            <a:avLst/>
          </a:prstGeom>
          <a:noFill/>
          <a:ln w="57150" cap="flat" cmpd="sng" algn="ctr">
            <a:solidFill>
              <a:srgbClr val="595757"/>
            </a:solidFill>
            <a:prstDash val="solid"/>
            <a:miter lim="800000"/>
            <a:tailEnd type="triangle"/>
          </a:ln>
          <a:effectLst/>
        </p:spPr>
      </p:cxnSp>
      <p:sp>
        <p:nvSpPr>
          <p:cNvPr id="54" name="矩形 53">
            <a:extLst>
              <a:ext uri="{FF2B5EF4-FFF2-40B4-BE49-F238E27FC236}">
                <a16:creationId xmlns:a16="http://schemas.microsoft.com/office/drawing/2014/main" xmlns="" id="{2673E1C6-E81E-48DF-BE61-698C53F87844}"/>
              </a:ext>
            </a:extLst>
          </p:cNvPr>
          <p:cNvSpPr/>
          <p:nvPr/>
        </p:nvSpPr>
        <p:spPr bwMode="gray">
          <a:xfrm>
            <a:off x="5291858" y="4565981"/>
            <a:ext cx="1460656" cy="276999"/>
          </a:xfrm>
          <a:prstGeom prst="rect">
            <a:avLst/>
          </a:prstGeom>
        </p:spPr>
        <p:txBody>
          <a:bodyPr wrap="none">
            <a:spAutoFit/>
          </a:bodyPr>
          <a:lstStyle/>
          <a:p>
            <a:pPr marL="0" marR="0" lvl="0" indent="0" algn="ctr" defTabSz="685859" eaLnBrk="1" fontAlgn="ctr" latinLnBrk="0" hangingPunct="1">
              <a:lnSpc>
                <a:spcPct val="100000"/>
              </a:lnSpc>
              <a:spcBef>
                <a:spcPts val="0"/>
              </a:spcBef>
              <a:spcAft>
                <a:spcPts val="0"/>
              </a:spcAft>
              <a:buClrTx/>
              <a:buSzTx/>
              <a:buFontTx/>
              <a:buNone/>
              <a:tabLst/>
              <a:defRPr/>
            </a:pPr>
            <a:r>
              <a:rPr lang="en-US" sz="1200" b="0" dirty="0" smtClean="0">
                <a:solidFill>
                  <a:srgbClr val="1D1D1B"/>
                </a:solidFill>
                <a:latin typeface="Huawei Sans" panose="020C0503030203020204" pitchFamily="34" charset="0"/>
              </a:rPr>
              <a:t>Model application</a:t>
            </a:r>
            <a:endParaRPr lang="en-US" sz="1200" b="0" dirty="0">
              <a:solidFill>
                <a:srgbClr val="1D1D1B"/>
              </a:solidFill>
              <a:latin typeface="Huawei Sans" panose="020C0503030203020204" pitchFamily="34" charset="0"/>
            </a:endParaRPr>
          </a:p>
        </p:txBody>
      </p:sp>
      <p:sp>
        <p:nvSpPr>
          <p:cNvPr id="55" name="文本框 54">
            <a:extLst>
              <a:ext uri="{FF2B5EF4-FFF2-40B4-BE49-F238E27FC236}">
                <a16:creationId xmlns:a16="http://schemas.microsoft.com/office/drawing/2014/main" xmlns="" id="{61B3A733-3943-4DC8-AB7E-40CD2A0CB986}"/>
              </a:ext>
            </a:extLst>
          </p:cNvPr>
          <p:cNvSpPr txBox="1"/>
          <p:nvPr/>
        </p:nvSpPr>
        <p:spPr bwMode="gray">
          <a:xfrm>
            <a:off x="6745248" y="4088473"/>
            <a:ext cx="1397891"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Risk prediction</a:t>
            </a:r>
            <a:endParaRPr lang="en-US" sz="1200" b="1" dirty="0">
              <a:solidFill>
                <a:prstClr val="black"/>
              </a:solidFill>
              <a:latin typeface="Huawei Sans" panose="020C0503030203020204" pitchFamily="34" charset="0"/>
            </a:endParaRPr>
          </a:p>
        </p:txBody>
      </p:sp>
      <p:sp>
        <p:nvSpPr>
          <p:cNvPr id="56" name="文本框 55">
            <a:extLst>
              <a:ext uri="{FF2B5EF4-FFF2-40B4-BE49-F238E27FC236}">
                <a16:creationId xmlns:a16="http://schemas.microsoft.com/office/drawing/2014/main" xmlns="" id="{41921FCC-178F-4AA3-B4F7-D3C392861D35}"/>
              </a:ext>
            </a:extLst>
          </p:cNvPr>
          <p:cNvSpPr txBox="1"/>
          <p:nvPr/>
        </p:nvSpPr>
        <p:spPr bwMode="gray">
          <a:xfrm>
            <a:off x="6726198" y="3474643"/>
            <a:ext cx="1696266"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Exception detection</a:t>
            </a:r>
            <a:endParaRPr lang="en-US" sz="1200" b="1" dirty="0">
              <a:solidFill>
                <a:prstClr val="black"/>
              </a:solidFill>
              <a:latin typeface="Huawei Sans" panose="020C0503030203020204" pitchFamily="34" charset="0"/>
            </a:endParaRPr>
          </a:p>
        </p:txBody>
      </p:sp>
      <p:sp>
        <p:nvSpPr>
          <p:cNvPr id="57" name="文本框 56">
            <a:extLst>
              <a:ext uri="{FF2B5EF4-FFF2-40B4-BE49-F238E27FC236}">
                <a16:creationId xmlns:a16="http://schemas.microsoft.com/office/drawing/2014/main" xmlns="" id="{3CE42286-DDFA-42FE-B293-26443B4E27A9}"/>
              </a:ext>
            </a:extLst>
          </p:cNvPr>
          <p:cNvSpPr txBox="1"/>
          <p:nvPr/>
        </p:nvSpPr>
        <p:spPr bwMode="gray">
          <a:xfrm>
            <a:off x="9355303" y="3341263"/>
            <a:ext cx="1811812" cy="646331"/>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Intent-based troubleshooting in a closed-loop manner</a:t>
            </a:r>
            <a:endParaRPr lang="en-US" sz="1200" b="1" dirty="0">
              <a:solidFill>
                <a:prstClr val="black"/>
              </a:solidFill>
              <a:latin typeface="Huawei Sans" panose="020C0503030203020204" pitchFamily="34" charset="0"/>
            </a:endParaRPr>
          </a:p>
        </p:txBody>
      </p:sp>
      <p:grpSp>
        <p:nvGrpSpPr>
          <p:cNvPr id="58" name="组合 1067">
            <a:extLst>
              <a:ext uri="{FF2B5EF4-FFF2-40B4-BE49-F238E27FC236}">
                <a16:creationId xmlns:a16="http://schemas.microsoft.com/office/drawing/2014/main" xmlns="" id="{F9C6BAD3-4167-4058-802E-EF8555588B90}"/>
              </a:ext>
            </a:extLst>
          </p:cNvPr>
          <p:cNvGrpSpPr/>
          <p:nvPr/>
        </p:nvGrpSpPr>
        <p:grpSpPr bwMode="gray">
          <a:xfrm>
            <a:off x="8644185" y="3482425"/>
            <a:ext cx="464880" cy="302731"/>
            <a:chOff x="20949188" y="4261905"/>
            <a:chExt cx="1216988" cy="722908"/>
          </a:xfrm>
          <a:solidFill>
            <a:srgbClr val="C8102E"/>
          </a:solidFill>
        </p:grpSpPr>
        <p:sp>
          <p:nvSpPr>
            <p:cNvPr id="59" name="Freeform 53">
              <a:extLst>
                <a:ext uri="{FF2B5EF4-FFF2-40B4-BE49-F238E27FC236}">
                  <a16:creationId xmlns:a16="http://schemas.microsoft.com/office/drawing/2014/main" xmlns="" id="{3875612D-F9F4-4076-B8F9-FFB8F031FC0A}"/>
                </a:ext>
              </a:extLst>
            </p:cNvPr>
            <p:cNvSpPr>
              <a:spLocks/>
            </p:cNvSpPr>
            <p:nvPr/>
          </p:nvSpPr>
          <p:spPr bwMode="gray">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49">
              <a:extLst>
                <a:ext uri="{FF2B5EF4-FFF2-40B4-BE49-F238E27FC236}">
                  <a16:creationId xmlns:a16="http://schemas.microsoft.com/office/drawing/2014/main" xmlns="" id="{607088CE-0B40-4A60-9F00-7C25A14297B4}"/>
                </a:ext>
              </a:extLst>
            </p:cNvPr>
            <p:cNvSpPr>
              <a:spLocks/>
            </p:cNvSpPr>
            <p:nvPr/>
          </p:nvSpPr>
          <p:spPr bwMode="gray">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51">
              <a:extLst>
                <a:ext uri="{FF2B5EF4-FFF2-40B4-BE49-F238E27FC236}">
                  <a16:creationId xmlns:a16="http://schemas.microsoft.com/office/drawing/2014/main" xmlns="" id="{4527302C-43F6-4D78-9739-F71B53F21575}"/>
                </a:ext>
              </a:extLst>
            </p:cNvPr>
            <p:cNvSpPr>
              <a:spLocks/>
            </p:cNvSpPr>
            <p:nvPr/>
          </p:nvSpPr>
          <p:spPr bwMode="gray">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55">
              <a:extLst>
                <a:ext uri="{FF2B5EF4-FFF2-40B4-BE49-F238E27FC236}">
                  <a16:creationId xmlns:a16="http://schemas.microsoft.com/office/drawing/2014/main" xmlns="" id="{A6C4AE89-783F-410A-A979-48A3B20574C7}"/>
                </a:ext>
              </a:extLst>
            </p:cNvPr>
            <p:cNvSpPr>
              <a:spLocks/>
            </p:cNvSpPr>
            <p:nvPr/>
          </p:nvSpPr>
          <p:spPr bwMode="gray">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solidFill>
                <a:srgbClr val="EC7061"/>
              </a:solidFill>
              <a:round/>
              <a:headEnd/>
              <a:tailEn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56">
              <a:extLst>
                <a:ext uri="{FF2B5EF4-FFF2-40B4-BE49-F238E27FC236}">
                  <a16:creationId xmlns:a16="http://schemas.microsoft.com/office/drawing/2014/main" xmlns="" id="{C6AE17E4-B80E-4DEE-AF4E-35DE656E0F8E}"/>
                </a:ext>
              </a:extLst>
            </p:cNvPr>
            <p:cNvSpPr>
              <a:spLocks/>
            </p:cNvSpPr>
            <p:nvPr/>
          </p:nvSpPr>
          <p:spPr bwMode="gray">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solidFill>
                <a:srgbClr val="EC7061"/>
              </a:solid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4" name="组合 1067">
            <a:extLst>
              <a:ext uri="{FF2B5EF4-FFF2-40B4-BE49-F238E27FC236}">
                <a16:creationId xmlns:a16="http://schemas.microsoft.com/office/drawing/2014/main" xmlns="" id="{77C926E5-B049-41D6-BB0D-0605EA37BDF6}"/>
              </a:ext>
            </a:extLst>
          </p:cNvPr>
          <p:cNvGrpSpPr/>
          <p:nvPr/>
        </p:nvGrpSpPr>
        <p:grpSpPr bwMode="gray">
          <a:xfrm>
            <a:off x="6096000" y="3474191"/>
            <a:ext cx="464880" cy="288085"/>
            <a:chOff x="20949188" y="4261905"/>
            <a:chExt cx="1216988" cy="722908"/>
          </a:xfrm>
          <a:solidFill>
            <a:srgbClr val="C8102E"/>
          </a:solidFill>
        </p:grpSpPr>
        <p:sp>
          <p:nvSpPr>
            <p:cNvPr id="65" name="Freeform 53">
              <a:extLst>
                <a:ext uri="{FF2B5EF4-FFF2-40B4-BE49-F238E27FC236}">
                  <a16:creationId xmlns:a16="http://schemas.microsoft.com/office/drawing/2014/main" xmlns="" id="{D41A7B4C-191D-4187-96B3-12C8F2BD5BB8}"/>
                </a:ext>
              </a:extLst>
            </p:cNvPr>
            <p:cNvSpPr>
              <a:spLocks/>
            </p:cNvSpPr>
            <p:nvPr/>
          </p:nvSpPr>
          <p:spPr bwMode="gray">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no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49">
              <a:extLst>
                <a:ext uri="{FF2B5EF4-FFF2-40B4-BE49-F238E27FC236}">
                  <a16:creationId xmlns:a16="http://schemas.microsoft.com/office/drawing/2014/main" xmlns="" id="{EC8CA5FF-30CF-4B25-BEF5-69146E0EBAD5}"/>
                </a:ext>
              </a:extLst>
            </p:cNvPr>
            <p:cNvSpPr>
              <a:spLocks/>
            </p:cNvSpPr>
            <p:nvPr/>
          </p:nvSpPr>
          <p:spPr bwMode="gray">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no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51">
              <a:extLst>
                <a:ext uri="{FF2B5EF4-FFF2-40B4-BE49-F238E27FC236}">
                  <a16:creationId xmlns:a16="http://schemas.microsoft.com/office/drawing/2014/main" xmlns="" id="{CDE1166D-55BA-4375-84E6-4A6D759F95E4}"/>
                </a:ext>
              </a:extLst>
            </p:cNvPr>
            <p:cNvSpPr>
              <a:spLocks/>
            </p:cNvSpPr>
            <p:nvPr/>
          </p:nvSpPr>
          <p:spPr bwMode="gray">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no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55">
              <a:extLst>
                <a:ext uri="{FF2B5EF4-FFF2-40B4-BE49-F238E27FC236}">
                  <a16:creationId xmlns:a16="http://schemas.microsoft.com/office/drawing/2014/main" xmlns="" id="{09E93DCC-2A42-4A45-BAAD-AD8362CEDAA1}"/>
                </a:ext>
              </a:extLst>
            </p:cNvPr>
            <p:cNvSpPr>
              <a:spLocks/>
            </p:cNvSpPr>
            <p:nvPr/>
          </p:nvSpPr>
          <p:spPr bwMode="gray">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noFill/>
              <a:round/>
              <a:headEnd/>
              <a:tailEn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56">
              <a:extLst>
                <a:ext uri="{FF2B5EF4-FFF2-40B4-BE49-F238E27FC236}">
                  <a16:creationId xmlns:a16="http://schemas.microsoft.com/office/drawing/2014/main" xmlns="" id="{1EE0000F-4922-40E5-B76C-922E811C18CD}"/>
                </a:ext>
              </a:extLst>
            </p:cNvPr>
            <p:cNvSpPr>
              <a:spLocks/>
            </p:cNvSpPr>
            <p:nvPr/>
          </p:nvSpPr>
          <p:spPr bwMode="gray">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noFill/>
              <a:prstDash val="solid"/>
              <a:round/>
              <a:headEnd type="none" w="med" len="med"/>
              <a:tailEnd type="none" w="med" len="med"/>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圆角矩形 141">
            <a:extLst>
              <a:ext uri="{FF2B5EF4-FFF2-40B4-BE49-F238E27FC236}">
                <a16:creationId xmlns:a16="http://schemas.microsoft.com/office/drawing/2014/main" xmlns="" id="{ADC1B45A-C94E-4131-A5F1-ED3266BA79FE}"/>
              </a:ext>
            </a:extLst>
          </p:cNvPr>
          <p:cNvSpPr/>
          <p:nvPr/>
        </p:nvSpPr>
        <p:spPr bwMode="gray">
          <a:xfrm>
            <a:off x="4019899" y="5036032"/>
            <a:ext cx="1296388" cy="564620"/>
          </a:xfrm>
          <a:prstGeom prst="roundRect">
            <a:avLst/>
          </a:prstGeom>
          <a:solidFill>
            <a:srgbClr val="30B5C5"/>
          </a:solidFill>
          <a:ln w="12700" cap="flat" cmpd="sng" algn="ctr">
            <a:no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Data cleansing</a:t>
            </a:r>
            <a:endParaRPr lang="en-US" sz="1200" dirty="0">
              <a:solidFill>
                <a:prstClr val="white"/>
              </a:solidFill>
              <a:latin typeface="Huawei Sans" panose="020C0503030203020204" pitchFamily="34" charset="0"/>
            </a:endParaRPr>
          </a:p>
        </p:txBody>
      </p:sp>
      <p:sp>
        <p:nvSpPr>
          <p:cNvPr id="72" name="椭圆 71">
            <a:extLst>
              <a:ext uri="{FF2B5EF4-FFF2-40B4-BE49-F238E27FC236}">
                <a16:creationId xmlns:a16="http://schemas.microsoft.com/office/drawing/2014/main" xmlns="" id="{121B2D46-11E1-4AB1-8B6A-33BFFDD34B33}"/>
              </a:ext>
            </a:extLst>
          </p:cNvPr>
          <p:cNvSpPr/>
          <p:nvPr/>
        </p:nvSpPr>
        <p:spPr bwMode="gray">
          <a:xfrm>
            <a:off x="6630788" y="2442611"/>
            <a:ext cx="345745" cy="339189"/>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a:extLst>
              <a:ext uri="{FF2B5EF4-FFF2-40B4-BE49-F238E27FC236}">
                <a16:creationId xmlns:a16="http://schemas.microsoft.com/office/drawing/2014/main" xmlns="" id="{5785B552-50B7-42E6-82B7-2941E5974ADC}"/>
              </a:ext>
            </a:extLst>
          </p:cNvPr>
          <p:cNvSpPr/>
          <p:nvPr/>
        </p:nvSpPr>
        <p:spPr bwMode="gray">
          <a:xfrm>
            <a:off x="7210118" y="2409563"/>
            <a:ext cx="345745" cy="339189"/>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a:extLst>
              <a:ext uri="{FF2B5EF4-FFF2-40B4-BE49-F238E27FC236}">
                <a16:creationId xmlns:a16="http://schemas.microsoft.com/office/drawing/2014/main" xmlns="" id="{921C6497-08B1-424C-B17D-E5134B41B171}"/>
              </a:ext>
            </a:extLst>
          </p:cNvPr>
          <p:cNvSpPr/>
          <p:nvPr/>
        </p:nvSpPr>
        <p:spPr bwMode="gray">
          <a:xfrm>
            <a:off x="7121396" y="2878712"/>
            <a:ext cx="345745" cy="339189"/>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椭圆 77">
            <a:extLst>
              <a:ext uri="{FF2B5EF4-FFF2-40B4-BE49-F238E27FC236}">
                <a16:creationId xmlns:a16="http://schemas.microsoft.com/office/drawing/2014/main" xmlns="" id="{5686A969-1D70-48E6-97C9-B4AF70732E90}"/>
              </a:ext>
            </a:extLst>
          </p:cNvPr>
          <p:cNvSpPr/>
          <p:nvPr/>
        </p:nvSpPr>
        <p:spPr bwMode="gray">
          <a:xfrm>
            <a:off x="7951000" y="2482374"/>
            <a:ext cx="345745" cy="339189"/>
          </a:xfrm>
          <a:prstGeom prst="ellipse">
            <a:avLst/>
          </a:prstGeom>
          <a:solidFill>
            <a:srgbClr val="FF000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a:extLst>
              <a:ext uri="{FF2B5EF4-FFF2-40B4-BE49-F238E27FC236}">
                <a16:creationId xmlns:a16="http://schemas.microsoft.com/office/drawing/2014/main" xmlns="" id="{B7C486AD-E5C1-4E03-AD8F-088244EB76F1}"/>
              </a:ext>
            </a:extLst>
          </p:cNvPr>
          <p:cNvCxnSpPr>
            <a:cxnSpLocks/>
            <a:stCxn id="72" idx="6"/>
            <a:endCxn id="74" idx="2"/>
          </p:cNvCxnSpPr>
          <p:nvPr/>
        </p:nvCxnSpPr>
        <p:spPr bwMode="gray">
          <a:xfrm flipV="1">
            <a:off x="6976534" y="2579157"/>
            <a:ext cx="233585" cy="33049"/>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箭头连接符 80">
            <a:extLst>
              <a:ext uri="{FF2B5EF4-FFF2-40B4-BE49-F238E27FC236}">
                <a16:creationId xmlns:a16="http://schemas.microsoft.com/office/drawing/2014/main" xmlns="" id="{75CC2F79-2B98-4460-8041-0E19378BDC13}"/>
              </a:ext>
            </a:extLst>
          </p:cNvPr>
          <p:cNvCxnSpPr>
            <a:cxnSpLocks/>
            <a:stCxn id="74" idx="6"/>
            <a:endCxn id="78" idx="2"/>
          </p:cNvCxnSpPr>
          <p:nvPr/>
        </p:nvCxnSpPr>
        <p:spPr bwMode="gray">
          <a:xfrm>
            <a:off x="7555863" y="2579157"/>
            <a:ext cx="395137" cy="72812"/>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箭头连接符 81">
            <a:extLst>
              <a:ext uri="{FF2B5EF4-FFF2-40B4-BE49-F238E27FC236}">
                <a16:creationId xmlns:a16="http://schemas.microsoft.com/office/drawing/2014/main" xmlns="" id="{958E251D-EF61-460B-B5B9-CB177FF26676}"/>
              </a:ext>
            </a:extLst>
          </p:cNvPr>
          <p:cNvCxnSpPr>
            <a:cxnSpLocks/>
            <a:stCxn id="72" idx="5"/>
            <a:endCxn id="76" idx="1"/>
          </p:cNvCxnSpPr>
          <p:nvPr/>
        </p:nvCxnSpPr>
        <p:spPr bwMode="gray">
          <a:xfrm>
            <a:off x="6925901" y="2732127"/>
            <a:ext cx="246129" cy="196257"/>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椭圆 82">
            <a:extLst>
              <a:ext uri="{FF2B5EF4-FFF2-40B4-BE49-F238E27FC236}">
                <a16:creationId xmlns:a16="http://schemas.microsoft.com/office/drawing/2014/main" xmlns="" id="{4BD2192A-AB7B-4E0B-AA92-5D4DA6C0AB89}"/>
              </a:ext>
            </a:extLst>
          </p:cNvPr>
          <p:cNvSpPr/>
          <p:nvPr/>
        </p:nvSpPr>
        <p:spPr bwMode="gray">
          <a:xfrm>
            <a:off x="7723911" y="2993963"/>
            <a:ext cx="345745" cy="339189"/>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箭头连接符 84">
            <a:extLst>
              <a:ext uri="{FF2B5EF4-FFF2-40B4-BE49-F238E27FC236}">
                <a16:creationId xmlns:a16="http://schemas.microsoft.com/office/drawing/2014/main" xmlns="" id="{3C2CFA55-1B7C-462D-9F44-CFAE3E26BB6B}"/>
              </a:ext>
            </a:extLst>
          </p:cNvPr>
          <p:cNvCxnSpPr>
            <a:cxnSpLocks/>
          </p:cNvCxnSpPr>
          <p:nvPr/>
        </p:nvCxnSpPr>
        <p:spPr bwMode="gray">
          <a:xfrm flipV="1">
            <a:off x="7391277" y="2728935"/>
            <a:ext cx="585125" cy="156494"/>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箭头连接符 85">
            <a:extLst>
              <a:ext uri="{FF2B5EF4-FFF2-40B4-BE49-F238E27FC236}">
                <a16:creationId xmlns:a16="http://schemas.microsoft.com/office/drawing/2014/main" xmlns="" id="{EBF88CF4-27B5-4A19-82CF-D100506F0525}"/>
              </a:ext>
            </a:extLst>
          </p:cNvPr>
          <p:cNvCxnSpPr>
            <a:cxnSpLocks/>
            <a:stCxn id="78" idx="4"/>
            <a:endCxn id="83" idx="0"/>
          </p:cNvCxnSpPr>
          <p:nvPr/>
        </p:nvCxnSpPr>
        <p:spPr bwMode="gray">
          <a:xfrm flipH="1">
            <a:off x="7896786" y="2821564"/>
            <a:ext cx="227089" cy="172400"/>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箭头连接符 86">
            <a:extLst>
              <a:ext uri="{FF2B5EF4-FFF2-40B4-BE49-F238E27FC236}">
                <a16:creationId xmlns:a16="http://schemas.microsoft.com/office/drawing/2014/main" xmlns="" id="{28EC7B4C-CEE7-4641-8DE6-254A893F286E}"/>
              </a:ext>
            </a:extLst>
          </p:cNvPr>
          <p:cNvCxnSpPr>
            <a:cxnSpLocks/>
            <a:stCxn id="74" idx="5"/>
            <a:endCxn id="83" idx="1"/>
          </p:cNvCxnSpPr>
          <p:nvPr/>
        </p:nvCxnSpPr>
        <p:spPr bwMode="gray">
          <a:xfrm>
            <a:off x="7505231" y="2699079"/>
            <a:ext cx="269315" cy="344557"/>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箭头连接符 87">
            <a:extLst>
              <a:ext uri="{FF2B5EF4-FFF2-40B4-BE49-F238E27FC236}">
                <a16:creationId xmlns:a16="http://schemas.microsoft.com/office/drawing/2014/main" xmlns="" id="{C7688719-00E6-4CAE-A710-5886666F999C}"/>
              </a:ext>
            </a:extLst>
          </p:cNvPr>
          <p:cNvCxnSpPr>
            <a:cxnSpLocks/>
            <a:stCxn id="76" idx="6"/>
            <a:endCxn id="83" idx="2"/>
          </p:cNvCxnSpPr>
          <p:nvPr/>
        </p:nvCxnSpPr>
        <p:spPr bwMode="gray">
          <a:xfrm>
            <a:off x="7467142" y="3048307"/>
            <a:ext cx="256770" cy="115251"/>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椭圆 88">
            <a:extLst>
              <a:ext uri="{FF2B5EF4-FFF2-40B4-BE49-F238E27FC236}">
                <a16:creationId xmlns:a16="http://schemas.microsoft.com/office/drawing/2014/main" xmlns="" id="{C07035B0-E118-4C68-87BD-D63A33CEE65D}"/>
              </a:ext>
            </a:extLst>
          </p:cNvPr>
          <p:cNvSpPr/>
          <p:nvPr/>
        </p:nvSpPr>
        <p:spPr bwMode="gray">
          <a:xfrm>
            <a:off x="6630788" y="3024079"/>
            <a:ext cx="345745" cy="339189"/>
          </a:xfrm>
          <a:prstGeom prst="ellipse">
            <a:avLst/>
          </a:prstGeom>
          <a:solidFill>
            <a:srgbClr val="92D050"/>
          </a:solidFill>
          <a:ln w="9525" cap="flat" cmpd="sng" algn="ctr">
            <a:solidFill>
              <a:sysClr val="windowText" lastClr="000000"/>
            </a:solidFill>
            <a:prstDash val="solid"/>
            <a:round/>
            <a:headEnd type="none" w="med" len="med"/>
            <a:tailEnd type="none" w="med" len="med"/>
          </a:ln>
          <a:effec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箭头连接符 90">
            <a:extLst>
              <a:ext uri="{FF2B5EF4-FFF2-40B4-BE49-F238E27FC236}">
                <a16:creationId xmlns:a16="http://schemas.microsoft.com/office/drawing/2014/main" xmlns="" id="{896E88AC-BF29-4DF4-A655-9E6FC9891F5E}"/>
              </a:ext>
            </a:extLst>
          </p:cNvPr>
          <p:cNvCxnSpPr>
            <a:cxnSpLocks/>
            <a:stCxn id="76" idx="2"/>
            <a:endCxn id="89" idx="6"/>
          </p:cNvCxnSpPr>
          <p:nvPr/>
        </p:nvCxnSpPr>
        <p:spPr bwMode="gray">
          <a:xfrm flipH="1">
            <a:off x="6976534" y="3048306"/>
            <a:ext cx="144863" cy="145367"/>
          </a:xfrm>
          <a:prstGeom prst="straightConnector1">
            <a:avLst/>
          </a:prstGeom>
          <a:noFill/>
          <a:ln w="9525" cap="flat" cmpd="sng" algn="ctr">
            <a:solidFill>
              <a:sysClr val="windowText" lastClr="00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圆角矩形 163">
            <a:extLst>
              <a:ext uri="{FF2B5EF4-FFF2-40B4-BE49-F238E27FC236}">
                <a16:creationId xmlns:a16="http://schemas.microsoft.com/office/drawing/2014/main" xmlns="" id="{4FDB5853-8851-47CE-89ED-EE210A22A9B3}"/>
              </a:ext>
            </a:extLst>
          </p:cNvPr>
          <p:cNvSpPr/>
          <p:nvPr/>
        </p:nvSpPr>
        <p:spPr bwMode="gray">
          <a:xfrm>
            <a:off x="5425623" y="5036032"/>
            <a:ext cx="1296388" cy="564620"/>
          </a:xfrm>
          <a:prstGeom prst="roundRect">
            <a:avLst/>
          </a:prstGeom>
          <a:solidFill>
            <a:srgbClr val="30B5C5"/>
          </a:solidFill>
          <a:ln w="12700" cap="flat" cmpd="sng" algn="ctr">
            <a:no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AI-based exception identification</a:t>
            </a:r>
            <a:endParaRPr lang="en-US" sz="1200" dirty="0">
              <a:solidFill>
                <a:prstClr val="white"/>
              </a:solidFill>
              <a:latin typeface="Huawei Sans" panose="020C0503030203020204" pitchFamily="34" charset="0"/>
            </a:endParaRPr>
          </a:p>
        </p:txBody>
      </p:sp>
      <p:sp>
        <p:nvSpPr>
          <p:cNvPr id="93" name="圆角矩形 164">
            <a:extLst>
              <a:ext uri="{FF2B5EF4-FFF2-40B4-BE49-F238E27FC236}">
                <a16:creationId xmlns:a16="http://schemas.microsoft.com/office/drawing/2014/main" xmlns="" id="{643F9821-D0A6-4459-8205-64F7EC8626DC}"/>
              </a:ext>
            </a:extLst>
          </p:cNvPr>
          <p:cNvSpPr/>
          <p:nvPr/>
        </p:nvSpPr>
        <p:spPr bwMode="gray">
          <a:xfrm>
            <a:off x="6831347" y="5036032"/>
            <a:ext cx="1437607" cy="564620"/>
          </a:xfrm>
          <a:prstGeom prst="roundRect">
            <a:avLst/>
          </a:prstGeom>
          <a:solidFill>
            <a:srgbClr val="30B5C5"/>
          </a:solidFill>
          <a:ln w="12700" cap="flat" cmpd="sng" algn="ctr">
            <a:noFill/>
            <a:prstDash val="solid"/>
            <a:miter lim="800000"/>
          </a:ln>
          <a:effectLst/>
        </p:spPr>
        <p:txBody>
          <a:bodyPr rtlCol="0" anchor="ctr"/>
          <a:lstStyle/>
          <a:p>
            <a:pPr marL="0" marR="0" lvl="0" indent="0" algn="ctr" defTabSz="685859"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Network object modeling</a:t>
            </a:r>
            <a:endParaRPr lang="en-US" sz="1200" dirty="0">
              <a:solidFill>
                <a:prstClr val="white"/>
              </a:solidFill>
              <a:latin typeface="Huawei Sans" panose="020C0503030203020204" pitchFamily="34" charset="0"/>
            </a:endParaRPr>
          </a:p>
        </p:txBody>
      </p:sp>
      <p:sp>
        <p:nvSpPr>
          <p:cNvPr id="94" name="左大括号 93">
            <a:extLst>
              <a:ext uri="{FF2B5EF4-FFF2-40B4-BE49-F238E27FC236}">
                <a16:creationId xmlns:a16="http://schemas.microsoft.com/office/drawing/2014/main" xmlns="" id="{97AF72F0-6484-40F1-958F-9309865E75D1}"/>
              </a:ext>
            </a:extLst>
          </p:cNvPr>
          <p:cNvSpPr/>
          <p:nvPr/>
        </p:nvSpPr>
        <p:spPr bwMode="gray">
          <a:xfrm>
            <a:off x="6591773" y="3490377"/>
            <a:ext cx="257348" cy="869094"/>
          </a:xfrm>
          <a:prstGeom prst="leftBrace">
            <a:avLst>
              <a:gd name="adj1" fmla="val 25208"/>
              <a:gd name="adj2" fmla="val 50000"/>
            </a:avLst>
          </a:prstGeom>
          <a:noFill/>
          <a:ln w="19050" cap="flat" cmpd="sng" algn="ctr">
            <a:solidFill>
              <a:sysClr val="window" lastClr="FFFFFF">
                <a:lumMod val="65000"/>
              </a:sysClr>
            </a:solidFill>
            <a:prstDash val="solid"/>
          </a:ln>
          <a:effectLst/>
        </p:spPr>
        <p:txBody>
          <a:bodyPr rtlCol="0" anchor="ctr"/>
          <a:lstStyle/>
          <a:p>
            <a:pPr algn="ctr" defTabSz="1219272"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0" name="组合 89">
            <a:extLst>
              <a:ext uri="{FF2B5EF4-FFF2-40B4-BE49-F238E27FC236}">
                <a16:creationId xmlns="" xmlns:a16="http://schemas.microsoft.com/office/drawing/2014/main" id="{18BAD502-4EC5-4653-802D-0538217FF216}"/>
              </a:ext>
            </a:extLst>
          </p:cNvPr>
          <p:cNvGrpSpPr/>
          <p:nvPr/>
        </p:nvGrpSpPr>
        <p:grpSpPr bwMode="gray">
          <a:xfrm>
            <a:off x="3871197" y="3498239"/>
            <a:ext cx="343031" cy="343143"/>
            <a:chOff x="12694526" y="4148711"/>
            <a:chExt cx="845459" cy="845472"/>
          </a:xfrm>
        </p:grpSpPr>
        <p:sp>
          <p:nvSpPr>
            <p:cNvPr id="100" name="椭圆 99">
              <a:extLst>
                <a:ext uri="{FF2B5EF4-FFF2-40B4-BE49-F238E27FC236}">
                  <a16:creationId xmlns="" xmlns:a16="http://schemas.microsoft.com/office/drawing/2014/main" id="{0525A635-9D86-47C8-8C97-4E737DFA7851}"/>
                </a:ext>
              </a:extLst>
            </p:cNvPr>
            <p:cNvSpPr/>
            <p:nvPr/>
          </p:nvSpPr>
          <p:spPr bwMode="gray">
            <a:xfrm flipH="1">
              <a:off x="12694526" y="4148711"/>
              <a:ext cx="845459" cy="845472"/>
            </a:xfrm>
            <a:prstGeom prst="ellipse">
              <a:avLst/>
            </a:prstGeom>
            <a:solidFill>
              <a:srgbClr val="EC7061"/>
            </a:solidFill>
            <a:ln w="25400" cap="flat" cmpd="sng" algn="ctr">
              <a:noFill/>
              <a:prstDash val="solid"/>
            </a:ln>
            <a:effectLst/>
          </p:spPr>
          <p:txBody>
            <a:bodyPr rtlCol="0" anchor="ctr"/>
            <a:lstStyle/>
            <a:p>
              <a:pPr algn="ctr" defTabSz="386703" fontAlgn="ctr">
                <a:defRPr/>
              </a:pPr>
              <a:endParaRPr lang="en-US" altLang="zh-CN" sz="1000" kern="0" dirty="0">
                <a:solidFill>
                  <a:srgbClr val="1D1D1A"/>
                </a:solidFill>
                <a:latin typeface="Huawei Sans" panose="020C0503030203020204" pitchFamily="34" charset="0"/>
                <a:cs typeface="+mn-ea"/>
                <a:sym typeface="Huawei Sans" panose="020C0503030203020204" pitchFamily="34" charset="0"/>
              </a:endParaRPr>
            </a:p>
          </p:txBody>
        </p:sp>
        <p:sp>
          <p:nvSpPr>
            <p:cNvPr id="102" name="Freeform 10">
              <a:extLst>
                <a:ext uri="{FF2B5EF4-FFF2-40B4-BE49-F238E27FC236}">
                  <a16:creationId xmlns="" xmlns:a16="http://schemas.microsoft.com/office/drawing/2014/main" id="{1C237055-E3A2-43D3-B827-C5300F3C973B}"/>
                </a:ext>
              </a:extLst>
            </p:cNvPr>
            <p:cNvSpPr>
              <a:spLocks noEditPoints="1"/>
            </p:cNvSpPr>
            <p:nvPr/>
          </p:nvSpPr>
          <p:spPr bwMode="gray">
            <a:xfrm flipH="1">
              <a:off x="12873185" y="4272463"/>
              <a:ext cx="488144" cy="551151"/>
            </a:xfrm>
            <a:custGeom>
              <a:avLst/>
              <a:gdLst>
                <a:gd name="T0" fmla="*/ 978 w 1066"/>
                <a:gd name="T1" fmla="*/ 1204 h 1204"/>
                <a:gd name="T2" fmla="*/ 448 w 1066"/>
                <a:gd name="T3" fmla="*/ 1204 h 1204"/>
                <a:gd name="T4" fmla="*/ 422 w 1066"/>
                <a:gd name="T5" fmla="*/ 1061 h 1204"/>
                <a:gd name="T6" fmla="*/ 398 w 1066"/>
                <a:gd name="T7" fmla="*/ 1040 h 1204"/>
                <a:gd name="T8" fmla="*/ 189 w 1066"/>
                <a:gd name="T9" fmla="*/ 1041 h 1204"/>
                <a:gd name="T10" fmla="*/ 146 w 1066"/>
                <a:gd name="T11" fmla="*/ 1002 h 1204"/>
                <a:gd name="T12" fmla="*/ 150 w 1066"/>
                <a:gd name="T13" fmla="*/ 928 h 1204"/>
                <a:gd name="T14" fmla="*/ 154 w 1066"/>
                <a:gd name="T15" fmla="*/ 857 h 1204"/>
                <a:gd name="T16" fmla="*/ 124 w 1066"/>
                <a:gd name="T17" fmla="*/ 846 h 1204"/>
                <a:gd name="T18" fmla="*/ 112 w 1066"/>
                <a:gd name="T19" fmla="*/ 824 h 1204"/>
                <a:gd name="T20" fmla="*/ 94 w 1066"/>
                <a:gd name="T21" fmla="*/ 721 h 1204"/>
                <a:gd name="T22" fmla="*/ 81 w 1066"/>
                <a:gd name="T23" fmla="*/ 713 h 1204"/>
                <a:gd name="T24" fmla="*/ 30 w 1066"/>
                <a:gd name="T25" fmla="*/ 703 h 1204"/>
                <a:gd name="T26" fmla="*/ 20 w 1066"/>
                <a:gd name="T27" fmla="*/ 663 h 1204"/>
                <a:gd name="T28" fmla="*/ 79 w 1066"/>
                <a:gd name="T29" fmla="*/ 605 h 1204"/>
                <a:gd name="T30" fmla="*/ 112 w 1066"/>
                <a:gd name="T31" fmla="*/ 487 h 1204"/>
                <a:gd name="T32" fmla="*/ 244 w 1066"/>
                <a:gd name="T33" fmla="*/ 134 h 1204"/>
                <a:gd name="T34" fmla="*/ 614 w 1066"/>
                <a:gd name="T35" fmla="*/ 8 h 1204"/>
                <a:gd name="T36" fmla="*/ 999 w 1066"/>
                <a:gd name="T37" fmla="*/ 217 h 1204"/>
                <a:gd name="T38" fmla="*/ 1061 w 1066"/>
                <a:gd name="T39" fmla="*/ 438 h 1204"/>
                <a:gd name="T40" fmla="*/ 942 w 1066"/>
                <a:gd name="T41" fmla="*/ 800 h 1204"/>
                <a:gd name="T42" fmla="*/ 931 w 1066"/>
                <a:gd name="T43" fmla="*/ 852 h 1204"/>
                <a:gd name="T44" fmla="*/ 977 w 1066"/>
                <a:gd name="T45" fmla="*/ 1186 h 1204"/>
                <a:gd name="T46" fmla="*/ 978 w 1066"/>
                <a:gd name="T47" fmla="*/ 1204 h 1204"/>
                <a:gd name="T48" fmla="*/ 596 w 1066"/>
                <a:gd name="T49" fmla="*/ 502 h 1204"/>
                <a:gd name="T50" fmla="*/ 724 w 1066"/>
                <a:gd name="T51" fmla="*/ 575 h 1204"/>
                <a:gd name="T52" fmla="*/ 733 w 1066"/>
                <a:gd name="T53" fmla="*/ 592 h 1204"/>
                <a:gd name="T54" fmla="*/ 770 w 1066"/>
                <a:gd name="T55" fmla="*/ 640 h 1204"/>
                <a:gd name="T56" fmla="*/ 821 w 1066"/>
                <a:gd name="T57" fmla="*/ 618 h 1204"/>
                <a:gd name="T58" fmla="*/ 815 w 1066"/>
                <a:gd name="T59" fmla="*/ 560 h 1204"/>
                <a:gd name="T60" fmla="*/ 757 w 1066"/>
                <a:gd name="T61" fmla="*/ 553 h 1204"/>
                <a:gd name="T62" fmla="*/ 741 w 1066"/>
                <a:gd name="T63" fmla="*/ 555 h 1204"/>
                <a:gd name="T64" fmla="*/ 615 w 1066"/>
                <a:gd name="T65" fmla="*/ 484 h 1204"/>
                <a:gd name="T66" fmla="*/ 627 w 1066"/>
                <a:gd name="T67" fmla="*/ 350 h 1204"/>
                <a:gd name="T68" fmla="*/ 630 w 1066"/>
                <a:gd name="T69" fmla="*/ 338 h 1204"/>
                <a:gd name="T70" fmla="*/ 694 w 1066"/>
                <a:gd name="T71" fmla="*/ 300 h 1204"/>
                <a:gd name="T72" fmla="*/ 710 w 1066"/>
                <a:gd name="T73" fmla="*/ 321 h 1204"/>
                <a:gd name="T74" fmla="*/ 834 w 1066"/>
                <a:gd name="T75" fmla="*/ 339 h 1204"/>
                <a:gd name="T76" fmla="*/ 870 w 1066"/>
                <a:gd name="T77" fmla="*/ 217 h 1204"/>
                <a:gd name="T78" fmla="*/ 759 w 1066"/>
                <a:gd name="T79" fmla="*/ 160 h 1204"/>
                <a:gd name="T80" fmla="*/ 682 w 1066"/>
                <a:gd name="T81" fmla="*/ 261 h 1204"/>
                <a:gd name="T82" fmla="*/ 674 w 1066"/>
                <a:gd name="T83" fmla="*/ 278 h 1204"/>
                <a:gd name="T84" fmla="*/ 609 w 1066"/>
                <a:gd name="T85" fmla="*/ 317 h 1204"/>
                <a:gd name="T86" fmla="*/ 394 w 1066"/>
                <a:gd name="T87" fmla="*/ 292 h 1204"/>
                <a:gd name="T88" fmla="*/ 378 w 1066"/>
                <a:gd name="T89" fmla="*/ 494 h 1204"/>
                <a:gd name="T90" fmla="*/ 596 w 1066"/>
                <a:gd name="T91" fmla="*/ 502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6" h="1204">
                  <a:moveTo>
                    <a:pt x="978" y="1204"/>
                  </a:moveTo>
                  <a:cubicBezTo>
                    <a:pt x="801" y="1204"/>
                    <a:pt x="625" y="1204"/>
                    <a:pt x="448" y="1204"/>
                  </a:cubicBezTo>
                  <a:cubicBezTo>
                    <a:pt x="439" y="1156"/>
                    <a:pt x="430" y="1109"/>
                    <a:pt x="422" y="1061"/>
                  </a:cubicBezTo>
                  <a:cubicBezTo>
                    <a:pt x="420" y="1046"/>
                    <a:pt x="415" y="1040"/>
                    <a:pt x="398" y="1040"/>
                  </a:cubicBezTo>
                  <a:cubicBezTo>
                    <a:pt x="329" y="1041"/>
                    <a:pt x="259" y="1041"/>
                    <a:pt x="189" y="1041"/>
                  </a:cubicBezTo>
                  <a:cubicBezTo>
                    <a:pt x="162" y="1041"/>
                    <a:pt x="147" y="1030"/>
                    <a:pt x="146" y="1002"/>
                  </a:cubicBezTo>
                  <a:cubicBezTo>
                    <a:pt x="145" y="978"/>
                    <a:pt x="148" y="953"/>
                    <a:pt x="150" y="928"/>
                  </a:cubicBezTo>
                  <a:cubicBezTo>
                    <a:pt x="103" y="894"/>
                    <a:pt x="103" y="889"/>
                    <a:pt x="154" y="857"/>
                  </a:cubicBezTo>
                  <a:cubicBezTo>
                    <a:pt x="145" y="854"/>
                    <a:pt x="133" y="852"/>
                    <a:pt x="124" y="846"/>
                  </a:cubicBezTo>
                  <a:cubicBezTo>
                    <a:pt x="118" y="842"/>
                    <a:pt x="111" y="831"/>
                    <a:pt x="112" y="824"/>
                  </a:cubicBezTo>
                  <a:cubicBezTo>
                    <a:pt x="118" y="787"/>
                    <a:pt x="102" y="755"/>
                    <a:pt x="94" y="721"/>
                  </a:cubicBezTo>
                  <a:cubicBezTo>
                    <a:pt x="93" y="717"/>
                    <a:pt x="86" y="714"/>
                    <a:pt x="81" y="713"/>
                  </a:cubicBezTo>
                  <a:cubicBezTo>
                    <a:pt x="64" y="709"/>
                    <a:pt x="46" y="708"/>
                    <a:pt x="30" y="703"/>
                  </a:cubicBezTo>
                  <a:cubicBezTo>
                    <a:pt x="2" y="695"/>
                    <a:pt x="0" y="682"/>
                    <a:pt x="20" y="663"/>
                  </a:cubicBezTo>
                  <a:cubicBezTo>
                    <a:pt x="40" y="644"/>
                    <a:pt x="60" y="625"/>
                    <a:pt x="79" y="605"/>
                  </a:cubicBezTo>
                  <a:cubicBezTo>
                    <a:pt x="111" y="572"/>
                    <a:pt x="120" y="532"/>
                    <a:pt x="112" y="487"/>
                  </a:cubicBezTo>
                  <a:cubicBezTo>
                    <a:pt x="87" y="344"/>
                    <a:pt x="133" y="227"/>
                    <a:pt x="244" y="134"/>
                  </a:cubicBezTo>
                  <a:cubicBezTo>
                    <a:pt x="351" y="43"/>
                    <a:pt x="474" y="0"/>
                    <a:pt x="614" y="8"/>
                  </a:cubicBezTo>
                  <a:cubicBezTo>
                    <a:pt x="774" y="17"/>
                    <a:pt x="907" y="81"/>
                    <a:pt x="999" y="217"/>
                  </a:cubicBezTo>
                  <a:cubicBezTo>
                    <a:pt x="1044" y="283"/>
                    <a:pt x="1066" y="358"/>
                    <a:pt x="1061" y="438"/>
                  </a:cubicBezTo>
                  <a:cubicBezTo>
                    <a:pt x="1053" y="569"/>
                    <a:pt x="1020" y="692"/>
                    <a:pt x="942" y="800"/>
                  </a:cubicBezTo>
                  <a:cubicBezTo>
                    <a:pt x="930" y="817"/>
                    <a:pt x="928" y="833"/>
                    <a:pt x="931" y="852"/>
                  </a:cubicBezTo>
                  <a:cubicBezTo>
                    <a:pt x="946" y="963"/>
                    <a:pt x="962" y="1075"/>
                    <a:pt x="977" y="1186"/>
                  </a:cubicBezTo>
                  <a:cubicBezTo>
                    <a:pt x="978" y="1191"/>
                    <a:pt x="978" y="1197"/>
                    <a:pt x="978" y="1204"/>
                  </a:cubicBezTo>
                  <a:close/>
                  <a:moveTo>
                    <a:pt x="596" y="502"/>
                  </a:moveTo>
                  <a:cubicBezTo>
                    <a:pt x="639" y="527"/>
                    <a:pt x="682" y="550"/>
                    <a:pt x="724" y="575"/>
                  </a:cubicBezTo>
                  <a:cubicBezTo>
                    <a:pt x="728" y="578"/>
                    <a:pt x="732" y="586"/>
                    <a:pt x="733" y="592"/>
                  </a:cubicBezTo>
                  <a:cubicBezTo>
                    <a:pt x="734" y="617"/>
                    <a:pt x="747" y="634"/>
                    <a:pt x="770" y="640"/>
                  </a:cubicBezTo>
                  <a:cubicBezTo>
                    <a:pt x="789" y="645"/>
                    <a:pt x="811" y="635"/>
                    <a:pt x="821" y="618"/>
                  </a:cubicBezTo>
                  <a:cubicBezTo>
                    <a:pt x="832" y="600"/>
                    <a:pt x="829" y="576"/>
                    <a:pt x="815" y="560"/>
                  </a:cubicBezTo>
                  <a:cubicBezTo>
                    <a:pt x="799" y="544"/>
                    <a:pt x="780" y="541"/>
                    <a:pt x="757" y="553"/>
                  </a:cubicBezTo>
                  <a:cubicBezTo>
                    <a:pt x="752" y="555"/>
                    <a:pt x="744" y="558"/>
                    <a:pt x="741" y="555"/>
                  </a:cubicBezTo>
                  <a:cubicBezTo>
                    <a:pt x="698" y="532"/>
                    <a:pt x="657" y="508"/>
                    <a:pt x="615" y="484"/>
                  </a:cubicBezTo>
                  <a:cubicBezTo>
                    <a:pt x="643" y="424"/>
                    <a:pt x="643" y="414"/>
                    <a:pt x="627" y="350"/>
                  </a:cubicBezTo>
                  <a:cubicBezTo>
                    <a:pt x="627" y="346"/>
                    <a:pt x="627" y="340"/>
                    <a:pt x="630" y="338"/>
                  </a:cubicBezTo>
                  <a:cubicBezTo>
                    <a:pt x="651" y="325"/>
                    <a:pt x="672" y="312"/>
                    <a:pt x="694" y="300"/>
                  </a:cubicBezTo>
                  <a:cubicBezTo>
                    <a:pt x="700" y="309"/>
                    <a:pt x="705" y="315"/>
                    <a:pt x="710" y="321"/>
                  </a:cubicBezTo>
                  <a:cubicBezTo>
                    <a:pt x="743" y="357"/>
                    <a:pt x="795" y="364"/>
                    <a:pt x="834" y="339"/>
                  </a:cubicBezTo>
                  <a:cubicBezTo>
                    <a:pt x="874" y="313"/>
                    <a:pt x="889" y="261"/>
                    <a:pt x="870" y="217"/>
                  </a:cubicBezTo>
                  <a:cubicBezTo>
                    <a:pt x="851" y="174"/>
                    <a:pt x="804" y="149"/>
                    <a:pt x="759" y="160"/>
                  </a:cubicBezTo>
                  <a:cubicBezTo>
                    <a:pt x="711" y="172"/>
                    <a:pt x="680" y="213"/>
                    <a:pt x="682" y="261"/>
                  </a:cubicBezTo>
                  <a:cubicBezTo>
                    <a:pt x="682" y="267"/>
                    <a:pt x="679" y="275"/>
                    <a:pt x="674" y="278"/>
                  </a:cubicBezTo>
                  <a:cubicBezTo>
                    <a:pt x="653" y="292"/>
                    <a:pt x="631" y="304"/>
                    <a:pt x="609" y="317"/>
                  </a:cubicBezTo>
                  <a:cubicBezTo>
                    <a:pt x="542" y="232"/>
                    <a:pt x="445" y="246"/>
                    <a:pt x="394" y="292"/>
                  </a:cubicBezTo>
                  <a:cubicBezTo>
                    <a:pt x="335" y="344"/>
                    <a:pt x="328" y="433"/>
                    <a:pt x="378" y="494"/>
                  </a:cubicBezTo>
                  <a:cubicBezTo>
                    <a:pt x="433" y="560"/>
                    <a:pt x="516" y="563"/>
                    <a:pt x="596" y="502"/>
                  </a:cubicBezTo>
                  <a:close/>
                </a:path>
              </a:pathLst>
            </a:custGeom>
            <a:solidFill>
              <a:srgbClr val="FFFFFF"/>
            </a:solidFill>
            <a:ln>
              <a:noFill/>
            </a:ln>
          </p:spPr>
          <p:txBody>
            <a:bodyPr vert="horz" wrap="square" lIns="19355" tIns="9677" rIns="19355" bIns="9677" numCol="1" anchor="t" anchorCtr="0" compatLnSpc="1"/>
            <a:lstStyle/>
            <a:p>
              <a:pPr defTabSz="386703" fontAlgn="ctr">
                <a:defRPr/>
              </a:pPr>
              <a:endParaRPr lang="en-US" altLang="zh-CN" sz="1000" kern="0" dirty="0">
                <a:solidFill>
                  <a:srgbClr val="1D1D1A"/>
                </a:solidFill>
                <a:latin typeface="Huawei Sans" panose="020C0503030203020204" pitchFamily="34" charset="0"/>
                <a:cs typeface="+mn-ea"/>
                <a:sym typeface="Huawei Sans" panose="020C0503030203020204" pitchFamily="34" charset="0"/>
              </a:endParaRPr>
            </a:p>
          </p:txBody>
        </p:sp>
      </p:grpSp>
      <p:sp>
        <p:nvSpPr>
          <p:cNvPr id="105" name="左中括号 104"/>
          <p:cNvSpPr/>
          <p:nvPr/>
        </p:nvSpPr>
        <p:spPr bwMode="gray">
          <a:xfrm>
            <a:off x="4320905" y="3297263"/>
            <a:ext cx="161065" cy="738572"/>
          </a:xfrm>
          <a:prstGeom prst="leftBracket">
            <a:avLst>
              <a:gd name="adj" fmla="val 42124"/>
            </a:avLst>
          </a:prstGeom>
          <a:noFill/>
          <a:ln w="19050" cap="flat" cmpd="sng" algn="ctr">
            <a:solidFill>
              <a:srgbClr val="EC7061"/>
            </a:solidFill>
            <a:prstDash val="solid"/>
            <a:miter lim="800000"/>
          </a:ln>
          <a:effectLst/>
        </p:spPr>
        <p:txBody>
          <a:bodyPr rtlCol="0" anchor="ctr"/>
          <a:lstStyle/>
          <a:p>
            <a:pPr algn="ctr" fontAlgn="ctr">
              <a:defRPr/>
            </a:pPr>
            <a:endParaRPr lang="en-US" altLang="zh-CN" kern="0" dirty="0" smtClean="0">
              <a:solidFill>
                <a:srgbClr val="1D1D1A"/>
              </a:solidFill>
              <a:latin typeface="Huawei Sans" panose="020C0503030203020204" pitchFamily="34" charset="0"/>
              <a:cs typeface="+mn-ea"/>
              <a:sym typeface="Huawei Sans" panose="020C0503030203020204" pitchFamily="34" charset="0"/>
            </a:endParaRPr>
          </a:p>
        </p:txBody>
      </p:sp>
      <p:cxnSp>
        <p:nvCxnSpPr>
          <p:cNvPr id="106" name="直接连接符 105"/>
          <p:cNvCxnSpPr>
            <a:stCxn id="100" idx="2"/>
            <a:endCxn id="105" idx="1"/>
          </p:cNvCxnSpPr>
          <p:nvPr/>
        </p:nvCxnSpPr>
        <p:spPr bwMode="gray">
          <a:xfrm flipV="1">
            <a:off x="4214228" y="3666549"/>
            <a:ext cx="106677" cy="3262"/>
          </a:xfrm>
          <a:prstGeom prst="line">
            <a:avLst/>
          </a:prstGeom>
          <a:noFill/>
          <a:ln w="19050" cap="flat" cmpd="sng" algn="ctr">
            <a:solidFill>
              <a:srgbClr val="EC7061"/>
            </a:solidFill>
            <a:prstDash val="solid"/>
            <a:miter lim="800000"/>
          </a:ln>
          <a:effectLst/>
        </p:spPr>
      </p:cxnSp>
      <p:sp>
        <p:nvSpPr>
          <p:cNvPr id="107" name="左中括号 106"/>
          <p:cNvSpPr/>
          <p:nvPr/>
        </p:nvSpPr>
        <p:spPr bwMode="gray">
          <a:xfrm>
            <a:off x="4489268" y="3114418"/>
            <a:ext cx="140265" cy="394586"/>
          </a:xfrm>
          <a:prstGeom prst="leftBracket">
            <a:avLst>
              <a:gd name="adj" fmla="val 36084"/>
            </a:avLst>
          </a:prstGeom>
          <a:noFill/>
          <a:ln w="19050" cap="flat" cmpd="sng" algn="ctr">
            <a:solidFill>
              <a:srgbClr val="EC7061"/>
            </a:solidFill>
            <a:prstDash val="solid"/>
            <a:miter lim="800000"/>
          </a:ln>
          <a:effectLst/>
        </p:spPr>
        <p:txBody>
          <a:bodyPr rtlCol="0" anchor="ctr"/>
          <a:lstStyle/>
          <a:p>
            <a:pPr algn="ctr" fontAlgn="ctr">
              <a:defRPr/>
            </a:pPr>
            <a:endParaRPr lang="en-US" altLang="zh-CN" kern="0" dirty="0" smtClean="0">
              <a:solidFill>
                <a:srgbClr val="1D1D1A"/>
              </a:solidFill>
              <a:latin typeface="Huawei Sans" panose="020C0503030203020204" pitchFamily="34" charset="0"/>
              <a:cs typeface="+mn-ea"/>
              <a:sym typeface="Huawei Sans" panose="020C0503030203020204" pitchFamily="34" charset="0"/>
            </a:endParaRPr>
          </a:p>
        </p:txBody>
      </p:sp>
      <p:sp>
        <p:nvSpPr>
          <p:cNvPr id="108" name="圆角矩形 107"/>
          <p:cNvSpPr/>
          <p:nvPr/>
        </p:nvSpPr>
        <p:spPr bwMode="gray">
          <a:xfrm>
            <a:off x="4637993" y="3000506"/>
            <a:ext cx="1365874" cy="227824"/>
          </a:xfrm>
          <a:prstGeom prst="roundRect">
            <a:avLst/>
          </a:prstGeom>
          <a:noFill/>
          <a:ln w="12700" cap="flat" cmpd="sng" algn="ctr">
            <a:solidFill>
              <a:srgbClr val="EC7061"/>
            </a:solidFill>
            <a:prstDash val="solid"/>
            <a:miter lim="800000"/>
          </a:ln>
          <a:effectLst/>
        </p:spPr>
        <p:txBody>
          <a:bodyPr lIns="0" tIns="0" rIns="0" bIns="0" rtlCol="0" anchor="ctr"/>
          <a:lstStyle/>
          <a:p>
            <a:pPr algn="ctr" fontAlgn="ctr">
              <a:defRPr/>
            </a:pPr>
            <a:r>
              <a:rPr lang="en-US" sz="1200" dirty="0" smtClean="0">
                <a:solidFill>
                  <a:srgbClr val="1D1D1A"/>
                </a:solidFill>
                <a:latin typeface="Huawei Sans" panose="020C0503030203020204" pitchFamily="34" charset="0"/>
              </a:rPr>
              <a:t>Knowledge point 1</a:t>
            </a:r>
            <a:endParaRPr lang="en-US" altLang="zh-CN" sz="1200" kern="0" dirty="0" smtClean="0">
              <a:solidFill>
                <a:srgbClr val="1D1D1A"/>
              </a:solidFill>
              <a:latin typeface="Huawei Sans" panose="020C0503030203020204" pitchFamily="34" charset="0"/>
              <a:cs typeface="+mn-ea"/>
              <a:sym typeface="Huawei Sans" panose="020C0503030203020204" pitchFamily="34" charset="0"/>
            </a:endParaRPr>
          </a:p>
        </p:txBody>
      </p:sp>
      <p:sp>
        <p:nvSpPr>
          <p:cNvPr id="109" name="圆角矩形 108"/>
          <p:cNvSpPr/>
          <p:nvPr/>
        </p:nvSpPr>
        <p:spPr bwMode="gray">
          <a:xfrm>
            <a:off x="4638353" y="3371928"/>
            <a:ext cx="1365874" cy="227824"/>
          </a:xfrm>
          <a:prstGeom prst="roundRect">
            <a:avLst/>
          </a:prstGeom>
          <a:solidFill>
            <a:srgbClr val="EC7061"/>
          </a:solidFill>
          <a:ln w="12700" cap="flat" cmpd="sng" algn="ctr">
            <a:solidFill>
              <a:srgbClr val="EC7061"/>
            </a:solidFill>
            <a:prstDash val="solid"/>
            <a:miter lim="800000"/>
          </a:ln>
          <a:effectLst/>
        </p:spPr>
        <p:txBody>
          <a:bodyPr lIns="0" tIns="0" rIns="0" bIns="0" rtlCol="0" anchor="ctr"/>
          <a:lstStyle/>
          <a:p>
            <a:pPr algn="ctr" fontAlgn="ctr">
              <a:defRPr/>
            </a:pPr>
            <a:r>
              <a:rPr lang="en-US" sz="1200" dirty="0" smtClean="0">
                <a:solidFill>
                  <a:srgbClr val="FFFFFF"/>
                </a:solidFill>
                <a:latin typeface="Huawei Sans" panose="020C0503030203020204" pitchFamily="34" charset="0"/>
              </a:rPr>
              <a:t>Knowledge point 2</a:t>
            </a:r>
            <a:endParaRPr lang="en-US" altLang="zh-CN" sz="1200" kern="0" dirty="0" smtClean="0">
              <a:solidFill>
                <a:srgbClr val="FFFFFF"/>
              </a:solidFill>
              <a:latin typeface="Huawei Sans" panose="020C0503030203020204" pitchFamily="34" charset="0"/>
              <a:cs typeface="+mn-ea"/>
              <a:sym typeface="Huawei Sans" panose="020C0503030203020204" pitchFamily="34" charset="0"/>
            </a:endParaRPr>
          </a:p>
        </p:txBody>
      </p:sp>
      <p:sp>
        <p:nvSpPr>
          <p:cNvPr id="110" name="圆角矩形 109"/>
          <p:cNvSpPr/>
          <p:nvPr/>
        </p:nvSpPr>
        <p:spPr bwMode="gray">
          <a:xfrm>
            <a:off x="4638355" y="3743348"/>
            <a:ext cx="1365874" cy="227824"/>
          </a:xfrm>
          <a:prstGeom prst="roundRect">
            <a:avLst/>
          </a:prstGeom>
          <a:noFill/>
          <a:ln w="12700" cap="flat" cmpd="sng" algn="ctr">
            <a:solidFill>
              <a:srgbClr val="EC7061"/>
            </a:solidFill>
            <a:prstDash val="solid"/>
            <a:miter lim="800000"/>
          </a:ln>
          <a:effectLst/>
        </p:spPr>
        <p:txBody>
          <a:bodyPr lIns="0" tIns="0" rIns="0" bIns="0" rtlCol="0" anchor="ctr"/>
          <a:lstStyle/>
          <a:p>
            <a:pPr algn="ctr" fontAlgn="ctr"/>
            <a:r>
              <a:rPr lang="en-US" sz="1200" dirty="0" smtClean="0">
                <a:solidFill>
                  <a:srgbClr val="1D1D1A"/>
                </a:solidFill>
                <a:latin typeface="Huawei Sans" panose="020C0503030203020204" pitchFamily="34" charset="0"/>
              </a:rPr>
              <a:t>Knowledge point 3</a:t>
            </a:r>
            <a:endParaRPr lang="en-US" altLang="zh-CN" sz="1200" kern="0" dirty="0">
              <a:solidFill>
                <a:srgbClr val="1D1D1A"/>
              </a:solidFill>
              <a:latin typeface="Huawei Sans" panose="020C0503030203020204" pitchFamily="34" charset="0"/>
              <a:cs typeface="+mn-ea"/>
              <a:sym typeface="Huawei Sans" panose="020C0503030203020204" pitchFamily="34" charset="0"/>
            </a:endParaRPr>
          </a:p>
        </p:txBody>
      </p:sp>
      <p:sp>
        <p:nvSpPr>
          <p:cNvPr id="111" name="圆角矩形 110"/>
          <p:cNvSpPr/>
          <p:nvPr/>
        </p:nvSpPr>
        <p:spPr bwMode="gray">
          <a:xfrm>
            <a:off x="4638355" y="4114769"/>
            <a:ext cx="1365874" cy="227824"/>
          </a:xfrm>
          <a:prstGeom prst="roundRect">
            <a:avLst/>
          </a:prstGeom>
          <a:noFill/>
          <a:ln w="12700" cap="flat" cmpd="sng" algn="ctr">
            <a:solidFill>
              <a:srgbClr val="EC7061"/>
            </a:solidFill>
            <a:prstDash val="solid"/>
            <a:miter lim="800000"/>
          </a:ln>
          <a:effectLst/>
        </p:spPr>
        <p:txBody>
          <a:bodyPr lIns="0" tIns="0" rIns="0" bIns="0" rtlCol="0" anchor="ctr"/>
          <a:lstStyle/>
          <a:p>
            <a:pPr algn="ctr" fontAlgn="ctr"/>
            <a:r>
              <a:rPr lang="en-US" sz="1200" dirty="0" smtClean="0">
                <a:solidFill>
                  <a:srgbClr val="1D1D1A"/>
                </a:solidFill>
                <a:latin typeface="Huawei Sans" panose="020C0503030203020204" pitchFamily="34" charset="0"/>
              </a:rPr>
              <a:t>Knowledge point 4</a:t>
            </a:r>
            <a:endParaRPr lang="en-US" altLang="zh-CN" sz="1200" kern="0" dirty="0">
              <a:solidFill>
                <a:srgbClr val="1D1D1A"/>
              </a:solidFill>
              <a:latin typeface="Huawei Sans" panose="020C0503030203020204" pitchFamily="34" charset="0"/>
              <a:cs typeface="+mn-ea"/>
              <a:sym typeface="Huawei Sans" panose="020C0503030203020204" pitchFamily="34" charset="0"/>
            </a:endParaRPr>
          </a:p>
        </p:txBody>
      </p:sp>
      <p:sp>
        <p:nvSpPr>
          <p:cNvPr id="112" name="左中括号 111"/>
          <p:cNvSpPr/>
          <p:nvPr/>
        </p:nvSpPr>
        <p:spPr bwMode="gray">
          <a:xfrm>
            <a:off x="4498090" y="3824226"/>
            <a:ext cx="140265" cy="394586"/>
          </a:xfrm>
          <a:prstGeom prst="leftBracket">
            <a:avLst>
              <a:gd name="adj" fmla="val 36084"/>
            </a:avLst>
          </a:prstGeom>
          <a:noFill/>
          <a:ln w="19050" cap="flat" cmpd="sng" algn="ctr">
            <a:solidFill>
              <a:srgbClr val="EC7061"/>
            </a:solidFill>
            <a:prstDash val="solid"/>
            <a:miter lim="800000"/>
          </a:ln>
          <a:effectLst/>
        </p:spPr>
        <p:txBody>
          <a:bodyPr rtlCol="0" anchor="ctr"/>
          <a:lstStyle/>
          <a:p>
            <a:pPr algn="ctr" fontAlgn="ctr">
              <a:defRPr/>
            </a:pPr>
            <a:endParaRPr lang="en-US" altLang="zh-CN" kern="0" dirty="0" smtClean="0">
              <a:solidFill>
                <a:srgbClr val="1D1D1A"/>
              </a:solidFill>
              <a:latin typeface="Huawei Sans" panose="020C0503030203020204" pitchFamily="34" charset="0"/>
              <a:cs typeface="+mn-ea"/>
              <a:sym typeface="Huawei Sans" panose="020C0503030203020204" pitchFamily="34" charset="0"/>
            </a:endParaRPr>
          </a:p>
        </p:txBody>
      </p:sp>
      <p:grpSp>
        <p:nvGrpSpPr>
          <p:cNvPr id="98" name="组合 97"/>
          <p:cNvGrpSpPr/>
          <p:nvPr/>
        </p:nvGrpSpPr>
        <p:grpSpPr>
          <a:xfrm>
            <a:off x="7543760" y="99476"/>
            <a:ext cx="4205328" cy="252000"/>
            <a:chOff x="7543760" y="99476"/>
            <a:chExt cx="4205328" cy="252000"/>
          </a:xfrm>
        </p:grpSpPr>
        <p:sp>
          <p:nvSpPr>
            <p:cNvPr id="99" name="燕尾形 98"/>
            <p:cNvSpPr/>
            <p:nvPr/>
          </p:nvSpPr>
          <p:spPr bwMode="gray">
            <a:xfrm>
              <a:off x="910460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3" name="燕尾形 102"/>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五边形 103"/>
            <p:cNvSpPr/>
            <p:nvPr/>
          </p:nvSpPr>
          <p:spPr bwMode="gray">
            <a:xfrm>
              <a:off x="7543760"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endParaRPr lang="en-US" sz="1200"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2469538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Huawei Intelligent IP Network Solution</a:t>
            </a:r>
            <a:endParaRPr lang="en-US" altLang="zh-CN" dirty="0">
              <a:sym typeface="Huawei Sans" panose="020C0503030203020204" pitchFamily="34" charset="0"/>
            </a:endParaRPr>
          </a:p>
        </p:txBody>
      </p:sp>
      <p:sp>
        <p:nvSpPr>
          <p:cNvPr id="7" name="Freeform 159"/>
          <p:cNvSpPr/>
          <p:nvPr/>
        </p:nvSpPr>
        <p:spPr bwMode="gray">
          <a:xfrm flipH="1">
            <a:off x="2479060" y="1728713"/>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3216388" y="3072435"/>
            <a:ext cx="1496420" cy="290930"/>
            <a:chOff x="1859158" y="3463346"/>
            <a:chExt cx="1496420" cy="290930"/>
          </a:xfrm>
        </p:grpSpPr>
        <p:sp>
          <p:nvSpPr>
            <p:cNvPr id="27" name="矩形 26"/>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grpSp>
        <p:nvGrpSpPr>
          <p:cNvPr id="40" name="组合 39"/>
          <p:cNvGrpSpPr/>
          <p:nvPr/>
        </p:nvGrpSpPr>
        <p:grpSpPr bwMode="gray">
          <a:xfrm>
            <a:off x="2534048" y="2120061"/>
            <a:ext cx="2417304" cy="731650"/>
            <a:chOff x="1567519" y="1358281"/>
            <a:chExt cx="2417304" cy="731650"/>
          </a:xfrm>
        </p:grpSpPr>
        <p:sp>
          <p:nvSpPr>
            <p:cNvPr id="33" name="TextBox 63"/>
            <p:cNvSpPr txBox="1"/>
            <p:nvPr/>
          </p:nvSpPr>
          <p:spPr bwMode="gray">
            <a:xfrm>
              <a:off x="2602769" y="1358281"/>
              <a:ext cx="790602" cy="276999"/>
            </a:xfrm>
            <a:prstGeom prst="rect">
              <a:avLst/>
            </a:prstGeom>
            <a:noFill/>
          </p:spPr>
          <p:txBody>
            <a:bodyPr wrap="none" rtlCol="0">
              <a:spAutoFit/>
            </a:bodyPr>
            <a:lstStyle/>
            <a:p>
              <a:pPr algn="ctr" defTabSz="914112" fontAlgn="ctr"/>
              <a:r>
                <a:rPr lang="en-US" sz="1200" b="1" dirty="0">
                  <a:latin typeface="Huawei Sans" panose="020C0503030203020204" pitchFamily="34" charset="0"/>
                </a:rPr>
                <a:t>A</a:t>
              </a:r>
              <a:r>
                <a:rPr lang="en-US" sz="1200" b="1" dirty="0" smtClean="0">
                  <a:latin typeface="Huawei Sans" panose="020C0503030203020204" pitchFamily="34" charset="0"/>
                </a:rPr>
                <a:t>nalysis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63"/>
            <p:cNvSpPr txBox="1"/>
            <p:nvPr/>
          </p:nvSpPr>
          <p:spPr bwMode="gray">
            <a:xfrm>
              <a:off x="1567519" y="1799846"/>
              <a:ext cx="1178528" cy="276999"/>
            </a:xfrm>
            <a:prstGeom prst="rect">
              <a:avLst/>
            </a:prstGeom>
            <a:noFill/>
          </p:spPr>
          <p:txBody>
            <a:bodyPr wrap="none" rtlCol="0">
              <a:spAutoFit/>
            </a:bodyPr>
            <a:lstStyle/>
            <a:p>
              <a:pPr algn="ctr" defTabSz="914112" fontAlgn="ctr"/>
              <a:r>
                <a:rPr lang="en-US" sz="1200" b="1" dirty="0" smtClean="0">
                  <a:latin typeface="Huawei Sans" panose="020C0503030203020204" pitchFamily="34" charset="0"/>
                </a:rPr>
                <a:t>Management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63"/>
            <p:cNvSpPr txBox="1"/>
            <p:nvPr/>
          </p:nvSpPr>
          <p:spPr bwMode="gray">
            <a:xfrm>
              <a:off x="3248724" y="1799846"/>
              <a:ext cx="736099" cy="276999"/>
            </a:xfrm>
            <a:prstGeom prst="rect">
              <a:avLst/>
            </a:prstGeom>
            <a:noFill/>
          </p:spPr>
          <p:txBody>
            <a:bodyPr wrap="none" rtlCol="0">
              <a:spAutoFit/>
            </a:bodyPr>
            <a:lstStyle/>
            <a:p>
              <a:pPr algn="ctr" defTabSz="914112" fontAlgn="ctr"/>
              <a:r>
                <a:rPr lang="en-US" sz="1200" b="1" dirty="0" smtClean="0">
                  <a:latin typeface="Huawei Sans" panose="020C0503030203020204" pitchFamily="34" charset="0"/>
                </a:rPr>
                <a:t>Control</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椭圆 35"/>
            <p:cNvSpPr/>
            <p:nvPr/>
          </p:nvSpPr>
          <p:spPr bwMode="gray">
            <a:xfrm>
              <a:off x="2833476" y="1760747"/>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p:cNvSpPr>
              <a:spLocks noChangeAspect="1"/>
            </p:cNvSpPr>
            <p:nvPr/>
          </p:nvSpPr>
          <p:spPr bwMode="gray">
            <a:xfrm>
              <a:off x="2936640" y="169568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a:spLocks noChangeAspect="1"/>
            </p:cNvSpPr>
            <p:nvPr/>
          </p:nvSpPr>
          <p:spPr bwMode="gray">
            <a:xfrm>
              <a:off x="2772048" y="1863911"/>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bwMode="gray">
            <a:xfrm>
              <a:off x="3101232" y="1863911"/>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Freeform 186"/>
          <p:cNvSpPr>
            <a:spLocks noEditPoints="1"/>
          </p:cNvSpPr>
          <p:nvPr/>
        </p:nvSpPr>
        <p:spPr bwMode="gray">
          <a:xfrm>
            <a:off x="667696" y="3915631"/>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30"/>
          <p:cNvSpPr>
            <a:spLocks noEditPoints="1"/>
          </p:cNvSpPr>
          <p:nvPr/>
        </p:nvSpPr>
        <p:spPr bwMode="gray">
          <a:xfrm>
            <a:off x="771273" y="4453142"/>
            <a:ext cx="212680" cy="518166"/>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4"/>
          <a:stretch>
            <a:fillRect/>
          </a:stretch>
        </p:blipFill>
        <p:spPr bwMode="gray">
          <a:xfrm>
            <a:off x="484397" y="5143363"/>
            <a:ext cx="786433" cy="501351"/>
          </a:xfrm>
          <a:prstGeom prst="rect">
            <a:avLst/>
          </a:prstGeom>
        </p:spPr>
      </p:pic>
      <p:sp>
        <p:nvSpPr>
          <p:cNvPr id="48" name="Freeform 186"/>
          <p:cNvSpPr>
            <a:spLocks noEditPoints="1"/>
          </p:cNvSpPr>
          <p:nvPr/>
        </p:nvSpPr>
        <p:spPr bwMode="gray">
          <a:xfrm>
            <a:off x="6895768" y="4017145"/>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p:nvPr/>
        </p:nvSpPr>
        <p:spPr bwMode="gray">
          <a:xfrm>
            <a:off x="2167943" y="4960488"/>
            <a:ext cx="3545192" cy="597404"/>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sz="1600"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cxnSp>
        <p:nvCxnSpPr>
          <p:cNvPr id="42" name="直接连接符 41">
            <a:extLst>
              <a:ext uri="{FF2B5EF4-FFF2-40B4-BE49-F238E27FC236}">
                <a16:creationId xmlns:a16="http://schemas.microsoft.com/office/drawing/2014/main" xmlns="" id="{D0B74E45-7A83-4888-87C4-44D046B8F974}"/>
              </a:ext>
            </a:extLst>
          </p:cNvPr>
          <p:cNvCxnSpPr>
            <a:cxnSpLocks/>
            <a:stCxn id="77" idx="0"/>
            <a:endCxn id="83" idx="22"/>
          </p:cNvCxnSpPr>
          <p:nvPr/>
        </p:nvCxnSpPr>
        <p:spPr bwMode="gray">
          <a:xfrm>
            <a:off x="2798620" y="5199059"/>
            <a:ext cx="979652" cy="198722"/>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56" name="直接连接符 55">
            <a:extLst>
              <a:ext uri="{FF2B5EF4-FFF2-40B4-BE49-F238E27FC236}">
                <a16:creationId xmlns:a16="http://schemas.microsoft.com/office/drawing/2014/main" xmlns="" id="{D0B74E45-7A83-4888-87C4-44D046B8F974}"/>
              </a:ext>
            </a:extLst>
          </p:cNvPr>
          <p:cNvCxnSpPr>
            <a:cxnSpLocks/>
            <a:stCxn id="77" idx="0"/>
            <a:endCxn id="103" idx="29"/>
          </p:cNvCxnSpPr>
          <p:nvPr/>
        </p:nvCxnSpPr>
        <p:spPr bwMode="gray">
          <a:xfrm flipV="1">
            <a:off x="2798620" y="4910295"/>
            <a:ext cx="997080" cy="288764"/>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61" name="直接连接符 60">
            <a:extLst>
              <a:ext uri="{FF2B5EF4-FFF2-40B4-BE49-F238E27FC236}">
                <a16:creationId xmlns:a16="http://schemas.microsoft.com/office/drawing/2014/main" xmlns="" id="{D0B74E45-7A83-4888-87C4-44D046B8F974}"/>
              </a:ext>
            </a:extLst>
          </p:cNvPr>
          <p:cNvCxnSpPr>
            <a:cxnSpLocks/>
            <a:stCxn id="83" idx="32"/>
            <a:endCxn id="109" idx="21"/>
          </p:cNvCxnSpPr>
          <p:nvPr/>
        </p:nvCxnSpPr>
        <p:spPr bwMode="gray">
          <a:xfrm flipV="1">
            <a:off x="4088021" y="5199852"/>
            <a:ext cx="1131131" cy="197929"/>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64" name="直接连接符 63">
            <a:extLst>
              <a:ext uri="{FF2B5EF4-FFF2-40B4-BE49-F238E27FC236}">
                <a16:creationId xmlns:a16="http://schemas.microsoft.com/office/drawing/2014/main" xmlns="" id="{D0B74E45-7A83-4888-87C4-44D046B8F974}"/>
              </a:ext>
            </a:extLst>
          </p:cNvPr>
          <p:cNvCxnSpPr>
            <a:cxnSpLocks/>
            <a:stCxn id="109" idx="3"/>
            <a:endCxn id="103" idx="38"/>
          </p:cNvCxnSpPr>
          <p:nvPr/>
        </p:nvCxnSpPr>
        <p:spPr bwMode="gray">
          <a:xfrm flipH="1" flipV="1">
            <a:off x="4105713" y="4930129"/>
            <a:ext cx="1130867" cy="268930"/>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75" name="矩形 74">
            <a:extLst>
              <a:ext uri="{FF2B5EF4-FFF2-40B4-BE49-F238E27FC236}">
                <a16:creationId xmlns:a16="http://schemas.microsoft.com/office/drawing/2014/main" xmlns="" id="{11E1A4B6-71B6-4751-91C0-4EA222BA8FD3}"/>
              </a:ext>
            </a:extLst>
          </p:cNvPr>
          <p:cNvSpPr/>
          <p:nvPr/>
        </p:nvSpPr>
        <p:spPr bwMode="gray">
          <a:xfrm>
            <a:off x="2643676" y="4708441"/>
            <a:ext cx="955543" cy="278188"/>
          </a:xfrm>
          <a:prstGeom prst="rect">
            <a:avLst/>
          </a:prstGeom>
          <a:noFill/>
          <a:ln w="12700" cap="flat" cmpd="sng" algn="ctr">
            <a:noFill/>
            <a:prstDash val="solid"/>
            <a:miter lim="800000"/>
          </a:ln>
          <a:effectLst/>
        </p:spPr>
        <p:txBody>
          <a:bodyPr rtlCol="0" anchor="ctr"/>
          <a:lstStyle/>
          <a:p>
            <a:pPr marL="0" marR="0" lvl="0" indent="0" algn="ctr" defTabSz="913746"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Transport network</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75">
            <a:extLst>
              <a:ext uri="{FF2B5EF4-FFF2-40B4-BE49-F238E27FC236}">
                <a16:creationId xmlns:a16="http://schemas.microsoft.com/office/drawing/2014/main" xmlns="" id="{BFCB3D48-4B74-4FD0-84DC-DD087029BA1E}"/>
              </a:ext>
            </a:extLst>
          </p:cNvPr>
          <p:cNvGrpSpPr/>
          <p:nvPr/>
        </p:nvGrpSpPr>
        <p:grpSpPr bwMode="gray">
          <a:xfrm>
            <a:off x="2488871" y="5042771"/>
            <a:ext cx="327441" cy="319187"/>
            <a:chOff x="1350027" y="544262"/>
            <a:chExt cx="469961" cy="458114"/>
          </a:xfrm>
        </p:grpSpPr>
        <p:sp>
          <p:nvSpPr>
            <p:cNvPr id="77"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a:extLst>
              <a:ext uri="{FF2B5EF4-FFF2-40B4-BE49-F238E27FC236}">
                <a16:creationId xmlns:a16="http://schemas.microsoft.com/office/drawing/2014/main" xmlns="" id="{BFCB3D48-4B74-4FD0-84DC-DD087029BA1E}"/>
              </a:ext>
            </a:extLst>
          </p:cNvPr>
          <p:cNvGrpSpPr/>
          <p:nvPr/>
        </p:nvGrpSpPr>
        <p:grpSpPr bwMode="gray">
          <a:xfrm>
            <a:off x="3778272" y="5179877"/>
            <a:ext cx="327441" cy="319187"/>
            <a:chOff x="1350027" y="544262"/>
            <a:chExt cx="469961" cy="458114"/>
          </a:xfrm>
        </p:grpSpPr>
        <p:sp>
          <p:nvSpPr>
            <p:cNvPr id="83"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2" name="组合 101">
            <a:extLst>
              <a:ext uri="{FF2B5EF4-FFF2-40B4-BE49-F238E27FC236}">
                <a16:creationId xmlns:a16="http://schemas.microsoft.com/office/drawing/2014/main" xmlns="" id="{BFCB3D48-4B74-4FD0-84DC-DD087029BA1E}"/>
              </a:ext>
            </a:extLst>
          </p:cNvPr>
          <p:cNvGrpSpPr/>
          <p:nvPr/>
        </p:nvGrpSpPr>
        <p:grpSpPr bwMode="gray">
          <a:xfrm>
            <a:off x="3778272" y="4712225"/>
            <a:ext cx="327441" cy="319187"/>
            <a:chOff x="1350027" y="544262"/>
            <a:chExt cx="469961" cy="458114"/>
          </a:xfrm>
        </p:grpSpPr>
        <p:sp>
          <p:nvSpPr>
            <p:cNvPr id="103"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8" name="组合 107">
            <a:extLst>
              <a:ext uri="{FF2B5EF4-FFF2-40B4-BE49-F238E27FC236}">
                <a16:creationId xmlns:a16="http://schemas.microsoft.com/office/drawing/2014/main" xmlns="" id="{BFCB3D48-4B74-4FD0-84DC-DD087029BA1E}"/>
              </a:ext>
            </a:extLst>
          </p:cNvPr>
          <p:cNvGrpSpPr/>
          <p:nvPr/>
        </p:nvGrpSpPr>
        <p:grpSpPr bwMode="gray">
          <a:xfrm>
            <a:off x="5219152" y="5042771"/>
            <a:ext cx="327441" cy="319187"/>
            <a:chOff x="1350027" y="544262"/>
            <a:chExt cx="469961" cy="458114"/>
          </a:xfrm>
        </p:grpSpPr>
        <p:sp>
          <p:nvSpPr>
            <p:cNvPr id="109"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2" name="椭圆 121"/>
          <p:cNvSpPr/>
          <p:nvPr/>
        </p:nvSpPr>
        <p:spPr bwMode="gray">
          <a:xfrm>
            <a:off x="2202981" y="3996374"/>
            <a:ext cx="3545192" cy="597404"/>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cxnSp>
        <p:nvCxnSpPr>
          <p:cNvPr id="123" name="直接连接符 122">
            <a:extLst>
              <a:ext uri="{FF2B5EF4-FFF2-40B4-BE49-F238E27FC236}">
                <a16:creationId xmlns:a16="http://schemas.microsoft.com/office/drawing/2014/main" xmlns="" id="{D0B74E45-7A83-4888-87C4-44D046B8F974}"/>
              </a:ext>
            </a:extLst>
          </p:cNvPr>
          <p:cNvCxnSpPr>
            <a:cxnSpLocks/>
            <a:stCxn id="147" idx="0"/>
            <a:endCxn id="142" idx="3"/>
          </p:cNvCxnSpPr>
          <p:nvPr/>
        </p:nvCxnSpPr>
        <p:spPr bwMode="gray">
          <a:xfrm>
            <a:off x="2823324" y="4275274"/>
            <a:ext cx="997080" cy="137106"/>
          </a:xfrm>
          <a:prstGeom prst="line">
            <a:avLst/>
          </a:prstGeom>
          <a:noFill/>
          <a:ln w="19050" cap="flat" cmpd="sng" algn="ctr">
            <a:solidFill>
              <a:sysClr val="window" lastClr="FFFFFF">
                <a:lumMod val="50000"/>
              </a:sysClr>
            </a:solidFill>
            <a:prstDash val="solid"/>
            <a:miter lim="800000"/>
          </a:ln>
          <a:effectLst/>
        </p:spPr>
      </p:cxnSp>
      <p:cxnSp>
        <p:nvCxnSpPr>
          <p:cNvPr id="124" name="直接连接符 123">
            <a:extLst>
              <a:ext uri="{FF2B5EF4-FFF2-40B4-BE49-F238E27FC236}">
                <a16:creationId xmlns:a16="http://schemas.microsoft.com/office/drawing/2014/main" xmlns="" id="{D0B74E45-7A83-4888-87C4-44D046B8F974}"/>
              </a:ext>
            </a:extLst>
          </p:cNvPr>
          <p:cNvCxnSpPr>
            <a:cxnSpLocks/>
            <a:stCxn id="147" idx="0"/>
            <a:endCxn id="137" idx="29"/>
          </p:cNvCxnSpPr>
          <p:nvPr/>
        </p:nvCxnSpPr>
        <p:spPr bwMode="gray">
          <a:xfrm flipV="1">
            <a:off x="2823324" y="4102434"/>
            <a:ext cx="997080" cy="172840"/>
          </a:xfrm>
          <a:prstGeom prst="line">
            <a:avLst/>
          </a:prstGeom>
          <a:noFill/>
          <a:ln w="19050" cap="flat" cmpd="sng" algn="ctr">
            <a:solidFill>
              <a:sysClr val="window" lastClr="FFFFFF">
                <a:lumMod val="50000"/>
              </a:sysClr>
            </a:solidFill>
            <a:prstDash val="solid"/>
            <a:miter lim="800000"/>
          </a:ln>
          <a:effectLst/>
        </p:spPr>
      </p:cxnSp>
      <p:cxnSp>
        <p:nvCxnSpPr>
          <p:cNvPr id="125" name="直接连接符 124">
            <a:extLst>
              <a:ext uri="{FF2B5EF4-FFF2-40B4-BE49-F238E27FC236}">
                <a16:creationId xmlns:a16="http://schemas.microsoft.com/office/drawing/2014/main" xmlns="" id="{D0B74E45-7A83-4888-87C4-44D046B8F974}"/>
              </a:ext>
            </a:extLst>
          </p:cNvPr>
          <p:cNvCxnSpPr>
            <a:cxnSpLocks/>
            <a:stCxn id="142" idx="32"/>
            <a:endCxn id="132" idx="21"/>
          </p:cNvCxnSpPr>
          <p:nvPr/>
        </p:nvCxnSpPr>
        <p:spPr bwMode="gray">
          <a:xfrm flipV="1">
            <a:off x="4112725" y="4276067"/>
            <a:ext cx="1131131" cy="197929"/>
          </a:xfrm>
          <a:prstGeom prst="line">
            <a:avLst/>
          </a:prstGeom>
          <a:noFill/>
          <a:ln w="19050" cap="flat" cmpd="sng" algn="ctr">
            <a:solidFill>
              <a:sysClr val="window" lastClr="FFFFFF">
                <a:lumMod val="50000"/>
              </a:sysClr>
            </a:solidFill>
            <a:prstDash val="solid"/>
            <a:miter lim="800000"/>
          </a:ln>
          <a:effectLst/>
        </p:spPr>
      </p:cxnSp>
      <p:cxnSp>
        <p:nvCxnSpPr>
          <p:cNvPr id="126" name="直接连接符 125">
            <a:extLst>
              <a:ext uri="{FF2B5EF4-FFF2-40B4-BE49-F238E27FC236}">
                <a16:creationId xmlns:a16="http://schemas.microsoft.com/office/drawing/2014/main" xmlns="" id="{D0B74E45-7A83-4888-87C4-44D046B8F974}"/>
              </a:ext>
            </a:extLst>
          </p:cNvPr>
          <p:cNvCxnSpPr>
            <a:cxnSpLocks/>
            <a:stCxn id="132" idx="3"/>
            <a:endCxn id="137" idx="38"/>
          </p:cNvCxnSpPr>
          <p:nvPr/>
        </p:nvCxnSpPr>
        <p:spPr bwMode="gray">
          <a:xfrm flipH="1" flipV="1">
            <a:off x="4130417" y="4122268"/>
            <a:ext cx="1130867" cy="153006"/>
          </a:xfrm>
          <a:prstGeom prst="line">
            <a:avLst/>
          </a:prstGeom>
          <a:noFill/>
          <a:ln w="19050" cap="flat" cmpd="sng" algn="ctr">
            <a:solidFill>
              <a:sysClr val="window" lastClr="FFFFFF">
                <a:lumMod val="50000"/>
              </a:sysClr>
            </a:solidFill>
            <a:prstDash val="solid"/>
            <a:miter lim="800000"/>
          </a:ln>
          <a:effectLst/>
        </p:spPr>
      </p:cxnSp>
      <p:sp>
        <p:nvSpPr>
          <p:cNvPr id="127" name="矩形 126">
            <a:extLst>
              <a:ext uri="{FF2B5EF4-FFF2-40B4-BE49-F238E27FC236}">
                <a16:creationId xmlns:a16="http://schemas.microsoft.com/office/drawing/2014/main" xmlns="" id="{11E1A4B6-71B6-4751-91C0-4EA222BA8FD3}"/>
              </a:ext>
            </a:extLst>
          </p:cNvPr>
          <p:cNvSpPr/>
          <p:nvPr/>
        </p:nvSpPr>
        <p:spPr bwMode="gray">
          <a:xfrm>
            <a:off x="2754442" y="4313103"/>
            <a:ext cx="1071139" cy="278188"/>
          </a:xfrm>
          <a:prstGeom prst="rect">
            <a:avLst/>
          </a:prstGeom>
          <a:noFill/>
          <a:ln w="12700" cap="flat" cmpd="sng" algn="ctr">
            <a:noFill/>
            <a:prstDash val="solid"/>
            <a:miter lim="800000"/>
          </a:ln>
          <a:effectLst/>
        </p:spPr>
        <p:txBody>
          <a:bodyPr rtlCol="0" anchor="ctr"/>
          <a:lstStyle/>
          <a:p>
            <a:pPr marL="0" marR="0" lvl="0" indent="0" algn="ctr" defTabSz="913746"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IP network</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8" name="组合 127">
            <a:extLst>
              <a:ext uri="{FF2B5EF4-FFF2-40B4-BE49-F238E27FC236}">
                <a16:creationId xmlns:a16="http://schemas.microsoft.com/office/drawing/2014/main" xmlns="" id="{BFCB3D48-4B74-4FD0-84DC-DD087029BA1E}"/>
              </a:ext>
            </a:extLst>
          </p:cNvPr>
          <p:cNvGrpSpPr/>
          <p:nvPr/>
        </p:nvGrpSpPr>
        <p:grpSpPr bwMode="gray">
          <a:xfrm>
            <a:off x="2513575" y="4118986"/>
            <a:ext cx="327441" cy="319187"/>
            <a:chOff x="1350027" y="544262"/>
            <a:chExt cx="469961" cy="458114"/>
          </a:xfrm>
        </p:grpSpPr>
        <p:sp>
          <p:nvSpPr>
            <p:cNvPr id="147"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9" name="组合 128">
            <a:extLst>
              <a:ext uri="{FF2B5EF4-FFF2-40B4-BE49-F238E27FC236}">
                <a16:creationId xmlns:a16="http://schemas.microsoft.com/office/drawing/2014/main" xmlns="" id="{BFCB3D48-4B74-4FD0-84DC-DD087029BA1E}"/>
              </a:ext>
            </a:extLst>
          </p:cNvPr>
          <p:cNvGrpSpPr/>
          <p:nvPr/>
        </p:nvGrpSpPr>
        <p:grpSpPr bwMode="gray">
          <a:xfrm>
            <a:off x="3802976" y="4256092"/>
            <a:ext cx="327441" cy="319187"/>
            <a:chOff x="1350027" y="544262"/>
            <a:chExt cx="469961" cy="458114"/>
          </a:xfrm>
        </p:grpSpPr>
        <p:sp>
          <p:nvSpPr>
            <p:cNvPr id="142"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0" name="组合 129">
            <a:extLst>
              <a:ext uri="{FF2B5EF4-FFF2-40B4-BE49-F238E27FC236}">
                <a16:creationId xmlns:a16="http://schemas.microsoft.com/office/drawing/2014/main" xmlns="" id="{BFCB3D48-4B74-4FD0-84DC-DD087029BA1E}"/>
              </a:ext>
            </a:extLst>
          </p:cNvPr>
          <p:cNvGrpSpPr/>
          <p:nvPr/>
        </p:nvGrpSpPr>
        <p:grpSpPr bwMode="gray">
          <a:xfrm>
            <a:off x="3802976" y="3904364"/>
            <a:ext cx="327441" cy="319187"/>
            <a:chOff x="1350027" y="544262"/>
            <a:chExt cx="469961" cy="458114"/>
          </a:xfrm>
        </p:grpSpPr>
        <p:sp>
          <p:nvSpPr>
            <p:cNvPr id="137"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1" name="组合 130">
            <a:extLst>
              <a:ext uri="{FF2B5EF4-FFF2-40B4-BE49-F238E27FC236}">
                <a16:creationId xmlns:a16="http://schemas.microsoft.com/office/drawing/2014/main" xmlns="" id="{BFCB3D48-4B74-4FD0-84DC-DD087029BA1E}"/>
              </a:ext>
            </a:extLst>
          </p:cNvPr>
          <p:cNvGrpSpPr/>
          <p:nvPr/>
        </p:nvGrpSpPr>
        <p:grpSpPr bwMode="gray">
          <a:xfrm>
            <a:off x="5243856" y="4118986"/>
            <a:ext cx="327441" cy="319187"/>
            <a:chOff x="1350027" y="544262"/>
            <a:chExt cx="469961" cy="458114"/>
          </a:xfrm>
        </p:grpSpPr>
        <p:sp>
          <p:nvSpPr>
            <p:cNvPr id="132"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4" name="直接连接符 153">
            <a:extLst>
              <a:ext uri="{FF2B5EF4-FFF2-40B4-BE49-F238E27FC236}">
                <a16:creationId xmlns:a16="http://schemas.microsoft.com/office/drawing/2014/main" xmlns="" id="{D0B74E45-7A83-4888-87C4-44D046B8F974}"/>
              </a:ext>
            </a:extLst>
          </p:cNvPr>
          <p:cNvCxnSpPr>
            <a:cxnSpLocks/>
            <a:stCxn id="41" idx="1"/>
            <a:endCxn id="147" idx="35"/>
          </p:cNvCxnSpPr>
          <p:nvPr/>
        </p:nvCxnSpPr>
        <p:spPr bwMode="gray">
          <a:xfrm flipH="1" flipV="1">
            <a:off x="2686010" y="4419926"/>
            <a:ext cx="1114" cy="628050"/>
          </a:xfrm>
          <a:prstGeom prst="line">
            <a:avLst/>
          </a:prstGeom>
          <a:noFill/>
          <a:ln w="19050" cap="flat" cmpd="sng" algn="ctr">
            <a:solidFill>
              <a:sysClr val="window" lastClr="FFFFFF">
                <a:lumMod val="50000"/>
              </a:sysClr>
            </a:solidFill>
            <a:prstDash val="dash"/>
            <a:miter lim="800000"/>
          </a:ln>
          <a:effectLst/>
        </p:spPr>
      </p:cxnSp>
      <p:cxnSp>
        <p:nvCxnSpPr>
          <p:cNvPr id="157" name="直接连接符 156">
            <a:extLst>
              <a:ext uri="{FF2B5EF4-FFF2-40B4-BE49-F238E27FC236}">
                <a16:creationId xmlns:a16="http://schemas.microsoft.com/office/drawing/2014/main" xmlns="" id="{D0B74E45-7A83-4888-87C4-44D046B8F974}"/>
              </a:ext>
            </a:extLst>
          </p:cNvPr>
          <p:cNvCxnSpPr>
            <a:cxnSpLocks/>
            <a:stCxn id="109" idx="14"/>
          </p:cNvCxnSpPr>
          <p:nvPr/>
        </p:nvCxnSpPr>
        <p:spPr bwMode="gray">
          <a:xfrm flipV="1">
            <a:off x="5382873" y="4393811"/>
            <a:ext cx="2326" cy="648960"/>
          </a:xfrm>
          <a:prstGeom prst="line">
            <a:avLst/>
          </a:prstGeom>
          <a:noFill/>
          <a:ln w="19050" cap="flat" cmpd="sng" algn="ctr">
            <a:solidFill>
              <a:sysClr val="window" lastClr="FFFFFF">
                <a:lumMod val="50000"/>
              </a:sysClr>
            </a:solidFill>
            <a:prstDash val="dash"/>
            <a:miter lim="800000"/>
          </a:ln>
          <a:effectLst/>
        </p:spPr>
      </p:cxnSp>
      <p:cxnSp>
        <p:nvCxnSpPr>
          <p:cNvPr id="160" name="直接连接符 159">
            <a:extLst>
              <a:ext uri="{FF2B5EF4-FFF2-40B4-BE49-F238E27FC236}">
                <a16:creationId xmlns:a16="http://schemas.microsoft.com/office/drawing/2014/main" xmlns="" id="{D0B74E45-7A83-4888-87C4-44D046B8F974}"/>
              </a:ext>
            </a:extLst>
          </p:cNvPr>
          <p:cNvCxnSpPr>
            <a:cxnSpLocks/>
            <a:stCxn id="152" idx="5"/>
          </p:cNvCxnSpPr>
          <p:nvPr/>
        </p:nvCxnSpPr>
        <p:spPr bwMode="gray">
          <a:xfrm>
            <a:off x="1808122" y="4295076"/>
            <a:ext cx="699042" cy="0"/>
          </a:xfrm>
          <a:prstGeom prst="line">
            <a:avLst/>
          </a:prstGeom>
          <a:noFill/>
          <a:ln w="19050" cap="flat" cmpd="sng" algn="ctr">
            <a:solidFill>
              <a:sysClr val="window" lastClr="FFFFFF">
                <a:lumMod val="50000"/>
              </a:sysClr>
            </a:solidFill>
            <a:prstDash val="dash"/>
            <a:miter lim="800000"/>
          </a:ln>
          <a:effectLst/>
        </p:spPr>
      </p:cxnSp>
      <p:cxnSp>
        <p:nvCxnSpPr>
          <p:cNvPr id="163" name="直接连接符 162">
            <a:extLst>
              <a:ext uri="{FF2B5EF4-FFF2-40B4-BE49-F238E27FC236}">
                <a16:creationId xmlns:a16="http://schemas.microsoft.com/office/drawing/2014/main" xmlns="" id="{D0B74E45-7A83-4888-87C4-44D046B8F974}"/>
              </a:ext>
            </a:extLst>
          </p:cNvPr>
          <p:cNvCxnSpPr>
            <a:cxnSpLocks/>
          </p:cNvCxnSpPr>
          <p:nvPr/>
        </p:nvCxnSpPr>
        <p:spPr bwMode="gray">
          <a:xfrm>
            <a:off x="1808122" y="5257004"/>
            <a:ext cx="699042" cy="0"/>
          </a:xfrm>
          <a:prstGeom prst="line">
            <a:avLst/>
          </a:prstGeom>
          <a:noFill/>
          <a:ln w="19050" cap="flat" cmpd="sng" algn="ctr">
            <a:solidFill>
              <a:sysClr val="window" lastClr="FFFFFF">
                <a:lumMod val="50000"/>
              </a:sysClr>
            </a:solidFill>
            <a:prstDash val="dash"/>
            <a:miter lim="800000"/>
          </a:ln>
          <a:effectLst/>
        </p:spPr>
      </p:cxnSp>
      <p:cxnSp>
        <p:nvCxnSpPr>
          <p:cNvPr id="164" name="直接连接符 163">
            <a:extLst>
              <a:ext uri="{FF2B5EF4-FFF2-40B4-BE49-F238E27FC236}">
                <a16:creationId xmlns:a16="http://schemas.microsoft.com/office/drawing/2014/main" xmlns="" id="{D0B74E45-7A83-4888-87C4-44D046B8F974}"/>
              </a:ext>
            </a:extLst>
          </p:cNvPr>
          <p:cNvCxnSpPr>
            <a:cxnSpLocks/>
          </p:cNvCxnSpPr>
          <p:nvPr/>
        </p:nvCxnSpPr>
        <p:spPr bwMode="gray">
          <a:xfrm>
            <a:off x="5546593" y="4295076"/>
            <a:ext cx="699042" cy="0"/>
          </a:xfrm>
          <a:prstGeom prst="line">
            <a:avLst/>
          </a:prstGeom>
          <a:noFill/>
          <a:ln w="19050" cap="flat" cmpd="sng" algn="ctr">
            <a:solidFill>
              <a:sysClr val="window" lastClr="FFFFFF">
                <a:lumMod val="50000"/>
              </a:sysClr>
            </a:solidFill>
            <a:prstDash val="dash"/>
            <a:miter lim="800000"/>
          </a:ln>
          <a:effectLst/>
        </p:spPr>
      </p:cxnSp>
      <p:cxnSp>
        <p:nvCxnSpPr>
          <p:cNvPr id="165" name="直接连接符 164">
            <a:extLst>
              <a:ext uri="{FF2B5EF4-FFF2-40B4-BE49-F238E27FC236}">
                <a16:creationId xmlns:a16="http://schemas.microsoft.com/office/drawing/2014/main" xmlns="" id="{D0B74E45-7A83-4888-87C4-44D046B8F974}"/>
              </a:ext>
            </a:extLst>
          </p:cNvPr>
          <p:cNvCxnSpPr>
            <a:cxnSpLocks/>
          </p:cNvCxnSpPr>
          <p:nvPr/>
        </p:nvCxnSpPr>
        <p:spPr bwMode="gray">
          <a:xfrm>
            <a:off x="5546593" y="5257004"/>
            <a:ext cx="699042" cy="0"/>
          </a:xfrm>
          <a:prstGeom prst="line">
            <a:avLst/>
          </a:prstGeom>
          <a:noFill/>
          <a:ln w="19050" cap="flat" cmpd="sng" algn="ctr">
            <a:solidFill>
              <a:sysClr val="window" lastClr="FFFFFF">
                <a:lumMod val="50000"/>
              </a:sysClr>
            </a:solidFill>
            <a:prstDash val="dash"/>
            <a:miter lim="800000"/>
          </a:ln>
          <a:effectLst/>
        </p:spPr>
      </p:cxnSp>
      <p:cxnSp>
        <p:nvCxnSpPr>
          <p:cNvPr id="166" name="直接连接符 165">
            <a:extLst>
              <a:ext uri="{FF2B5EF4-FFF2-40B4-BE49-F238E27FC236}">
                <a16:creationId xmlns:a16="http://schemas.microsoft.com/office/drawing/2014/main" xmlns="" id="{D0B74E45-7A83-4888-87C4-44D046B8F974}"/>
              </a:ext>
            </a:extLst>
          </p:cNvPr>
          <p:cNvCxnSpPr>
            <a:cxnSpLocks/>
            <a:stCxn id="152" idx="7"/>
          </p:cNvCxnSpPr>
          <p:nvPr/>
        </p:nvCxnSpPr>
        <p:spPr bwMode="gray">
          <a:xfrm flipH="1">
            <a:off x="983953" y="4295076"/>
            <a:ext cx="543492" cy="0"/>
          </a:xfrm>
          <a:prstGeom prst="line">
            <a:avLst/>
          </a:prstGeom>
          <a:noFill/>
          <a:ln w="19050" cap="flat" cmpd="sng" algn="ctr">
            <a:solidFill>
              <a:sysClr val="window" lastClr="FFFFFF">
                <a:lumMod val="50000"/>
              </a:sysClr>
            </a:solidFill>
            <a:prstDash val="dash"/>
            <a:miter lim="800000"/>
          </a:ln>
          <a:effectLst/>
        </p:spPr>
      </p:cxnSp>
      <p:cxnSp>
        <p:nvCxnSpPr>
          <p:cNvPr id="169" name="直接连接符 168">
            <a:extLst>
              <a:ext uri="{FF2B5EF4-FFF2-40B4-BE49-F238E27FC236}">
                <a16:creationId xmlns:a16="http://schemas.microsoft.com/office/drawing/2014/main" xmlns="" id="{D0B74E45-7A83-4888-87C4-44D046B8F974}"/>
              </a:ext>
            </a:extLst>
          </p:cNvPr>
          <p:cNvCxnSpPr>
            <a:cxnSpLocks/>
          </p:cNvCxnSpPr>
          <p:nvPr/>
        </p:nvCxnSpPr>
        <p:spPr bwMode="gray">
          <a:xfrm flipH="1">
            <a:off x="983953" y="4773161"/>
            <a:ext cx="543492" cy="0"/>
          </a:xfrm>
          <a:prstGeom prst="line">
            <a:avLst/>
          </a:prstGeom>
          <a:noFill/>
          <a:ln w="19050" cap="flat" cmpd="sng" algn="ctr">
            <a:solidFill>
              <a:sysClr val="window" lastClr="FFFFFF">
                <a:lumMod val="50000"/>
              </a:sysClr>
            </a:solidFill>
            <a:prstDash val="dash"/>
            <a:miter lim="800000"/>
          </a:ln>
          <a:effectLst/>
        </p:spPr>
      </p:cxnSp>
      <p:cxnSp>
        <p:nvCxnSpPr>
          <p:cNvPr id="170" name="直接连接符 169">
            <a:extLst>
              <a:ext uri="{FF2B5EF4-FFF2-40B4-BE49-F238E27FC236}">
                <a16:creationId xmlns:a16="http://schemas.microsoft.com/office/drawing/2014/main" xmlns="" id="{D0B74E45-7A83-4888-87C4-44D046B8F974}"/>
              </a:ext>
            </a:extLst>
          </p:cNvPr>
          <p:cNvCxnSpPr>
            <a:cxnSpLocks/>
          </p:cNvCxnSpPr>
          <p:nvPr/>
        </p:nvCxnSpPr>
        <p:spPr bwMode="gray">
          <a:xfrm flipH="1">
            <a:off x="983953" y="5336165"/>
            <a:ext cx="543492" cy="0"/>
          </a:xfrm>
          <a:prstGeom prst="line">
            <a:avLst/>
          </a:prstGeom>
          <a:noFill/>
          <a:ln w="19050" cap="flat" cmpd="sng" algn="ctr">
            <a:solidFill>
              <a:sysClr val="window" lastClr="FFFFFF">
                <a:lumMod val="50000"/>
              </a:sysClr>
            </a:solidFill>
            <a:prstDash val="dash"/>
            <a:miter lim="800000"/>
          </a:ln>
          <a:effectLst/>
        </p:spPr>
      </p:cxnSp>
      <p:sp>
        <p:nvSpPr>
          <p:cNvPr id="152" name="椭圆 151"/>
          <p:cNvSpPr>
            <a:spLocks/>
          </p:cNvSpPr>
          <p:nvPr/>
        </p:nvSpPr>
        <p:spPr bwMode="gray">
          <a:xfrm rot="16200000">
            <a:off x="935586" y="4614348"/>
            <a:ext cx="1464394" cy="396937"/>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fontAlgn="ctr"/>
            <a:r>
              <a:rPr lang="en-US" sz="1200" b="1" dirty="0" smtClean="0">
                <a:solidFill>
                  <a:srgbClr val="3B3D33"/>
                </a:solidFill>
                <a:latin typeface="Huawei Sans" panose="020C0503030203020204" pitchFamily="34" charset="0"/>
              </a:rPr>
              <a:t>Access network</a:t>
            </a:r>
            <a:endParaRPr lang="en-US" sz="1200" b="1" dirty="0">
              <a:solidFill>
                <a:srgbClr val="3B3D33"/>
              </a:solidFill>
              <a:latin typeface="Huawei Sans" panose="020C0503030203020204" pitchFamily="34" charset="0"/>
            </a:endParaRPr>
          </a:p>
        </p:txBody>
      </p:sp>
      <p:cxnSp>
        <p:nvCxnSpPr>
          <p:cNvPr id="171" name="直接连接符 170">
            <a:extLst>
              <a:ext uri="{FF2B5EF4-FFF2-40B4-BE49-F238E27FC236}">
                <a16:creationId xmlns:a16="http://schemas.microsoft.com/office/drawing/2014/main" xmlns="" id="{D0B74E45-7A83-4888-87C4-44D046B8F974}"/>
              </a:ext>
            </a:extLst>
          </p:cNvPr>
          <p:cNvCxnSpPr>
            <a:cxnSpLocks/>
          </p:cNvCxnSpPr>
          <p:nvPr/>
        </p:nvCxnSpPr>
        <p:spPr bwMode="gray">
          <a:xfrm flipH="1">
            <a:off x="6365122" y="4295076"/>
            <a:ext cx="543492" cy="0"/>
          </a:xfrm>
          <a:prstGeom prst="line">
            <a:avLst/>
          </a:prstGeom>
          <a:noFill/>
          <a:ln w="19050" cap="flat" cmpd="sng" algn="ctr">
            <a:solidFill>
              <a:sysClr val="window" lastClr="FFFFFF">
                <a:lumMod val="50000"/>
              </a:sysClr>
            </a:solidFill>
            <a:prstDash val="dash"/>
            <a:miter lim="800000"/>
          </a:ln>
          <a:effectLst/>
        </p:spPr>
      </p:cxnSp>
      <p:cxnSp>
        <p:nvCxnSpPr>
          <p:cNvPr id="172" name="直接连接符 171">
            <a:extLst>
              <a:ext uri="{FF2B5EF4-FFF2-40B4-BE49-F238E27FC236}">
                <a16:creationId xmlns:a16="http://schemas.microsoft.com/office/drawing/2014/main" xmlns="" id="{D0B74E45-7A83-4888-87C4-44D046B8F974}"/>
              </a:ext>
            </a:extLst>
          </p:cNvPr>
          <p:cNvCxnSpPr>
            <a:cxnSpLocks/>
          </p:cNvCxnSpPr>
          <p:nvPr/>
        </p:nvCxnSpPr>
        <p:spPr bwMode="gray">
          <a:xfrm flipH="1">
            <a:off x="6365122" y="4773161"/>
            <a:ext cx="543492" cy="0"/>
          </a:xfrm>
          <a:prstGeom prst="line">
            <a:avLst/>
          </a:prstGeom>
          <a:noFill/>
          <a:ln w="19050" cap="flat" cmpd="sng" algn="ctr">
            <a:solidFill>
              <a:sysClr val="window" lastClr="FFFFFF">
                <a:lumMod val="50000"/>
              </a:sysClr>
            </a:solidFill>
            <a:prstDash val="dash"/>
            <a:miter lim="800000"/>
          </a:ln>
          <a:effectLst/>
        </p:spPr>
      </p:cxnSp>
      <p:cxnSp>
        <p:nvCxnSpPr>
          <p:cNvPr id="173" name="直接连接符 172">
            <a:extLst>
              <a:ext uri="{FF2B5EF4-FFF2-40B4-BE49-F238E27FC236}">
                <a16:creationId xmlns:a16="http://schemas.microsoft.com/office/drawing/2014/main" xmlns="" id="{D0B74E45-7A83-4888-87C4-44D046B8F974}"/>
              </a:ext>
            </a:extLst>
          </p:cNvPr>
          <p:cNvCxnSpPr>
            <a:cxnSpLocks/>
          </p:cNvCxnSpPr>
          <p:nvPr/>
        </p:nvCxnSpPr>
        <p:spPr bwMode="gray">
          <a:xfrm flipH="1">
            <a:off x="6365122" y="5336165"/>
            <a:ext cx="543492" cy="0"/>
          </a:xfrm>
          <a:prstGeom prst="line">
            <a:avLst/>
          </a:prstGeom>
          <a:noFill/>
          <a:ln w="19050" cap="flat" cmpd="sng" algn="ctr">
            <a:solidFill>
              <a:sysClr val="window" lastClr="FFFFFF">
                <a:lumMod val="50000"/>
              </a:sysClr>
            </a:solidFill>
            <a:prstDash val="dash"/>
            <a:miter lim="800000"/>
          </a:ln>
          <a:effectLst/>
        </p:spPr>
      </p:cxnSp>
      <p:sp>
        <p:nvSpPr>
          <p:cNvPr id="153" name="椭圆 152"/>
          <p:cNvSpPr>
            <a:spLocks/>
          </p:cNvSpPr>
          <p:nvPr/>
        </p:nvSpPr>
        <p:spPr bwMode="gray">
          <a:xfrm rot="16200000">
            <a:off x="5562362" y="4614349"/>
            <a:ext cx="1464394" cy="396937"/>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fontAlgn="ctr"/>
            <a:r>
              <a:rPr lang="en-US" sz="1200" b="1" dirty="0" smtClean="0">
                <a:solidFill>
                  <a:srgbClr val="3B3D33"/>
                </a:solidFill>
                <a:latin typeface="Huawei Sans" panose="020C0503030203020204" pitchFamily="34" charset="0"/>
              </a:rPr>
              <a:t>Access network</a:t>
            </a:r>
            <a:endParaRPr lang="en-US" sz="1200" b="1" dirty="0">
              <a:solidFill>
                <a:srgbClr val="3B3D33"/>
              </a:solidFill>
              <a:latin typeface="Huawei Sans" panose="020C0503030203020204" pitchFamily="34" charset="0"/>
            </a:endParaRPr>
          </a:p>
        </p:txBody>
      </p:sp>
      <p:pic>
        <p:nvPicPr>
          <p:cNvPr id="175" name="图片 174"/>
          <p:cNvPicPr>
            <a:picLocks noChangeAspect="1"/>
          </p:cNvPicPr>
          <p:nvPr/>
        </p:nvPicPr>
        <p:blipFill>
          <a:blip r:embed="rId5"/>
          <a:stretch>
            <a:fillRect/>
          </a:stretch>
        </p:blipFill>
        <p:spPr bwMode="gray">
          <a:xfrm>
            <a:off x="6908614" y="4548466"/>
            <a:ext cx="562011" cy="420646"/>
          </a:xfrm>
          <a:prstGeom prst="rect">
            <a:avLst/>
          </a:prstGeom>
        </p:spPr>
      </p:pic>
      <p:pic>
        <p:nvPicPr>
          <p:cNvPr id="176" name="图片 175"/>
          <p:cNvPicPr>
            <a:picLocks noChangeAspect="1"/>
          </p:cNvPicPr>
          <p:nvPr/>
        </p:nvPicPr>
        <p:blipFill>
          <a:blip r:embed="rId5"/>
          <a:stretch>
            <a:fillRect/>
          </a:stretch>
        </p:blipFill>
        <p:spPr bwMode="gray">
          <a:xfrm>
            <a:off x="6908614" y="5105412"/>
            <a:ext cx="562011" cy="420646"/>
          </a:xfrm>
          <a:prstGeom prst="rect">
            <a:avLst/>
          </a:prstGeom>
        </p:spPr>
      </p:pic>
      <p:cxnSp>
        <p:nvCxnSpPr>
          <p:cNvPr id="177" name="直接连接符 176"/>
          <p:cNvCxnSpPr>
            <a:stCxn id="27" idx="2"/>
          </p:cNvCxnSpPr>
          <p:nvPr/>
        </p:nvCxnSpPr>
        <p:spPr bwMode="gray">
          <a:xfrm flipH="1">
            <a:off x="3963871" y="3341829"/>
            <a:ext cx="727" cy="432275"/>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endCxn id="152" idx="4"/>
          </p:cNvCxnSpPr>
          <p:nvPr/>
        </p:nvCxnSpPr>
        <p:spPr bwMode="gray">
          <a:xfrm flipH="1">
            <a:off x="1866252" y="3363365"/>
            <a:ext cx="2098346" cy="1449452"/>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85" name="直接连接符 184"/>
          <p:cNvCxnSpPr>
            <a:stCxn id="28" idx="2"/>
            <a:endCxn id="153" idx="0"/>
          </p:cNvCxnSpPr>
          <p:nvPr/>
        </p:nvCxnSpPr>
        <p:spPr bwMode="gray">
          <a:xfrm>
            <a:off x="3964598" y="3363365"/>
            <a:ext cx="2131493" cy="1449453"/>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192" name="矩形 191"/>
          <p:cNvSpPr/>
          <p:nvPr/>
        </p:nvSpPr>
        <p:spPr bwMode="gray">
          <a:xfrm>
            <a:off x="7663896" y="2612631"/>
            <a:ext cx="4085191" cy="3567130"/>
          </a:xfrm>
          <a:prstGeom prst="rect">
            <a:avLst/>
          </a:prstGeom>
        </p:spPr>
        <p:txBody>
          <a:bodyPr wrap="square">
            <a:spAutoFit/>
          </a:bodyPr>
          <a:lstStyle/>
          <a:p>
            <a:pPr marL="284400" indent="-284400" fontAlgn="ctr">
              <a:lnSpc>
                <a:spcPct val="130000"/>
              </a:lnSpc>
            </a:pP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Site automation: Devices are plug-and-play, the platform is interconnected with the resource management system, and the configuration delivery is driven by work orders. The entire process is automated.</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Network path navigation: automatic tunnel separation, intelligent traffic steering, and batch path deployment</a:t>
            </a:r>
            <a:r>
              <a:rPr lang="en-US" sz="1400" dirty="0">
                <a:solidFill>
                  <a:prstClr val="black"/>
                </a:solidFill>
                <a:latin typeface="Huawei Sans" panose="020C0503030203020204" pitchFamily="34" charset="0"/>
              </a:rPr>
              <a:t>.</a:t>
            </a:r>
            <a:endParaRPr lang="en-US" sz="1400" dirty="0" smtClean="0">
              <a:solidFill>
                <a:prstClr val="black"/>
              </a:solidFill>
              <a:latin typeface="Huawei Sans" panose="020C0503030203020204" pitchFamily="34" charset="0"/>
            </a:endParaRPr>
          </a:p>
          <a:p>
            <a:pPr marL="28440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Network slicing: one network for multiple purposes, resource isolation, management isolation, and SLA assurance.</a:t>
            </a:r>
            <a:endParaRPr lang="en-US" sz="1400" dirty="0">
              <a:solidFill>
                <a:prstClr val="black"/>
              </a:solidFill>
              <a:latin typeface="Huawei Sans" panose="020C0503030203020204" pitchFamily="34" charset="0"/>
            </a:endParaRPr>
          </a:p>
        </p:txBody>
      </p:sp>
      <p:sp>
        <p:nvSpPr>
          <p:cNvPr id="194" name="TextBox 179"/>
          <p:cNvSpPr txBox="1"/>
          <p:nvPr/>
        </p:nvSpPr>
        <p:spPr bwMode="gray">
          <a:xfrm>
            <a:off x="5959756" y="1521678"/>
            <a:ext cx="1610898" cy="28028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O&amp;M automation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矩形 194"/>
          <p:cNvSpPr/>
          <p:nvPr/>
        </p:nvSpPr>
        <p:spPr bwMode="gray">
          <a:xfrm>
            <a:off x="7663896" y="898489"/>
            <a:ext cx="3811824" cy="1849737"/>
          </a:xfrm>
          <a:prstGeom prst="rect">
            <a:avLst/>
          </a:prstGeom>
        </p:spPr>
        <p:txBody>
          <a:bodyPr wrap="square">
            <a:spAutoFit/>
          </a:bodyPr>
          <a:lstStyle/>
          <a:p>
            <a:pPr marL="284400" lvl="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Service SLA awareness: </a:t>
            </a:r>
            <a:r>
              <a:rPr lang="en-US" sz="1400" dirty="0" err="1">
                <a:solidFill>
                  <a:prstClr val="black"/>
                </a:solidFill>
                <a:latin typeface="Huawei Sans" panose="020C0503030203020204" pitchFamily="34" charset="0"/>
              </a:rPr>
              <a:t>i</a:t>
            </a:r>
            <a:r>
              <a:rPr lang="en-US" sz="1400" dirty="0" err="1" smtClean="0">
                <a:solidFill>
                  <a:prstClr val="black"/>
                </a:solidFill>
                <a:latin typeface="Huawei Sans" panose="020C0503030203020204" pitchFamily="34" charset="0"/>
              </a:rPr>
              <a:t>FIT</a:t>
            </a:r>
            <a:r>
              <a:rPr lang="en-US" sz="1400" dirty="0" smtClean="0">
                <a:solidFill>
                  <a:prstClr val="black"/>
                </a:solidFill>
                <a:latin typeface="Huawei Sans" panose="020C0503030203020204" pitchFamily="34" charset="0"/>
              </a:rPr>
              <a:t>-based </a:t>
            </a:r>
            <a:r>
              <a:rPr lang="en-US" sz="1400" dirty="0">
                <a:solidFill>
                  <a:prstClr val="black"/>
                </a:solidFill>
                <a:latin typeface="Huawei Sans" panose="020C0503030203020204" pitchFamily="34" charset="0"/>
              </a:rPr>
              <a:t>in-band flow measurement </a:t>
            </a:r>
            <a:r>
              <a:rPr lang="en-US" sz="1400" dirty="0" smtClean="0">
                <a:solidFill>
                  <a:prstClr val="black"/>
                </a:solidFill>
                <a:latin typeface="Huawei Sans" panose="020C0503030203020204" pitchFamily="34" charset="0"/>
              </a:rPr>
              <a:t>and real-time SLA awareness through Telemetry.</a:t>
            </a:r>
          </a:p>
          <a:p>
            <a:pPr marL="284400" lvl="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Closed-loop processing: Network/service traffic and latency deterioration drive network self-optimization.</a:t>
            </a:r>
            <a:endParaRPr lang="en-US" sz="1400" dirty="0">
              <a:solidFill>
                <a:prstClr val="black"/>
              </a:solidFill>
              <a:latin typeface="Huawei Sans" panose="020C0503030203020204" pitchFamily="34" charset="0"/>
            </a:endParaRPr>
          </a:p>
        </p:txBody>
      </p:sp>
      <p:sp>
        <p:nvSpPr>
          <p:cNvPr id="196" name="TextBox 179"/>
          <p:cNvSpPr txBox="1"/>
          <p:nvPr/>
        </p:nvSpPr>
        <p:spPr bwMode="gray">
          <a:xfrm>
            <a:off x="5959755" y="3281779"/>
            <a:ext cx="1610898" cy="280280"/>
          </a:xfrm>
          <a:prstGeom prst="roundRect">
            <a:avLst>
              <a:gd name="adj" fmla="val 49545"/>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prstClr val="white"/>
                </a:solidFill>
                <a:latin typeface="Huawei Sans" panose="020C0503030203020204" pitchFamily="34" charset="0"/>
              </a:rPr>
              <a:t>Network automation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燕尾形 114"/>
          <p:cNvSpPr/>
          <p:nvPr/>
        </p:nvSpPr>
        <p:spPr bwMode="gray">
          <a:xfrm>
            <a:off x="910460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16" name="燕尾形 115"/>
          <p:cNvSpPr/>
          <p:nvPr/>
        </p:nvSpPr>
        <p:spPr bwMode="gray">
          <a:xfrm>
            <a:off x="10381088"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WAN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17" name="五边形 116"/>
          <p:cNvSpPr/>
          <p:nvPr/>
        </p:nvSpPr>
        <p:spPr bwMode="gray">
          <a:xfrm>
            <a:off x="7543760"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endParaRPr lang="en-US"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1550090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0" name="直接连接符 99">
            <a:extLst>
              <a:ext uri="{FF2B5EF4-FFF2-40B4-BE49-F238E27FC236}">
                <a16:creationId xmlns:a16="http://schemas.microsoft.com/office/drawing/2014/main" xmlns="" id="{D0B74E45-7A83-4888-87C4-44D046B8F974}"/>
              </a:ext>
            </a:extLst>
          </p:cNvPr>
          <p:cNvCxnSpPr>
            <a:cxnSpLocks/>
            <a:stCxn id="131" idx="0"/>
            <a:endCxn id="161" idx="19"/>
          </p:cNvCxnSpPr>
          <p:nvPr/>
        </p:nvCxnSpPr>
        <p:spPr bwMode="gray">
          <a:xfrm>
            <a:off x="7579205" y="2652471"/>
            <a:ext cx="833302" cy="276888"/>
          </a:xfrm>
          <a:prstGeom prst="line">
            <a:avLst/>
          </a:prstGeom>
          <a:noFill/>
          <a:ln w="19050" cap="flat" cmpd="sng" algn="ctr">
            <a:solidFill>
              <a:sysClr val="window" lastClr="FFFFFF">
                <a:lumMod val="50000"/>
              </a:sysClr>
            </a:solidFill>
            <a:prstDash val="solid"/>
            <a:miter lim="800000"/>
          </a:ln>
          <a:effectLst/>
        </p:spPr>
      </p:cxnSp>
      <p:cxnSp>
        <p:nvCxnSpPr>
          <p:cNvPr id="96" name="直接连接符 95">
            <a:extLst>
              <a:ext uri="{FF2B5EF4-FFF2-40B4-BE49-F238E27FC236}">
                <a16:creationId xmlns:a16="http://schemas.microsoft.com/office/drawing/2014/main" xmlns="" id="{D0B74E45-7A83-4888-87C4-44D046B8F974}"/>
              </a:ext>
            </a:extLst>
          </p:cNvPr>
          <p:cNvCxnSpPr>
            <a:cxnSpLocks/>
            <a:stCxn id="131" idx="0"/>
            <a:endCxn id="143" idx="21"/>
          </p:cNvCxnSpPr>
          <p:nvPr/>
        </p:nvCxnSpPr>
        <p:spPr bwMode="gray">
          <a:xfrm flipV="1">
            <a:off x="7579205" y="2432025"/>
            <a:ext cx="833302" cy="220446"/>
          </a:xfrm>
          <a:prstGeom prst="line">
            <a:avLst/>
          </a:prstGeom>
          <a:noFill/>
          <a:ln w="19050" cap="flat" cmpd="sng" algn="ctr">
            <a:solidFill>
              <a:sysClr val="window" lastClr="FFFFFF">
                <a:lumMod val="50000"/>
              </a:sysClr>
            </a:solidFill>
            <a:prstDash val="solid"/>
            <a:miter lim="800000"/>
          </a:ln>
          <a:effectLst/>
        </p:spPr>
      </p:cxnSp>
      <p:sp>
        <p:nvSpPr>
          <p:cNvPr id="2" name="标题 1"/>
          <p:cNvSpPr>
            <a:spLocks noGrp="1"/>
          </p:cNvSpPr>
          <p:nvPr>
            <p:ph type="title"/>
          </p:nvPr>
        </p:nvSpPr>
        <p:spPr/>
        <p:txBody>
          <a:bodyPr/>
          <a:lstStyle/>
          <a:p>
            <a:r>
              <a:rPr lang="en-US" dirty="0" smtClean="0"/>
              <a:t>Key Features of the Intelligent IP Network Solution</a:t>
            </a:r>
            <a:endParaRPr lang="en-US" altLang="zh-CN" dirty="0">
              <a:sym typeface="Huawei Sans" panose="020C0503030203020204" pitchFamily="34" charset="0"/>
            </a:endParaRPr>
          </a:p>
        </p:txBody>
      </p:sp>
      <p:grpSp>
        <p:nvGrpSpPr>
          <p:cNvPr id="43" name="组合 42"/>
          <p:cNvGrpSpPr/>
          <p:nvPr/>
        </p:nvGrpSpPr>
        <p:grpSpPr bwMode="gray">
          <a:xfrm>
            <a:off x="1592058" y="1399910"/>
            <a:ext cx="3195584" cy="454380"/>
            <a:chOff x="1516115" y="1643139"/>
            <a:chExt cx="3195584" cy="809599"/>
          </a:xfrm>
        </p:grpSpPr>
        <p:sp>
          <p:nvSpPr>
            <p:cNvPr id="10" name="梯形 9"/>
            <p:cNvSpPr/>
            <p:nvPr/>
          </p:nvSpPr>
          <p:spPr bwMode="gray">
            <a:xfrm rot="10800000">
              <a:off x="1516115" y="1643139"/>
              <a:ext cx="3195584" cy="8095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梯形 10"/>
            <p:cNvSpPr/>
            <p:nvPr/>
          </p:nvSpPr>
          <p:spPr bwMode="gray">
            <a:xfrm rot="10800000">
              <a:off x="1987168" y="1643139"/>
              <a:ext cx="2342194" cy="8095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梯形 11"/>
            <p:cNvSpPr/>
            <p:nvPr/>
          </p:nvSpPr>
          <p:spPr bwMode="gray">
            <a:xfrm rot="10800000">
              <a:off x="2459817" y="1643139"/>
              <a:ext cx="1485913" cy="809599"/>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椭圆 12"/>
          <p:cNvSpPr/>
          <p:nvPr/>
        </p:nvSpPr>
        <p:spPr bwMode="gray">
          <a:xfrm>
            <a:off x="1526566" y="2628920"/>
            <a:ext cx="3093188" cy="52123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sz="1600"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cxnSp>
        <p:nvCxnSpPr>
          <p:cNvPr id="14" name="直接连接符 13">
            <a:extLst>
              <a:ext uri="{FF2B5EF4-FFF2-40B4-BE49-F238E27FC236}">
                <a16:creationId xmlns:a16="http://schemas.microsoft.com/office/drawing/2014/main" xmlns="" id="{D0B74E45-7A83-4888-87C4-44D046B8F974}"/>
              </a:ext>
            </a:extLst>
          </p:cNvPr>
          <p:cNvCxnSpPr>
            <a:cxnSpLocks/>
            <a:endCxn id="26" idx="3"/>
          </p:cNvCxnSpPr>
          <p:nvPr/>
        </p:nvCxnSpPr>
        <p:spPr bwMode="gray">
          <a:xfrm>
            <a:off x="2164601" y="2892047"/>
            <a:ext cx="977166" cy="132952"/>
          </a:xfrm>
          <a:prstGeom prst="line">
            <a:avLst/>
          </a:prstGeom>
          <a:noFill/>
          <a:ln w="19050" cap="flat" cmpd="sng" algn="ctr">
            <a:solidFill>
              <a:sysClr val="window" lastClr="FFFFFF">
                <a:lumMod val="50000"/>
              </a:sysClr>
            </a:solidFill>
            <a:prstDash val="solid"/>
            <a:miter lim="800000"/>
          </a:ln>
          <a:effectLst/>
        </p:spPr>
      </p:cxnSp>
      <p:cxnSp>
        <p:nvCxnSpPr>
          <p:cNvPr id="15" name="直接连接符 14">
            <a:extLst>
              <a:ext uri="{FF2B5EF4-FFF2-40B4-BE49-F238E27FC236}">
                <a16:creationId xmlns:a16="http://schemas.microsoft.com/office/drawing/2014/main" xmlns="" id="{D0B74E45-7A83-4888-87C4-44D046B8F974}"/>
              </a:ext>
            </a:extLst>
          </p:cNvPr>
          <p:cNvCxnSpPr>
            <a:cxnSpLocks/>
            <a:stCxn id="20" idx="0"/>
            <a:endCxn id="32" idx="29"/>
          </p:cNvCxnSpPr>
          <p:nvPr/>
        </p:nvCxnSpPr>
        <p:spPr bwMode="gray">
          <a:xfrm flipV="1">
            <a:off x="2107416" y="2709727"/>
            <a:ext cx="1034351" cy="178166"/>
          </a:xfrm>
          <a:prstGeom prst="line">
            <a:avLst/>
          </a:prstGeom>
          <a:noFill/>
          <a:ln w="19050" cap="flat" cmpd="sng" algn="ctr">
            <a:solidFill>
              <a:sysClr val="window" lastClr="FFFFFF">
                <a:lumMod val="50000"/>
              </a:sysClr>
            </a:solidFill>
            <a:prstDash val="solid"/>
            <a:miter lim="800000"/>
          </a:ln>
          <a:effectLst/>
        </p:spPr>
      </p:cxnSp>
      <p:cxnSp>
        <p:nvCxnSpPr>
          <p:cNvPr id="16" name="直接连接符 15">
            <a:extLst>
              <a:ext uri="{FF2B5EF4-FFF2-40B4-BE49-F238E27FC236}">
                <a16:creationId xmlns:a16="http://schemas.microsoft.com/office/drawing/2014/main" xmlns="" id="{D0B74E45-7A83-4888-87C4-44D046B8F974}"/>
              </a:ext>
            </a:extLst>
          </p:cNvPr>
          <p:cNvCxnSpPr>
            <a:cxnSpLocks/>
            <a:stCxn id="26" idx="32"/>
          </p:cNvCxnSpPr>
          <p:nvPr/>
        </p:nvCxnSpPr>
        <p:spPr bwMode="gray">
          <a:xfrm flipV="1">
            <a:off x="3396817" y="2892048"/>
            <a:ext cx="1170624" cy="186711"/>
          </a:xfrm>
          <a:prstGeom prst="line">
            <a:avLst/>
          </a:prstGeom>
          <a:noFill/>
          <a:ln w="19050" cap="flat" cmpd="sng" algn="ctr">
            <a:solidFill>
              <a:sysClr val="window" lastClr="FFFFFF">
                <a:lumMod val="50000"/>
              </a:sysClr>
            </a:solidFill>
            <a:prstDash val="solid"/>
            <a:miter lim="800000"/>
          </a:ln>
          <a:effectLst/>
        </p:spPr>
      </p:cxnSp>
      <p:cxnSp>
        <p:nvCxnSpPr>
          <p:cNvPr id="17" name="直接连接符 16">
            <a:extLst>
              <a:ext uri="{FF2B5EF4-FFF2-40B4-BE49-F238E27FC236}">
                <a16:creationId xmlns:a16="http://schemas.microsoft.com/office/drawing/2014/main" xmlns="" id="{D0B74E45-7A83-4888-87C4-44D046B8F974}"/>
              </a:ext>
            </a:extLst>
          </p:cNvPr>
          <p:cNvCxnSpPr>
            <a:cxnSpLocks/>
            <a:stCxn id="38" idx="3"/>
            <a:endCxn id="32" idx="38"/>
          </p:cNvCxnSpPr>
          <p:nvPr/>
        </p:nvCxnSpPr>
        <p:spPr bwMode="gray">
          <a:xfrm flipH="1" flipV="1">
            <a:off x="3412254" y="2727031"/>
            <a:ext cx="1170393" cy="160862"/>
          </a:xfrm>
          <a:prstGeom prst="line">
            <a:avLst/>
          </a:prstGeom>
          <a:noFill/>
          <a:ln w="19050" cap="flat" cmpd="sng" algn="ctr">
            <a:solidFill>
              <a:sysClr val="window" lastClr="FFFFFF">
                <a:lumMod val="50000"/>
              </a:sysClr>
            </a:solidFill>
            <a:prstDash val="solid"/>
            <a:miter lim="800000"/>
          </a:ln>
          <a:effectLst/>
        </p:spPr>
      </p:cxnSp>
      <p:sp>
        <p:nvSpPr>
          <p:cNvPr id="18" name="矩形 17">
            <a:extLst>
              <a:ext uri="{FF2B5EF4-FFF2-40B4-BE49-F238E27FC236}">
                <a16:creationId xmlns:a16="http://schemas.microsoft.com/office/drawing/2014/main" xmlns="" id="{11E1A4B6-71B6-4751-91C0-4EA222BA8FD3}"/>
              </a:ext>
            </a:extLst>
          </p:cNvPr>
          <p:cNvSpPr/>
          <p:nvPr/>
        </p:nvSpPr>
        <p:spPr bwMode="gray">
          <a:xfrm>
            <a:off x="1922504" y="2922231"/>
            <a:ext cx="1196461" cy="242720"/>
          </a:xfrm>
          <a:prstGeom prst="rect">
            <a:avLst/>
          </a:prstGeom>
          <a:noFill/>
          <a:ln w="12700" cap="flat" cmpd="sng" algn="ctr">
            <a:noFill/>
            <a:prstDash val="solid"/>
            <a:miter lim="800000"/>
          </a:ln>
          <a:effectLst/>
        </p:spPr>
        <p:txBody>
          <a:bodyPr rtlCol="0" anchor="ctr"/>
          <a:lstStyle/>
          <a:p>
            <a:pPr marL="0" marR="0" lvl="0" indent="0" algn="ctr" defTabSz="913746" eaLnBrk="1" fontAlgn="ctr" latinLnBrk="0" hangingPunct="1">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IP network</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a:extLst>
              <a:ext uri="{FF2B5EF4-FFF2-40B4-BE49-F238E27FC236}">
                <a16:creationId xmlns:a16="http://schemas.microsoft.com/office/drawing/2014/main" xmlns="" id="{BFCB3D48-4B74-4FD0-84DC-DD087029BA1E}"/>
              </a:ext>
            </a:extLst>
          </p:cNvPr>
          <p:cNvGrpSpPr/>
          <p:nvPr/>
        </p:nvGrpSpPr>
        <p:grpSpPr bwMode="gray">
          <a:xfrm>
            <a:off x="1837160" y="2751532"/>
            <a:ext cx="285693" cy="278491"/>
            <a:chOff x="1350027" y="544262"/>
            <a:chExt cx="469961" cy="458114"/>
          </a:xfrm>
        </p:grpSpPr>
        <p:sp>
          <p:nvSpPr>
            <p:cNvPr id="20"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5" name="组合 24">
            <a:extLst>
              <a:ext uri="{FF2B5EF4-FFF2-40B4-BE49-F238E27FC236}">
                <a16:creationId xmlns:a16="http://schemas.microsoft.com/office/drawing/2014/main" xmlns="" id="{BFCB3D48-4B74-4FD0-84DC-DD087029BA1E}"/>
              </a:ext>
            </a:extLst>
          </p:cNvPr>
          <p:cNvGrpSpPr/>
          <p:nvPr/>
        </p:nvGrpSpPr>
        <p:grpSpPr bwMode="gray">
          <a:xfrm>
            <a:off x="3126561" y="2888638"/>
            <a:ext cx="285693" cy="278491"/>
            <a:chOff x="1350027" y="544262"/>
            <a:chExt cx="469961" cy="458114"/>
          </a:xfrm>
        </p:grpSpPr>
        <p:sp>
          <p:nvSpPr>
            <p:cNvPr id="26"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1" name="组合 30">
            <a:extLst>
              <a:ext uri="{FF2B5EF4-FFF2-40B4-BE49-F238E27FC236}">
                <a16:creationId xmlns:a16="http://schemas.microsoft.com/office/drawing/2014/main" xmlns="" id="{BFCB3D48-4B74-4FD0-84DC-DD087029BA1E}"/>
              </a:ext>
            </a:extLst>
          </p:cNvPr>
          <p:cNvGrpSpPr/>
          <p:nvPr/>
        </p:nvGrpSpPr>
        <p:grpSpPr bwMode="gray">
          <a:xfrm>
            <a:off x="3126561" y="2536910"/>
            <a:ext cx="285693" cy="278491"/>
            <a:chOff x="1350027" y="544262"/>
            <a:chExt cx="469961" cy="458114"/>
          </a:xfrm>
        </p:grpSpPr>
        <p:sp>
          <p:nvSpPr>
            <p:cNvPr id="32"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a:extLst>
              <a:ext uri="{FF2B5EF4-FFF2-40B4-BE49-F238E27FC236}">
                <a16:creationId xmlns:a16="http://schemas.microsoft.com/office/drawing/2014/main" xmlns="" id="{BFCB3D48-4B74-4FD0-84DC-DD087029BA1E}"/>
              </a:ext>
            </a:extLst>
          </p:cNvPr>
          <p:cNvGrpSpPr/>
          <p:nvPr/>
        </p:nvGrpSpPr>
        <p:grpSpPr bwMode="gray">
          <a:xfrm>
            <a:off x="4567441" y="2751532"/>
            <a:ext cx="285693" cy="278491"/>
            <a:chOff x="1350027" y="544262"/>
            <a:chExt cx="469961" cy="458114"/>
          </a:xfrm>
        </p:grpSpPr>
        <p:sp>
          <p:nvSpPr>
            <p:cNvPr id="38"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下箭头 63"/>
          <p:cNvSpPr/>
          <p:nvPr/>
        </p:nvSpPr>
        <p:spPr bwMode="gray">
          <a:xfrm rot="10800000" flipV="1">
            <a:off x="2738122" y="2308419"/>
            <a:ext cx="829759" cy="175504"/>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solidFill>
            <a:schemeClr val="bg1">
              <a:lumMod val="95000"/>
            </a:schemeClr>
          </a:solidFill>
          <a:ln w="19050" cap="flat" cmpd="sng" algn="ctr">
            <a:solidFill>
              <a:schemeClr val="bg1">
                <a:lumMod val="85000"/>
              </a:schemeClr>
            </a:solidFill>
            <a:prstDash val="solid"/>
            <a:miter lim="800000"/>
          </a:ln>
          <a:effectLst/>
        </p:spPr>
        <p:txBody>
          <a:bodyPr rtlCol="0" anchor="ctr"/>
          <a:lstStyle/>
          <a:p>
            <a:pPr algn="ctr" defTabSz="914400"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64"/>
          <p:cNvGrpSpPr>
            <a:grpSpLocks/>
          </p:cNvGrpSpPr>
          <p:nvPr/>
        </p:nvGrpSpPr>
        <p:grpSpPr bwMode="gray">
          <a:xfrm>
            <a:off x="2521674" y="1868286"/>
            <a:ext cx="464367" cy="416083"/>
            <a:chOff x="835969" y="1702417"/>
            <a:chExt cx="464367" cy="416083"/>
          </a:xfrm>
        </p:grpSpPr>
        <p:sp>
          <p:nvSpPr>
            <p:cNvPr id="49" name="任意多边形 48"/>
            <p:cNvSpPr/>
            <p:nvPr/>
          </p:nvSpPr>
          <p:spPr bwMode="gray">
            <a:xfrm>
              <a:off x="916140" y="1719884"/>
              <a:ext cx="164597" cy="367712"/>
            </a:xfrm>
            <a:custGeom>
              <a:avLst/>
              <a:gdLst/>
              <a:ahLst/>
              <a:cxnLst/>
              <a:rect l="0" t="0" r="0" b="0"/>
              <a:pathLst>
                <a:path w="1297" h="2895">
                  <a:moveTo>
                    <a:pt x="310" y="2894"/>
                  </a:moveTo>
                  <a:cubicBezTo>
                    <a:pt x="88" y="2627"/>
                    <a:pt x="0" y="1979"/>
                    <a:pt x="104" y="1388"/>
                  </a:cubicBezTo>
                  <a:cubicBezTo>
                    <a:pt x="169" y="1018"/>
                    <a:pt x="338" y="667"/>
                    <a:pt x="578" y="398"/>
                  </a:cubicBezTo>
                  <a:cubicBezTo>
                    <a:pt x="809" y="141"/>
                    <a:pt x="1070" y="0"/>
                    <a:pt x="1296" y="12"/>
                  </a:cubicBezTo>
                  <a:lnTo>
                    <a:pt x="1291" y="115"/>
                  </a:lnTo>
                  <a:cubicBezTo>
                    <a:pt x="899" y="93"/>
                    <a:pt x="338" y="653"/>
                    <a:pt x="206" y="1406"/>
                  </a:cubicBezTo>
                  <a:cubicBezTo>
                    <a:pt x="96" y="2027"/>
                    <a:pt x="214" y="2617"/>
                    <a:pt x="389" y="2829"/>
                  </a:cubicBezTo>
                  <a:lnTo>
                    <a:pt x="310" y="2894"/>
                  </a:lnTo>
                </a:path>
              </a:pathLst>
            </a:custGeom>
            <a:solidFill>
              <a:srgbClr val="595757"/>
            </a:solidFill>
            <a:ln w="9525">
              <a:noFill/>
            </a:ln>
          </p:spPr>
          <p:txBody>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a:off x="1172553" y="1771391"/>
              <a:ext cx="33591" cy="33591"/>
            </a:xfrm>
            <a:custGeom>
              <a:avLst/>
              <a:gdLst/>
              <a:ahLst/>
              <a:cxnLst/>
              <a:rect l="0" t="0" r="0" b="0"/>
              <a:pathLst>
                <a:path w="265" h="265">
                  <a:moveTo>
                    <a:pt x="264" y="132"/>
                  </a:moveTo>
                  <a:cubicBezTo>
                    <a:pt x="264" y="156"/>
                    <a:pt x="258" y="177"/>
                    <a:pt x="246" y="198"/>
                  </a:cubicBezTo>
                  <a:cubicBezTo>
                    <a:pt x="234" y="219"/>
                    <a:pt x="219" y="234"/>
                    <a:pt x="198" y="246"/>
                  </a:cubicBezTo>
                  <a:cubicBezTo>
                    <a:pt x="177" y="258"/>
                    <a:pt x="156" y="264"/>
                    <a:pt x="132" y="264"/>
                  </a:cubicBezTo>
                  <a:cubicBezTo>
                    <a:pt x="108" y="264"/>
                    <a:pt x="87" y="258"/>
                    <a:pt x="66" y="246"/>
                  </a:cubicBezTo>
                  <a:cubicBezTo>
                    <a:pt x="45" y="234"/>
                    <a:pt x="30" y="219"/>
                    <a:pt x="18" y="198"/>
                  </a:cubicBezTo>
                  <a:cubicBezTo>
                    <a:pt x="6" y="177"/>
                    <a:pt x="0" y="156"/>
                    <a:pt x="0" y="132"/>
                  </a:cubicBezTo>
                  <a:cubicBezTo>
                    <a:pt x="0" y="108"/>
                    <a:pt x="6" y="87"/>
                    <a:pt x="18" y="66"/>
                  </a:cubicBezTo>
                  <a:cubicBezTo>
                    <a:pt x="30" y="45"/>
                    <a:pt x="45" y="30"/>
                    <a:pt x="66" y="18"/>
                  </a:cubicBezTo>
                  <a:cubicBezTo>
                    <a:pt x="87" y="5"/>
                    <a:pt x="108" y="0"/>
                    <a:pt x="132" y="0"/>
                  </a:cubicBezTo>
                  <a:cubicBezTo>
                    <a:pt x="156" y="0"/>
                    <a:pt x="177" y="5"/>
                    <a:pt x="198" y="18"/>
                  </a:cubicBezTo>
                  <a:cubicBezTo>
                    <a:pt x="219" y="30"/>
                    <a:pt x="234" y="45"/>
                    <a:pt x="246" y="66"/>
                  </a:cubicBezTo>
                  <a:cubicBezTo>
                    <a:pt x="258" y="87"/>
                    <a:pt x="264" y="108"/>
                    <a:pt x="264" y="132"/>
                  </a:cubicBezTo>
                </a:path>
              </a:pathLst>
            </a:custGeom>
            <a:solidFill>
              <a:srgbClr val="595757"/>
            </a:solidFill>
            <a:ln w="9525">
              <a:noFill/>
            </a:ln>
          </p:spPr>
          <p:txBody>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任意多边形 50"/>
            <p:cNvSpPr/>
            <p:nvPr/>
          </p:nvSpPr>
          <p:spPr bwMode="gray">
            <a:xfrm>
              <a:off x="1005717" y="2084909"/>
              <a:ext cx="33591" cy="33591"/>
            </a:xfrm>
            <a:custGeom>
              <a:avLst/>
              <a:gdLst/>
              <a:ahLst/>
              <a:cxnLst/>
              <a:rect l="0" t="0" r="0" b="0"/>
              <a:pathLst>
                <a:path w="265" h="264">
                  <a:moveTo>
                    <a:pt x="264" y="132"/>
                  </a:moveTo>
                  <a:cubicBezTo>
                    <a:pt x="264" y="156"/>
                    <a:pt x="260" y="175"/>
                    <a:pt x="247" y="197"/>
                  </a:cubicBezTo>
                  <a:cubicBezTo>
                    <a:pt x="235" y="218"/>
                    <a:pt x="219" y="234"/>
                    <a:pt x="198" y="246"/>
                  </a:cubicBezTo>
                  <a:cubicBezTo>
                    <a:pt x="177" y="258"/>
                    <a:pt x="157" y="263"/>
                    <a:pt x="132" y="263"/>
                  </a:cubicBezTo>
                  <a:cubicBezTo>
                    <a:pt x="108" y="263"/>
                    <a:pt x="87" y="258"/>
                    <a:pt x="66" y="246"/>
                  </a:cubicBezTo>
                  <a:cubicBezTo>
                    <a:pt x="45" y="234"/>
                    <a:pt x="30" y="218"/>
                    <a:pt x="18" y="197"/>
                  </a:cubicBezTo>
                  <a:cubicBezTo>
                    <a:pt x="6" y="175"/>
                    <a:pt x="0" y="156"/>
                    <a:pt x="0" y="132"/>
                  </a:cubicBezTo>
                  <a:cubicBezTo>
                    <a:pt x="0" y="107"/>
                    <a:pt x="6" y="87"/>
                    <a:pt x="18" y="66"/>
                  </a:cubicBezTo>
                  <a:cubicBezTo>
                    <a:pt x="30" y="44"/>
                    <a:pt x="45" y="29"/>
                    <a:pt x="66" y="17"/>
                  </a:cubicBezTo>
                  <a:cubicBezTo>
                    <a:pt x="87" y="5"/>
                    <a:pt x="108" y="0"/>
                    <a:pt x="132" y="0"/>
                  </a:cubicBezTo>
                  <a:cubicBezTo>
                    <a:pt x="157" y="0"/>
                    <a:pt x="177" y="5"/>
                    <a:pt x="198" y="17"/>
                  </a:cubicBezTo>
                  <a:cubicBezTo>
                    <a:pt x="219" y="29"/>
                    <a:pt x="235" y="44"/>
                    <a:pt x="247" y="66"/>
                  </a:cubicBezTo>
                  <a:cubicBezTo>
                    <a:pt x="260" y="87"/>
                    <a:pt x="264" y="107"/>
                    <a:pt x="264" y="132"/>
                  </a:cubicBezTo>
                </a:path>
              </a:pathLst>
            </a:custGeom>
            <a:solidFill>
              <a:srgbClr val="595757"/>
            </a:solidFill>
            <a:ln w="9525">
              <a:noFill/>
            </a:ln>
          </p:spPr>
          <p:txBody>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867993" y="1730410"/>
              <a:ext cx="247455" cy="273208"/>
            </a:xfrm>
            <a:custGeom>
              <a:avLst/>
              <a:gdLst/>
              <a:ahLst/>
              <a:cxnLst/>
              <a:rect l="0" t="0" r="0" b="0"/>
              <a:pathLst>
                <a:path w="1949" h="2153">
                  <a:moveTo>
                    <a:pt x="628" y="2152"/>
                  </a:moveTo>
                  <a:cubicBezTo>
                    <a:pt x="432" y="2152"/>
                    <a:pt x="221" y="2111"/>
                    <a:pt x="0" y="2030"/>
                  </a:cubicBezTo>
                  <a:lnTo>
                    <a:pt x="36" y="1934"/>
                  </a:lnTo>
                  <a:cubicBezTo>
                    <a:pt x="482" y="2098"/>
                    <a:pt x="880" y="2087"/>
                    <a:pt x="1189" y="1902"/>
                  </a:cubicBezTo>
                  <a:cubicBezTo>
                    <a:pt x="1515" y="1707"/>
                    <a:pt x="1734" y="1320"/>
                    <a:pt x="1807" y="814"/>
                  </a:cubicBezTo>
                  <a:cubicBezTo>
                    <a:pt x="1845" y="548"/>
                    <a:pt x="1816" y="281"/>
                    <a:pt x="1724" y="36"/>
                  </a:cubicBezTo>
                  <a:lnTo>
                    <a:pt x="1820" y="0"/>
                  </a:lnTo>
                  <a:cubicBezTo>
                    <a:pt x="1918" y="258"/>
                    <a:pt x="1948" y="545"/>
                    <a:pt x="1908" y="827"/>
                  </a:cubicBezTo>
                  <a:cubicBezTo>
                    <a:pt x="1832" y="1365"/>
                    <a:pt x="1596" y="1778"/>
                    <a:pt x="1242" y="1990"/>
                  </a:cubicBezTo>
                  <a:cubicBezTo>
                    <a:pt x="1061" y="2098"/>
                    <a:pt x="854" y="2152"/>
                    <a:pt x="628" y="2152"/>
                  </a:cubicBezTo>
                </a:path>
              </a:pathLst>
            </a:custGeom>
            <a:solidFill>
              <a:srgbClr val="595757"/>
            </a:solidFill>
            <a:ln w="9525">
              <a:noFill/>
            </a:ln>
          </p:spPr>
          <p:txBody>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任意多边形 52"/>
            <p:cNvSpPr/>
            <p:nvPr/>
          </p:nvSpPr>
          <p:spPr bwMode="gray">
            <a:xfrm>
              <a:off x="873591" y="1823345"/>
              <a:ext cx="198636" cy="107044"/>
            </a:xfrm>
            <a:custGeom>
              <a:avLst/>
              <a:gdLst/>
              <a:ahLst/>
              <a:cxnLst/>
              <a:rect l="0" t="0" r="0" b="0"/>
              <a:pathLst>
                <a:path w="1564" h="844">
                  <a:moveTo>
                    <a:pt x="1482" y="843"/>
                  </a:moveTo>
                  <a:cubicBezTo>
                    <a:pt x="1147" y="410"/>
                    <a:pt x="580" y="126"/>
                    <a:pt x="0" y="103"/>
                  </a:cubicBezTo>
                  <a:lnTo>
                    <a:pt x="4" y="0"/>
                  </a:lnTo>
                  <a:cubicBezTo>
                    <a:pt x="613" y="25"/>
                    <a:pt x="1211" y="324"/>
                    <a:pt x="1563" y="781"/>
                  </a:cubicBezTo>
                  <a:lnTo>
                    <a:pt x="1482" y="843"/>
                  </a:lnTo>
                </a:path>
              </a:pathLst>
            </a:custGeom>
            <a:solidFill>
              <a:srgbClr val="595757"/>
            </a:solidFill>
            <a:ln w="9525">
              <a:noFill/>
            </a:ln>
          </p:spPr>
          <p:txBody>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835969" y="1702417"/>
              <a:ext cx="360098" cy="405334"/>
            </a:xfrm>
            <a:custGeom>
              <a:avLst/>
              <a:gdLst/>
              <a:ahLst/>
              <a:cxnLst/>
              <a:rect l="0" t="0" r="0" b="0"/>
              <a:pathLst>
                <a:path w="2834" h="3192">
                  <a:moveTo>
                    <a:pt x="1401" y="3191"/>
                  </a:moveTo>
                  <a:cubicBezTo>
                    <a:pt x="562" y="3043"/>
                    <a:pt x="0" y="2240"/>
                    <a:pt x="147" y="1401"/>
                  </a:cubicBezTo>
                  <a:cubicBezTo>
                    <a:pt x="295" y="561"/>
                    <a:pt x="1097" y="0"/>
                    <a:pt x="1937" y="148"/>
                  </a:cubicBezTo>
                  <a:cubicBezTo>
                    <a:pt x="2284" y="208"/>
                    <a:pt x="2602" y="388"/>
                    <a:pt x="2833" y="653"/>
                  </a:cubicBezTo>
                  <a:lnTo>
                    <a:pt x="2755" y="720"/>
                  </a:lnTo>
                  <a:cubicBezTo>
                    <a:pt x="2540" y="474"/>
                    <a:pt x="2243" y="306"/>
                    <a:pt x="1918" y="249"/>
                  </a:cubicBezTo>
                  <a:cubicBezTo>
                    <a:pt x="1136" y="112"/>
                    <a:pt x="386" y="636"/>
                    <a:pt x="249" y="1420"/>
                  </a:cubicBezTo>
                  <a:cubicBezTo>
                    <a:pt x="112" y="2202"/>
                    <a:pt x="636" y="2952"/>
                    <a:pt x="1419" y="3089"/>
                  </a:cubicBezTo>
                  <a:lnTo>
                    <a:pt x="1401" y="3191"/>
                  </a:lnTo>
                </a:path>
              </a:pathLst>
            </a:custGeom>
            <a:solidFill>
              <a:srgbClr val="595757"/>
            </a:solidFill>
            <a:ln w="9525">
              <a:noFill/>
            </a:ln>
          </p:spPr>
          <p:txBody>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63"/>
            <p:cNvSpPr/>
            <p:nvPr/>
          </p:nvSpPr>
          <p:spPr bwMode="gray">
            <a:xfrm>
              <a:off x="1100309" y="1908908"/>
              <a:ext cx="200027" cy="198843"/>
            </a:xfrm>
            <a:custGeom>
              <a:avLst/>
              <a:gdLst/>
              <a:ahLst/>
              <a:cxnLst/>
              <a:rect l="0" t="0" r="0" b="0"/>
              <a:pathLst>
                <a:path w="1492" h="1481">
                  <a:moveTo>
                    <a:pt x="1328" y="53"/>
                  </a:moveTo>
                  <a:cubicBezTo>
                    <a:pt x="1326" y="24"/>
                    <a:pt x="1303" y="3"/>
                    <a:pt x="1275" y="3"/>
                  </a:cubicBezTo>
                  <a:lnTo>
                    <a:pt x="1271" y="3"/>
                  </a:lnTo>
                  <a:cubicBezTo>
                    <a:pt x="1243" y="2"/>
                    <a:pt x="1220" y="23"/>
                    <a:pt x="1218" y="52"/>
                  </a:cubicBezTo>
                  <a:lnTo>
                    <a:pt x="1218" y="53"/>
                  </a:lnTo>
                  <a:lnTo>
                    <a:pt x="1218" y="754"/>
                  </a:lnTo>
                  <a:cubicBezTo>
                    <a:pt x="1109" y="792"/>
                    <a:pt x="1051" y="911"/>
                    <a:pt x="1089" y="1022"/>
                  </a:cubicBezTo>
                  <a:cubicBezTo>
                    <a:pt x="1110" y="1082"/>
                    <a:pt x="1158" y="1130"/>
                    <a:pt x="1218" y="1151"/>
                  </a:cubicBezTo>
                  <a:lnTo>
                    <a:pt x="1218" y="1427"/>
                  </a:lnTo>
                  <a:cubicBezTo>
                    <a:pt x="1220" y="1455"/>
                    <a:pt x="1243" y="1476"/>
                    <a:pt x="1271" y="1476"/>
                  </a:cubicBezTo>
                  <a:cubicBezTo>
                    <a:pt x="1299" y="1477"/>
                    <a:pt x="1323" y="1456"/>
                    <a:pt x="1324" y="1427"/>
                  </a:cubicBezTo>
                  <a:lnTo>
                    <a:pt x="1324" y="1151"/>
                  </a:lnTo>
                  <a:cubicBezTo>
                    <a:pt x="1433" y="1113"/>
                    <a:pt x="1491" y="994"/>
                    <a:pt x="1453" y="883"/>
                  </a:cubicBezTo>
                  <a:cubicBezTo>
                    <a:pt x="1432" y="822"/>
                    <a:pt x="1385" y="775"/>
                    <a:pt x="1324" y="754"/>
                  </a:cubicBezTo>
                  <a:lnTo>
                    <a:pt x="1328" y="754"/>
                  </a:lnTo>
                  <a:lnTo>
                    <a:pt x="1328" y="53"/>
                  </a:lnTo>
                  <a:close/>
                  <a:moveTo>
                    <a:pt x="1328" y="1039"/>
                  </a:moveTo>
                  <a:cubicBezTo>
                    <a:pt x="1295" y="1057"/>
                    <a:pt x="1255" y="1057"/>
                    <a:pt x="1222" y="1039"/>
                  </a:cubicBezTo>
                  <a:cubicBezTo>
                    <a:pt x="1175" y="1006"/>
                    <a:pt x="1163" y="940"/>
                    <a:pt x="1196" y="892"/>
                  </a:cubicBezTo>
                  <a:cubicBezTo>
                    <a:pt x="1202" y="882"/>
                    <a:pt x="1212" y="874"/>
                    <a:pt x="1222" y="866"/>
                  </a:cubicBezTo>
                  <a:cubicBezTo>
                    <a:pt x="1255" y="848"/>
                    <a:pt x="1295" y="848"/>
                    <a:pt x="1328" y="866"/>
                  </a:cubicBezTo>
                  <a:cubicBezTo>
                    <a:pt x="1375" y="899"/>
                    <a:pt x="1387" y="965"/>
                    <a:pt x="1354" y="1012"/>
                  </a:cubicBezTo>
                  <a:cubicBezTo>
                    <a:pt x="1348" y="1023"/>
                    <a:pt x="1338" y="1032"/>
                    <a:pt x="1328" y="1039"/>
                  </a:cubicBezTo>
                  <a:close/>
                  <a:moveTo>
                    <a:pt x="799" y="275"/>
                  </a:moveTo>
                  <a:lnTo>
                    <a:pt x="799" y="53"/>
                  </a:lnTo>
                  <a:cubicBezTo>
                    <a:pt x="799" y="24"/>
                    <a:pt x="775" y="0"/>
                    <a:pt x="746" y="0"/>
                  </a:cubicBezTo>
                  <a:cubicBezTo>
                    <a:pt x="717" y="0"/>
                    <a:pt x="693" y="24"/>
                    <a:pt x="693" y="53"/>
                  </a:cubicBezTo>
                  <a:lnTo>
                    <a:pt x="693" y="273"/>
                  </a:lnTo>
                  <a:cubicBezTo>
                    <a:pt x="584" y="312"/>
                    <a:pt x="525" y="430"/>
                    <a:pt x="564" y="541"/>
                  </a:cubicBezTo>
                  <a:cubicBezTo>
                    <a:pt x="585" y="602"/>
                    <a:pt x="632" y="650"/>
                    <a:pt x="693" y="671"/>
                  </a:cubicBezTo>
                  <a:lnTo>
                    <a:pt x="693" y="1427"/>
                  </a:lnTo>
                  <a:cubicBezTo>
                    <a:pt x="693" y="1456"/>
                    <a:pt x="717" y="1480"/>
                    <a:pt x="746" y="1480"/>
                  </a:cubicBezTo>
                  <a:cubicBezTo>
                    <a:pt x="775" y="1480"/>
                    <a:pt x="799" y="1456"/>
                    <a:pt x="799" y="1427"/>
                  </a:cubicBezTo>
                  <a:lnTo>
                    <a:pt x="799" y="671"/>
                  </a:lnTo>
                  <a:cubicBezTo>
                    <a:pt x="908" y="632"/>
                    <a:pt x="966" y="514"/>
                    <a:pt x="928" y="403"/>
                  </a:cubicBezTo>
                  <a:cubicBezTo>
                    <a:pt x="908" y="343"/>
                    <a:pt x="859" y="296"/>
                    <a:pt x="799" y="275"/>
                  </a:cubicBezTo>
                  <a:close/>
                  <a:moveTo>
                    <a:pt x="799" y="559"/>
                  </a:moveTo>
                  <a:cubicBezTo>
                    <a:pt x="766" y="577"/>
                    <a:pt x="726" y="577"/>
                    <a:pt x="693" y="559"/>
                  </a:cubicBezTo>
                  <a:cubicBezTo>
                    <a:pt x="646" y="526"/>
                    <a:pt x="634" y="460"/>
                    <a:pt x="667" y="412"/>
                  </a:cubicBezTo>
                  <a:cubicBezTo>
                    <a:pt x="673" y="401"/>
                    <a:pt x="682" y="394"/>
                    <a:pt x="693" y="386"/>
                  </a:cubicBezTo>
                  <a:cubicBezTo>
                    <a:pt x="726" y="367"/>
                    <a:pt x="766" y="367"/>
                    <a:pt x="799" y="386"/>
                  </a:cubicBezTo>
                  <a:cubicBezTo>
                    <a:pt x="846" y="419"/>
                    <a:pt x="858" y="485"/>
                    <a:pt x="825" y="532"/>
                  </a:cubicBezTo>
                  <a:cubicBezTo>
                    <a:pt x="817" y="543"/>
                    <a:pt x="809" y="552"/>
                    <a:pt x="799" y="559"/>
                  </a:cubicBezTo>
                  <a:close/>
                  <a:moveTo>
                    <a:pt x="269" y="53"/>
                  </a:moveTo>
                  <a:cubicBezTo>
                    <a:pt x="268" y="27"/>
                    <a:pt x="247" y="6"/>
                    <a:pt x="221" y="4"/>
                  </a:cubicBezTo>
                  <a:cubicBezTo>
                    <a:pt x="193" y="3"/>
                    <a:pt x="169" y="24"/>
                    <a:pt x="168" y="53"/>
                  </a:cubicBezTo>
                  <a:lnTo>
                    <a:pt x="168" y="54"/>
                  </a:lnTo>
                  <a:lnTo>
                    <a:pt x="168" y="770"/>
                  </a:lnTo>
                  <a:cubicBezTo>
                    <a:pt x="58" y="808"/>
                    <a:pt x="0" y="927"/>
                    <a:pt x="38" y="1038"/>
                  </a:cubicBezTo>
                  <a:cubicBezTo>
                    <a:pt x="60" y="1098"/>
                    <a:pt x="107" y="1146"/>
                    <a:pt x="168" y="1167"/>
                  </a:cubicBezTo>
                  <a:lnTo>
                    <a:pt x="168" y="1427"/>
                  </a:lnTo>
                  <a:cubicBezTo>
                    <a:pt x="169" y="1455"/>
                    <a:pt x="193" y="1476"/>
                    <a:pt x="221" y="1476"/>
                  </a:cubicBezTo>
                  <a:cubicBezTo>
                    <a:pt x="248" y="1477"/>
                    <a:pt x="272" y="1456"/>
                    <a:pt x="273" y="1427"/>
                  </a:cubicBezTo>
                  <a:lnTo>
                    <a:pt x="273" y="1167"/>
                  </a:lnTo>
                  <a:cubicBezTo>
                    <a:pt x="383" y="1129"/>
                    <a:pt x="441" y="1010"/>
                    <a:pt x="403" y="899"/>
                  </a:cubicBezTo>
                  <a:cubicBezTo>
                    <a:pt x="382" y="838"/>
                    <a:pt x="334" y="791"/>
                    <a:pt x="273" y="770"/>
                  </a:cubicBezTo>
                  <a:lnTo>
                    <a:pt x="269" y="770"/>
                  </a:lnTo>
                  <a:lnTo>
                    <a:pt x="269" y="53"/>
                  </a:lnTo>
                  <a:close/>
                  <a:moveTo>
                    <a:pt x="269" y="1053"/>
                  </a:moveTo>
                  <a:cubicBezTo>
                    <a:pt x="236" y="1072"/>
                    <a:pt x="197" y="1072"/>
                    <a:pt x="164" y="1053"/>
                  </a:cubicBezTo>
                  <a:cubicBezTo>
                    <a:pt x="116" y="1020"/>
                    <a:pt x="104" y="954"/>
                    <a:pt x="137" y="907"/>
                  </a:cubicBezTo>
                  <a:cubicBezTo>
                    <a:pt x="144" y="896"/>
                    <a:pt x="153" y="888"/>
                    <a:pt x="164" y="880"/>
                  </a:cubicBezTo>
                  <a:cubicBezTo>
                    <a:pt x="197" y="862"/>
                    <a:pt x="236" y="862"/>
                    <a:pt x="269" y="880"/>
                  </a:cubicBezTo>
                  <a:cubicBezTo>
                    <a:pt x="317" y="913"/>
                    <a:pt x="329" y="979"/>
                    <a:pt x="296" y="1027"/>
                  </a:cubicBezTo>
                  <a:cubicBezTo>
                    <a:pt x="288" y="1038"/>
                    <a:pt x="279" y="1047"/>
                    <a:pt x="269" y="1053"/>
                  </a:cubicBezTo>
                  <a:close/>
                </a:path>
              </a:pathLst>
            </a:custGeom>
            <a:solidFill>
              <a:srgbClr val="595757"/>
            </a:solidFill>
            <a:ln w="9525">
              <a:noFill/>
            </a:ln>
          </p:spPr>
          <p:txBody>
            <a:bodyPr/>
            <a:lstStyle/>
            <a:p>
              <a:pPr fontAlgn="ct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 name="矩形 65"/>
          <p:cNvSpPr/>
          <p:nvPr/>
        </p:nvSpPr>
        <p:spPr bwMode="gray">
          <a:xfrm>
            <a:off x="1426347" y="1895074"/>
            <a:ext cx="1254724" cy="461665"/>
          </a:xfrm>
          <a:prstGeom prst="rect">
            <a:avLst/>
          </a:prstGeom>
        </p:spPr>
        <p:txBody>
          <a:bodyPr wrap="squar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Service abstraction</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5" name="矩形 74"/>
          <p:cNvSpPr/>
          <p:nvPr/>
        </p:nvSpPr>
        <p:spPr bwMode="gray">
          <a:xfrm>
            <a:off x="3551077" y="1895074"/>
            <a:ext cx="1254724" cy="461665"/>
          </a:xfrm>
          <a:prstGeom prst="rect">
            <a:avLst/>
          </a:prstGeom>
        </p:spPr>
        <p:txBody>
          <a:bodyPr wrap="squar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Service abstraction</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76" name="组合 50">
            <a:extLst>
              <a:ext uri="{FF2B5EF4-FFF2-40B4-BE49-F238E27FC236}">
                <a16:creationId xmlns:a16="http://schemas.microsoft.com/office/drawing/2014/main" xmlns="" id="{537552FC-1E5B-4337-BF7B-FDB80FC71AC3}"/>
              </a:ext>
            </a:extLst>
          </p:cNvPr>
          <p:cNvGrpSpPr>
            <a:grpSpLocks/>
          </p:cNvGrpSpPr>
          <p:nvPr/>
        </p:nvGrpSpPr>
        <p:grpSpPr bwMode="gray">
          <a:xfrm>
            <a:off x="3202098" y="1872914"/>
            <a:ext cx="464367" cy="416083"/>
            <a:chOff x="4656138" y="1211263"/>
            <a:chExt cx="852487" cy="750887"/>
          </a:xfrm>
          <a:solidFill>
            <a:schemeClr val="bg1">
              <a:lumMod val="65000"/>
            </a:schemeClr>
          </a:solidFill>
        </p:grpSpPr>
        <p:sp>
          <p:nvSpPr>
            <p:cNvPr id="77" name="Freeform 12">
              <a:extLst>
                <a:ext uri="{FF2B5EF4-FFF2-40B4-BE49-F238E27FC236}">
                  <a16:creationId xmlns:a16="http://schemas.microsoft.com/office/drawing/2014/main" xmlns="" id="{195959BE-7420-45CA-92AA-552BC27F3EA7}"/>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a:solidFill>
                <a:schemeClr val="bg1">
                  <a:lumMod val="85000"/>
                </a:schemeClr>
              </a:solid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Freeform 13">
              <a:extLst>
                <a:ext uri="{FF2B5EF4-FFF2-40B4-BE49-F238E27FC236}">
                  <a16:creationId xmlns:a16="http://schemas.microsoft.com/office/drawing/2014/main" xmlns="" id="{C7D71366-2FAE-4B68-B6F6-DBDE42BE6DCB}"/>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a:solidFill>
                <a:schemeClr val="bg1">
                  <a:lumMod val="85000"/>
                </a:schemeClr>
              </a:solid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 name="Freeform 14">
              <a:extLst>
                <a:ext uri="{FF2B5EF4-FFF2-40B4-BE49-F238E27FC236}">
                  <a16:creationId xmlns:a16="http://schemas.microsoft.com/office/drawing/2014/main" xmlns="" id="{21E66CA9-6B6D-41E4-A9AD-A551FBF9B4DE}"/>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a:solidFill>
                <a:schemeClr val="bg1">
                  <a:lumMod val="85000"/>
                </a:schemeClr>
              </a:solid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0" name="圆角矩形 79"/>
          <p:cNvSpPr/>
          <p:nvPr/>
        </p:nvSpPr>
        <p:spPr bwMode="gray">
          <a:xfrm>
            <a:off x="1438069" y="3328870"/>
            <a:ext cx="3664362"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Automated service provisioning</a:t>
            </a:r>
            <a:endParaRPr lang="en-US" sz="1400" b="1" dirty="0">
              <a:solidFill>
                <a:srgbClr val="30B5C5"/>
              </a:solidFill>
              <a:latin typeface="Huawei Sans" panose="020C0503030203020204" pitchFamily="34" charset="0"/>
            </a:endParaRPr>
          </a:p>
        </p:txBody>
      </p:sp>
      <p:sp>
        <p:nvSpPr>
          <p:cNvPr id="81" name="圆角矩形 80"/>
          <p:cNvSpPr/>
          <p:nvPr/>
        </p:nvSpPr>
        <p:spPr bwMode="gray">
          <a:xfrm>
            <a:off x="7089569" y="3328870"/>
            <a:ext cx="3664362"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Network path navigation</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1438069" y="5676432"/>
            <a:ext cx="3664362"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IP network optimization</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gray">
          <a:xfrm>
            <a:off x="7089569" y="5676432"/>
            <a:ext cx="3664362"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fontAlgn="ctr"/>
            <a:r>
              <a:rPr lang="en-US" sz="1400" b="1" dirty="0" smtClean="0">
                <a:solidFill>
                  <a:srgbClr val="30B5C5"/>
                </a:solidFill>
                <a:latin typeface="Huawei Sans" panose="020C0503030203020204" pitchFamily="34" charset="0"/>
              </a:rPr>
              <a:t>Capability openness</a:t>
            </a:r>
            <a:endParaRPr lang="en-US" sz="1400" b="1" dirty="0">
              <a:solidFill>
                <a:srgbClr val="30B5C5"/>
              </a:solidFill>
              <a:latin typeface="Huawei Sans" panose="020C0503030203020204" pitchFamily="34" charset="0"/>
            </a:endParaRPr>
          </a:p>
        </p:txBody>
      </p:sp>
      <p:sp>
        <p:nvSpPr>
          <p:cNvPr id="85" name="圆角矩形 75"/>
          <p:cNvSpPr/>
          <p:nvPr/>
        </p:nvSpPr>
        <p:spPr bwMode="gray">
          <a:xfrm>
            <a:off x="1290214" y="1171826"/>
            <a:ext cx="956291" cy="215899"/>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EVPN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75"/>
          <p:cNvSpPr/>
          <p:nvPr/>
        </p:nvSpPr>
        <p:spPr bwMode="gray">
          <a:xfrm>
            <a:off x="2438646" y="1171826"/>
            <a:ext cx="956291" cy="215899"/>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L3VPN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75"/>
          <p:cNvSpPr/>
          <p:nvPr/>
        </p:nvSpPr>
        <p:spPr bwMode="gray">
          <a:xfrm>
            <a:off x="3624206" y="1171826"/>
            <a:ext cx="956291" cy="215899"/>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PWE3</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4688908" y="1005195"/>
            <a:ext cx="343363" cy="369332"/>
          </a:xfrm>
          <a:prstGeom prst="rect">
            <a:avLst/>
          </a:prstGeom>
        </p:spPr>
        <p:txBody>
          <a:bodyPr wrap="none">
            <a:spAutoFit/>
          </a:bodyPr>
          <a:lstStyle/>
          <a:p>
            <a:pPr lvl="0" algn="ctr" defTabSz="914217" eaLnBrk="0" fontAlgn="ctr" hangingPunct="0">
              <a:spcBef>
                <a:spcPct val="0"/>
              </a:spcBef>
              <a:spcAft>
                <a:spcPct val="0"/>
              </a:spcAft>
              <a:defRPr/>
            </a:pPr>
            <a:r>
              <a:rPr lang="en-US" dirty="0" smtClean="0">
                <a:solidFill>
                  <a:srgbClr val="000000"/>
                </a:solidFill>
                <a:latin typeface="Huawei Sans" panose="020C0503030203020204" pitchFamily="34" charset="0"/>
              </a:rPr>
              <a:t>...</a:t>
            </a:r>
            <a:endParaRPr lang="en-US" altLang="zh-CN" b="1"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06" name="直接连接符 105">
            <a:extLst>
              <a:ext uri="{FF2B5EF4-FFF2-40B4-BE49-F238E27FC236}">
                <a16:creationId xmlns:a16="http://schemas.microsoft.com/office/drawing/2014/main" xmlns="" id="{D0B74E45-7A83-4888-87C4-44D046B8F974}"/>
              </a:ext>
            </a:extLst>
          </p:cNvPr>
          <p:cNvCxnSpPr>
            <a:cxnSpLocks/>
            <a:stCxn id="143" idx="0"/>
            <a:endCxn id="197" idx="21"/>
          </p:cNvCxnSpPr>
          <p:nvPr/>
        </p:nvCxnSpPr>
        <p:spPr bwMode="gray">
          <a:xfrm flipV="1">
            <a:off x="8682763" y="2430045"/>
            <a:ext cx="385432" cy="1287"/>
          </a:xfrm>
          <a:prstGeom prst="line">
            <a:avLst/>
          </a:prstGeom>
          <a:noFill/>
          <a:ln w="19050" cap="flat" cmpd="sng" algn="ctr">
            <a:solidFill>
              <a:sysClr val="window" lastClr="FFFFFF">
                <a:lumMod val="50000"/>
              </a:sysClr>
            </a:solidFill>
            <a:prstDash val="solid"/>
            <a:miter lim="800000"/>
          </a:ln>
          <a:effectLst/>
        </p:spPr>
      </p:cxnSp>
      <p:sp>
        <p:nvSpPr>
          <p:cNvPr id="110" name="矩形 109"/>
          <p:cNvSpPr/>
          <p:nvPr/>
        </p:nvSpPr>
        <p:spPr bwMode="gray">
          <a:xfrm>
            <a:off x="7705290" y="2304535"/>
            <a:ext cx="500458" cy="276999"/>
          </a:xfrm>
          <a:prstGeom prst="rect">
            <a:avLst/>
          </a:prstGeom>
        </p:spPr>
        <p:txBody>
          <a:bodyPr wrap="non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50M</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1" name="矩形 110"/>
          <p:cNvSpPr/>
          <p:nvPr/>
        </p:nvSpPr>
        <p:spPr bwMode="gray">
          <a:xfrm>
            <a:off x="8564925" y="2186641"/>
            <a:ext cx="587020" cy="276999"/>
          </a:xfrm>
          <a:prstGeom prst="rect">
            <a:avLst/>
          </a:prstGeom>
        </p:spPr>
        <p:txBody>
          <a:bodyPr wrap="non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100M</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2" name="矩形 111"/>
          <p:cNvSpPr/>
          <p:nvPr/>
        </p:nvSpPr>
        <p:spPr bwMode="gray">
          <a:xfrm>
            <a:off x="7703865" y="2754703"/>
            <a:ext cx="500458" cy="276999"/>
          </a:xfrm>
          <a:prstGeom prst="rect">
            <a:avLst/>
          </a:prstGeom>
        </p:spPr>
        <p:txBody>
          <a:bodyPr wrap="non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20M</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3" name="矩形 112"/>
          <p:cNvSpPr/>
          <p:nvPr/>
        </p:nvSpPr>
        <p:spPr bwMode="gray">
          <a:xfrm>
            <a:off x="8608206" y="2728962"/>
            <a:ext cx="500458" cy="276999"/>
          </a:xfrm>
          <a:prstGeom prst="rect">
            <a:avLst/>
          </a:prstGeom>
        </p:spPr>
        <p:txBody>
          <a:bodyPr wrap="non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30M</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4" name="圆角矩形 241">
            <a:extLst>
              <a:ext uri="{FF2B5EF4-FFF2-40B4-BE49-F238E27FC236}">
                <a16:creationId xmlns:a16="http://schemas.microsoft.com/office/drawing/2014/main" xmlns="" id="{3FD5CF84-A7F0-4A4D-95F0-8A579FA749AD}"/>
              </a:ext>
            </a:extLst>
          </p:cNvPr>
          <p:cNvSpPr/>
          <p:nvPr/>
        </p:nvSpPr>
        <p:spPr bwMode="gray">
          <a:xfrm>
            <a:off x="7150708" y="2044394"/>
            <a:ext cx="3271835" cy="1200895"/>
          </a:xfrm>
          <a:prstGeom prst="roundRect">
            <a:avLst>
              <a:gd name="adj" fmla="val 0"/>
            </a:avLst>
          </a:prstGeom>
          <a:noFill/>
          <a:ln w="12700" cap="flat" cmpd="sng" algn="ctr">
            <a:solidFill>
              <a:schemeClr val="bg1">
                <a:lumMod val="85000"/>
              </a:schemeClr>
            </a:solidFill>
            <a:prstDash val="solid"/>
            <a:miter lim="800000"/>
          </a:ln>
          <a:effectLst/>
        </p:spPr>
        <p:txBody>
          <a:bodyPr lIns="47963" tIns="47963" rIns="47963" bIns="47963" anchor="ctr" anchorCtr="1"/>
          <a:lstStyle/>
          <a:p>
            <a:pPr marL="0" marR="0" lvl="0" indent="-138940" algn="ctr" defTabSz="798001" eaLnBrk="0" fontAlgn="ctr" latinLnBrk="0" hangingPunct="0">
              <a:lnSpc>
                <a:spcPct val="100000"/>
              </a:lnSpc>
              <a:spcBef>
                <a:spcPct val="0"/>
              </a:spcBef>
              <a:spcAft>
                <a:spcPct val="0"/>
              </a:spcAft>
              <a:buClr>
                <a:srgbClr val="1F497D"/>
              </a:buClr>
              <a:buSzTx/>
              <a:buFontTx/>
              <a:buNone/>
              <a:tabLst/>
              <a:defRPr/>
            </a:pPr>
            <a:endParaRPr kumimoji="1"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矩形 114"/>
          <p:cNvSpPr/>
          <p:nvPr/>
        </p:nvSpPr>
        <p:spPr bwMode="gray">
          <a:xfrm>
            <a:off x="9432904" y="2514174"/>
            <a:ext cx="923651" cy="307777"/>
          </a:xfrm>
          <a:prstGeom prst="rect">
            <a:avLst/>
          </a:prstGeom>
        </p:spPr>
        <p:txBody>
          <a:bodyPr wrap="none">
            <a:spAutoFit/>
          </a:bodyPr>
          <a:lstStyle/>
          <a:p>
            <a:pPr lvl="0" algn="ctr" defTabSz="914217" eaLnBrk="0" fontAlgn="ctr" hangingPunct="0">
              <a:spcBef>
                <a:spcPct val="0"/>
              </a:spcBef>
              <a:spcAft>
                <a:spcPct val="0"/>
              </a:spcAft>
              <a:defRPr/>
            </a:pPr>
            <a:r>
              <a:rPr lang="en-US" sz="1400" b="1" dirty="0" smtClean="0">
                <a:solidFill>
                  <a:srgbClr val="000000"/>
                </a:solidFill>
                <a:latin typeface="Huawei Sans" panose="020C0503030203020204" pitchFamily="34" charset="0"/>
              </a:rPr>
              <a:t>MPLS TE</a:t>
            </a:r>
            <a:endParaRPr lang="en-US" altLang="zh-CN" sz="1400" b="1"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16" name="组合 115"/>
          <p:cNvGrpSpPr/>
          <p:nvPr/>
        </p:nvGrpSpPr>
        <p:grpSpPr bwMode="gray">
          <a:xfrm>
            <a:off x="7009459" y="1338178"/>
            <a:ext cx="1496420" cy="290930"/>
            <a:chOff x="1859158" y="3463346"/>
            <a:chExt cx="1496420" cy="290930"/>
          </a:xfrm>
        </p:grpSpPr>
        <p:sp>
          <p:nvSpPr>
            <p:cNvPr id="117" name="矩形 116"/>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8" name="图片 117"/>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sp>
        <p:nvSpPr>
          <p:cNvPr id="120" name="TextBox 63"/>
          <p:cNvSpPr txBox="1"/>
          <p:nvPr/>
        </p:nvSpPr>
        <p:spPr bwMode="gray">
          <a:xfrm>
            <a:off x="9281496" y="955961"/>
            <a:ext cx="1352976" cy="523220"/>
          </a:xfrm>
          <a:prstGeom prst="rect">
            <a:avLst/>
          </a:prstGeom>
          <a:noFill/>
        </p:spPr>
        <p:txBody>
          <a:bodyPr wrap="square" rtlCol="0">
            <a:spAutoFit/>
          </a:bodyPr>
          <a:lstStyle/>
          <a:p>
            <a:pPr algn="ctr" defTabSz="914112" fontAlgn="ctr"/>
            <a:r>
              <a:rPr lang="en-US" sz="1400" b="1" dirty="0" smtClean="0">
                <a:latin typeface="Huawei Sans" panose="020C0503030203020204" pitchFamily="34" charset="0"/>
              </a:rPr>
              <a:t>Real-time analysis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TextBox 63"/>
          <p:cNvSpPr txBox="1"/>
          <p:nvPr/>
        </p:nvSpPr>
        <p:spPr bwMode="gray">
          <a:xfrm>
            <a:off x="8735622" y="1366844"/>
            <a:ext cx="1151642" cy="523220"/>
          </a:xfrm>
          <a:prstGeom prst="rect">
            <a:avLst/>
          </a:prstGeom>
          <a:noFill/>
        </p:spPr>
        <p:txBody>
          <a:bodyPr wrap="square" rtlCol="0">
            <a:spAutoFit/>
          </a:bodyPr>
          <a:lstStyle/>
          <a:p>
            <a:pPr algn="ctr" defTabSz="914112" fontAlgn="ctr"/>
            <a:r>
              <a:rPr lang="en-US" sz="1400" b="1" dirty="0" smtClean="0">
                <a:latin typeface="Huawei Sans" panose="020C0503030203020204" pitchFamily="34" charset="0"/>
              </a:rPr>
              <a:t>Unified scheduling</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TextBox 63"/>
          <p:cNvSpPr txBox="1"/>
          <p:nvPr/>
        </p:nvSpPr>
        <p:spPr bwMode="gray">
          <a:xfrm>
            <a:off x="9940976" y="1366844"/>
            <a:ext cx="2015192" cy="523220"/>
          </a:xfrm>
          <a:prstGeom prst="rect">
            <a:avLst/>
          </a:prstGeom>
          <a:noFill/>
        </p:spPr>
        <p:txBody>
          <a:bodyPr wrap="square" rtlCol="0">
            <a:spAutoFit/>
          </a:bodyPr>
          <a:lstStyle/>
          <a:p>
            <a:pPr algn="ctr" defTabSz="914112" fontAlgn="ctr"/>
            <a:r>
              <a:rPr lang="en-US" sz="1400" b="1" dirty="0" smtClean="0">
                <a:latin typeface="Huawei Sans" panose="020C0503030203020204" pitchFamily="34" charset="0"/>
              </a:rPr>
              <a:t>Centralized route computation</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27" name="组合 126"/>
          <p:cNvGrpSpPr/>
          <p:nvPr/>
        </p:nvGrpSpPr>
        <p:grpSpPr bwMode="gray">
          <a:xfrm>
            <a:off x="9780135" y="1431333"/>
            <a:ext cx="452038" cy="394243"/>
            <a:chOff x="10855990" y="1166170"/>
            <a:chExt cx="452038" cy="394243"/>
          </a:xfrm>
        </p:grpSpPr>
        <p:sp>
          <p:nvSpPr>
            <p:cNvPr id="123" name="椭圆 122"/>
            <p:cNvSpPr/>
            <p:nvPr/>
          </p:nvSpPr>
          <p:spPr bwMode="gray">
            <a:xfrm>
              <a:off x="10917418" y="1231229"/>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p:cNvSpPr>
              <a:spLocks noChangeAspect="1"/>
            </p:cNvSpPr>
            <p:nvPr/>
          </p:nvSpPr>
          <p:spPr bwMode="gray">
            <a:xfrm>
              <a:off x="11020582" y="1166170"/>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
            <a:xfrm>
              <a:off x="10855990" y="1334393"/>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椭圆 125"/>
            <p:cNvSpPr>
              <a:spLocks noChangeAspect="1"/>
            </p:cNvSpPr>
            <p:nvPr/>
          </p:nvSpPr>
          <p:spPr bwMode="gray">
            <a:xfrm>
              <a:off x="11185174" y="1334393"/>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2" name="任意多边形 131"/>
          <p:cNvSpPr/>
          <p:nvPr/>
        </p:nvSpPr>
        <p:spPr bwMode="gray">
          <a:xfrm>
            <a:off x="7139960" y="1645065"/>
            <a:ext cx="2947481" cy="486383"/>
          </a:xfrm>
          <a:custGeom>
            <a:avLst/>
            <a:gdLst>
              <a:gd name="connsiteX0" fmla="*/ 243192 w 2947481"/>
              <a:gd name="connsiteY0" fmla="*/ 0 h 486383"/>
              <a:gd name="connsiteX1" fmla="*/ 836579 w 2947481"/>
              <a:gd name="connsiteY1" fmla="*/ 0 h 486383"/>
              <a:gd name="connsiteX2" fmla="*/ 2947481 w 2947481"/>
              <a:gd name="connsiteY2" fmla="*/ 486383 h 486383"/>
              <a:gd name="connsiteX3" fmla="*/ 0 w 2947481"/>
              <a:gd name="connsiteY3" fmla="*/ 486383 h 486383"/>
              <a:gd name="connsiteX4" fmla="*/ 243192 w 2947481"/>
              <a:gd name="connsiteY4" fmla="*/ 0 h 486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7481" h="486383">
                <a:moveTo>
                  <a:pt x="243192" y="0"/>
                </a:moveTo>
                <a:lnTo>
                  <a:pt x="836579" y="0"/>
                </a:lnTo>
                <a:lnTo>
                  <a:pt x="2947481" y="486383"/>
                </a:lnTo>
                <a:lnTo>
                  <a:pt x="0" y="486383"/>
                </a:lnTo>
                <a:lnTo>
                  <a:pt x="243192" y="0"/>
                </a:lnTo>
                <a:close/>
              </a:path>
            </a:pathLst>
          </a:cu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任意多边形 132"/>
          <p:cNvSpPr/>
          <p:nvPr/>
        </p:nvSpPr>
        <p:spPr bwMode="gray">
          <a:xfrm rot="16200000">
            <a:off x="8084766" y="1205391"/>
            <a:ext cx="1219200" cy="51016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任意多边形 133"/>
          <p:cNvSpPr/>
          <p:nvPr/>
        </p:nvSpPr>
        <p:spPr bwMode="gray">
          <a:xfrm>
            <a:off x="7480570" y="2184817"/>
            <a:ext cx="1945532" cy="247169"/>
          </a:xfrm>
          <a:custGeom>
            <a:avLst/>
            <a:gdLst>
              <a:gd name="connsiteX0" fmla="*/ 0 w 1945532"/>
              <a:gd name="connsiteY0" fmla="*/ 247169 h 247169"/>
              <a:gd name="connsiteX1" fmla="*/ 875490 w 1945532"/>
              <a:gd name="connsiteY1" fmla="*/ 33160 h 247169"/>
              <a:gd name="connsiteX2" fmla="*/ 1945532 w 1945532"/>
              <a:gd name="connsiteY2" fmla="*/ 3977 h 247169"/>
            </a:gdLst>
            <a:ahLst/>
            <a:cxnLst>
              <a:cxn ang="0">
                <a:pos x="connsiteX0" y="connsiteY0"/>
              </a:cxn>
              <a:cxn ang="0">
                <a:pos x="connsiteX1" y="connsiteY1"/>
              </a:cxn>
              <a:cxn ang="0">
                <a:pos x="connsiteX2" y="connsiteY2"/>
              </a:cxn>
            </a:cxnLst>
            <a:rect l="l" t="t" r="r" b="b"/>
            <a:pathLst>
              <a:path w="1945532" h="247169">
                <a:moveTo>
                  <a:pt x="0" y="247169"/>
                </a:moveTo>
                <a:cubicBezTo>
                  <a:pt x="275617" y="160430"/>
                  <a:pt x="551235" y="73692"/>
                  <a:pt x="875490" y="33160"/>
                </a:cubicBezTo>
                <a:cubicBezTo>
                  <a:pt x="1199745" y="-7372"/>
                  <a:pt x="1572638" y="-1698"/>
                  <a:pt x="1945532" y="3977"/>
                </a:cubicBezTo>
              </a:path>
            </a:pathLst>
          </a:custGeom>
          <a:ln w="19050">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任意多边形 136"/>
          <p:cNvSpPr/>
          <p:nvPr/>
        </p:nvSpPr>
        <p:spPr bwMode="gray">
          <a:xfrm flipV="1">
            <a:off x="7480570" y="2871818"/>
            <a:ext cx="1945532" cy="271521"/>
          </a:xfrm>
          <a:custGeom>
            <a:avLst/>
            <a:gdLst>
              <a:gd name="connsiteX0" fmla="*/ 0 w 1945532"/>
              <a:gd name="connsiteY0" fmla="*/ 247169 h 247169"/>
              <a:gd name="connsiteX1" fmla="*/ 875490 w 1945532"/>
              <a:gd name="connsiteY1" fmla="*/ 33160 h 247169"/>
              <a:gd name="connsiteX2" fmla="*/ 1945532 w 1945532"/>
              <a:gd name="connsiteY2" fmla="*/ 3977 h 247169"/>
            </a:gdLst>
            <a:ahLst/>
            <a:cxnLst>
              <a:cxn ang="0">
                <a:pos x="connsiteX0" y="connsiteY0"/>
              </a:cxn>
              <a:cxn ang="0">
                <a:pos x="connsiteX1" y="connsiteY1"/>
              </a:cxn>
              <a:cxn ang="0">
                <a:pos x="connsiteX2" y="connsiteY2"/>
              </a:cxn>
            </a:cxnLst>
            <a:rect l="l" t="t" r="r" b="b"/>
            <a:pathLst>
              <a:path w="1945532" h="247169">
                <a:moveTo>
                  <a:pt x="0" y="247169"/>
                </a:moveTo>
                <a:cubicBezTo>
                  <a:pt x="275617" y="160430"/>
                  <a:pt x="551235" y="73692"/>
                  <a:pt x="875490" y="33160"/>
                </a:cubicBezTo>
                <a:cubicBezTo>
                  <a:pt x="1199745" y="-7372"/>
                  <a:pt x="1572638" y="-1698"/>
                  <a:pt x="1945532" y="3977"/>
                </a:cubicBezTo>
              </a:path>
            </a:pathLst>
          </a:custGeom>
          <a:ln w="19050">
            <a:solidFill>
              <a:srgbClr val="C7000B"/>
            </a:solidFill>
            <a:prstDash val="lgDashDotDot"/>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p:cNvSpPr/>
          <p:nvPr/>
        </p:nvSpPr>
        <p:spPr bwMode="gray">
          <a:xfrm>
            <a:off x="7353440" y="2039508"/>
            <a:ext cx="590225" cy="276999"/>
          </a:xfrm>
          <a:prstGeom prst="rect">
            <a:avLst/>
          </a:prstGeom>
        </p:spPr>
        <p:txBody>
          <a:bodyPr wrap="non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Path1</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2" name="矩形 141"/>
          <p:cNvSpPr/>
          <p:nvPr/>
        </p:nvSpPr>
        <p:spPr bwMode="gray">
          <a:xfrm>
            <a:off x="7353439" y="2962771"/>
            <a:ext cx="590226" cy="276999"/>
          </a:xfrm>
          <a:prstGeom prst="rect">
            <a:avLst/>
          </a:prstGeom>
        </p:spPr>
        <p:txBody>
          <a:bodyPr wrap="none">
            <a:spAutoFit/>
          </a:bodyPr>
          <a:lstStyle/>
          <a:p>
            <a:pPr lvl="0" algn="ctr" defTabSz="914217" eaLnBrk="0" fontAlgn="ctr" hangingPunct="0">
              <a:spcBef>
                <a:spcPct val="0"/>
              </a:spcBef>
              <a:spcAft>
                <a:spcPct val="0"/>
              </a:spcAft>
              <a:defRPr/>
            </a:pPr>
            <a:r>
              <a:rPr lang="en-US" sz="1200" dirty="0" smtClean="0">
                <a:solidFill>
                  <a:srgbClr val="000000"/>
                </a:solidFill>
                <a:latin typeface="Huawei Sans" panose="020C0503030203020204" pitchFamily="34" charset="0"/>
              </a:rPr>
              <a:t>Path2</a:t>
            </a: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46" name="组合 145"/>
          <p:cNvGrpSpPr/>
          <p:nvPr/>
        </p:nvGrpSpPr>
        <p:grpSpPr bwMode="gray">
          <a:xfrm>
            <a:off x="8038415" y="4566497"/>
            <a:ext cx="1496420" cy="290930"/>
            <a:chOff x="1859158" y="3463346"/>
            <a:chExt cx="1496420" cy="290930"/>
          </a:xfrm>
        </p:grpSpPr>
        <p:sp>
          <p:nvSpPr>
            <p:cNvPr id="147" name="矩形 146"/>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8" name="图片 147"/>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grpSp>
        <p:nvGrpSpPr>
          <p:cNvPr id="163" name="组合 162"/>
          <p:cNvGrpSpPr/>
          <p:nvPr/>
        </p:nvGrpSpPr>
        <p:grpSpPr bwMode="gray">
          <a:xfrm>
            <a:off x="6340245" y="3851610"/>
            <a:ext cx="4892760" cy="396022"/>
            <a:chOff x="6340245" y="3851610"/>
            <a:chExt cx="4892760" cy="396022"/>
          </a:xfrm>
        </p:grpSpPr>
        <p:sp>
          <p:nvSpPr>
            <p:cNvPr id="154" name="圆角矩形 75"/>
            <p:cNvSpPr/>
            <p:nvPr/>
          </p:nvSpPr>
          <p:spPr bwMode="gray">
            <a:xfrm>
              <a:off x="6340245" y="3851610"/>
              <a:ext cx="4892760" cy="396022"/>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2" name="组合 161"/>
            <p:cNvGrpSpPr/>
            <p:nvPr/>
          </p:nvGrpSpPr>
          <p:grpSpPr bwMode="gray">
            <a:xfrm>
              <a:off x="6495505" y="3932958"/>
              <a:ext cx="4582241" cy="233327"/>
              <a:chOff x="6371870" y="3929784"/>
              <a:chExt cx="4582241" cy="233327"/>
            </a:xfrm>
          </p:grpSpPr>
          <p:sp>
            <p:nvSpPr>
              <p:cNvPr id="149" name="TextBox 205">
                <a:extLst>
                  <a:ext uri="{FF2B5EF4-FFF2-40B4-BE49-F238E27FC236}">
                    <a16:creationId xmlns:a16="http://schemas.microsoft.com/office/drawing/2014/main" xmlns="" id="{3E2669C8-B707-4A15-BFDE-0193EBA10C38}"/>
                  </a:ext>
                </a:extLst>
              </p:cNvPr>
              <p:cNvSpPr txBox="1"/>
              <p:nvPr/>
            </p:nvSpPr>
            <p:spPr bwMode="gray">
              <a:xfrm>
                <a:off x="7464703" y="3929784"/>
                <a:ext cx="794932" cy="233327"/>
              </a:xfrm>
              <a:prstGeom prst="rect">
                <a:avLst/>
              </a:prstGeom>
              <a:solidFill>
                <a:schemeClr val="bg1">
                  <a:lumMod val="65000"/>
                </a:schemeClr>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b="1" dirty="0" smtClean="0">
                    <a:solidFill>
                      <a:prstClr val="white"/>
                    </a:solidFill>
                    <a:latin typeface="Huawei Sans" panose="020C0503030203020204" pitchFamily="34" charset="0"/>
                  </a:rPr>
                  <a:t>RESTful</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Box 205">
                <a:extLst>
                  <a:ext uri="{FF2B5EF4-FFF2-40B4-BE49-F238E27FC236}">
                    <a16:creationId xmlns:a16="http://schemas.microsoft.com/office/drawing/2014/main" xmlns="" id="{3E2669C8-B707-4A15-BFDE-0193EBA10C38}"/>
                  </a:ext>
                </a:extLst>
              </p:cNvPr>
              <p:cNvSpPr txBox="1"/>
              <p:nvPr/>
            </p:nvSpPr>
            <p:spPr bwMode="gray">
              <a:xfrm>
                <a:off x="8362862" y="3929784"/>
                <a:ext cx="794932" cy="233327"/>
              </a:xfrm>
              <a:prstGeom prst="rect">
                <a:avLst/>
              </a:prstGeom>
              <a:solidFill>
                <a:schemeClr val="bg1">
                  <a:lumMod val="65000"/>
                </a:schemeClr>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b="1" dirty="0" smtClean="0">
                    <a:solidFill>
                      <a:prstClr val="white"/>
                    </a:solidFill>
                    <a:latin typeface="Huawei Sans" panose="020C0503030203020204" pitchFamily="34" charset="0"/>
                  </a:rPr>
                  <a:t>SNMP</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205">
                <a:extLst>
                  <a:ext uri="{FF2B5EF4-FFF2-40B4-BE49-F238E27FC236}">
                    <a16:creationId xmlns:a16="http://schemas.microsoft.com/office/drawing/2014/main" xmlns="" id="{3E2669C8-B707-4A15-BFDE-0193EBA10C38}"/>
                  </a:ext>
                </a:extLst>
              </p:cNvPr>
              <p:cNvSpPr txBox="1"/>
              <p:nvPr/>
            </p:nvSpPr>
            <p:spPr bwMode="gray">
              <a:xfrm>
                <a:off x="9261021" y="3929784"/>
                <a:ext cx="794932" cy="233327"/>
              </a:xfrm>
              <a:prstGeom prst="rect">
                <a:avLst/>
              </a:prstGeom>
              <a:solidFill>
                <a:schemeClr val="bg1">
                  <a:lumMod val="65000"/>
                </a:schemeClr>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b="1" dirty="0" smtClean="0">
                    <a:solidFill>
                      <a:prstClr val="white"/>
                    </a:solidFill>
                    <a:latin typeface="Huawei Sans" panose="020C0503030203020204" pitchFamily="34" charset="0"/>
                  </a:rPr>
                  <a:t>XML</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Box 205">
                <a:extLst>
                  <a:ext uri="{FF2B5EF4-FFF2-40B4-BE49-F238E27FC236}">
                    <a16:creationId xmlns:a16="http://schemas.microsoft.com/office/drawing/2014/main" xmlns="" id="{3E2669C8-B707-4A15-BFDE-0193EBA10C38}"/>
                  </a:ext>
                </a:extLst>
              </p:cNvPr>
              <p:cNvSpPr txBox="1"/>
              <p:nvPr/>
            </p:nvSpPr>
            <p:spPr bwMode="gray">
              <a:xfrm>
                <a:off x="10159179" y="3929784"/>
                <a:ext cx="794932" cy="233327"/>
              </a:xfrm>
              <a:prstGeom prst="rect">
                <a:avLst/>
              </a:prstGeom>
              <a:solidFill>
                <a:schemeClr val="bg1">
                  <a:lumMod val="65000"/>
                </a:schemeClr>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dirty="0" smtClean="0">
                    <a:solidFill>
                      <a:prstClr val="white"/>
                    </a:solidFill>
                    <a:latin typeface="Huawei Sans" panose="020C0503030203020204" pitchFamily="34" charset="0"/>
                  </a:rPr>
                  <a:t>FTP</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圆角矩形 75"/>
              <p:cNvSpPr/>
              <p:nvPr/>
            </p:nvSpPr>
            <p:spPr bwMode="gray">
              <a:xfrm>
                <a:off x="6371870" y="3937356"/>
                <a:ext cx="956291" cy="215899"/>
              </a:xfrm>
              <a:prstGeom prst="roundRect">
                <a:avLst>
                  <a:gd name="adj" fmla="val 106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smtClean="0">
                    <a:solidFill>
                      <a:srgbClr val="30B5C5"/>
                    </a:solidFill>
                    <a:latin typeface="Huawei Sans" panose="020C0503030203020204" pitchFamily="34" charset="0"/>
                  </a:rPr>
                  <a:t>OPEN API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59" name="TextBox 23">
            <a:extLst>
              <a:ext uri="{FF2B5EF4-FFF2-40B4-BE49-F238E27FC236}">
                <a16:creationId xmlns:a16="http://schemas.microsoft.com/office/drawing/2014/main" xmlns="" id="{B26AEF1C-5398-4448-8FF5-A546A73D1441}"/>
              </a:ext>
            </a:extLst>
          </p:cNvPr>
          <p:cNvSpPr txBox="1">
            <a:spLocks noChangeArrowheads="1"/>
          </p:cNvSpPr>
          <p:nvPr/>
        </p:nvSpPr>
        <p:spPr bwMode="gray">
          <a:xfrm>
            <a:off x="7393662" y="4213873"/>
            <a:ext cx="2785926" cy="276999"/>
          </a:xfrm>
          <a:prstGeom prst="rect">
            <a:avLst/>
          </a:prstGeom>
          <a:solidFill>
            <a:srgbClr val="FFD17D"/>
          </a:solidFill>
          <a:ln w="9525">
            <a:solidFill>
              <a:srgbClr val="FFD17D"/>
            </a:solidFill>
            <a:miter lim="800000"/>
            <a:headEnd/>
            <a:tailEnd/>
          </a:ln>
        </p:spPr>
        <p:txBody>
          <a:bodyPr wrap="square">
            <a:spAutoFit/>
          </a:bodyPr>
          <a:lstStyle>
            <a:defPPr>
              <a:defRPr lang="en-US"/>
            </a:defPPr>
            <a:lvl1pPr>
              <a:defRPr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Northbound open interfaces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矩形 159"/>
          <p:cNvSpPr/>
          <p:nvPr/>
        </p:nvSpPr>
        <p:spPr bwMode="gray">
          <a:xfrm>
            <a:off x="6380947" y="4611426"/>
            <a:ext cx="5137005" cy="892552"/>
          </a:xfrm>
          <a:prstGeom prst="rect">
            <a:avLst/>
          </a:prstGeom>
        </p:spPr>
        <p:txBody>
          <a:bodyPr wrap="square" anchor="t">
            <a:spAutoFit/>
          </a:bodyPr>
          <a:lstStyle/>
          <a:p>
            <a:pPr fontAlgn="ct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Abundant northbound open interfaces simplify northbound OSS/IT system integration and provide an open programmable framework.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5" name="组合 164"/>
          <p:cNvGrpSpPr/>
          <p:nvPr/>
        </p:nvGrpSpPr>
        <p:grpSpPr bwMode="gray">
          <a:xfrm>
            <a:off x="1998638" y="3884412"/>
            <a:ext cx="1496420" cy="290930"/>
            <a:chOff x="1859158" y="3463346"/>
            <a:chExt cx="1496420" cy="290930"/>
          </a:xfrm>
        </p:grpSpPr>
        <p:sp>
          <p:nvSpPr>
            <p:cNvPr id="166" name="矩形 165"/>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图片 166"/>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sp>
        <p:nvSpPr>
          <p:cNvPr id="168" name="文本框 167"/>
          <p:cNvSpPr txBox="1"/>
          <p:nvPr/>
        </p:nvSpPr>
        <p:spPr bwMode="gray">
          <a:xfrm>
            <a:off x="946140" y="4230384"/>
            <a:ext cx="1820302" cy="707886"/>
          </a:xfrm>
          <a:prstGeom prst="rect">
            <a:avLst/>
          </a:prstGeom>
          <a:noFill/>
          <a:ln>
            <a:noFill/>
          </a:ln>
        </p:spPr>
        <p:txBody>
          <a:bodyPr wrap="square" rtlCol="0">
            <a:spAutoFit/>
          </a:bodyPr>
          <a:lstStyle/>
          <a:p>
            <a:pPr algn="r" defTabSz="1218418" fontAlgn="ctr"/>
            <a:r>
              <a:rPr lang="en-US" sz="1600" b="1" dirty="0" smtClean="0">
                <a:solidFill>
                  <a:srgbClr val="62B230"/>
                </a:solidFill>
                <a:latin typeface="Huawei Sans" panose="020C0503030203020204" pitchFamily="34" charset="0"/>
              </a:rPr>
              <a:t>Telemetry</a:t>
            </a:r>
          </a:p>
          <a:p>
            <a:pPr algn="r" defTabSz="1218418" fontAlgn="ctr"/>
            <a:r>
              <a:rPr lang="en-US" sz="1200" dirty="0" smtClean="0">
                <a:solidFill>
                  <a:prstClr val="black"/>
                </a:solidFill>
                <a:latin typeface="Huawei Sans" panose="020C0503030203020204" pitchFamily="34" charset="0"/>
              </a:rPr>
              <a:t>Second-level network data collection</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69" name="直接箭头连接符 168"/>
          <p:cNvCxnSpPr/>
          <p:nvPr/>
        </p:nvCxnSpPr>
        <p:spPr bwMode="gray">
          <a:xfrm>
            <a:off x="2759380" y="4149946"/>
            <a:ext cx="0" cy="720000"/>
          </a:xfrm>
          <a:prstGeom prst="straightConnector1">
            <a:avLst/>
          </a:prstGeom>
          <a:noFill/>
          <a:ln w="28575" algn="ctr">
            <a:solidFill>
              <a:srgbClr val="62B230"/>
            </a:solidFill>
            <a:round/>
            <a:headEnd type="arrow" w="med" len="med"/>
            <a:tailEnd type="none" w="med" len="med"/>
          </a:ln>
        </p:spPr>
      </p:cxnSp>
      <p:grpSp>
        <p:nvGrpSpPr>
          <p:cNvPr id="185" name="组合 184"/>
          <p:cNvGrpSpPr/>
          <p:nvPr/>
        </p:nvGrpSpPr>
        <p:grpSpPr bwMode="gray">
          <a:xfrm>
            <a:off x="1740171" y="4933721"/>
            <a:ext cx="3150416" cy="566341"/>
            <a:chOff x="1923173" y="4646242"/>
            <a:chExt cx="4058922" cy="729661"/>
          </a:xfrm>
        </p:grpSpPr>
        <p:sp>
          <p:nvSpPr>
            <p:cNvPr id="170" name="平行四边形 169"/>
            <p:cNvSpPr/>
            <p:nvPr/>
          </p:nvSpPr>
          <p:spPr bwMode="gray">
            <a:xfrm>
              <a:off x="1923173" y="4672532"/>
              <a:ext cx="4058922" cy="703371"/>
            </a:xfrm>
            <a:prstGeom prst="parallelogram">
              <a:avLst>
                <a:gd name="adj" fmla="val 97882"/>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1" name="图片 170"/>
            <p:cNvPicPr>
              <a:picLocks noChangeAspect="1"/>
            </p:cNvPicPr>
            <p:nvPr/>
          </p:nvPicPr>
          <p:blipFill>
            <a:blip r:embed="rId4"/>
            <a:stretch>
              <a:fillRect/>
            </a:stretch>
          </p:blipFill>
          <p:spPr bwMode="gray">
            <a:xfrm>
              <a:off x="3652761" y="4974180"/>
              <a:ext cx="291282" cy="335715"/>
            </a:xfrm>
            <a:prstGeom prst="rect">
              <a:avLst/>
            </a:prstGeom>
          </p:spPr>
        </p:pic>
        <p:pic>
          <p:nvPicPr>
            <p:cNvPr id="172" name="图片 171"/>
            <p:cNvPicPr>
              <a:picLocks noChangeAspect="1"/>
            </p:cNvPicPr>
            <p:nvPr/>
          </p:nvPicPr>
          <p:blipFill>
            <a:blip r:embed="rId4"/>
            <a:stretch>
              <a:fillRect/>
            </a:stretch>
          </p:blipFill>
          <p:spPr bwMode="gray">
            <a:xfrm>
              <a:off x="5025985" y="4974180"/>
              <a:ext cx="291282" cy="335715"/>
            </a:xfrm>
            <a:prstGeom prst="rect">
              <a:avLst/>
            </a:prstGeom>
          </p:spPr>
        </p:pic>
        <p:pic>
          <p:nvPicPr>
            <p:cNvPr id="173" name="图片 172"/>
            <p:cNvPicPr>
              <a:picLocks noChangeAspect="1"/>
            </p:cNvPicPr>
            <p:nvPr/>
          </p:nvPicPr>
          <p:blipFill>
            <a:blip r:embed="rId4"/>
            <a:stretch>
              <a:fillRect/>
            </a:stretch>
          </p:blipFill>
          <p:spPr bwMode="gray">
            <a:xfrm>
              <a:off x="2279538" y="4974180"/>
              <a:ext cx="291282" cy="335715"/>
            </a:xfrm>
            <a:prstGeom prst="rect">
              <a:avLst/>
            </a:prstGeom>
          </p:spPr>
        </p:pic>
        <p:pic>
          <p:nvPicPr>
            <p:cNvPr id="174" name="图片 173"/>
            <p:cNvPicPr>
              <a:picLocks noChangeAspect="1"/>
            </p:cNvPicPr>
            <p:nvPr/>
          </p:nvPicPr>
          <p:blipFill>
            <a:blip r:embed="rId4"/>
            <a:stretch>
              <a:fillRect/>
            </a:stretch>
          </p:blipFill>
          <p:spPr bwMode="gray">
            <a:xfrm>
              <a:off x="3163882" y="4721093"/>
              <a:ext cx="291282" cy="335715"/>
            </a:xfrm>
            <a:prstGeom prst="rect">
              <a:avLst/>
            </a:prstGeom>
          </p:spPr>
        </p:pic>
        <p:pic>
          <p:nvPicPr>
            <p:cNvPr id="175" name="图片 174"/>
            <p:cNvPicPr>
              <a:picLocks noChangeAspect="1"/>
            </p:cNvPicPr>
            <p:nvPr/>
          </p:nvPicPr>
          <p:blipFill>
            <a:blip r:embed="rId4"/>
            <a:stretch>
              <a:fillRect/>
            </a:stretch>
          </p:blipFill>
          <p:spPr bwMode="gray">
            <a:xfrm>
              <a:off x="4397210" y="4721093"/>
              <a:ext cx="291282" cy="335715"/>
            </a:xfrm>
            <a:prstGeom prst="rect">
              <a:avLst/>
            </a:prstGeom>
          </p:spPr>
        </p:pic>
        <p:cxnSp>
          <p:nvCxnSpPr>
            <p:cNvPr id="176" name="直接连接符 175"/>
            <p:cNvCxnSpPr>
              <a:stCxn id="174" idx="1"/>
              <a:endCxn id="173" idx="3"/>
            </p:cNvCxnSpPr>
            <p:nvPr/>
          </p:nvCxnSpPr>
          <p:spPr bwMode="gray">
            <a:xfrm flipH="1">
              <a:off x="2570820" y="4888951"/>
              <a:ext cx="593062"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74" idx="3"/>
              <a:endCxn id="171" idx="0"/>
            </p:cNvCxnSpPr>
            <p:nvPr/>
          </p:nvCxnSpPr>
          <p:spPr bwMode="gray">
            <a:xfrm>
              <a:off x="3455164" y="4888951"/>
              <a:ext cx="34323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74" idx="3"/>
              <a:endCxn id="175" idx="1"/>
            </p:cNvCxnSpPr>
            <p:nvPr/>
          </p:nvCxnSpPr>
          <p:spPr bwMode="gray">
            <a:xfrm>
              <a:off x="3455164" y="4888951"/>
              <a:ext cx="94204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73" idx="3"/>
              <a:endCxn id="171" idx="1"/>
            </p:cNvCxnSpPr>
            <p:nvPr/>
          </p:nvCxnSpPr>
          <p:spPr bwMode="gray">
            <a:xfrm>
              <a:off x="2570820" y="5142038"/>
              <a:ext cx="10819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a:stCxn id="171" idx="3"/>
              <a:endCxn id="172" idx="1"/>
            </p:cNvCxnSpPr>
            <p:nvPr/>
          </p:nvCxnSpPr>
          <p:spPr bwMode="gray">
            <a:xfrm>
              <a:off x="3944043" y="5142038"/>
              <a:ext cx="108194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stCxn id="171" idx="0"/>
              <a:endCxn id="175" idx="1"/>
            </p:cNvCxnSpPr>
            <p:nvPr/>
          </p:nvCxnSpPr>
          <p:spPr bwMode="gray">
            <a:xfrm flipV="1">
              <a:off x="3798402" y="4888951"/>
              <a:ext cx="59880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72" idx="1"/>
              <a:endCxn id="175" idx="3"/>
            </p:cNvCxnSpPr>
            <p:nvPr/>
          </p:nvCxnSpPr>
          <p:spPr bwMode="gray">
            <a:xfrm flipH="1" flipV="1">
              <a:off x="4688492" y="4888951"/>
              <a:ext cx="337493"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3" name="文本框 182"/>
            <p:cNvSpPr txBox="1"/>
            <p:nvPr/>
          </p:nvSpPr>
          <p:spPr bwMode="gray">
            <a:xfrm>
              <a:off x="5032902" y="4646242"/>
              <a:ext cx="737715" cy="356879"/>
            </a:xfrm>
            <a:prstGeom prst="rect">
              <a:avLst/>
            </a:prstGeom>
            <a:noFill/>
          </p:spPr>
          <p:txBody>
            <a:bodyPr wrap="none" rtlCol="0">
              <a:spAutoFit/>
            </a:bodyPr>
            <a:lstStyle/>
            <a:p>
              <a:pPr algn="ctr" fontAlgn="ctr"/>
              <a:r>
                <a:rPr lang="en-US" sz="1200" b="1" dirty="0" smtClean="0">
                  <a:latin typeface="Huawei Sans" panose="020C0503030203020204" pitchFamily="34" charset="0"/>
                </a:rPr>
                <a:t>WAN</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86" name="文本框 185"/>
          <p:cNvSpPr txBox="1"/>
          <p:nvPr/>
        </p:nvSpPr>
        <p:spPr bwMode="gray">
          <a:xfrm>
            <a:off x="3334480" y="3868351"/>
            <a:ext cx="1893467" cy="276999"/>
          </a:xfrm>
          <a:prstGeom prst="rect">
            <a:avLst/>
          </a:prstGeom>
          <a:noFill/>
        </p:spPr>
        <p:txBody>
          <a:bodyPr wrap="none" rtlCol="0">
            <a:spAutoFit/>
          </a:bodyPr>
          <a:lstStyle/>
          <a:p>
            <a:pPr algn="r" defTabSz="1218418" fontAlgn="ctr"/>
            <a:r>
              <a:rPr lang="en-US" sz="1200" dirty="0" smtClean="0">
                <a:solidFill>
                  <a:prstClr val="black"/>
                </a:solidFill>
                <a:latin typeface="Huawei Sans" panose="020C0503030203020204" pitchFamily="34" charset="0"/>
              </a:rPr>
              <a:t>Traffic-based scheduling</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30" name="组合 129">
            <a:extLst>
              <a:ext uri="{FF2B5EF4-FFF2-40B4-BE49-F238E27FC236}">
                <a16:creationId xmlns:a16="http://schemas.microsoft.com/office/drawing/2014/main" xmlns="" id="{BFCB3D48-4B74-4FD0-84DC-DD087029BA1E}"/>
              </a:ext>
            </a:extLst>
          </p:cNvPr>
          <p:cNvGrpSpPr/>
          <p:nvPr/>
        </p:nvGrpSpPr>
        <p:grpSpPr bwMode="gray">
          <a:xfrm>
            <a:off x="7308949" y="2516110"/>
            <a:ext cx="285693" cy="278491"/>
            <a:chOff x="1350027" y="544262"/>
            <a:chExt cx="469961" cy="458114"/>
          </a:xfrm>
        </p:grpSpPr>
        <p:sp>
          <p:nvSpPr>
            <p:cNvPr id="131"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1" name="组合 140">
            <a:extLst>
              <a:ext uri="{FF2B5EF4-FFF2-40B4-BE49-F238E27FC236}">
                <a16:creationId xmlns:a16="http://schemas.microsoft.com/office/drawing/2014/main" xmlns="" id="{BFCB3D48-4B74-4FD0-84DC-DD087029BA1E}"/>
              </a:ext>
            </a:extLst>
          </p:cNvPr>
          <p:cNvGrpSpPr/>
          <p:nvPr/>
        </p:nvGrpSpPr>
        <p:grpSpPr bwMode="gray">
          <a:xfrm>
            <a:off x="8412507" y="2294971"/>
            <a:ext cx="285693" cy="278491"/>
            <a:chOff x="1350027" y="544262"/>
            <a:chExt cx="469961" cy="458114"/>
          </a:xfrm>
        </p:grpSpPr>
        <p:sp>
          <p:nvSpPr>
            <p:cNvPr id="143"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7" name="直接连接符 156">
            <a:extLst>
              <a:ext uri="{FF2B5EF4-FFF2-40B4-BE49-F238E27FC236}">
                <a16:creationId xmlns:a16="http://schemas.microsoft.com/office/drawing/2014/main" xmlns="" id="{D0B74E45-7A83-4888-87C4-44D046B8F974}"/>
              </a:ext>
            </a:extLst>
          </p:cNvPr>
          <p:cNvCxnSpPr>
            <a:cxnSpLocks/>
            <a:stCxn id="161" idx="31"/>
            <a:endCxn id="191" idx="29"/>
          </p:cNvCxnSpPr>
          <p:nvPr/>
        </p:nvCxnSpPr>
        <p:spPr bwMode="gray">
          <a:xfrm flipV="1">
            <a:off x="8682763" y="2965815"/>
            <a:ext cx="400638" cy="230"/>
          </a:xfrm>
          <a:prstGeom prst="line">
            <a:avLst/>
          </a:prstGeom>
          <a:noFill/>
          <a:ln w="19050" cap="flat" cmpd="sng" algn="ctr">
            <a:solidFill>
              <a:sysClr val="window" lastClr="FFFFFF">
                <a:lumMod val="50000"/>
              </a:sysClr>
            </a:solidFill>
            <a:prstDash val="solid"/>
            <a:miter lim="800000"/>
          </a:ln>
          <a:effectLst/>
        </p:spPr>
      </p:cxnSp>
      <p:grpSp>
        <p:nvGrpSpPr>
          <p:cNvPr id="158" name="组合 157">
            <a:extLst>
              <a:ext uri="{FF2B5EF4-FFF2-40B4-BE49-F238E27FC236}">
                <a16:creationId xmlns:a16="http://schemas.microsoft.com/office/drawing/2014/main" xmlns="" id="{BFCB3D48-4B74-4FD0-84DC-DD087029BA1E}"/>
              </a:ext>
            </a:extLst>
          </p:cNvPr>
          <p:cNvGrpSpPr/>
          <p:nvPr/>
        </p:nvGrpSpPr>
        <p:grpSpPr bwMode="gray">
          <a:xfrm>
            <a:off x="8412507" y="2792998"/>
            <a:ext cx="285693" cy="278491"/>
            <a:chOff x="1350027" y="544262"/>
            <a:chExt cx="469961" cy="458114"/>
          </a:xfrm>
        </p:grpSpPr>
        <p:sp>
          <p:nvSpPr>
            <p:cNvPr id="161"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0" name="组合 189">
            <a:extLst>
              <a:ext uri="{FF2B5EF4-FFF2-40B4-BE49-F238E27FC236}">
                <a16:creationId xmlns:a16="http://schemas.microsoft.com/office/drawing/2014/main" xmlns="" id="{BFCB3D48-4B74-4FD0-84DC-DD087029BA1E}"/>
              </a:ext>
            </a:extLst>
          </p:cNvPr>
          <p:cNvGrpSpPr/>
          <p:nvPr/>
        </p:nvGrpSpPr>
        <p:grpSpPr bwMode="gray">
          <a:xfrm>
            <a:off x="9068195" y="2792998"/>
            <a:ext cx="285693" cy="278491"/>
            <a:chOff x="1350027" y="544262"/>
            <a:chExt cx="469961" cy="458114"/>
          </a:xfrm>
        </p:grpSpPr>
        <p:sp>
          <p:nvSpPr>
            <p:cNvPr id="191"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6" name="组合 195">
            <a:extLst>
              <a:ext uri="{FF2B5EF4-FFF2-40B4-BE49-F238E27FC236}">
                <a16:creationId xmlns:a16="http://schemas.microsoft.com/office/drawing/2014/main" xmlns="" id="{BFCB3D48-4B74-4FD0-84DC-DD087029BA1E}"/>
              </a:ext>
            </a:extLst>
          </p:cNvPr>
          <p:cNvGrpSpPr/>
          <p:nvPr/>
        </p:nvGrpSpPr>
        <p:grpSpPr bwMode="gray">
          <a:xfrm>
            <a:off x="9068195" y="2292991"/>
            <a:ext cx="285693" cy="278491"/>
            <a:chOff x="1350027" y="544262"/>
            <a:chExt cx="469961" cy="458114"/>
          </a:xfrm>
        </p:grpSpPr>
        <p:sp>
          <p:nvSpPr>
            <p:cNvPr id="197" name="Freeform 77">
              <a:extLst>
                <a:ext uri="{FF2B5EF4-FFF2-40B4-BE49-F238E27FC236}">
                  <a16:creationId xmlns:a16="http://schemas.microsoft.com/office/drawing/2014/main" xmlns="" id="{51AEB38D-1CC3-452E-9786-3522D1E2332B}"/>
                </a:ext>
              </a:extLst>
            </p:cNvPr>
            <p:cNvSpPr>
              <a:spLocks noEditPoints="1"/>
            </p:cNvSpPr>
            <p:nvPr/>
          </p:nvSpPr>
          <p:spPr bwMode="gray">
            <a:xfrm>
              <a:off x="1350027" y="544262"/>
              <a:ext cx="469961" cy="458114"/>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Freeform 78">
              <a:extLst>
                <a:ext uri="{FF2B5EF4-FFF2-40B4-BE49-F238E27FC236}">
                  <a16:creationId xmlns:a16="http://schemas.microsoft.com/office/drawing/2014/main" xmlns="" id="{6FA9EB07-4546-4CFF-931E-A49146058094}"/>
                </a:ext>
              </a:extLst>
            </p:cNvPr>
            <p:cNvSpPr/>
            <p:nvPr/>
          </p:nvSpPr>
          <p:spPr bwMode="gray">
            <a:xfrm>
              <a:off x="1516877" y="688637"/>
              <a:ext cx="133480" cy="7635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Freeform 79">
              <a:extLst>
                <a:ext uri="{FF2B5EF4-FFF2-40B4-BE49-F238E27FC236}">
                  <a16:creationId xmlns:a16="http://schemas.microsoft.com/office/drawing/2014/main" xmlns="" id="{1CEDF488-46AC-4106-B350-446E1DC3FA63}"/>
                </a:ext>
              </a:extLst>
            </p:cNvPr>
            <p:cNvSpPr/>
            <p:nvPr/>
          </p:nvSpPr>
          <p:spPr bwMode="gray">
            <a:xfrm>
              <a:off x="1516877" y="581744"/>
              <a:ext cx="132089" cy="7635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Freeform 80">
              <a:extLst>
                <a:ext uri="{FF2B5EF4-FFF2-40B4-BE49-F238E27FC236}">
                  <a16:creationId xmlns:a16="http://schemas.microsoft.com/office/drawing/2014/main" xmlns="" id="{BE913974-473A-4A56-8E89-A0730888B75E}"/>
                </a:ext>
              </a:extLst>
            </p:cNvPr>
            <p:cNvSpPr/>
            <p:nvPr/>
          </p:nvSpPr>
          <p:spPr bwMode="gray">
            <a:xfrm>
              <a:off x="1425110" y="631721"/>
              <a:ext cx="122357" cy="81906"/>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Freeform 81">
              <a:extLst>
                <a:ext uri="{FF2B5EF4-FFF2-40B4-BE49-F238E27FC236}">
                  <a16:creationId xmlns:a16="http://schemas.microsoft.com/office/drawing/2014/main" xmlns="" id="{1A8C65BF-49AE-46DD-AF3D-1FBB15DCB462}"/>
                </a:ext>
              </a:extLst>
            </p:cNvPr>
            <p:cNvSpPr/>
            <p:nvPr/>
          </p:nvSpPr>
          <p:spPr bwMode="gray">
            <a:xfrm>
              <a:off x="1618378" y="631721"/>
              <a:ext cx="123747" cy="81906"/>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solidFill>
              <a:srgbClr val="3C3C3B"/>
            </a:solidFill>
            <a:ln w="0">
              <a:noFill/>
              <a:prstDash val="solid"/>
              <a:rou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511089" fontAlgn="ctr">
                <a:defRPr/>
              </a:pP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9" name="燕尾形 188"/>
          <p:cNvSpPr/>
          <p:nvPr/>
        </p:nvSpPr>
        <p:spPr bwMode="gray">
          <a:xfrm>
            <a:off x="910460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02" name="燕尾形 201"/>
          <p:cNvSpPr/>
          <p:nvPr/>
        </p:nvSpPr>
        <p:spPr bwMode="gray">
          <a:xfrm>
            <a:off x="10381088"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WAN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03" name="五边形 202"/>
          <p:cNvSpPr/>
          <p:nvPr/>
        </p:nvSpPr>
        <p:spPr bwMode="gray">
          <a:xfrm>
            <a:off x="7543760"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endParaRPr lang="en-US"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6138474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(Single-answer question) Which of the following is the management and control platform used in Huawei's solution for data center scenarios? (     )</a:t>
            </a:r>
            <a:endParaRPr lang="en-US" altLang="zh-CN" dirty="0" smtClean="0">
              <a:sym typeface="Huawei Sans" panose="020C0503030203020204" pitchFamily="34" charset="0"/>
            </a:endParaRPr>
          </a:p>
          <a:p>
            <a:pPr marL="895350" lvl="1" indent="-419100"/>
            <a:r>
              <a:rPr lang="en-US" dirty="0" err="1" smtClean="0"/>
              <a:t>iMaster</a:t>
            </a:r>
            <a:r>
              <a:rPr lang="en-US" dirty="0" smtClean="0"/>
              <a:t> NCE-IP</a:t>
            </a:r>
          </a:p>
          <a:p>
            <a:pPr marL="895350" lvl="1" indent="-419100"/>
            <a:r>
              <a:rPr lang="en-US" dirty="0" err="1" smtClean="0"/>
              <a:t>iMaster</a:t>
            </a:r>
            <a:r>
              <a:rPr lang="en-US" dirty="0" smtClean="0"/>
              <a:t> NCE-Fabric</a:t>
            </a:r>
          </a:p>
          <a:p>
            <a:pPr marL="895350" lvl="1" indent="-419100"/>
            <a:r>
              <a:rPr lang="en-US" dirty="0" err="1" smtClean="0"/>
              <a:t>iMaster</a:t>
            </a:r>
            <a:r>
              <a:rPr lang="en-US" dirty="0" smtClean="0"/>
              <a:t> NCE-WAN</a:t>
            </a:r>
          </a:p>
          <a:p>
            <a:pPr marL="895350" lvl="1" indent="-419100"/>
            <a:r>
              <a:rPr lang="en-US" dirty="0" err="1" smtClean="0"/>
              <a:t>iMaster</a:t>
            </a:r>
            <a:r>
              <a:rPr lang="en-US" dirty="0" smtClean="0"/>
              <a:t> NCE-DCN</a:t>
            </a:r>
            <a:endParaRPr lang="en-US" altLang="zh-CN" dirty="0">
              <a:sym typeface="Huawei Sans" panose="020C0503030203020204" pitchFamily="34" charset="0"/>
            </a:endParaRPr>
          </a:p>
        </p:txBody>
      </p:sp>
    </p:spTree>
    <p:extLst>
      <p:ext uri="{BB962C8B-B14F-4D97-AF65-F5344CB8AC3E}">
        <p14:creationId xmlns:p14="http://schemas.microsoft.com/office/powerpoint/2010/main" val="21092778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pPr algn="l"/>
            <a:r>
              <a:rPr lang="en-US" sz="2000" dirty="0" smtClean="0"/>
              <a:t>This course describes the overall architecture of enterprise networks, typical topologies of WANs, MANs, campuses, and DCs, and typical enterprise networks in some industry scenarios.</a:t>
            </a:r>
            <a:endParaRPr lang="en-US" altLang="zh-CN" sz="2000" dirty="0" smtClean="0">
              <a:sym typeface="Huawei Sans" panose="020C0503030203020204" pitchFamily="34" charset="0"/>
            </a:endParaRPr>
          </a:p>
          <a:p>
            <a:pPr algn="l"/>
            <a:r>
              <a:rPr lang="en-US" sz="2000" dirty="0" smtClean="0"/>
              <a:t>With the development of new technologies such as 5G and cloud and the trend of digital transformation in the industry, enterprises raise new requirements for networks. Enterprise networks are facing unprecedented transformation.</a:t>
            </a:r>
            <a:endParaRPr lang="en-US" altLang="zh-CN" sz="2000" dirty="0" smtClean="0">
              <a:sym typeface="Huawei Sans" panose="020C0503030203020204" pitchFamily="34" charset="0"/>
            </a:endParaRPr>
          </a:p>
          <a:p>
            <a:pPr algn="l"/>
            <a:r>
              <a:rPr lang="en-US" sz="2000" dirty="0" smtClean="0"/>
              <a:t>Finally, this course briefly introduces Huawei's solutions for different enterprise network scenarios, including </a:t>
            </a:r>
            <a:r>
              <a:rPr lang="en-US" sz="2000" dirty="0" err="1" smtClean="0"/>
              <a:t>CloudCampus</a:t>
            </a:r>
            <a:r>
              <a:rPr lang="en-US" sz="2000" dirty="0" smtClean="0"/>
              <a:t>, SD-WAN, </a:t>
            </a:r>
            <a:r>
              <a:rPr lang="en-US" sz="2000" dirty="0" err="1" smtClean="0"/>
              <a:t>CloudFabric</a:t>
            </a:r>
            <a:r>
              <a:rPr lang="en-US" sz="2000" dirty="0" smtClean="0"/>
              <a:t>, and IP WAN. We will learn more about these solutions in subsequent courses.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38667939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400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t>Enterprise Network Overview</a:t>
            </a:r>
          </a:p>
          <a:p>
            <a:r>
              <a:rPr lang="en-US" dirty="0" smtClean="0">
                <a:solidFill>
                  <a:schemeClr val="bg1">
                    <a:lumMod val="50000"/>
                  </a:schemeClr>
                </a:solidFill>
              </a:rPr>
              <a:t>Typical Enterprise Network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Trends and Challenges of Enterprise Networks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Huawei Enterprise Network Solutions</a:t>
            </a: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0553091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Freeform 8">
            <a:extLst>
              <a:ext uri="{FF2B5EF4-FFF2-40B4-BE49-F238E27FC236}">
                <a16:creationId xmlns:a16="http://schemas.microsoft.com/office/drawing/2014/main" xmlns="" id="{28791DDD-E81D-4FA5-89EF-D3CC32819B19}"/>
              </a:ext>
            </a:extLst>
          </p:cNvPr>
          <p:cNvSpPr>
            <a:spLocks noChangeAspect="1"/>
          </p:cNvSpPr>
          <p:nvPr/>
        </p:nvSpPr>
        <p:spPr bwMode="gray">
          <a:xfrm>
            <a:off x="5087373" y="1572867"/>
            <a:ext cx="1739725" cy="894197"/>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gradFill flip="none" rotWithShape="1">
            <a:gsLst>
              <a:gs pos="23000">
                <a:srgbClr val="F3F4F6"/>
              </a:gs>
              <a:gs pos="100000">
                <a:srgbClr val="FFFFFF"/>
              </a:gs>
            </a:gsLst>
            <a:lin ang="5400000" scaled="1"/>
            <a:tileRect/>
          </a:gradFill>
          <a:ln>
            <a:gradFill>
              <a:gsLst>
                <a:gs pos="0">
                  <a:srgbClr val="C00000"/>
                </a:gs>
                <a:gs pos="85000">
                  <a:srgbClr val="C0000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algn="ctr" defTabSz="1218296" fontAlgn="ctr">
              <a:defRPr/>
            </a:pPr>
            <a:endParaRPr lang="en-US" altLang="zh-CN" sz="3199" dirty="0">
              <a:solidFill>
                <a:schemeClr val="tx1"/>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文本框 259"/>
          <p:cNvSpPr txBox="1"/>
          <p:nvPr/>
        </p:nvSpPr>
        <p:spPr bwMode="gray">
          <a:xfrm>
            <a:off x="5726633" y="1762240"/>
            <a:ext cx="429926" cy="307777"/>
          </a:xfrm>
          <a:prstGeom prst="rect">
            <a:avLst/>
          </a:prstGeom>
          <a:noFill/>
        </p:spPr>
        <p:txBody>
          <a:bodyPr wrap="none" rtlCol="0">
            <a:spAutoFit/>
          </a:bodyPr>
          <a:lstStyle/>
          <a:p>
            <a:pPr fontAlgn="ctr"/>
            <a:r>
              <a:rPr lang="en-US" sz="1400" b="1" dirty="0" smtClean="0">
                <a:latin typeface="Huawei Sans" panose="020C0503030203020204" pitchFamily="34" charset="0"/>
              </a:rPr>
              <a:t>DC</a:t>
            </a:r>
            <a:endParaRPr lang="en-US" sz="1400" b="1" dirty="0">
              <a:latin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Data Communications Network Builds the Foundation of Digital Society</a:t>
            </a:r>
            <a:endParaRPr lang="en-US" altLang="zh-CN" dirty="0">
              <a:sym typeface="Huawei Sans" panose="020C0503030203020204" pitchFamily="34" charset="0"/>
            </a:endParaRPr>
          </a:p>
        </p:txBody>
      </p:sp>
      <p:pic>
        <p:nvPicPr>
          <p:cNvPr id="4" name="图片 3">
            <a:extLst>
              <a:ext uri="{FF2B5EF4-FFF2-40B4-BE49-F238E27FC236}">
                <a16:creationId xmlns:a16="http://schemas.microsoft.com/office/drawing/2014/main" xmlns="" id="{55B8B484-169A-4174-8275-018F7A696AFD}"/>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bwMode="gray">
          <a:xfrm>
            <a:off x="6625493" y="2678162"/>
            <a:ext cx="2622979" cy="1819509"/>
          </a:xfrm>
          <a:prstGeom prst="rect">
            <a:avLst/>
          </a:prstGeom>
          <a:noFill/>
          <a:ln>
            <a:noFill/>
          </a:ln>
        </p:spPr>
      </p:pic>
      <p:sp>
        <p:nvSpPr>
          <p:cNvPr id="5" name="梯形 4">
            <a:extLst>
              <a:ext uri="{FF2B5EF4-FFF2-40B4-BE49-F238E27FC236}">
                <a16:creationId xmlns:a16="http://schemas.microsoft.com/office/drawing/2014/main" xmlns="" id="{5BE39BA0-1E55-44D9-988D-D91CF2A7F200}"/>
              </a:ext>
            </a:extLst>
          </p:cNvPr>
          <p:cNvSpPr/>
          <p:nvPr/>
        </p:nvSpPr>
        <p:spPr bwMode="gray">
          <a:xfrm>
            <a:off x="1740067" y="5215289"/>
            <a:ext cx="3668864"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梯形 5">
            <a:extLst>
              <a:ext uri="{FF2B5EF4-FFF2-40B4-BE49-F238E27FC236}">
                <a16:creationId xmlns:a16="http://schemas.microsoft.com/office/drawing/2014/main" xmlns="" id="{CB5B542F-75A5-4040-9496-C193B9E2A2C0}"/>
              </a:ext>
            </a:extLst>
          </p:cNvPr>
          <p:cNvSpPr/>
          <p:nvPr/>
        </p:nvSpPr>
        <p:spPr bwMode="gray">
          <a:xfrm>
            <a:off x="1801313" y="5202666"/>
            <a:ext cx="3668864"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矩形 6"/>
          <p:cNvSpPr/>
          <p:nvPr/>
        </p:nvSpPr>
        <p:spPr bwMode="gray">
          <a:xfrm>
            <a:off x="3756044" y="3466614"/>
            <a:ext cx="1157688" cy="369332"/>
          </a:xfrm>
          <a:prstGeom prst="rect">
            <a:avLst/>
          </a:prstGeom>
        </p:spPr>
        <p:txBody>
          <a:bodyPr wrap="none">
            <a:spAutoFit/>
          </a:bodyPr>
          <a:lstStyle/>
          <a:p>
            <a:pPr algn="ctr" defTabSz="480101" fontAlgn="ctr" hangingPunct="0">
              <a:defRPr/>
            </a:pPr>
            <a:r>
              <a:rPr lang="en-US" b="1" dirty="0" smtClean="0">
                <a:latin typeface="Huawei Sans" panose="020C0503030203020204" pitchFamily="34" charset="0"/>
              </a:rPr>
              <a:t>SD-WAN</a:t>
            </a:r>
          </a:p>
        </p:txBody>
      </p:sp>
      <p:grpSp>
        <p:nvGrpSpPr>
          <p:cNvPr id="9" name="组合 8">
            <a:extLst>
              <a:ext uri="{FF2B5EF4-FFF2-40B4-BE49-F238E27FC236}">
                <a16:creationId xmlns:a16="http://schemas.microsoft.com/office/drawing/2014/main" xmlns="" id="{B94A8696-FDB6-4CD2-93D1-BB8597341D21}"/>
              </a:ext>
            </a:extLst>
          </p:cNvPr>
          <p:cNvGrpSpPr/>
          <p:nvPr/>
        </p:nvGrpSpPr>
        <p:grpSpPr bwMode="gray">
          <a:xfrm>
            <a:off x="881671" y="3150727"/>
            <a:ext cx="966100" cy="966100"/>
            <a:chOff x="9962650" y="2779929"/>
            <a:chExt cx="1509959" cy="1509959"/>
          </a:xfrm>
        </p:grpSpPr>
        <p:sp>
          <p:nvSpPr>
            <p:cNvPr id="14" name="椭圆 13">
              <a:extLst>
                <a:ext uri="{FF2B5EF4-FFF2-40B4-BE49-F238E27FC236}">
                  <a16:creationId xmlns:a16="http://schemas.microsoft.com/office/drawing/2014/main" xmlns="" id="{88636073-88C2-487A-B35E-CB5875F90FAC}"/>
                </a:ext>
              </a:extLst>
            </p:cNvPr>
            <p:cNvSpPr/>
            <p:nvPr/>
          </p:nvSpPr>
          <p:spPr bwMode="gray">
            <a:xfrm>
              <a:off x="9962650" y="2779929"/>
              <a:ext cx="1509959" cy="1509959"/>
            </a:xfrm>
            <a:prstGeom prst="ellipse">
              <a:avLst/>
            </a:prstGeom>
            <a:noFill/>
            <a:ln w="6350">
              <a:solidFill>
                <a:srgbClr val="A9A9A9"/>
              </a:soli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椭圆 14"/>
            <p:cNvSpPr/>
            <p:nvPr/>
          </p:nvSpPr>
          <p:spPr bwMode="gray">
            <a:xfrm>
              <a:off x="10036974" y="2860543"/>
              <a:ext cx="1348730" cy="1348730"/>
            </a:xfrm>
            <a:prstGeom prst="ellipse">
              <a:avLst/>
            </a:prstGeom>
            <a:solidFill>
              <a:schemeClr val="bg1">
                <a:lumMod val="75000"/>
              </a:schemeClr>
            </a:solidFill>
            <a:ln w="6350">
              <a:gradFill>
                <a:gsLst>
                  <a:gs pos="0">
                    <a:srgbClr val="C00000"/>
                  </a:gs>
                  <a:gs pos="100000">
                    <a:srgbClr val="8D1C21"/>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10" name="组合 9"/>
          <p:cNvGrpSpPr/>
          <p:nvPr/>
        </p:nvGrpSpPr>
        <p:grpSpPr bwMode="gray">
          <a:xfrm>
            <a:off x="1110666" y="3339400"/>
            <a:ext cx="531487" cy="614158"/>
            <a:chOff x="5914979" y="3896564"/>
            <a:chExt cx="247881" cy="286440"/>
          </a:xfrm>
        </p:grpSpPr>
        <p:sp>
          <p:nvSpPr>
            <p:cNvPr id="11" name="Freeform 54"/>
            <p:cNvSpPr>
              <a:spLocks noEditPoints="1"/>
            </p:cNvSpPr>
            <p:nvPr/>
          </p:nvSpPr>
          <p:spPr bwMode="gray">
            <a:xfrm>
              <a:off x="5914979" y="3896564"/>
              <a:ext cx="247881" cy="286440"/>
            </a:xfrm>
            <a:custGeom>
              <a:avLst/>
              <a:gdLst/>
              <a:ahLst/>
              <a:cxnLst>
                <a:cxn ang="0">
                  <a:pos x="180" y="34"/>
                </a:cxn>
                <a:cxn ang="0">
                  <a:pos x="180" y="34"/>
                </a:cxn>
                <a:cxn ang="0">
                  <a:pos x="90" y="0"/>
                </a:cxn>
                <a:cxn ang="0">
                  <a:pos x="0" y="34"/>
                </a:cxn>
                <a:cxn ang="0">
                  <a:pos x="0" y="34"/>
                </a:cxn>
                <a:cxn ang="0">
                  <a:pos x="0" y="54"/>
                </a:cxn>
                <a:cxn ang="0">
                  <a:pos x="0" y="82"/>
                </a:cxn>
                <a:cxn ang="0">
                  <a:pos x="4" y="110"/>
                </a:cxn>
                <a:cxn ang="0">
                  <a:pos x="8" y="122"/>
                </a:cxn>
                <a:cxn ang="0">
                  <a:pos x="12" y="134"/>
                </a:cxn>
                <a:cxn ang="0">
                  <a:pos x="12" y="134"/>
                </a:cxn>
                <a:cxn ang="0">
                  <a:pos x="24" y="156"/>
                </a:cxn>
                <a:cxn ang="0">
                  <a:pos x="32" y="168"/>
                </a:cxn>
                <a:cxn ang="0">
                  <a:pos x="42" y="178"/>
                </a:cxn>
                <a:cxn ang="0">
                  <a:pos x="52" y="186"/>
                </a:cxn>
                <a:cxn ang="0">
                  <a:pos x="62" y="194"/>
                </a:cxn>
                <a:cxn ang="0">
                  <a:pos x="76" y="202"/>
                </a:cxn>
                <a:cxn ang="0">
                  <a:pos x="90" y="208"/>
                </a:cxn>
                <a:cxn ang="0">
                  <a:pos x="90" y="208"/>
                </a:cxn>
                <a:cxn ang="0">
                  <a:pos x="104" y="202"/>
                </a:cxn>
                <a:cxn ang="0">
                  <a:pos x="116" y="194"/>
                </a:cxn>
                <a:cxn ang="0">
                  <a:pos x="128" y="186"/>
                </a:cxn>
                <a:cxn ang="0">
                  <a:pos x="138" y="178"/>
                </a:cxn>
                <a:cxn ang="0">
                  <a:pos x="146" y="168"/>
                </a:cxn>
                <a:cxn ang="0">
                  <a:pos x="154" y="156"/>
                </a:cxn>
                <a:cxn ang="0">
                  <a:pos x="166" y="134"/>
                </a:cxn>
                <a:cxn ang="0">
                  <a:pos x="166" y="134"/>
                </a:cxn>
                <a:cxn ang="0">
                  <a:pos x="170" y="122"/>
                </a:cxn>
                <a:cxn ang="0">
                  <a:pos x="174" y="110"/>
                </a:cxn>
                <a:cxn ang="0">
                  <a:pos x="178" y="82"/>
                </a:cxn>
                <a:cxn ang="0">
                  <a:pos x="180" y="54"/>
                </a:cxn>
                <a:cxn ang="0">
                  <a:pos x="180" y="34"/>
                </a:cxn>
                <a:cxn ang="0">
                  <a:pos x="180" y="34"/>
                </a:cxn>
                <a:cxn ang="0">
                  <a:pos x="160" y="48"/>
                </a:cxn>
                <a:cxn ang="0">
                  <a:pos x="160" y="48"/>
                </a:cxn>
                <a:cxn ang="0">
                  <a:pos x="158" y="88"/>
                </a:cxn>
                <a:cxn ang="0">
                  <a:pos x="154" y="110"/>
                </a:cxn>
                <a:cxn ang="0">
                  <a:pos x="150" y="126"/>
                </a:cxn>
                <a:cxn ang="0">
                  <a:pos x="150" y="126"/>
                </a:cxn>
                <a:cxn ang="0">
                  <a:pos x="138" y="146"/>
                </a:cxn>
                <a:cxn ang="0">
                  <a:pos x="126" y="162"/>
                </a:cxn>
                <a:cxn ang="0">
                  <a:pos x="108" y="178"/>
                </a:cxn>
                <a:cxn ang="0">
                  <a:pos x="100" y="184"/>
                </a:cxn>
                <a:cxn ang="0">
                  <a:pos x="90" y="188"/>
                </a:cxn>
                <a:cxn ang="0">
                  <a:pos x="90" y="188"/>
                </a:cxn>
                <a:cxn ang="0">
                  <a:pos x="80" y="184"/>
                </a:cxn>
                <a:cxn ang="0">
                  <a:pos x="70" y="178"/>
                </a:cxn>
                <a:cxn ang="0">
                  <a:pos x="54" y="162"/>
                </a:cxn>
                <a:cxn ang="0">
                  <a:pos x="40" y="146"/>
                </a:cxn>
                <a:cxn ang="0">
                  <a:pos x="30" y="126"/>
                </a:cxn>
                <a:cxn ang="0">
                  <a:pos x="30" y="126"/>
                </a:cxn>
                <a:cxn ang="0">
                  <a:pos x="24" y="110"/>
                </a:cxn>
                <a:cxn ang="0">
                  <a:pos x="20" y="88"/>
                </a:cxn>
                <a:cxn ang="0">
                  <a:pos x="18" y="48"/>
                </a:cxn>
                <a:cxn ang="0">
                  <a:pos x="90" y="20"/>
                </a:cxn>
                <a:cxn ang="0">
                  <a:pos x="162" y="48"/>
                </a:cxn>
                <a:cxn ang="0">
                  <a:pos x="160" y="48"/>
                </a:cxn>
              </a:cxnLst>
              <a:rect l="0" t="0" r="r" b="b"/>
              <a:pathLst>
                <a:path w="180" h="208">
                  <a:moveTo>
                    <a:pt x="180" y="34"/>
                  </a:moveTo>
                  <a:lnTo>
                    <a:pt x="180" y="34"/>
                  </a:lnTo>
                  <a:lnTo>
                    <a:pt x="90" y="0"/>
                  </a:lnTo>
                  <a:lnTo>
                    <a:pt x="0" y="34"/>
                  </a:lnTo>
                  <a:lnTo>
                    <a:pt x="0" y="34"/>
                  </a:lnTo>
                  <a:lnTo>
                    <a:pt x="0" y="54"/>
                  </a:lnTo>
                  <a:lnTo>
                    <a:pt x="0" y="82"/>
                  </a:lnTo>
                  <a:lnTo>
                    <a:pt x="4" y="110"/>
                  </a:lnTo>
                  <a:lnTo>
                    <a:pt x="8" y="122"/>
                  </a:lnTo>
                  <a:lnTo>
                    <a:pt x="12" y="134"/>
                  </a:lnTo>
                  <a:lnTo>
                    <a:pt x="12" y="134"/>
                  </a:lnTo>
                  <a:lnTo>
                    <a:pt x="24" y="156"/>
                  </a:lnTo>
                  <a:lnTo>
                    <a:pt x="32" y="168"/>
                  </a:lnTo>
                  <a:lnTo>
                    <a:pt x="42" y="178"/>
                  </a:lnTo>
                  <a:lnTo>
                    <a:pt x="52" y="186"/>
                  </a:lnTo>
                  <a:lnTo>
                    <a:pt x="62" y="194"/>
                  </a:lnTo>
                  <a:lnTo>
                    <a:pt x="76" y="202"/>
                  </a:lnTo>
                  <a:lnTo>
                    <a:pt x="90" y="208"/>
                  </a:lnTo>
                  <a:lnTo>
                    <a:pt x="90" y="208"/>
                  </a:lnTo>
                  <a:lnTo>
                    <a:pt x="104" y="202"/>
                  </a:lnTo>
                  <a:lnTo>
                    <a:pt x="116" y="194"/>
                  </a:lnTo>
                  <a:lnTo>
                    <a:pt x="128" y="186"/>
                  </a:lnTo>
                  <a:lnTo>
                    <a:pt x="138" y="178"/>
                  </a:lnTo>
                  <a:lnTo>
                    <a:pt x="146" y="168"/>
                  </a:lnTo>
                  <a:lnTo>
                    <a:pt x="154" y="156"/>
                  </a:lnTo>
                  <a:lnTo>
                    <a:pt x="166" y="134"/>
                  </a:lnTo>
                  <a:lnTo>
                    <a:pt x="166" y="134"/>
                  </a:lnTo>
                  <a:lnTo>
                    <a:pt x="170" y="122"/>
                  </a:lnTo>
                  <a:lnTo>
                    <a:pt x="174" y="110"/>
                  </a:lnTo>
                  <a:lnTo>
                    <a:pt x="178" y="82"/>
                  </a:lnTo>
                  <a:lnTo>
                    <a:pt x="180" y="54"/>
                  </a:lnTo>
                  <a:lnTo>
                    <a:pt x="180" y="34"/>
                  </a:lnTo>
                  <a:lnTo>
                    <a:pt x="180" y="34"/>
                  </a:lnTo>
                  <a:close/>
                  <a:moveTo>
                    <a:pt x="160" y="48"/>
                  </a:moveTo>
                  <a:lnTo>
                    <a:pt x="160" y="48"/>
                  </a:lnTo>
                  <a:lnTo>
                    <a:pt x="158" y="88"/>
                  </a:lnTo>
                  <a:lnTo>
                    <a:pt x="154" y="110"/>
                  </a:lnTo>
                  <a:lnTo>
                    <a:pt x="150" y="126"/>
                  </a:lnTo>
                  <a:lnTo>
                    <a:pt x="150" y="126"/>
                  </a:lnTo>
                  <a:lnTo>
                    <a:pt x="138" y="146"/>
                  </a:lnTo>
                  <a:lnTo>
                    <a:pt x="126" y="162"/>
                  </a:lnTo>
                  <a:lnTo>
                    <a:pt x="108" y="178"/>
                  </a:lnTo>
                  <a:lnTo>
                    <a:pt x="100" y="184"/>
                  </a:lnTo>
                  <a:lnTo>
                    <a:pt x="90" y="188"/>
                  </a:lnTo>
                  <a:lnTo>
                    <a:pt x="90" y="188"/>
                  </a:lnTo>
                  <a:lnTo>
                    <a:pt x="80" y="184"/>
                  </a:lnTo>
                  <a:lnTo>
                    <a:pt x="70" y="178"/>
                  </a:lnTo>
                  <a:lnTo>
                    <a:pt x="54" y="162"/>
                  </a:lnTo>
                  <a:lnTo>
                    <a:pt x="40" y="146"/>
                  </a:lnTo>
                  <a:lnTo>
                    <a:pt x="30" y="126"/>
                  </a:lnTo>
                  <a:lnTo>
                    <a:pt x="30" y="126"/>
                  </a:lnTo>
                  <a:lnTo>
                    <a:pt x="24" y="110"/>
                  </a:lnTo>
                  <a:lnTo>
                    <a:pt x="20" y="88"/>
                  </a:lnTo>
                  <a:lnTo>
                    <a:pt x="18" y="48"/>
                  </a:lnTo>
                  <a:lnTo>
                    <a:pt x="90" y="20"/>
                  </a:lnTo>
                  <a:lnTo>
                    <a:pt x="162" y="48"/>
                  </a:lnTo>
                  <a:lnTo>
                    <a:pt x="160" y="4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algn="ctr" defTabSz="914400" fontAlgn="ctr" hangingPunct="0">
                <a:defRPr/>
              </a:pPr>
              <a:endParaRPr lang="en-US" altLang="zh-CN" sz="20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55"/>
            <p:cNvSpPr>
              <a:spLocks/>
            </p:cNvSpPr>
            <p:nvPr/>
          </p:nvSpPr>
          <p:spPr bwMode="gray">
            <a:xfrm>
              <a:off x="5983834" y="3979385"/>
              <a:ext cx="134957" cy="151482"/>
            </a:xfrm>
            <a:custGeom>
              <a:avLst/>
              <a:gdLst/>
              <a:ahLst/>
              <a:cxnLst>
                <a:cxn ang="0">
                  <a:pos x="0" y="74"/>
                </a:cxn>
                <a:cxn ang="0">
                  <a:pos x="0" y="74"/>
                </a:cxn>
                <a:cxn ang="0">
                  <a:pos x="8" y="86"/>
                </a:cxn>
                <a:cxn ang="0">
                  <a:pos x="16" y="94"/>
                </a:cxn>
                <a:cxn ang="0">
                  <a:pos x="28" y="102"/>
                </a:cxn>
                <a:cxn ang="0">
                  <a:pos x="40" y="110"/>
                </a:cxn>
                <a:cxn ang="0">
                  <a:pos x="40" y="110"/>
                </a:cxn>
                <a:cxn ang="0">
                  <a:pos x="56" y="100"/>
                </a:cxn>
                <a:cxn ang="0">
                  <a:pos x="70" y="88"/>
                </a:cxn>
                <a:cxn ang="0">
                  <a:pos x="80" y="72"/>
                </a:cxn>
                <a:cxn ang="0">
                  <a:pos x="90" y="56"/>
                </a:cxn>
                <a:cxn ang="0">
                  <a:pos x="90" y="56"/>
                </a:cxn>
                <a:cxn ang="0">
                  <a:pos x="94" y="44"/>
                </a:cxn>
                <a:cxn ang="0">
                  <a:pos x="96" y="30"/>
                </a:cxn>
                <a:cxn ang="0">
                  <a:pos x="98" y="0"/>
                </a:cxn>
                <a:cxn ang="0">
                  <a:pos x="0" y="74"/>
                </a:cxn>
              </a:cxnLst>
              <a:rect l="0" t="0" r="r" b="b"/>
              <a:pathLst>
                <a:path w="98" h="110">
                  <a:moveTo>
                    <a:pt x="0" y="74"/>
                  </a:moveTo>
                  <a:lnTo>
                    <a:pt x="0" y="74"/>
                  </a:lnTo>
                  <a:lnTo>
                    <a:pt x="8" y="86"/>
                  </a:lnTo>
                  <a:lnTo>
                    <a:pt x="16" y="94"/>
                  </a:lnTo>
                  <a:lnTo>
                    <a:pt x="28" y="102"/>
                  </a:lnTo>
                  <a:lnTo>
                    <a:pt x="40" y="110"/>
                  </a:lnTo>
                  <a:lnTo>
                    <a:pt x="40" y="110"/>
                  </a:lnTo>
                  <a:lnTo>
                    <a:pt x="56" y="100"/>
                  </a:lnTo>
                  <a:lnTo>
                    <a:pt x="70" y="88"/>
                  </a:lnTo>
                  <a:lnTo>
                    <a:pt x="80" y="72"/>
                  </a:lnTo>
                  <a:lnTo>
                    <a:pt x="90" y="56"/>
                  </a:lnTo>
                  <a:lnTo>
                    <a:pt x="90" y="56"/>
                  </a:lnTo>
                  <a:lnTo>
                    <a:pt x="94" y="44"/>
                  </a:lnTo>
                  <a:lnTo>
                    <a:pt x="96" y="30"/>
                  </a:lnTo>
                  <a:lnTo>
                    <a:pt x="98" y="0"/>
                  </a:lnTo>
                  <a:lnTo>
                    <a:pt x="0" y="74"/>
                  </a:lnTo>
                  <a:close/>
                </a:path>
              </a:pathLst>
            </a:custGeom>
            <a:solidFill>
              <a:srgbClr val="FFFFFF">
                <a:lumMod val="85000"/>
              </a:srgbClr>
            </a:solidFill>
            <a:ln w="9525">
              <a:noFill/>
              <a:round/>
              <a:headEnd/>
              <a:tailEnd/>
            </a:ln>
          </p:spPr>
          <p:txBody>
            <a:bodyPr vert="horz" wrap="square" lIns="91440" tIns="45720" rIns="91440" bIns="45720" numCol="1" anchor="t" anchorCtr="0" compatLnSpc="1">
              <a:prstTxWarp prst="textNoShape">
                <a:avLst/>
              </a:prstTxWarp>
            </a:bodyPr>
            <a:lstStyle/>
            <a:p>
              <a:pPr algn="ctr" defTabSz="914400" fontAlgn="ctr" hangingPunct="0">
                <a:defRPr/>
              </a:pPr>
              <a:endParaRPr lang="en-US" altLang="zh-CN" sz="20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56"/>
            <p:cNvSpPr>
              <a:spLocks/>
            </p:cNvSpPr>
            <p:nvPr/>
          </p:nvSpPr>
          <p:spPr bwMode="gray">
            <a:xfrm>
              <a:off x="5956292" y="3932563"/>
              <a:ext cx="154237" cy="132203"/>
            </a:xfrm>
            <a:custGeom>
              <a:avLst/>
              <a:gdLst/>
              <a:ahLst/>
              <a:cxnLst>
                <a:cxn ang="0">
                  <a:pos x="60" y="0"/>
                </a:cxn>
                <a:cxn ang="0">
                  <a:pos x="0" y="24"/>
                </a:cxn>
                <a:cxn ang="0">
                  <a:pos x="0" y="24"/>
                </a:cxn>
                <a:cxn ang="0">
                  <a:pos x="2" y="58"/>
                </a:cxn>
                <a:cxn ang="0">
                  <a:pos x="4" y="76"/>
                </a:cxn>
                <a:cxn ang="0">
                  <a:pos x="10" y="90"/>
                </a:cxn>
                <a:cxn ang="0">
                  <a:pos x="10" y="90"/>
                </a:cxn>
                <a:cxn ang="0">
                  <a:pos x="12" y="96"/>
                </a:cxn>
                <a:cxn ang="0">
                  <a:pos x="112" y="20"/>
                </a:cxn>
                <a:cxn ang="0">
                  <a:pos x="60" y="0"/>
                </a:cxn>
              </a:cxnLst>
              <a:rect l="0" t="0" r="r" b="b"/>
              <a:pathLst>
                <a:path w="112" h="96">
                  <a:moveTo>
                    <a:pt x="60" y="0"/>
                  </a:moveTo>
                  <a:lnTo>
                    <a:pt x="0" y="24"/>
                  </a:lnTo>
                  <a:lnTo>
                    <a:pt x="0" y="24"/>
                  </a:lnTo>
                  <a:lnTo>
                    <a:pt x="2" y="58"/>
                  </a:lnTo>
                  <a:lnTo>
                    <a:pt x="4" y="76"/>
                  </a:lnTo>
                  <a:lnTo>
                    <a:pt x="10" y="90"/>
                  </a:lnTo>
                  <a:lnTo>
                    <a:pt x="10" y="90"/>
                  </a:lnTo>
                  <a:lnTo>
                    <a:pt x="12" y="96"/>
                  </a:lnTo>
                  <a:lnTo>
                    <a:pt x="112" y="20"/>
                  </a:lnTo>
                  <a:lnTo>
                    <a:pt x="60" y="0"/>
                  </a:lnTo>
                  <a:close/>
                </a:path>
              </a:pathLst>
            </a:custGeom>
            <a:solidFill>
              <a:sysClr val="window" lastClr="FFFFFF">
                <a:lumMod val="95000"/>
              </a:sysClr>
            </a:solidFill>
            <a:ln w="9525">
              <a:noFill/>
              <a:round/>
              <a:headEnd/>
              <a:tailEnd/>
            </a:ln>
          </p:spPr>
          <p:txBody>
            <a:bodyPr vert="horz" wrap="square" lIns="91440" tIns="45720" rIns="91440" bIns="45720" numCol="1" anchor="t" anchorCtr="0" compatLnSpc="1">
              <a:prstTxWarp prst="textNoShape">
                <a:avLst/>
              </a:prstTxWarp>
            </a:bodyPr>
            <a:lstStyle/>
            <a:p>
              <a:pPr algn="ctr" defTabSz="914400" fontAlgn="ctr" hangingPunct="0">
                <a:defRPr/>
              </a:pPr>
              <a:endParaRPr lang="en-US" altLang="zh-CN" sz="20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组合 15">
            <a:extLst>
              <a:ext uri="{FF2B5EF4-FFF2-40B4-BE49-F238E27FC236}">
                <a16:creationId xmlns:a16="http://schemas.microsoft.com/office/drawing/2014/main" xmlns="" id="{C12A2CC3-8754-4313-92EE-6EF034A43DE8}"/>
              </a:ext>
            </a:extLst>
          </p:cNvPr>
          <p:cNvGrpSpPr/>
          <p:nvPr/>
        </p:nvGrpSpPr>
        <p:grpSpPr bwMode="gray">
          <a:xfrm>
            <a:off x="10375645" y="3102015"/>
            <a:ext cx="966100" cy="966100"/>
            <a:chOff x="25105176" y="2746200"/>
            <a:chExt cx="1509959" cy="1509959"/>
          </a:xfrm>
        </p:grpSpPr>
        <p:grpSp>
          <p:nvGrpSpPr>
            <p:cNvPr id="17" name="组合 16">
              <a:extLst>
                <a:ext uri="{FF2B5EF4-FFF2-40B4-BE49-F238E27FC236}">
                  <a16:creationId xmlns:a16="http://schemas.microsoft.com/office/drawing/2014/main" xmlns="" id="{3FA3E0AA-7D7F-43ED-833F-5C1D72D79451}"/>
                </a:ext>
              </a:extLst>
            </p:cNvPr>
            <p:cNvGrpSpPr/>
            <p:nvPr/>
          </p:nvGrpSpPr>
          <p:grpSpPr bwMode="gray">
            <a:xfrm>
              <a:off x="25105176" y="2746200"/>
              <a:ext cx="1509959" cy="1509959"/>
              <a:chOff x="24038750" y="2779929"/>
              <a:chExt cx="1509959" cy="1509959"/>
            </a:xfrm>
          </p:grpSpPr>
          <p:sp>
            <p:nvSpPr>
              <p:cNvPr id="19" name="椭圆 18">
                <a:extLst>
                  <a:ext uri="{FF2B5EF4-FFF2-40B4-BE49-F238E27FC236}">
                    <a16:creationId xmlns:a16="http://schemas.microsoft.com/office/drawing/2014/main" xmlns="" id="{128C30FA-4928-41BE-8567-46B6AB4A68BE}"/>
                  </a:ext>
                </a:extLst>
              </p:cNvPr>
              <p:cNvSpPr/>
              <p:nvPr/>
            </p:nvSpPr>
            <p:spPr bwMode="gray">
              <a:xfrm>
                <a:off x="24038750" y="2779929"/>
                <a:ext cx="1509959" cy="1509959"/>
              </a:xfrm>
              <a:prstGeom prst="ellipse">
                <a:avLst/>
              </a:prstGeom>
              <a:noFill/>
              <a:ln w="6350">
                <a:solidFill>
                  <a:srgbClr val="A9A9A9"/>
                </a:soli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 name="椭圆 19">
                <a:extLst>
                  <a:ext uri="{FF2B5EF4-FFF2-40B4-BE49-F238E27FC236}">
                    <a16:creationId xmlns:a16="http://schemas.microsoft.com/office/drawing/2014/main" xmlns="" id="{F27553AD-12A6-435D-B7F4-BC00ABC9D5AD}"/>
                  </a:ext>
                </a:extLst>
              </p:cNvPr>
              <p:cNvSpPr/>
              <p:nvPr/>
            </p:nvSpPr>
            <p:spPr bwMode="gray">
              <a:xfrm>
                <a:off x="24119364" y="2860543"/>
                <a:ext cx="1348730" cy="1348730"/>
              </a:xfrm>
              <a:prstGeom prst="ellipse">
                <a:avLst/>
              </a:prstGeom>
              <a:solidFill>
                <a:schemeClr val="bg1">
                  <a:lumMod val="75000"/>
                </a:schemeClr>
              </a:solidFill>
              <a:ln w="6350">
                <a:gradFill>
                  <a:gsLst>
                    <a:gs pos="0">
                      <a:srgbClr val="C00000"/>
                    </a:gs>
                    <a:gs pos="100000">
                      <a:srgbClr val="8D1C21"/>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pic>
          <p:nvPicPr>
            <p:cNvPr id="18" name="图片 17"/>
            <p:cNvPicPr>
              <a:picLocks noChangeAspect="1"/>
            </p:cNvPicPr>
            <p:nvPr/>
          </p:nvPicPr>
          <p:blipFill rotWithShape="1">
            <a:blip r:embed="rId5" cstate="print">
              <a:lum bright="70000" contrast="-70000"/>
              <a:extLst>
                <a:ext uri="{28A0092B-C50C-407E-A947-70E740481C1C}">
                  <a14:useLocalDpi xmlns:a14="http://schemas.microsoft.com/office/drawing/2010/main" val="0"/>
                </a:ext>
              </a:extLst>
            </a:blip>
            <a:srcRect l="26033" r="21786" b="31021"/>
            <a:stretch/>
          </p:blipFill>
          <p:spPr bwMode="gray">
            <a:xfrm>
              <a:off x="25320789" y="3072992"/>
              <a:ext cx="1204588" cy="919490"/>
            </a:xfrm>
            <a:prstGeom prst="rect">
              <a:avLst/>
            </a:prstGeom>
            <a:noFill/>
            <a:ln>
              <a:noFill/>
            </a:ln>
          </p:spPr>
        </p:pic>
      </p:grpSp>
      <p:sp>
        <p:nvSpPr>
          <p:cNvPr id="21" name="文本框 20"/>
          <p:cNvSpPr txBox="1"/>
          <p:nvPr/>
        </p:nvSpPr>
        <p:spPr bwMode="gray">
          <a:xfrm>
            <a:off x="2253925" y="5155041"/>
            <a:ext cx="479303"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Office</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872803" y="5155041"/>
            <a:ext cx="1283013"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960120" fontAlgn="ctr" hangingPunct="0">
              <a:defRPr/>
            </a:pPr>
            <a:r>
              <a:rPr lang="en-US" sz="1200" b="1" dirty="0" smtClean="0">
                <a:solidFill>
                  <a:schemeClr val="tx1"/>
                </a:solidFill>
                <a:latin typeface="Huawei Sans" panose="020C0503030203020204" pitchFamily="34" charset="0"/>
              </a:rPr>
              <a:t>Online meeting</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160065" y="5155041"/>
            <a:ext cx="1248866"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Manufacturing</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a:extLst>
              <a:ext uri="{FF2B5EF4-FFF2-40B4-BE49-F238E27FC236}">
                <a16:creationId xmlns:a16="http://schemas.microsoft.com/office/drawing/2014/main" xmlns="" id="{4598DE26-BB61-4630-AA40-8B5D2A025313}"/>
              </a:ext>
            </a:extLst>
          </p:cNvPr>
          <p:cNvSpPr/>
          <p:nvPr/>
        </p:nvSpPr>
        <p:spPr bwMode="gray">
          <a:xfrm>
            <a:off x="4489345" y="472414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椭圆 24">
            <a:extLst>
              <a:ext uri="{FF2B5EF4-FFF2-40B4-BE49-F238E27FC236}">
                <a16:creationId xmlns:a16="http://schemas.microsoft.com/office/drawing/2014/main" xmlns="" id="{69E92B04-1091-433D-BA99-E23999275947}"/>
              </a:ext>
            </a:extLst>
          </p:cNvPr>
          <p:cNvSpPr/>
          <p:nvPr/>
        </p:nvSpPr>
        <p:spPr bwMode="gray">
          <a:xfrm>
            <a:off x="2284217" y="472414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椭圆 25">
            <a:extLst>
              <a:ext uri="{FF2B5EF4-FFF2-40B4-BE49-F238E27FC236}">
                <a16:creationId xmlns:a16="http://schemas.microsoft.com/office/drawing/2014/main" xmlns="" id="{D1CC4DAD-BFA7-41C6-8892-80A79EF8D918}"/>
              </a:ext>
            </a:extLst>
          </p:cNvPr>
          <p:cNvSpPr/>
          <p:nvPr/>
        </p:nvSpPr>
        <p:spPr bwMode="gray">
          <a:xfrm>
            <a:off x="3303172" y="472414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7" name="组合 349"/>
          <p:cNvGrpSpPr>
            <a:grpSpLocks/>
          </p:cNvGrpSpPr>
          <p:nvPr/>
        </p:nvGrpSpPr>
        <p:grpSpPr bwMode="gray">
          <a:xfrm>
            <a:off x="5632245" y="2142398"/>
            <a:ext cx="366813" cy="280811"/>
            <a:chOff x="1787525" y="3884613"/>
            <a:chExt cx="668338" cy="534988"/>
          </a:xfrm>
          <a:solidFill>
            <a:schemeClr val="bg1">
              <a:lumMod val="85000"/>
            </a:schemeClr>
          </a:solidFill>
        </p:grpSpPr>
        <p:sp>
          <p:nvSpPr>
            <p:cNvPr id="28" name="Freeform 29"/>
            <p:cNvSpPr>
              <a:spLocks/>
            </p:cNvSpPr>
            <p:nvPr/>
          </p:nvSpPr>
          <p:spPr bwMode="gray">
            <a:xfrm>
              <a:off x="2232025"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7" y="0"/>
                    <a:pt x="139" y="31"/>
                    <a:pt x="139" y="70"/>
                  </a:cubicBezTo>
                  <a:cubicBezTo>
                    <a:pt x="139"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30"/>
            <p:cNvSpPr>
              <a:spLocks/>
            </p:cNvSpPr>
            <p:nvPr/>
          </p:nvSpPr>
          <p:spPr bwMode="gray">
            <a:xfrm>
              <a:off x="2320925"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7" y="0"/>
                    <a:pt x="139" y="31"/>
                    <a:pt x="139" y="70"/>
                  </a:cubicBezTo>
                  <a:cubicBezTo>
                    <a:pt x="139"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31"/>
            <p:cNvSpPr>
              <a:spLocks/>
            </p:cNvSpPr>
            <p:nvPr/>
          </p:nvSpPr>
          <p:spPr bwMode="gray">
            <a:xfrm>
              <a:off x="1787525" y="3884613"/>
              <a:ext cx="668338" cy="520700"/>
            </a:xfrm>
            <a:custGeom>
              <a:avLst/>
              <a:gdLst>
                <a:gd name="T0" fmla="*/ 2147483646 w 1596"/>
                <a:gd name="T1" fmla="*/ 2147483646 h 1238"/>
                <a:gd name="T2" fmla="*/ 2147483646 w 1596"/>
                <a:gd name="T3" fmla="*/ 2147483646 h 1238"/>
                <a:gd name="T4" fmla="*/ 2147483646 w 1596"/>
                <a:gd name="T5" fmla="*/ 2147483646 h 1238"/>
                <a:gd name="T6" fmla="*/ 2147483646 w 1596"/>
                <a:gd name="T7" fmla="*/ 2147483646 h 1238"/>
                <a:gd name="T8" fmla="*/ 2147483646 w 1596"/>
                <a:gd name="T9" fmla="*/ 2147483646 h 1238"/>
                <a:gd name="T10" fmla="*/ 2147483646 w 1596"/>
                <a:gd name="T11" fmla="*/ 2147483646 h 1238"/>
                <a:gd name="T12" fmla="*/ 2147483646 w 1596"/>
                <a:gd name="T13" fmla="*/ 2147483646 h 1238"/>
                <a:gd name="T14" fmla="*/ 2147483646 w 1596"/>
                <a:gd name="T15" fmla="*/ 2147483646 h 1238"/>
                <a:gd name="T16" fmla="*/ 2147483646 w 1596"/>
                <a:gd name="T17" fmla="*/ 2147483646 h 1238"/>
                <a:gd name="T18" fmla="*/ 2147483646 w 1596"/>
                <a:gd name="T19" fmla="*/ 2147483646 h 1238"/>
                <a:gd name="T20" fmla="*/ 2147483646 w 1596"/>
                <a:gd name="T21" fmla="*/ 2147483646 h 1238"/>
                <a:gd name="T22" fmla="*/ 2147483646 w 1596"/>
                <a:gd name="T23" fmla="*/ 2147483646 h 1238"/>
                <a:gd name="T24" fmla="*/ 2147483646 w 1596"/>
                <a:gd name="T25" fmla="*/ 2147483646 h 1238"/>
                <a:gd name="T26" fmla="*/ 2147483646 w 1596"/>
                <a:gd name="T27" fmla="*/ 2147483646 h 1238"/>
                <a:gd name="T28" fmla="*/ 2147483646 w 1596"/>
                <a:gd name="T29" fmla="*/ 2147483646 h 1238"/>
                <a:gd name="T30" fmla="*/ 2147483646 w 1596"/>
                <a:gd name="T31" fmla="*/ 2147483646 h 1238"/>
                <a:gd name="T32" fmla="*/ 2147483646 w 1596"/>
                <a:gd name="T33" fmla="*/ 2147483646 h 1238"/>
                <a:gd name="T34" fmla="*/ 0 w 1596"/>
                <a:gd name="T35" fmla="*/ 2147483646 h 1238"/>
                <a:gd name="T36" fmla="*/ 0 w 1596"/>
                <a:gd name="T37" fmla="*/ 2147483646 h 1238"/>
                <a:gd name="T38" fmla="*/ 2147483646 w 1596"/>
                <a:gd name="T39" fmla="*/ 0 h 1238"/>
                <a:gd name="T40" fmla="*/ 2147483646 w 1596"/>
                <a:gd name="T41" fmla="*/ 0 h 1238"/>
                <a:gd name="T42" fmla="*/ 2147483646 w 1596"/>
                <a:gd name="T43" fmla="*/ 2147483646 h 1238"/>
                <a:gd name="T44" fmla="*/ 2147483646 w 1596"/>
                <a:gd name="T45" fmla="*/ 2147483646 h 1238"/>
                <a:gd name="T46" fmla="*/ 2147483646 w 1596"/>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96"/>
                <a:gd name="T73" fmla="*/ 0 h 1238"/>
                <a:gd name="T74" fmla="*/ 1596 w 1596"/>
                <a:gd name="T75" fmla="*/ 1238 h 1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96" h="1238">
                  <a:moveTo>
                    <a:pt x="1483" y="1238"/>
                  </a:moveTo>
                  <a:lnTo>
                    <a:pt x="1483" y="1238"/>
                  </a:lnTo>
                  <a:lnTo>
                    <a:pt x="1341" y="1238"/>
                  </a:lnTo>
                  <a:cubicBezTo>
                    <a:pt x="1322" y="1238"/>
                    <a:pt x="1307" y="1223"/>
                    <a:pt x="1307" y="1205"/>
                  </a:cubicBezTo>
                  <a:cubicBezTo>
                    <a:pt x="1307" y="1186"/>
                    <a:pt x="1322" y="1171"/>
                    <a:pt x="1341" y="1171"/>
                  </a:cubicBezTo>
                  <a:lnTo>
                    <a:pt x="1483" y="1171"/>
                  </a:lnTo>
                  <a:cubicBezTo>
                    <a:pt x="1509" y="1171"/>
                    <a:pt x="1530" y="1150"/>
                    <a:pt x="1530" y="1125"/>
                  </a:cubicBezTo>
                  <a:lnTo>
                    <a:pt x="1530" y="113"/>
                  </a:lnTo>
                  <a:cubicBezTo>
                    <a:pt x="1530" y="88"/>
                    <a:pt x="1509" y="67"/>
                    <a:pt x="1483" y="67"/>
                  </a:cubicBezTo>
                  <a:lnTo>
                    <a:pt x="113" y="67"/>
                  </a:lnTo>
                  <a:cubicBezTo>
                    <a:pt x="87" y="67"/>
                    <a:pt x="66" y="88"/>
                    <a:pt x="66" y="113"/>
                  </a:cubicBezTo>
                  <a:lnTo>
                    <a:pt x="66" y="1125"/>
                  </a:lnTo>
                  <a:cubicBezTo>
                    <a:pt x="66" y="1150"/>
                    <a:pt x="87" y="1171"/>
                    <a:pt x="113" y="1171"/>
                  </a:cubicBezTo>
                  <a:lnTo>
                    <a:pt x="1132" y="1171"/>
                  </a:lnTo>
                  <a:cubicBezTo>
                    <a:pt x="1150" y="1171"/>
                    <a:pt x="1165" y="1186"/>
                    <a:pt x="1165" y="1205"/>
                  </a:cubicBezTo>
                  <a:cubicBezTo>
                    <a:pt x="1165" y="1223"/>
                    <a:pt x="1150" y="1238"/>
                    <a:pt x="1132" y="1238"/>
                  </a:cubicBezTo>
                  <a:lnTo>
                    <a:pt x="113" y="1238"/>
                  </a:lnTo>
                  <a:cubicBezTo>
                    <a:pt x="50" y="1238"/>
                    <a:pt x="0" y="1187"/>
                    <a:pt x="0" y="1125"/>
                  </a:cubicBezTo>
                  <a:lnTo>
                    <a:pt x="0" y="113"/>
                  </a:lnTo>
                  <a:cubicBezTo>
                    <a:pt x="0" y="51"/>
                    <a:pt x="50" y="0"/>
                    <a:pt x="113" y="0"/>
                  </a:cubicBezTo>
                  <a:lnTo>
                    <a:pt x="1483" y="0"/>
                  </a:lnTo>
                  <a:cubicBezTo>
                    <a:pt x="1546" y="0"/>
                    <a:pt x="1596" y="51"/>
                    <a:pt x="1596" y="113"/>
                  </a:cubicBezTo>
                  <a:lnTo>
                    <a:pt x="1596" y="1125"/>
                  </a:lnTo>
                  <a:cubicBezTo>
                    <a:pt x="1596" y="1187"/>
                    <a:pt x="1546" y="1238"/>
                    <a:pt x="1483" y="12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32"/>
            <p:cNvSpPr>
              <a:spLocks noEditPoints="1"/>
            </p:cNvSpPr>
            <p:nvPr/>
          </p:nvSpPr>
          <p:spPr bwMode="gray">
            <a:xfrm>
              <a:off x="1900238" y="3960813"/>
              <a:ext cx="206375" cy="168275"/>
            </a:xfrm>
            <a:custGeom>
              <a:avLst/>
              <a:gdLst>
                <a:gd name="T0" fmla="*/ 2147483646 w 491"/>
                <a:gd name="T1" fmla="*/ 2147483646 h 398"/>
                <a:gd name="T2" fmla="*/ 2147483646 w 491"/>
                <a:gd name="T3" fmla="*/ 2147483646 h 398"/>
                <a:gd name="T4" fmla="*/ 2147483646 w 491"/>
                <a:gd name="T5" fmla="*/ 2147483646 h 398"/>
                <a:gd name="T6" fmla="*/ 2147483646 w 491"/>
                <a:gd name="T7" fmla="*/ 2147483646 h 398"/>
                <a:gd name="T8" fmla="*/ 2147483646 w 491"/>
                <a:gd name="T9" fmla="*/ 2147483646 h 398"/>
                <a:gd name="T10" fmla="*/ 2147483646 w 491"/>
                <a:gd name="T11" fmla="*/ 2147483646 h 398"/>
                <a:gd name="T12" fmla="*/ 2147483646 w 491"/>
                <a:gd name="T13" fmla="*/ 2147483646 h 398"/>
                <a:gd name="T14" fmla="*/ 2147483646 w 491"/>
                <a:gd name="T15" fmla="*/ 2147483646 h 398"/>
                <a:gd name="T16" fmla="*/ 2147483646 w 491"/>
                <a:gd name="T17" fmla="*/ 2147483646 h 398"/>
                <a:gd name="T18" fmla="*/ 2147483646 w 491"/>
                <a:gd name="T19" fmla="*/ 2147483646 h 398"/>
                <a:gd name="T20" fmla="*/ 2147483646 w 491"/>
                <a:gd name="T21" fmla="*/ 2147483646 h 398"/>
                <a:gd name="T22" fmla="*/ 2147483646 w 491"/>
                <a:gd name="T23" fmla="*/ 2147483646 h 398"/>
                <a:gd name="T24" fmla="*/ 2147483646 w 491"/>
                <a:gd name="T25" fmla="*/ 2147483646 h 398"/>
                <a:gd name="T26" fmla="*/ 2147483646 w 491"/>
                <a:gd name="T27" fmla="*/ 2147483646 h 398"/>
                <a:gd name="T28" fmla="*/ 2147483646 w 491"/>
                <a:gd name="T29" fmla="*/ 2147483646 h 398"/>
                <a:gd name="T30" fmla="*/ 2147483646 w 491"/>
                <a:gd name="T31" fmla="*/ 2147483646 h 398"/>
                <a:gd name="T32" fmla="*/ 2147483646 w 491"/>
                <a:gd name="T33" fmla="*/ 2147483646 h 398"/>
                <a:gd name="T34" fmla="*/ 2147483646 w 491"/>
                <a:gd name="T35" fmla="*/ 2147483646 h 398"/>
                <a:gd name="T36" fmla="*/ 2147483646 w 491"/>
                <a:gd name="T37" fmla="*/ 2147483646 h 398"/>
                <a:gd name="T38" fmla="*/ 2147483646 w 491"/>
                <a:gd name="T39" fmla="*/ 2147483646 h 398"/>
                <a:gd name="T40" fmla="*/ 2147483646 w 491"/>
                <a:gd name="T41" fmla="*/ 2147483646 h 398"/>
                <a:gd name="T42" fmla="*/ 2147483646 w 491"/>
                <a:gd name="T43" fmla="*/ 2147483646 h 398"/>
                <a:gd name="T44" fmla="*/ 2147483646 w 491"/>
                <a:gd name="T45" fmla="*/ 2147483646 h 398"/>
                <a:gd name="T46" fmla="*/ 2147483646 w 491"/>
                <a:gd name="T47" fmla="*/ 2147483646 h 398"/>
                <a:gd name="T48" fmla="*/ 2147483646 w 491"/>
                <a:gd name="T49" fmla="*/ 2147483646 h 398"/>
                <a:gd name="T50" fmla="*/ 2147483646 w 491"/>
                <a:gd name="T51" fmla="*/ 2147483646 h 398"/>
                <a:gd name="T52" fmla="*/ 0 w 491"/>
                <a:gd name="T53" fmla="*/ 2147483646 h 398"/>
                <a:gd name="T54" fmla="*/ 0 w 491"/>
                <a:gd name="T55" fmla="*/ 2147483646 h 398"/>
                <a:gd name="T56" fmla="*/ 2147483646 w 491"/>
                <a:gd name="T57" fmla="*/ 2147483646 h 398"/>
                <a:gd name="T58" fmla="*/ 2147483646 w 491"/>
                <a:gd name="T59" fmla="*/ 0 h 398"/>
                <a:gd name="T60" fmla="*/ 0 w 491"/>
                <a:gd name="T61" fmla="*/ 0 h 398"/>
                <a:gd name="T62" fmla="*/ 0 w 491"/>
                <a:gd name="T63" fmla="*/ 2147483646 h 398"/>
                <a:gd name="T64" fmla="*/ 0 w 491"/>
                <a:gd name="T65" fmla="*/ 0 h 398"/>
                <a:gd name="T66" fmla="*/ 0 w 491"/>
                <a:gd name="T67" fmla="*/ 0 h 3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91"/>
                <a:gd name="T103" fmla="*/ 0 h 398"/>
                <a:gd name="T104" fmla="*/ 491 w 491"/>
                <a:gd name="T105" fmla="*/ 398 h 3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91" h="398">
                  <a:moveTo>
                    <a:pt x="395" y="279"/>
                  </a:moveTo>
                  <a:lnTo>
                    <a:pt x="395" y="279"/>
                  </a:lnTo>
                  <a:lnTo>
                    <a:pt x="364" y="279"/>
                  </a:lnTo>
                  <a:lnTo>
                    <a:pt x="364" y="181"/>
                  </a:lnTo>
                  <a:lnTo>
                    <a:pt x="322" y="279"/>
                  </a:lnTo>
                  <a:lnTo>
                    <a:pt x="303" y="279"/>
                  </a:lnTo>
                  <a:lnTo>
                    <a:pt x="260" y="181"/>
                  </a:lnTo>
                  <a:lnTo>
                    <a:pt x="260" y="279"/>
                  </a:lnTo>
                  <a:lnTo>
                    <a:pt x="230" y="279"/>
                  </a:lnTo>
                  <a:lnTo>
                    <a:pt x="230" y="119"/>
                  </a:lnTo>
                  <a:lnTo>
                    <a:pt x="266" y="119"/>
                  </a:lnTo>
                  <a:lnTo>
                    <a:pt x="311" y="224"/>
                  </a:lnTo>
                  <a:cubicBezTo>
                    <a:pt x="312" y="225"/>
                    <a:pt x="312" y="226"/>
                    <a:pt x="313" y="228"/>
                  </a:cubicBezTo>
                  <a:cubicBezTo>
                    <a:pt x="313" y="226"/>
                    <a:pt x="314" y="225"/>
                    <a:pt x="314" y="224"/>
                  </a:cubicBezTo>
                  <a:lnTo>
                    <a:pt x="360" y="119"/>
                  </a:lnTo>
                  <a:lnTo>
                    <a:pt x="395" y="119"/>
                  </a:lnTo>
                  <a:lnTo>
                    <a:pt x="395" y="279"/>
                  </a:lnTo>
                  <a:close/>
                  <a:moveTo>
                    <a:pt x="161" y="279"/>
                  </a:moveTo>
                  <a:lnTo>
                    <a:pt x="161" y="279"/>
                  </a:lnTo>
                  <a:lnTo>
                    <a:pt x="132" y="279"/>
                  </a:lnTo>
                  <a:lnTo>
                    <a:pt x="74" y="119"/>
                  </a:lnTo>
                  <a:lnTo>
                    <a:pt x="108" y="119"/>
                  </a:lnTo>
                  <a:lnTo>
                    <a:pt x="147" y="233"/>
                  </a:lnTo>
                  <a:lnTo>
                    <a:pt x="187" y="119"/>
                  </a:lnTo>
                  <a:lnTo>
                    <a:pt x="220" y="119"/>
                  </a:lnTo>
                  <a:lnTo>
                    <a:pt x="161" y="279"/>
                  </a:lnTo>
                  <a:close/>
                  <a:moveTo>
                    <a:pt x="0" y="398"/>
                  </a:moveTo>
                  <a:lnTo>
                    <a:pt x="0" y="398"/>
                  </a:lnTo>
                  <a:lnTo>
                    <a:pt x="491" y="398"/>
                  </a:lnTo>
                  <a:lnTo>
                    <a:pt x="491" y="0"/>
                  </a:lnTo>
                  <a:lnTo>
                    <a:pt x="0" y="0"/>
                  </a:lnTo>
                  <a:lnTo>
                    <a:pt x="0" y="398"/>
                  </a:lnTo>
                  <a:close/>
                  <a:moveTo>
                    <a:pt x="0" y="0"/>
                  </a:move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33"/>
            <p:cNvSpPr>
              <a:spLocks noEditPoints="1"/>
            </p:cNvSpPr>
            <p:nvPr/>
          </p:nvSpPr>
          <p:spPr bwMode="gray">
            <a:xfrm>
              <a:off x="2138363" y="3960813"/>
              <a:ext cx="204788" cy="168275"/>
            </a:xfrm>
            <a:custGeom>
              <a:avLst/>
              <a:gdLst>
                <a:gd name="T0" fmla="*/ 2147483646 w 491"/>
                <a:gd name="T1" fmla="*/ 2147483646 h 398"/>
                <a:gd name="T2" fmla="*/ 2147483646 w 491"/>
                <a:gd name="T3" fmla="*/ 2147483646 h 398"/>
                <a:gd name="T4" fmla="*/ 2147483646 w 491"/>
                <a:gd name="T5" fmla="*/ 2147483646 h 398"/>
                <a:gd name="T6" fmla="*/ 2147483646 w 491"/>
                <a:gd name="T7" fmla="*/ 2147483646 h 398"/>
                <a:gd name="T8" fmla="*/ 2147483646 w 491"/>
                <a:gd name="T9" fmla="*/ 2147483646 h 398"/>
                <a:gd name="T10" fmla="*/ 2147483646 w 491"/>
                <a:gd name="T11" fmla="*/ 2147483646 h 398"/>
                <a:gd name="T12" fmla="*/ 2147483646 w 491"/>
                <a:gd name="T13" fmla="*/ 2147483646 h 398"/>
                <a:gd name="T14" fmla="*/ 2147483646 w 491"/>
                <a:gd name="T15" fmla="*/ 2147483646 h 398"/>
                <a:gd name="T16" fmla="*/ 2147483646 w 491"/>
                <a:gd name="T17" fmla="*/ 2147483646 h 398"/>
                <a:gd name="T18" fmla="*/ 2147483646 w 491"/>
                <a:gd name="T19" fmla="*/ 2147483646 h 398"/>
                <a:gd name="T20" fmla="*/ 2147483646 w 491"/>
                <a:gd name="T21" fmla="*/ 2147483646 h 398"/>
                <a:gd name="T22" fmla="*/ 2147483646 w 491"/>
                <a:gd name="T23" fmla="*/ 2147483646 h 398"/>
                <a:gd name="T24" fmla="*/ 2147483646 w 491"/>
                <a:gd name="T25" fmla="*/ 2147483646 h 398"/>
                <a:gd name="T26" fmla="*/ 2147483646 w 491"/>
                <a:gd name="T27" fmla="*/ 2147483646 h 398"/>
                <a:gd name="T28" fmla="*/ 2147483646 w 491"/>
                <a:gd name="T29" fmla="*/ 2147483646 h 398"/>
                <a:gd name="T30" fmla="*/ 2147483646 w 491"/>
                <a:gd name="T31" fmla="*/ 2147483646 h 398"/>
                <a:gd name="T32" fmla="*/ 2147483646 w 491"/>
                <a:gd name="T33" fmla="*/ 2147483646 h 398"/>
                <a:gd name="T34" fmla="*/ 2147483646 w 491"/>
                <a:gd name="T35" fmla="*/ 2147483646 h 398"/>
                <a:gd name="T36" fmla="*/ 2147483646 w 491"/>
                <a:gd name="T37" fmla="*/ 2147483646 h 398"/>
                <a:gd name="T38" fmla="*/ 2147483646 w 491"/>
                <a:gd name="T39" fmla="*/ 2147483646 h 398"/>
                <a:gd name="T40" fmla="*/ 2147483646 w 491"/>
                <a:gd name="T41" fmla="*/ 2147483646 h 398"/>
                <a:gd name="T42" fmla="*/ 2147483646 w 491"/>
                <a:gd name="T43" fmla="*/ 2147483646 h 398"/>
                <a:gd name="T44" fmla="*/ 2147483646 w 491"/>
                <a:gd name="T45" fmla="*/ 2147483646 h 398"/>
                <a:gd name="T46" fmla="*/ 2147483646 w 491"/>
                <a:gd name="T47" fmla="*/ 2147483646 h 398"/>
                <a:gd name="T48" fmla="*/ 2147483646 w 491"/>
                <a:gd name="T49" fmla="*/ 2147483646 h 398"/>
                <a:gd name="T50" fmla="*/ 2147483646 w 491"/>
                <a:gd name="T51" fmla="*/ 2147483646 h 398"/>
                <a:gd name="T52" fmla="*/ 0 w 491"/>
                <a:gd name="T53" fmla="*/ 2147483646 h 398"/>
                <a:gd name="T54" fmla="*/ 0 w 491"/>
                <a:gd name="T55" fmla="*/ 2147483646 h 398"/>
                <a:gd name="T56" fmla="*/ 2147483646 w 491"/>
                <a:gd name="T57" fmla="*/ 2147483646 h 398"/>
                <a:gd name="T58" fmla="*/ 2147483646 w 491"/>
                <a:gd name="T59" fmla="*/ 0 h 398"/>
                <a:gd name="T60" fmla="*/ 0 w 491"/>
                <a:gd name="T61" fmla="*/ 0 h 398"/>
                <a:gd name="T62" fmla="*/ 0 w 491"/>
                <a:gd name="T63" fmla="*/ 2147483646 h 398"/>
                <a:gd name="T64" fmla="*/ 0 w 491"/>
                <a:gd name="T65" fmla="*/ 0 h 398"/>
                <a:gd name="T66" fmla="*/ 0 w 491"/>
                <a:gd name="T67" fmla="*/ 0 h 3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91"/>
                <a:gd name="T103" fmla="*/ 0 h 398"/>
                <a:gd name="T104" fmla="*/ 491 w 491"/>
                <a:gd name="T105" fmla="*/ 398 h 3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91" h="398">
                  <a:moveTo>
                    <a:pt x="395" y="279"/>
                  </a:moveTo>
                  <a:lnTo>
                    <a:pt x="395" y="279"/>
                  </a:lnTo>
                  <a:lnTo>
                    <a:pt x="364" y="279"/>
                  </a:lnTo>
                  <a:lnTo>
                    <a:pt x="364" y="181"/>
                  </a:lnTo>
                  <a:lnTo>
                    <a:pt x="321" y="279"/>
                  </a:lnTo>
                  <a:lnTo>
                    <a:pt x="303" y="279"/>
                  </a:lnTo>
                  <a:lnTo>
                    <a:pt x="260" y="181"/>
                  </a:lnTo>
                  <a:lnTo>
                    <a:pt x="260" y="279"/>
                  </a:lnTo>
                  <a:lnTo>
                    <a:pt x="230" y="279"/>
                  </a:lnTo>
                  <a:lnTo>
                    <a:pt x="230" y="119"/>
                  </a:lnTo>
                  <a:lnTo>
                    <a:pt x="266" y="119"/>
                  </a:lnTo>
                  <a:lnTo>
                    <a:pt x="311" y="224"/>
                  </a:lnTo>
                  <a:cubicBezTo>
                    <a:pt x="311" y="225"/>
                    <a:pt x="312" y="226"/>
                    <a:pt x="312" y="228"/>
                  </a:cubicBezTo>
                  <a:cubicBezTo>
                    <a:pt x="313" y="226"/>
                    <a:pt x="313" y="225"/>
                    <a:pt x="314" y="224"/>
                  </a:cubicBezTo>
                  <a:lnTo>
                    <a:pt x="360" y="119"/>
                  </a:lnTo>
                  <a:lnTo>
                    <a:pt x="395" y="119"/>
                  </a:lnTo>
                  <a:lnTo>
                    <a:pt x="395" y="279"/>
                  </a:lnTo>
                  <a:close/>
                  <a:moveTo>
                    <a:pt x="161" y="279"/>
                  </a:moveTo>
                  <a:lnTo>
                    <a:pt x="161" y="279"/>
                  </a:lnTo>
                  <a:lnTo>
                    <a:pt x="131" y="279"/>
                  </a:lnTo>
                  <a:lnTo>
                    <a:pt x="74" y="119"/>
                  </a:lnTo>
                  <a:lnTo>
                    <a:pt x="108" y="119"/>
                  </a:lnTo>
                  <a:lnTo>
                    <a:pt x="147" y="233"/>
                  </a:lnTo>
                  <a:lnTo>
                    <a:pt x="187" y="119"/>
                  </a:lnTo>
                  <a:lnTo>
                    <a:pt x="220" y="119"/>
                  </a:lnTo>
                  <a:lnTo>
                    <a:pt x="161" y="279"/>
                  </a:lnTo>
                  <a:close/>
                  <a:moveTo>
                    <a:pt x="0" y="398"/>
                  </a:moveTo>
                  <a:lnTo>
                    <a:pt x="0" y="398"/>
                  </a:lnTo>
                  <a:lnTo>
                    <a:pt x="491" y="398"/>
                  </a:lnTo>
                  <a:lnTo>
                    <a:pt x="491" y="0"/>
                  </a:lnTo>
                  <a:lnTo>
                    <a:pt x="0" y="0"/>
                  </a:lnTo>
                  <a:lnTo>
                    <a:pt x="0" y="398"/>
                  </a:lnTo>
                  <a:close/>
                  <a:moveTo>
                    <a:pt x="0" y="0"/>
                  </a:move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34"/>
            <p:cNvSpPr>
              <a:spLocks noEditPoints="1"/>
            </p:cNvSpPr>
            <p:nvPr/>
          </p:nvSpPr>
          <p:spPr bwMode="gray">
            <a:xfrm>
              <a:off x="1900238" y="4160838"/>
              <a:ext cx="206375" cy="166688"/>
            </a:xfrm>
            <a:custGeom>
              <a:avLst/>
              <a:gdLst>
                <a:gd name="T0" fmla="*/ 2147483646 w 491"/>
                <a:gd name="T1" fmla="*/ 2147483646 h 398"/>
                <a:gd name="T2" fmla="*/ 2147483646 w 491"/>
                <a:gd name="T3" fmla="*/ 2147483646 h 398"/>
                <a:gd name="T4" fmla="*/ 2147483646 w 491"/>
                <a:gd name="T5" fmla="*/ 2147483646 h 398"/>
                <a:gd name="T6" fmla="*/ 2147483646 w 491"/>
                <a:gd name="T7" fmla="*/ 2147483646 h 398"/>
                <a:gd name="T8" fmla="*/ 2147483646 w 491"/>
                <a:gd name="T9" fmla="*/ 2147483646 h 398"/>
                <a:gd name="T10" fmla="*/ 2147483646 w 491"/>
                <a:gd name="T11" fmla="*/ 2147483646 h 398"/>
                <a:gd name="T12" fmla="*/ 2147483646 w 491"/>
                <a:gd name="T13" fmla="*/ 2147483646 h 398"/>
                <a:gd name="T14" fmla="*/ 2147483646 w 491"/>
                <a:gd name="T15" fmla="*/ 2147483646 h 398"/>
                <a:gd name="T16" fmla="*/ 2147483646 w 491"/>
                <a:gd name="T17" fmla="*/ 2147483646 h 398"/>
                <a:gd name="T18" fmla="*/ 2147483646 w 491"/>
                <a:gd name="T19" fmla="*/ 2147483646 h 398"/>
                <a:gd name="T20" fmla="*/ 2147483646 w 491"/>
                <a:gd name="T21" fmla="*/ 2147483646 h 398"/>
                <a:gd name="T22" fmla="*/ 2147483646 w 491"/>
                <a:gd name="T23" fmla="*/ 2147483646 h 398"/>
                <a:gd name="T24" fmla="*/ 2147483646 w 491"/>
                <a:gd name="T25" fmla="*/ 2147483646 h 398"/>
                <a:gd name="T26" fmla="*/ 2147483646 w 491"/>
                <a:gd name="T27" fmla="*/ 2147483646 h 398"/>
                <a:gd name="T28" fmla="*/ 2147483646 w 491"/>
                <a:gd name="T29" fmla="*/ 2147483646 h 398"/>
                <a:gd name="T30" fmla="*/ 2147483646 w 491"/>
                <a:gd name="T31" fmla="*/ 2147483646 h 398"/>
                <a:gd name="T32" fmla="*/ 2147483646 w 491"/>
                <a:gd name="T33" fmla="*/ 2147483646 h 398"/>
                <a:gd name="T34" fmla="*/ 2147483646 w 491"/>
                <a:gd name="T35" fmla="*/ 2147483646 h 398"/>
                <a:gd name="T36" fmla="*/ 2147483646 w 491"/>
                <a:gd name="T37" fmla="*/ 2147483646 h 398"/>
                <a:gd name="T38" fmla="*/ 2147483646 w 491"/>
                <a:gd name="T39" fmla="*/ 2147483646 h 398"/>
                <a:gd name="T40" fmla="*/ 2147483646 w 491"/>
                <a:gd name="T41" fmla="*/ 2147483646 h 398"/>
                <a:gd name="T42" fmla="*/ 2147483646 w 491"/>
                <a:gd name="T43" fmla="*/ 2147483646 h 398"/>
                <a:gd name="T44" fmla="*/ 2147483646 w 491"/>
                <a:gd name="T45" fmla="*/ 2147483646 h 398"/>
                <a:gd name="T46" fmla="*/ 2147483646 w 491"/>
                <a:gd name="T47" fmla="*/ 2147483646 h 398"/>
                <a:gd name="T48" fmla="*/ 2147483646 w 491"/>
                <a:gd name="T49" fmla="*/ 2147483646 h 398"/>
                <a:gd name="T50" fmla="*/ 2147483646 w 491"/>
                <a:gd name="T51" fmla="*/ 2147483646 h 398"/>
                <a:gd name="T52" fmla="*/ 0 w 491"/>
                <a:gd name="T53" fmla="*/ 2147483646 h 398"/>
                <a:gd name="T54" fmla="*/ 0 w 491"/>
                <a:gd name="T55" fmla="*/ 2147483646 h 398"/>
                <a:gd name="T56" fmla="*/ 2147483646 w 491"/>
                <a:gd name="T57" fmla="*/ 2147483646 h 398"/>
                <a:gd name="T58" fmla="*/ 2147483646 w 491"/>
                <a:gd name="T59" fmla="*/ 0 h 398"/>
                <a:gd name="T60" fmla="*/ 0 w 491"/>
                <a:gd name="T61" fmla="*/ 0 h 398"/>
                <a:gd name="T62" fmla="*/ 0 w 491"/>
                <a:gd name="T63" fmla="*/ 2147483646 h 398"/>
                <a:gd name="T64" fmla="*/ 0 w 491"/>
                <a:gd name="T65" fmla="*/ 0 h 398"/>
                <a:gd name="T66" fmla="*/ 0 w 491"/>
                <a:gd name="T67" fmla="*/ 0 h 3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91"/>
                <a:gd name="T103" fmla="*/ 0 h 398"/>
                <a:gd name="T104" fmla="*/ 491 w 491"/>
                <a:gd name="T105" fmla="*/ 398 h 3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91" h="398">
                  <a:moveTo>
                    <a:pt x="395" y="279"/>
                  </a:moveTo>
                  <a:lnTo>
                    <a:pt x="395" y="279"/>
                  </a:lnTo>
                  <a:lnTo>
                    <a:pt x="364" y="279"/>
                  </a:lnTo>
                  <a:lnTo>
                    <a:pt x="364" y="181"/>
                  </a:lnTo>
                  <a:lnTo>
                    <a:pt x="322" y="279"/>
                  </a:lnTo>
                  <a:lnTo>
                    <a:pt x="303" y="279"/>
                  </a:lnTo>
                  <a:lnTo>
                    <a:pt x="260" y="181"/>
                  </a:lnTo>
                  <a:lnTo>
                    <a:pt x="260" y="279"/>
                  </a:lnTo>
                  <a:lnTo>
                    <a:pt x="230" y="279"/>
                  </a:lnTo>
                  <a:lnTo>
                    <a:pt x="230" y="119"/>
                  </a:lnTo>
                  <a:lnTo>
                    <a:pt x="266" y="119"/>
                  </a:lnTo>
                  <a:lnTo>
                    <a:pt x="311" y="224"/>
                  </a:lnTo>
                  <a:cubicBezTo>
                    <a:pt x="312" y="225"/>
                    <a:pt x="312" y="226"/>
                    <a:pt x="313" y="227"/>
                  </a:cubicBezTo>
                  <a:cubicBezTo>
                    <a:pt x="313" y="226"/>
                    <a:pt x="314" y="225"/>
                    <a:pt x="314" y="223"/>
                  </a:cubicBezTo>
                  <a:lnTo>
                    <a:pt x="360" y="119"/>
                  </a:lnTo>
                  <a:lnTo>
                    <a:pt x="395" y="119"/>
                  </a:lnTo>
                  <a:lnTo>
                    <a:pt x="395" y="279"/>
                  </a:lnTo>
                  <a:close/>
                  <a:moveTo>
                    <a:pt x="161" y="279"/>
                  </a:moveTo>
                  <a:lnTo>
                    <a:pt x="161" y="279"/>
                  </a:lnTo>
                  <a:lnTo>
                    <a:pt x="132" y="279"/>
                  </a:lnTo>
                  <a:lnTo>
                    <a:pt x="74" y="119"/>
                  </a:lnTo>
                  <a:lnTo>
                    <a:pt x="108" y="119"/>
                  </a:lnTo>
                  <a:lnTo>
                    <a:pt x="147" y="233"/>
                  </a:lnTo>
                  <a:lnTo>
                    <a:pt x="187" y="119"/>
                  </a:lnTo>
                  <a:lnTo>
                    <a:pt x="220" y="119"/>
                  </a:lnTo>
                  <a:lnTo>
                    <a:pt x="161" y="279"/>
                  </a:lnTo>
                  <a:close/>
                  <a:moveTo>
                    <a:pt x="0" y="398"/>
                  </a:moveTo>
                  <a:lnTo>
                    <a:pt x="0" y="398"/>
                  </a:lnTo>
                  <a:lnTo>
                    <a:pt x="491" y="398"/>
                  </a:lnTo>
                  <a:lnTo>
                    <a:pt x="491" y="0"/>
                  </a:lnTo>
                  <a:lnTo>
                    <a:pt x="0" y="0"/>
                  </a:lnTo>
                  <a:lnTo>
                    <a:pt x="0" y="398"/>
                  </a:lnTo>
                  <a:close/>
                  <a:moveTo>
                    <a:pt x="0" y="0"/>
                  </a:move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35"/>
            <p:cNvSpPr>
              <a:spLocks noEditPoints="1"/>
            </p:cNvSpPr>
            <p:nvPr/>
          </p:nvSpPr>
          <p:spPr bwMode="gray">
            <a:xfrm>
              <a:off x="2138363" y="4160838"/>
              <a:ext cx="204788" cy="166688"/>
            </a:xfrm>
            <a:custGeom>
              <a:avLst/>
              <a:gdLst>
                <a:gd name="T0" fmla="*/ 2147483646 w 491"/>
                <a:gd name="T1" fmla="*/ 2147483646 h 398"/>
                <a:gd name="T2" fmla="*/ 2147483646 w 491"/>
                <a:gd name="T3" fmla="*/ 2147483646 h 398"/>
                <a:gd name="T4" fmla="*/ 2147483646 w 491"/>
                <a:gd name="T5" fmla="*/ 2147483646 h 398"/>
                <a:gd name="T6" fmla="*/ 2147483646 w 491"/>
                <a:gd name="T7" fmla="*/ 2147483646 h 398"/>
                <a:gd name="T8" fmla="*/ 2147483646 w 491"/>
                <a:gd name="T9" fmla="*/ 2147483646 h 398"/>
                <a:gd name="T10" fmla="*/ 2147483646 w 491"/>
                <a:gd name="T11" fmla="*/ 2147483646 h 398"/>
                <a:gd name="T12" fmla="*/ 2147483646 w 491"/>
                <a:gd name="T13" fmla="*/ 2147483646 h 398"/>
                <a:gd name="T14" fmla="*/ 2147483646 w 491"/>
                <a:gd name="T15" fmla="*/ 2147483646 h 398"/>
                <a:gd name="T16" fmla="*/ 2147483646 w 491"/>
                <a:gd name="T17" fmla="*/ 2147483646 h 398"/>
                <a:gd name="T18" fmla="*/ 2147483646 w 491"/>
                <a:gd name="T19" fmla="*/ 2147483646 h 398"/>
                <a:gd name="T20" fmla="*/ 2147483646 w 491"/>
                <a:gd name="T21" fmla="*/ 2147483646 h 398"/>
                <a:gd name="T22" fmla="*/ 2147483646 w 491"/>
                <a:gd name="T23" fmla="*/ 2147483646 h 398"/>
                <a:gd name="T24" fmla="*/ 2147483646 w 491"/>
                <a:gd name="T25" fmla="*/ 2147483646 h 398"/>
                <a:gd name="T26" fmla="*/ 2147483646 w 491"/>
                <a:gd name="T27" fmla="*/ 2147483646 h 398"/>
                <a:gd name="T28" fmla="*/ 2147483646 w 491"/>
                <a:gd name="T29" fmla="*/ 2147483646 h 398"/>
                <a:gd name="T30" fmla="*/ 2147483646 w 491"/>
                <a:gd name="T31" fmla="*/ 2147483646 h 398"/>
                <a:gd name="T32" fmla="*/ 2147483646 w 491"/>
                <a:gd name="T33" fmla="*/ 2147483646 h 398"/>
                <a:gd name="T34" fmla="*/ 2147483646 w 491"/>
                <a:gd name="T35" fmla="*/ 2147483646 h 398"/>
                <a:gd name="T36" fmla="*/ 2147483646 w 491"/>
                <a:gd name="T37" fmla="*/ 2147483646 h 398"/>
                <a:gd name="T38" fmla="*/ 2147483646 w 491"/>
                <a:gd name="T39" fmla="*/ 2147483646 h 398"/>
                <a:gd name="T40" fmla="*/ 2147483646 w 491"/>
                <a:gd name="T41" fmla="*/ 2147483646 h 398"/>
                <a:gd name="T42" fmla="*/ 2147483646 w 491"/>
                <a:gd name="T43" fmla="*/ 2147483646 h 398"/>
                <a:gd name="T44" fmla="*/ 2147483646 w 491"/>
                <a:gd name="T45" fmla="*/ 2147483646 h 398"/>
                <a:gd name="T46" fmla="*/ 2147483646 w 491"/>
                <a:gd name="T47" fmla="*/ 2147483646 h 398"/>
                <a:gd name="T48" fmla="*/ 2147483646 w 491"/>
                <a:gd name="T49" fmla="*/ 2147483646 h 398"/>
                <a:gd name="T50" fmla="*/ 2147483646 w 491"/>
                <a:gd name="T51" fmla="*/ 2147483646 h 398"/>
                <a:gd name="T52" fmla="*/ 0 w 491"/>
                <a:gd name="T53" fmla="*/ 2147483646 h 398"/>
                <a:gd name="T54" fmla="*/ 0 w 491"/>
                <a:gd name="T55" fmla="*/ 2147483646 h 398"/>
                <a:gd name="T56" fmla="*/ 2147483646 w 491"/>
                <a:gd name="T57" fmla="*/ 2147483646 h 398"/>
                <a:gd name="T58" fmla="*/ 2147483646 w 491"/>
                <a:gd name="T59" fmla="*/ 0 h 398"/>
                <a:gd name="T60" fmla="*/ 0 w 491"/>
                <a:gd name="T61" fmla="*/ 0 h 398"/>
                <a:gd name="T62" fmla="*/ 0 w 491"/>
                <a:gd name="T63" fmla="*/ 2147483646 h 398"/>
                <a:gd name="T64" fmla="*/ 0 w 491"/>
                <a:gd name="T65" fmla="*/ 0 h 398"/>
                <a:gd name="T66" fmla="*/ 0 w 491"/>
                <a:gd name="T67" fmla="*/ 0 h 3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91"/>
                <a:gd name="T103" fmla="*/ 0 h 398"/>
                <a:gd name="T104" fmla="*/ 491 w 491"/>
                <a:gd name="T105" fmla="*/ 398 h 3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91" h="398">
                  <a:moveTo>
                    <a:pt x="395" y="279"/>
                  </a:moveTo>
                  <a:lnTo>
                    <a:pt x="395" y="279"/>
                  </a:lnTo>
                  <a:lnTo>
                    <a:pt x="364" y="279"/>
                  </a:lnTo>
                  <a:lnTo>
                    <a:pt x="364" y="181"/>
                  </a:lnTo>
                  <a:lnTo>
                    <a:pt x="321" y="279"/>
                  </a:lnTo>
                  <a:lnTo>
                    <a:pt x="303" y="279"/>
                  </a:lnTo>
                  <a:lnTo>
                    <a:pt x="260" y="181"/>
                  </a:lnTo>
                  <a:lnTo>
                    <a:pt x="260" y="279"/>
                  </a:lnTo>
                  <a:lnTo>
                    <a:pt x="230" y="279"/>
                  </a:lnTo>
                  <a:lnTo>
                    <a:pt x="230" y="119"/>
                  </a:lnTo>
                  <a:lnTo>
                    <a:pt x="266" y="119"/>
                  </a:lnTo>
                  <a:lnTo>
                    <a:pt x="311" y="224"/>
                  </a:lnTo>
                  <a:cubicBezTo>
                    <a:pt x="311" y="225"/>
                    <a:pt x="312" y="226"/>
                    <a:pt x="312" y="227"/>
                  </a:cubicBezTo>
                  <a:cubicBezTo>
                    <a:pt x="313" y="226"/>
                    <a:pt x="313" y="225"/>
                    <a:pt x="314" y="223"/>
                  </a:cubicBezTo>
                  <a:lnTo>
                    <a:pt x="360" y="119"/>
                  </a:lnTo>
                  <a:lnTo>
                    <a:pt x="395" y="119"/>
                  </a:lnTo>
                  <a:lnTo>
                    <a:pt x="395" y="279"/>
                  </a:lnTo>
                  <a:close/>
                  <a:moveTo>
                    <a:pt x="161" y="279"/>
                  </a:moveTo>
                  <a:lnTo>
                    <a:pt x="161" y="279"/>
                  </a:lnTo>
                  <a:lnTo>
                    <a:pt x="131" y="279"/>
                  </a:lnTo>
                  <a:lnTo>
                    <a:pt x="74" y="119"/>
                  </a:lnTo>
                  <a:lnTo>
                    <a:pt x="108" y="119"/>
                  </a:lnTo>
                  <a:lnTo>
                    <a:pt x="147" y="233"/>
                  </a:lnTo>
                  <a:lnTo>
                    <a:pt x="187" y="119"/>
                  </a:lnTo>
                  <a:lnTo>
                    <a:pt x="220" y="119"/>
                  </a:lnTo>
                  <a:lnTo>
                    <a:pt x="161" y="279"/>
                  </a:lnTo>
                  <a:close/>
                  <a:moveTo>
                    <a:pt x="0" y="398"/>
                  </a:moveTo>
                  <a:lnTo>
                    <a:pt x="0" y="398"/>
                  </a:lnTo>
                  <a:lnTo>
                    <a:pt x="491" y="398"/>
                  </a:lnTo>
                  <a:lnTo>
                    <a:pt x="491" y="0"/>
                  </a:lnTo>
                  <a:lnTo>
                    <a:pt x="0" y="0"/>
                  </a:lnTo>
                  <a:lnTo>
                    <a:pt x="0" y="398"/>
                  </a:lnTo>
                  <a:close/>
                  <a:moveTo>
                    <a:pt x="0" y="0"/>
                  </a:move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 name="组合 354"/>
          <p:cNvGrpSpPr>
            <a:grpSpLocks/>
          </p:cNvGrpSpPr>
          <p:nvPr/>
        </p:nvGrpSpPr>
        <p:grpSpPr bwMode="gray">
          <a:xfrm>
            <a:off x="6275361" y="2129320"/>
            <a:ext cx="373115" cy="287374"/>
            <a:chOff x="7743825" y="3884613"/>
            <a:chExt cx="669925" cy="534988"/>
          </a:xfrm>
          <a:solidFill>
            <a:schemeClr val="bg1">
              <a:lumMod val="85000"/>
            </a:schemeClr>
          </a:solidFill>
        </p:grpSpPr>
        <p:sp>
          <p:nvSpPr>
            <p:cNvPr id="36" name="Freeform 216"/>
            <p:cNvSpPr>
              <a:spLocks/>
            </p:cNvSpPr>
            <p:nvPr/>
          </p:nvSpPr>
          <p:spPr bwMode="gray">
            <a:xfrm>
              <a:off x="8189913"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217"/>
            <p:cNvSpPr>
              <a:spLocks/>
            </p:cNvSpPr>
            <p:nvPr/>
          </p:nvSpPr>
          <p:spPr bwMode="gray">
            <a:xfrm>
              <a:off x="8278813"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218"/>
            <p:cNvSpPr>
              <a:spLocks/>
            </p:cNvSpPr>
            <p:nvPr/>
          </p:nvSpPr>
          <p:spPr bwMode="gray">
            <a:xfrm>
              <a:off x="7743825" y="3884613"/>
              <a:ext cx="669925" cy="520700"/>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97"/>
                <a:gd name="T73" fmla="*/ 0 h 1238"/>
                <a:gd name="T74" fmla="*/ 1597 w 1597"/>
                <a:gd name="T75" fmla="*/ 1238 h 1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97" h="1238">
                  <a:moveTo>
                    <a:pt x="1484" y="1238"/>
                  </a:moveTo>
                  <a:lnTo>
                    <a:pt x="1484" y="1238"/>
                  </a:lnTo>
                  <a:lnTo>
                    <a:pt x="1341" y="1238"/>
                  </a:lnTo>
                  <a:cubicBezTo>
                    <a:pt x="1323" y="1238"/>
                    <a:pt x="1308" y="1223"/>
                    <a:pt x="1308" y="1205"/>
                  </a:cubicBezTo>
                  <a:cubicBezTo>
                    <a:pt x="1308" y="1186"/>
                    <a:pt x="1323" y="1171"/>
                    <a:pt x="1341" y="1171"/>
                  </a:cubicBezTo>
                  <a:lnTo>
                    <a:pt x="1484" y="1171"/>
                  </a:lnTo>
                  <a:cubicBezTo>
                    <a:pt x="1510" y="1171"/>
                    <a:pt x="1530" y="1150"/>
                    <a:pt x="1530" y="1125"/>
                  </a:cubicBezTo>
                  <a:lnTo>
                    <a:pt x="1530" y="113"/>
                  </a:lnTo>
                  <a:cubicBezTo>
                    <a:pt x="1530" y="88"/>
                    <a:pt x="1510" y="67"/>
                    <a:pt x="1484" y="67"/>
                  </a:cubicBezTo>
                  <a:lnTo>
                    <a:pt x="113" y="67"/>
                  </a:lnTo>
                  <a:cubicBezTo>
                    <a:pt x="88" y="67"/>
                    <a:pt x="67" y="88"/>
                    <a:pt x="67" y="113"/>
                  </a:cubicBezTo>
                  <a:lnTo>
                    <a:pt x="67" y="1125"/>
                  </a:lnTo>
                  <a:cubicBezTo>
                    <a:pt x="67" y="1150"/>
                    <a:pt x="88" y="1171"/>
                    <a:pt x="113" y="1171"/>
                  </a:cubicBezTo>
                  <a:lnTo>
                    <a:pt x="1132" y="1171"/>
                  </a:lnTo>
                  <a:cubicBezTo>
                    <a:pt x="1151" y="1171"/>
                    <a:pt x="1166" y="1186"/>
                    <a:pt x="1166" y="1205"/>
                  </a:cubicBezTo>
                  <a:cubicBezTo>
                    <a:pt x="1166" y="1223"/>
                    <a:pt x="1151" y="1238"/>
                    <a:pt x="1132" y="1238"/>
                  </a:cubicBezTo>
                  <a:lnTo>
                    <a:pt x="113" y="1238"/>
                  </a:lnTo>
                  <a:cubicBezTo>
                    <a:pt x="51" y="1238"/>
                    <a:pt x="0" y="1187"/>
                    <a:pt x="0" y="1125"/>
                  </a:cubicBezTo>
                  <a:lnTo>
                    <a:pt x="0" y="113"/>
                  </a:lnTo>
                  <a:cubicBezTo>
                    <a:pt x="0" y="51"/>
                    <a:pt x="51" y="0"/>
                    <a:pt x="113" y="0"/>
                  </a:cubicBezTo>
                  <a:lnTo>
                    <a:pt x="1484" y="0"/>
                  </a:lnTo>
                  <a:cubicBezTo>
                    <a:pt x="1546" y="0"/>
                    <a:pt x="1597" y="51"/>
                    <a:pt x="1597" y="113"/>
                  </a:cubicBezTo>
                  <a:lnTo>
                    <a:pt x="1597" y="1125"/>
                  </a:lnTo>
                  <a:cubicBezTo>
                    <a:pt x="1597" y="1187"/>
                    <a:pt x="1546" y="1238"/>
                    <a:pt x="1484" y="12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219"/>
            <p:cNvSpPr>
              <a:spLocks noEditPoints="1"/>
            </p:cNvSpPr>
            <p:nvPr/>
          </p:nvSpPr>
          <p:spPr bwMode="gray">
            <a:xfrm>
              <a:off x="7813675" y="3957638"/>
              <a:ext cx="531813" cy="169863"/>
            </a:xfrm>
            <a:custGeom>
              <a:avLst/>
              <a:gdLst>
                <a:gd name="T0" fmla="*/ 2147483646 w 1271"/>
                <a:gd name="T1" fmla="*/ 2147483646 h 405"/>
                <a:gd name="T2" fmla="*/ 2147483646 w 1271"/>
                <a:gd name="T3" fmla="*/ 2147483646 h 405"/>
                <a:gd name="T4" fmla="*/ 2147483646 w 1271"/>
                <a:gd name="T5" fmla="*/ 2147483646 h 405"/>
                <a:gd name="T6" fmla="*/ 2147483646 w 1271"/>
                <a:gd name="T7" fmla="*/ 2147483646 h 405"/>
                <a:gd name="T8" fmla="*/ 2147483646 w 1271"/>
                <a:gd name="T9" fmla="*/ 2147483646 h 405"/>
                <a:gd name="T10" fmla="*/ 2147483646 w 1271"/>
                <a:gd name="T11" fmla="*/ 2147483646 h 405"/>
                <a:gd name="T12" fmla="*/ 2147483646 w 1271"/>
                <a:gd name="T13" fmla="*/ 2147483646 h 405"/>
                <a:gd name="T14" fmla="*/ 2147483646 w 1271"/>
                <a:gd name="T15" fmla="*/ 2147483646 h 405"/>
                <a:gd name="T16" fmla="*/ 2147483646 w 1271"/>
                <a:gd name="T17" fmla="*/ 2147483646 h 405"/>
                <a:gd name="T18" fmla="*/ 2147483646 w 1271"/>
                <a:gd name="T19" fmla="*/ 2147483646 h 405"/>
                <a:gd name="T20" fmla="*/ 2147483646 w 1271"/>
                <a:gd name="T21" fmla="*/ 2147483646 h 405"/>
                <a:gd name="T22" fmla="*/ 2147483646 w 1271"/>
                <a:gd name="T23" fmla="*/ 2147483646 h 405"/>
                <a:gd name="T24" fmla="*/ 2147483646 w 1271"/>
                <a:gd name="T25" fmla="*/ 2147483646 h 405"/>
                <a:gd name="T26" fmla="*/ 2147483646 w 1271"/>
                <a:gd name="T27" fmla="*/ 2147483646 h 405"/>
                <a:gd name="T28" fmla="*/ 2147483646 w 1271"/>
                <a:gd name="T29" fmla="*/ 2147483646 h 405"/>
                <a:gd name="T30" fmla="*/ 2147483646 w 1271"/>
                <a:gd name="T31" fmla="*/ 2147483646 h 405"/>
                <a:gd name="T32" fmla="*/ 2147483646 w 1271"/>
                <a:gd name="T33" fmla="*/ 2147483646 h 405"/>
                <a:gd name="T34" fmla="*/ 2147483646 w 1271"/>
                <a:gd name="T35" fmla="*/ 2147483646 h 405"/>
                <a:gd name="T36" fmla="*/ 2147483646 w 1271"/>
                <a:gd name="T37" fmla="*/ 2147483646 h 405"/>
                <a:gd name="T38" fmla="*/ 2147483646 w 1271"/>
                <a:gd name="T39" fmla="*/ 2147483646 h 405"/>
                <a:gd name="T40" fmla="*/ 2147483646 w 1271"/>
                <a:gd name="T41" fmla="*/ 2147483646 h 405"/>
                <a:gd name="T42" fmla="*/ 2147483646 w 1271"/>
                <a:gd name="T43" fmla="*/ 2147483646 h 405"/>
                <a:gd name="T44" fmla="*/ 2147483646 w 1271"/>
                <a:gd name="T45" fmla="*/ 2147483646 h 405"/>
                <a:gd name="T46" fmla="*/ 2147483646 w 1271"/>
                <a:gd name="T47" fmla="*/ 2147483646 h 405"/>
                <a:gd name="T48" fmla="*/ 2147483646 w 1271"/>
                <a:gd name="T49" fmla="*/ 2147483646 h 405"/>
                <a:gd name="T50" fmla="*/ 2147483646 w 1271"/>
                <a:gd name="T51" fmla="*/ 2147483646 h 405"/>
                <a:gd name="T52" fmla="*/ 2147483646 w 1271"/>
                <a:gd name="T53" fmla="*/ 2147483646 h 405"/>
                <a:gd name="T54" fmla="*/ 2147483646 w 1271"/>
                <a:gd name="T55" fmla="*/ 2147483646 h 405"/>
                <a:gd name="T56" fmla="*/ 2147483646 w 1271"/>
                <a:gd name="T57" fmla="*/ 2147483646 h 405"/>
                <a:gd name="T58" fmla="*/ 2147483646 w 1271"/>
                <a:gd name="T59" fmla="*/ 2147483646 h 405"/>
                <a:gd name="T60" fmla="*/ 2147483646 w 1271"/>
                <a:gd name="T61" fmla="*/ 2147483646 h 405"/>
                <a:gd name="T62" fmla="*/ 2147483646 w 1271"/>
                <a:gd name="T63" fmla="*/ 2147483646 h 405"/>
                <a:gd name="T64" fmla="*/ 2147483646 w 1271"/>
                <a:gd name="T65" fmla="*/ 2147483646 h 405"/>
                <a:gd name="T66" fmla="*/ 2147483646 w 1271"/>
                <a:gd name="T67" fmla="*/ 2147483646 h 405"/>
                <a:gd name="T68" fmla="*/ 2147483646 w 1271"/>
                <a:gd name="T69" fmla="*/ 2147483646 h 405"/>
                <a:gd name="T70" fmla="*/ 2147483646 w 1271"/>
                <a:gd name="T71" fmla="*/ 2147483646 h 405"/>
                <a:gd name="T72" fmla="*/ 2147483646 w 1271"/>
                <a:gd name="T73" fmla="*/ 2147483646 h 405"/>
                <a:gd name="T74" fmla="*/ 2147483646 w 1271"/>
                <a:gd name="T75" fmla="*/ 2147483646 h 405"/>
                <a:gd name="T76" fmla="*/ 2147483646 w 1271"/>
                <a:gd name="T77" fmla="*/ 2147483646 h 405"/>
                <a:gd name="T78" fmla="*/ 2147483646 w 1271"/>
                <a:gd name="T79" fmla="*/ 2147483646 h 405"/>
                <a:gd name="T80" fmla="*/ 2147483646 w 1271"/>
                <a:gd name="T81" fmla="*/ 2147483646 h 405"/>
                <a:gd name="T82" fmla="*/ 2147483646 w 1271"/>
                <a:gd name="T83" fmla="*/ 0 h 405"/>
                <a:gd name="T84" fmla="*/ 0 w 1271"/>
                <a:gd name="T85" fmla="*/ 2147483646 h 405"/>
                <a:gd name="T86" fmla="*/ 2147483646 w 1271"/>
                <a:gd name="T87" fmla="*/ 2147483646 h 405"/>
                <a:gd name="T88" fmla="*/ 2147483646 w 1271"/>
                <a:gd name="T89" fmla="*/ 0 h 4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71"/>
                <a:gd name="T136" fmla="*/ 0 h 405"/>
                <a:gd name="T137" fmla="*/ 1271 w 1271"/>
                <a:gd name="T138" fmla="*/ 405 h 40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71" h="405">
                  <a:moveTo>
                    <a:pt x="1186" y="297"/>
                  </a:moveTo>
                  <a:lnTo>
                    <a:pt x="1186" y="297"/>
                  </a:lnTo>
                  <a:lnTo>
                    <a:pt x="1145" y="297"/>
                  </a:lnTo>
                  <a:lnTo>
                    <a:pt x="1145" y="201"/>
                  </a:lnTo>
                  <a:cubicBezTo>
                    <a:pt x="1145" y="164"/>
                    <a:pt x="1129" y="160"/>
                    <a:pt x="1117" y="160"/>
                  </a:cubicBezTo>
                  <a:cubicBezTo>
                    <a:pt x="1107" y="160"/>
                    <a:pt x="1099" y="164"/>
                    <a:pt x="1093" y="172"/>
                  </a:cubicBezTo>
                  <a:cubicBezTo>
                    <a:pt x="1086" y="180"/>
                    <a:pt x="1082" y="190"/>
                    <a:pt x="1082" y="202"/>
                  </a:cubicBezTo>
                  <a:lnTo>
                    <a:pt x="1082" y="297"/>
                  </a:lnTo>
                  <a:lnTo>
                    <a:pt x="1041" y="297"/>
                  </a:lnTo>
                  <a:lnTo>
                    <a:pt x="1041" y="53"/>
                  </a:lnTo>
                  <a:lnTo>
                    <a:pt x="1082" y="53"/>
                  </a:lnTo>
                  <a:lnTo>
                    <a:pt x="1082" y="141"/>
                  </a:lnTo>
                  <a:cubicBezTo>
                    <a:pt x="1094" y="130"/>
                    <a:pt x="1109" y="124"/>
                    <a:pt x="1127" y="124"/>
                  </a:cubicBezTo>
                  <a:cubicBezTo>
                    <a:pt x="1154" y="124"/>
                    <a:pt x="1186" y="136"/>
                    <a:pt x="1186" y="194"/>
                  </a:cubicBezTo>
                  <a:lnTo>
                    <a:pt x="1186" y="297"/>
                  </a:lnTo>
                  <a:close/>
                  <a:moveTo>
                    <a:pt x="1018" y="182"/>
                  </a:moveTo>
                  <a:lnTo>
                    <a:pt x="1018" y="182"/>
                  </a:lnTo>
                  <a:lnTo>
                    <a:pt x="1007" y="174"/>
                  </a:lnTo>
                  <a:cubicBezTo>
                    <a:pt x="997" y="167"/>
                    <a:pt x="987" y="163"/>
                    <a:pt x="975" y="163"/>
                  </a:cubicBezTo>
                  <a:cubicBezTo>
                    <a:pt x="961" y="163"/>
                    <a:pt x="950" y="168"/>
                    <a:pt x="941" y="177"/>
                  </a:cubicBezTo>
                  <a:cubicBezTo>
                    <a:pt x="932" y="187"/>
                    <a:pt x="928" y="200"/>
                    <a:pt x="928" y="217"/>
                  </a:cubicBezTo>
                  <a:cubicBezTo>
                    <a:pt x="928" y="233"/>
                    <a:pt x="932" y="245"/>
                    <a:pt x="940" y="254"/>
                  </a:cubicBezTo>
                  <a:cubicBezTo>
                    <a:pt x="948" y="263"/>
                    <a:pt x="959" y="267"/>
                    <a:pt x="973" y="267"/>
                  </a:cubicBezTo>
                  <a:cubicBezTo>
                    <a:pt x="985" y="267"/>
                    <a:pt x="996" y="263"/>
                    <a:pt x="1007" y="255"/>
                  </a:cubicBezTo>
                  <a:lnTo>
                    <a:pt x="1018" y="247"/>
                  </a:lnTo>
                  <a:lnTo>
                    <a:pt x="1018" y="290"/>
                  </a:lnTo>
                  <a:lnTo>
                    <a:pt x="1014" y="292"/>
                  </a:lnTo>
                  <a:cubicBezTo>
                    <a:pt x="1001" y="299"/>
                    <a:pt x="986" y="303"/>
                    <a:pt x="968" y="303"/>
                  </a:cubicBezTo>
                  <a:cubicBezTo>
                    <a:pt x="943" y="303"/>
                    <a:pt x="924" y="295"/>
                    <a:pt x="909" y="279"/>
                  </a:cubicBezTo>
                  <a:cubicBezTo>
                    <a:pt x="894" y="264"/>
                    <a:pt x="886" y="243"/>
                    <a:pt x="886" y="219"/>
                  </a:cubicBezTo>
                  <a:cubicBezTo>
                    <a:pt x="886" y="192"/>
                    <a:pt x="894" y="169"/>
                    <a:pt x="910" y="153"/>
                  </a:cubicBezTo>
                  <a:cubicBezTo>
                    <a:pt x="926" y="136"/>
                    <a:pt x="948" y="127"/>
                    <a:pt x="975" y="127"/>
                  </a:cubicBezTo>
                  <a:cubicBezTo>
                    <a:pt x="990" y="127"/>
                    <a:pt x="1003" y="130"/>
                    <a:pt x="1014" y="135"/>
                  </a:cubicBezTo>
                  <a:lnTo>
                    <a:pt x="1018" y="137"/>
                  </a:lnTo>
                  <a:lnTo>
                    <a:pt x="1018" y="182"/>
                  </a:lnTo>
                  <a:close/>
                  <a:moveTo>
                    <a:pt x="870" y="165"/>
                  </a:moveTo>
                  <a:lnTo>
                    <a:pt x="870" y="165"/>
                  </a:lnTo>
                  <a:lnTo>
                    <a:pt x="832" y="165"/>
                  </a:lnTo>
                  <a:lnTo>
                    <a:pt x="832" y="243"/>
                  </a:lnTo>
                  <a:cubicBezTo>
                    <a:pt x="832" y="254"/>
                    <a:pt x="834" y="259"/>
                    <a:pt x="836" y="261"/>
                  </a:cubicBezTo>
                  <a:cubicBezTo>
                    <a:pt x="838" y="264"/>
                    <a:pt x="842" y="265"/>
                    <a:pt x="848" y="265"/>
                  </a:cubicBezTo>
                  <a:cubicBezTo>
                    <a:pt x="853" y="265"/>
                    <a:pt x="856" y="264"/>
                    <a:pt x="860" y="261"/>
                  </a:cubicBezTo>
                  <a:lnTo>
                    <a:pt x="870" y="253"/>
                  </a:lnTo>
                  <a:lnTo>
                    <a:pt x="870" y="294"/>
                  </a:lnTo>
                  <a:lnTo>
                    <a:pt x="867" y="295"/>
                  </a:lnTo>
                  <a:cubicBezTo>
                    <a:pt x="860" y="299"/>
                    <a:pt x="851" y="301"/>
                    <a:pt x="839" y="301"/>
                  </a:cubicBezTo>
                  <a:cubicBezTo>
                    <a:pt x="817" y="301"/>
                    <a:pt x="791" y="292"/>
                    <a:pt x="791" y="248"/>
                  </a:cubicBezTo>
                  <a:lnTo>
                    <a:pt x="791" y="165"/>
                  </a:lnTo>
                  <a:lnTo>
                    <a:pt x="764" y="165"/>
                  </a:lnTo>
                  <a:lnTo>
                    <a:pt x="764" y="129"/>
                  </a:lnTo>
                  <a:lnTo>
                    <a:pt x="791" y="129"/>
                  </a:lnTo>
                  <a:lnTo>
                    <a:pt x="791" y="93"/>
                  </a:lnTo>
                  <a:lnTo>
                    <a:pt x="832" y="80"/>
                  </a:lnTo>
                  <a:lnTo>
                    <a:pt x="832" y="129"/>
                  </a:lnTo>
                  <a:lnTo>
                    <a:pt x="870" y="129"/>
                  </a:lnTo>
                  <a:lnTo>
                    <a:pt x="870" y="165"/>
                  </a:lnTo>
                  <a:close/>
                  <a:moveTo>
                    <a:pt x="734" y="97"/>
                  </a:moveTo>
                  <a:lnTo>
                    <a:pt x="734" y="97"/>
                  </a:lnTo>
                  <a:cubicBezTo>
                    <a:pt x="730" y="101"/>
                    <a:pt x="724" y="103"/>
                    <a:pt x="717" y="103"/>
                  </a:cubicBezTo>
                  <a:cubicBezTo>
                    <a:pt x="710" y="103"/>
                    <a:pt x="705" y="101"/>
                    <a:pt x="700" y="96"/>
                  </a:cubicBezTo>
                  <a:cubicBezTo>
                    <a:pt x="696" y="92"/>
                    <a:pt x="694" y="86"/>
                    <a:pt x="694" y="79"/>
                  </a:cubicBezTo>
                  <a:cubicBezTo>
                    <a:pt x="694" y="73"/>
                    <a:pt x="696" y="67"/>
                    <a:pt x="700" y="63"/>
                  </a:cubicBezTo>
                  <a:cubicBezTo>
                    <a:pt x="709" y="53"/>
                    <a:pt x="725" y="53"/>
                    <a:pt x="734" y="62"/>
                  </a:cubicBezTo>
                  <a:cubicBezTo>
                    <a:pt x="739" y="67"/>
                    <a:pt x="742" y="73"/>
                    <a:pt x="742" y="79"/>
                  </a:cubicBezTo>
                  <a:cubicBezTo>
                    <a:pt x="742" y="86"/>
                    <a:pt x="739" y="92"/>
                    <a:pt x="734" y="97"/>
                  </a:cubicBezTo>
                  <a:close/>
                  <a:moveTo>
                    <a:pt x="737" y="297"/>
                  </a:moveTo>
                  <a:lnTo>
                    <a:pt x="737" y="297"/>
                  </a:lnTo>
                  <a:lnTo>
                    <a:pt x="697" y="297"/>
                  </a:lnTo>
                  <a:lnTo>
                    <a:pt x="697" y="128"/>
                  </a:lnTo>
                  <a:lnTo>
                    <a:pt x="737" y="128"/>
                  </a:lnTo>
                  <a:lnTo>
                    <a:pt x="737" y="297"/>
                  </a:lnTo>
                  <a:close/>
                  <a:moveTo>
                    <a:pt x="621" y="299"/>
                  </a:moveTo>
                  <a:lnTo>
                    <a:pt x="621" y="299"/>
                  </a:lnTo>
                  <a:lnTo>
                    <a:pt x="582" y="299"/>
                  </a:lnTo>
                  <a:lnTo>
                    <a:pt x="553" y="195"/>
                  </a:lnTo>
                  <a:lnTo>
                    <a:pt x="522" y="299"/>
                  </a:lnTo>
                  <a:lnTo>
                    <a:pt x="484" y="299"/>
                  </a:lnTo>
                  <a:lnTo>
                    <a:pt x="433" y="130"/>
                  </a:lnTo>
                  <a:lnTo>
                    <a:pt x="476" y="130"/>
                  </a:lnTo>
                  <a:lnTo>
                    <a:pt x="505" y="238"/>
                  </a:lnTo>
                  <a:lnTo>
                    <a:pt x="536" y="130"/>
                  </a:lnTo>
                  <a:lnTo>
                    <a:pt x="572" y="130"/>
                  </a:lnTo>
                  <a:lnTo>
                    <a:pt x="602" y="238"/>
                  </a:lnTo>
                  <a:lnTo>
                    <a:pt x="631" y="130"/>
                  </a:lnTo>
                  <a:lnTo>
                    <a:pt x="672" y="130"/>
                  </a:lnTo>
                  <a:lnTo>
                    <a:pt x="621" y="299"/>
                  </a:lnTo>
                  <a:close/>
                  <a:moveTo>
                    <a:pt x="392" y="295"/>
                  </a:moveTo>
                  <a:lnTo>
                    <a:pt x="392" y="295"/>
                  </a:lnTo>
                  <a:cubicBezTo>
                    <a:pt x="377" y="305"/>
                    <a:pt x="356" y="311"/>
                    <a:pt x="330" y="311"/>
                  </a:cubicBezTo>
                  <a:cubicBezTo>
                    <a:pt x="321" y="311"/>
                    <a:pt x="310" y="310"/>
                    <a:pt x="298" y="307"/>
                  </a:cubicBezTo>
                  <a:cubicBezTo>
                    <a:pt x="286" y="305"/>
                    <a:pt x="277" y="301"/>
                    <a:pt x="271" y="297"/>
                  </a:cubicBezTo>
                  <a:lnTo>
                    <a:pt x="268" y="295"/>
                  </a:lnTo>
                  <a:lnTo>
                    <a:pt x="268" y="245"/>
                  </a:lnTo>
                  <a:lnTo>
                    <a:pt x="279" y="255"/>
                  </a:lnTo>
                  <a:cubicBezTo>
                    <a:pt x="285" y="260"/>
                    <a:pt x="293" y="265"/>
                    <a:pt x="304" y="268"/>
                  </a:cubicBezTo>
                  <a:cubicBezTo>
                    <a:pt x="314" y="272"/>
                    <a:pt x="324" y="273"/>
                    <a:pt x="333" y="273"/>
                  </a:cubicBezTo>
                  <a:cubicBezTo>
                    <a:pt x="368" y="273"/>
                    <a:pt x="372" y="258"/>
                    <a:pt x="372" y="247"/>
                  </a:cubicBezTo>
                  <a:cubicBezTo>
                    <a:pt x="372" y="242"/>
                    <a:pt x="371" y="238"/>
                    <a:pt x="369" y="234"/>
                  </a:cubicBezTo>
                  <a:cubicBezTo>
                    <a:pt x="366" y="230"/>
                    <a:pt x="362" y="227"/>
                    <a:pt x="357" y="223"/>
                  </a:cubicBezTo>
                  <a:cubicBezTo>
                    <a:pt x="352" y="220"/>
                    <a:pt x="341" y="214"/>
                    <a:pt x="325" y="207"/>
                  </a:cubicBezTo>
                  <a:cubicBezTo>
                    <a:pt x="302" y="195"/>
                    <a:pt x="287" y="185"/>
                    <a:pt x="280" y="174"/>
                  </a:cubicBezTo>
                  <a:cubicBezTo>
                    <a:pt x="272" y="164"/>
                    <a:pt x="268" y="152"/>
                    <a:pt x="268" y="138"/>
                  </a:cubicBezTo>
                  <a:cubicBezTo>
                    <a:pt x="268" y="118"/>
                    <a:pt x="276" y="102"/>
                    <a:pt x="293" y="90"/>
                  </a:cubicBezTo>
                  <a:cubicBezTo>
                    <a:pt x="308" y="78"/>
                    <a:pt x="328" y="72"/>
                    <a:pt x="352" y="72"/>
                  </a:cubicBezTo>
                  <a:cubicBezTo>
                    <a:pt x="375" y="72"/>
                    <a:pt x="391" y="75"/>
                    <a:pt x="403" y="81"/>
                  </a:cubicBezTo>
                  <a:lnTo>
                    <a:pt x="406" y="83"/>
                  </a:lnTo>
                  <a:lnTo>
                    <a:pt x="406" y="130"/>
                  </a:lnTo>
                  <a:lnTo>
                    <a:pt x="396" y="123"/>
                  </a:lnTo>
                  <a:cubicBezTo>
                    <a:pt x="384" y="115"/>
                    <a:pt x="368" y="111"/>
                    <a:pt x="350" y="111"/>
                  </a:cubicBezTo>
                  <a:cubicBezTo>
                    <a:pt x="338" y="111"/>
                    <a:pt x="328" y="113"/>
                    <a:pt x="321" y="118"/>
                  </a:cubicBezTo>
                  <a:cubicBezTo>
                    <a:pt x="314" y="122"/>
                    <a:pt x="311" y="128"/>
                    <a:pt x="311" y="136"/>
                  </a:cubicBezTo>
                  <a:cubicBezTo>
                    <a:pt x="311" y="143"/>
                    <a:pt x="313" y="148"/>
                    <a:pt x="318" y="153"/>
                  </a:cubicBezTo>
                  <a:cubicBezTo>
                    <a:pt x="322" y="156"/>
                    <a:pt x="331" y="163"/>
                    <a:pt x="354" y="174"/>
                  </a:cubicBezTo>
                  <a:cubicBezTo>
                    <a:pt x="376" y="185"/>
                    <a:pt x="392" y="195"/>
                    <a:pt x="401" y="206"/>
                  </a:cubicBezTo>
                  <a:cubicBezTo>
                    <a:pt x="411" y="218"/>
                    <a:pt x="415" y="231"/>
                    <a:pt x="415" y="245"/>
                  </a:cubicBezTo>
                  <a:cubicBezTo>
                    <a:pt x="415" y="266"/>
                    <a:pt x="407" y="283"/>
                    <a:pt x="392" y="295"/>
                  </a:cubicBezTo>
                  <a:close/>
                  <a:moveTo>
                    <a:pt x="184" y="299"/>
                  </a:moveTo>
                  <a:lnTo>
                    <a:pt x="184" y="299"/>
                  </a:lnTo>
                  <a:lnTo>
                    <a:pt x="147" y="299"/>
                  </a:lnTo>
                  <a:lnTo>
                    <a:pt x="83" y="130"/>
                  </a:lnTo>
                  <a:lnTo>
                    <a:pt x="128" y="130"/>
                  </a:lnTo>
                  <a:lnTo>
                    <a:pt x="167" y="243"/>
                  </a:lnTo>
                  <a:lnTo>
                    <a:pt x="207" y="130"/>
                  </a:lnTo>
                  <a:lnTo>
                    <a:pt x="251" y="130"/>
                  </a:lnTo>
                  <a:lnTo>
                    <a:pt x="184" y="299"/>
                  </a:lnTo>
                  <a:close/>
                  <a:moveTo>
                    <a:pt x="1191" y="0"/>
                  </a:moveTo>
                  <a:lnTo>
                    <a:pt x="1191" y="0"/>
                  </a:lnTo>
                  <a:lnTo>
                    <a:pt x="80" y="0"/>
                  </a:lnTo>
                  <a:cubicBezTo>
                    <a:pt x="36" y="0"/>
                    <a:pt x="0" y="36"/>
                    <a:pt x="0" y="80"/>
                  </a:cubicBezTo>
                  <a:lnTo>
                    <a:pt x="0" y="325"/>
                  </a:lnTo>
                  <a:cubicBezTo>
                    <a:pt x="0" y="369"/>
                    <a:pt x="36" y="405"/>
                    <a:pt x="80" y="405"/>
                  </a:cubicBezTo>
                  <a:lnTo>
                    <a:pt x="1191" y="405"/>
                  </a:lnTo>
                  <a:cubicBezTo>
                    <a:pt x="1235" y="405"/>
                    <a:pt x="1271" y="369"/>
                    <a:pt x="1271" y="325"/>
                  </a:cubicBezTo>
                  <a:lnTo>
                    <a:pt x="1271" y="80"/>
                  </a:lnTo>
                  <a:cubicBezTo>
                    <a:pt x="1271" y="36"/>
                    <a:pt x="1235" y="0"/>
                    <a:pt x="119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220"/>
            <p:cNvSpPr>
              <a:spLocks noEditPoints="1"/>
            </p:cNvSpPr>
            <p:nvPr/>
          </p:nvSpPr>
          <p:spPr bwMode="gray">
            <a:xfrm>
              <a:off x="7813675" y="4160838"/>
              <a:ext cx="249238" cy="169863"/>
            </a:xfrm>
            <a:custGeom>
              <a:avLst/>
              <a:gdLst>
                <a:gd name="T0" fmla="*/ 2147483646 w 594"/>
                <a:gd name="T1" fmla="*/ 2147483646 h 404"/>
                <a:gd name="T2" fmla="*/ 2147483646 w 594"/>
                <a:gd name="T3" fmla="*/ 2147483646 h 404"/>
                <a:gd name="T4" fmla="*/ 2147483646 w 594"/>
                <a:gd name="T5" fmla="*/ 2147483646 h 404"/>
                <a:gd name="T6" fmla="*/ 2147483646 w 594"/>
                <a:gd name="T7" fmla="*/ 2147483646 h 404"/>
                <a:gd name="T8" fmla="*/ 2147483646 w 594"/>
                <a:gd name="T9" fmla="*/ 2147483646 h 404"/>
                <a:gd name="T10" fmla="*/ 2147483646 w 594"/>
                <a:gd name="T11" fmla="*/ 2147483646 h 404"/>
                <a:gd name="T12" fmla="*/ 2147483646 w 594"/>
                <a:gd name="T13" fmla="*/ 2147483646 h 404"/>
                <a:gd name="T14" fmla="*/ 2147483646 w 594"/>
                <a:gd name="T15" fmla="*/ 2147483646 h 404"/>
                <a:gd name="T16" fmla="*/ 2147483646 w 594"/>
                <a:gd name="T17" fmla="*/ 2147483646 h 404"/>
                <a:gd name="T18" fmla="*/ 2147483646 w 594"/>
                <a:gd name="T19" fmla="*/ 2147483646 h 404"/>
                <a:gd name="T20" fmla="*/ 2147483646 w 594"/>
                <a:gd name="T21" fmla="*/ 2147483646 h 404"/>
                <a:gd name="T22" fmla="*/ 2147483646 w 594"/>
                <a:gd name="T23" fmla="*/ 2147483646 h 404"/>
                <a:gd name="T24" fmla="*/ 2147483646 w 594"/>
                <a:gd name="T25" fmla="*/ 2147483646 h 404"/>
                <a:gd name="T26" fmla="*/ 2147483646 w 594"/>
                <a:gd name="T27" fmla="*/ 2147483646 h 404"/>
                <a:gd name="T28" fmla="*/ 2147483646 w 594"/>
                <a:gd name="T29" fmla="*/ 2147483646 h 404"/>
                <a:gd name="T30" fmla="*/ 2147483646 w 594"/>
                <a:gd name="T31" fmla="*/ 2147483646 h 404"/>
                <a:gd name="T32" fmla="*/ 2147483646 w 594"/>
                <a:gd name="T33" fmla="*/ 2147483646 h 404"/>
                <a:gd name="T34" fmla="*/ 2147483646 w 594"/>
                <a:gd name="T35" fmla="*/ 2147483646 h 404"/>
                <a:gd name="T36" fmla="*/ 2147483646 w 594"/>
                <a:gd name="T37" fmla="*/ 2147483646 h 404"/>
                <a:gd name="T38" fmla="*/ 2147483646 w 594"/>
                <a:gd name="T39" fmla="*/ 2147483646 h 404"/>
                <a:gd name="T40" fmla="*/ 2147483646 w 594"/>
                <a:gd name="T41" fmla="*/ 2147483646 h 404"/>
                <a:gd name="T42" fmla="*/ 2147483646 w 594"/>
                <a:gd name="T43" fmla="*/ 2147483646 h 404"/>
                <a:gd name="T44" fmla="*/ 2147483646 w 594"/>
                <a:gd name="T45" fmla="*/ 2147483646 h 404"/>
                <a:gd name="T46" fmla="*/ 2147483646 w 594"/>
                <a:gd name="T47" fmla="*/ 2147483646 h 404"/>
                <a:gd name="T48" fmla="*/ 2147483646 w 594"/>
                <a:gd name="T49" fmla="*/ 2147483646 h 404"/>
                <a:gd name="T50" fmla="*/ 2147483646 w 594"/>
                <a:gd name="T51" fmla="*/ 2147483646 h 404"/>
                <a:gd name="T52" fmla="*/ 2147483646 w 594"/>
                <a:gd name="T53" fmla="*/ 2147483646 h 404"/>
                <a:gd name="T54" fmla="*/ 2147483646 w 594"/>
                <a:gd name="T55" fmla="*/ 2147483646 h 404"/>
                <a:gd name="T56" fmla="*/ 2147483646 w 594"/>
                <a:gd name="T57" fmla="*/ 0 h 404"/>
                <a:gd name="T58" fmla="*/ 2147483646 w 594"/>
                <a:gd name="T59" fmla="*/ 0 h 404"/>
                <a:gd name="T60" fmla="*/ 2147483646 w 594"/>
                <a:gd name="T61" fmla="*/ 0 h 404"/>
                <a:gd name="T62" fmla="*/ 0 w 594"/>
                <a:gd name="T63" fmla="*/ 2147483646 h 404"/>
                <a:gd name="T64" fmla="*/ 0 w 594"/>
                <a:gd name="T65" fmla="*/ 2147483646 h 404"/>
                <a:gd name="T66" fmla="*/ 2147483646 w 594"/>
                <a:gd name="T67" fmla="*/ 2147483646 h 404"/>
                <a:gd name="T68" fmla="*/ 2147483646 w 594"/>
                <a:gd name="T69" fmla="*/ 2147483646 h 404"/>
                <a:gd name="T70" fmla="*/ 2147483646 w 594"/>
                <a:gd name="T71" fmla="*/ 2147483646 h 404"/>
                <a:gd name="T72" fmla="*/ 2147483646 w 594"/>
                <a:gd name="T73" fmla="*/ 2147483646 h 404"/>
                <a:gd name="T74" fmla="*/ 2147483646 w 594"/>
                <a:gd name="T75" fmla="*/ 0 h 4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94"/>
                <a:gd name="T115" fmla="*/ 0 h 404"/>
                <a:gd name="T116" fmla="*/ 594 w 594"/>
                <a:gd name="T117" fmla="*/ 404 h 4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94" h="404">
                  <a:moveTo>
                    <a:pt x="516" y="311"/>
                  </a:moveTo>
                  <a:lnTo>
                    <a:pt x="516" y="311"/>
                  </a:lnTo>
                  <a:lnTo>
                    <a:pt x="474" y="311"/>
                  </a:lnTo>
                  <a:lnTo>
                    <a:pt x="474" y="160"/>
                  </a:lnTo>
                  <a:lnTo>
                    <a:pt x="409" y="311"/>
                  </a:lnTo>
                  <a:lnTo>
                    <a:pt x="384" y="311"/>
                  </a:lnTo>
                  <a:lnTo>
                    <a:pt x="318" y="160"/>
                  </a:lnTo>
                  <a:lnTo>
                    <a:pt x="318" y="162"/>
                  </a:lnTo>
                  <a:lnTo>
                    <a:pt x="318" y="311"/>
                  </a:lnTo>
                  <a:lnTo>
                    <a:pt x="277" y="311"/>
                  </a:lnTo>
                  <a:lnTo>
                    <a:pt x="277" y="80"/>
                  </a:lnTo>
                  <a:lnTo>
                    <a:pt x="327" y="80"/>
                  </a:lnTo>
                  <a:lnTo>
                    <a:pt x="393" y="233"/>
                  </a:lnTo>
                  <a:cubicBezTo>
                    <a:pt x="394" y="237"/>
                    <a:pt x="396" y="241"/>
                    <a:pt x="397" y="244"/>
                  </a:cubicBezTo>
                  <a:cubicBezTo>
                    <a:pt x="399" y="239"/>
                    <a:pt x="400" y="236"/>
                    <a:pt x="401" y="233"/>
                  </a:cubicBezTo>
                  <a:lnTo>
                    <a:pt x="468" y="80"/>
                  </a:lnTo>
                  <a:lnTo>
                    <a:pt x="516" y="80"/>
                  </a:lnTo>
                  <a:lnTo>
                    <a:pt x="516" y="311"/>
                  </a:lnTo>
                  <a:close/>
                  <a:moveTo>
                    <a:pt x="173" y="312"/>
                  </a:moveTo>
                  <a:lnTo>
                    <a:pt x="173" y="312"/>
                  </a:lnTo>
                  <a:lnTo>
                    <a:pt x="132" y="312"/>
                  </a:lnTo>
                  <a:lnTo>
                    <a:pt x="49" y="81"/>
                  </a:lnTo>
                  <a:lnTo>
                    <a:pt x="94" y="81"/>
                  </a:lnTo>
                  <a:lnTo>
                    <a:pt x="153" y="252"/>
                  </a:lnTo>
                  <a:lnTo>
                    <a:pt x="213" y="81"/>
                  </a:lnTo>
                  <a:lnTo>
                    <a:pt x="258" y="81"/>
                  </a:lnTo>
                  <a:lnTo>
                    <a:pt x="173" y="312"/>
                  </a:lnTo>
                  <a:close/>
                  <a:moveTo>
                    <a:pt x="514" y="0"/>
                  </a:moveTo>
                  <a:lnTo>
                    <a:pt x="514" y="0"/>
                  </a:lnTo>
                  <a:lnTo>
                    <a:pt x="80" y="0"/>
                  </a:lnTo>
                  <a:cubicBezTo>
                    <a:pt x="36" y="0"/>
                    <a:pt x="0" y="36"/>
                    <a:pt x="0" y="80"/>
                  </a:cubicBezTo>
                  <a:lnTo>
                    <a:pt x="0" y="324"/>
                  </a:lnTo>
                  <a:cubicBezTo>
                    <a:pt x="0" y="369"/>
                    <a:pt x="36" y="404"/>
                    <a:pt x="80" y="404"/>
                  </a:cubicBezTo>
                  <a:lnTo>
                    <a:pt x="514" y="404"/>
                  </a:lnTo>
                  <a:cubicBezTo>
                    <a:pt x="558" y="404"/>
                    <a:pt x="594" y="369"/>
                    <a:pt x="594" y="324"/>
                  </a:cubicBezTo>
                  <a:lnTo>
                    <a:pt x="594" y="80"/>
                  </a:lnTo>
                  <a:cubicBezTo>
                    <a:pt x="594" y="36"/>
                    <a:pt x="558" y="0"/>
                    <a:pt x="514"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221"/>
            <p:cNvSpPr>
              <a:spLocks noEditPoints="1"/>
            </p:cNvSpPr>
            <p:nvPr/>
          </p:nvSpPr>
          <p:spPr bwMode="gray">
            <a:xfrm>
              <a:off x="8096250" y="4160838"/>
              <a:ext cx="249238" cy="169863"/>
            </a:xfrm>
            <a:custGeom>
              <a:avLst/>
              <a:gdLst>
                <a:gd name="T0" fmla="*/ 2147483646 w 594"/>
                <a:gd name="T1" fmla="*/ 2147483646 h 404"/>
                <a:gd name="T2" fmla="*/ 2147483646 w 594"/>
                <a:gd name="T3" fmla="*/ 2147483646 h 404"/>
                <a:gd name="T4" fmla="*/ 2147483646 w 594"/>
                <a:gd name="T5" fmla="*/ 2147483646 h 404"/>
                <a:gd name="T6" fmla="*/ 2147483646 w 594"/>
                <a:gd name="T7" fmla="*/ 2147483646 h 404"/>
                <a:gd name="T8" fmla="*/ 2147483646 w 594"/>
                <a:gd name="T9" fmla="*/ 2147483646 h 404"/>
                <a:gd name="T10" fmla="*/ 2147483646 w 594"/>
                <a:gd name="T11" fmla="*/ 2147483646 h 404"/>
                <a:gd name="T12" fmla="*/ 2147483646 w 594"/>
                <a:gd name="T13" fmla="*/ 2147483646 h 404"/>
                <a:gd name="T14" fmla="*/ 2147483646 w 594"/>
                <a:gd name="T15" fmla="*/ 2147483646 h 404"/>
                <a:gd name="T16" fmla="*/ 2147483646 w 594"/>
                <a:gd name="T17" fmla="*/ 2147483646 h 404"/>
                <a:gd name="T18" fmla="*/ 2147483646 w 594"/>
                <a:gd name="T19" fmla="*/ 2147483646 h 404"/>
                <a:gd name="T20" fmla="*/ 2147483646 w 594"/>
                <a:gd name="T21" fmla="*/ 2147483646 h 404"/>
                <a:gd name="T22" fmla="*/ 2147483646 w 594"/>
                <a:gd name="T23" fmla="*/ 2147483646 h 404"/>
                <a:gd name="T24" fmla="*/ 2147483646 w 594"/>
                <a:gd name="T25" fmla="*/ 2147483646 h 404"/>
                <a:gd name="T26" fmla="*/ 2147483646 w 594"/>
                <a:gd name="T27" fmla="*/ 2147483646 h 404"/>
                <a:gd name="T28" fmla="*/ 2147483646 w 594"/>
                <a:gd name="T29" fmla="*/ 2147483646 h 404"/>
                <a:gd name="T30" fmla="*/ 2147483646 w 594"/>
                <a:gd name="T31" fmla="*/ 2147483646 h 404"/>
                <a:gd name="T32" fmla="*/ 2147483646 w 594"/>
                <a:gd name="T33" fmla="*/ 2147483646 h 404"/>
                <a:gd name="T34" fmla="*/ 2147483646 w 594"/>
                <a:gd name="T35" fmla="*/ 2147483646 h 404"/>
                <a:gd name="T36" fmla="*/ 2147483646 w 594"/>
                <a:gd name="T37" fmla="*/ 2147483646 h 404"/>
                <a:gd name="T38" fmla="*/ 2147483646 w 594"/>
                <a:gd name="T39" fmla="*/ 2147483646 h 404"/>
                <a:gd name="T40" fmla="*/ 2147483646 w 594"/>
                <a:gd name="T41" fmla="*/ 2147483646 h 404"/>
                <a:gd name="T42" fmla="*/ 2147483646 w 594"/>
                <a:gd name="T43" fmla="*/ 2147483646 h 404"/>
                <a:gd name="T44" fmla="*/ 2147483646 w 594"/>
                <a:gd name="T45" fmla="*/ 2147483646 h 404"/>
                <a:gd name="T46" fmla="*/ 2147483646 w 594"/>
                <a:gd name="T47" fmla="*/ 2147483646 h 404"/>
                <a:gd name="T48" fmla="*/ 2147483646 w 594"/>
                <a:gd name="T49" fmla="*/ 2147483646 h 404"/>
                <a:gd name="T50" fmla="*/ 2147483646 w 594"/>
                <a:gd name="T51" fmla="*/ 2147483646 h 404"/>
                <a:gd name="T52" fmla="*/ 2147483646 w 594"/>
                <a:gd name="T53" fmla="*/ 2147483646 h 404"/>
                <a:gd name="T54" fmla="*/ 2147483646 w 594"/>
                <a:gd name="T55" fmla="*/ 2147483646 h 404"/>
                <a:gd name="T56" fmla="*/ 2147483646 w 594"/>
                <a:gd name="T57" fmla="*/ 0 h 404"/>
                <a:gd name="T58" fmla="*/ 2147483646 w 594"/>
                <a:gd name="T59" fmla="*/ 0 h 404"/>
                <a:gd name="T60" fmla="*/ 2147483646 w 594"/>
                <a:gd name="T61" fmla="*/ 0 h 404"/>
                <a:gd name="T62" fmla="*/ 0 w 594"/>
                <a:gd name="T63" fmla="*/ 2147483646 h 404"/>
                <a:gd name="T64" fmla="*/ 0 w 594"/>
                <a:gd name="T65" fmla="*/ 2147483646 h 404"/>
                <a:gd name="T66" fmla="*/ 2147483646 w 594"/>
                <a:gd name="T67" fmla="*/ 2147483646 h 404"/>
                <a:gd name="T68" fmla="*/ 2147483646 w 594"/>
                <a:gd name="T69" fmla="*/ 2147483646 h 404"/>
                <a:gd name="T70" fmla="*/ 2147483646 w 594"/>
                <a:gd name="T71" fmla="*/ 2147483646 h 404"/>
                <a:gd name="T72" fmla="*/ 2147483646 w 594"/>
                <a:gd name="T73" fmla="*/ 2147483646 h 404"/>
                <a:gd name="T74" fmla="*/ 2147483646 w 594"/>
                <a:gd name="T75" fmla="*/ 0 h 4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94"/>
                <a:gd name="T115" fmla="*/ 0 h 404"/>
                <a:gd name="T116" fmla="*/ 594 w 594"/>
                <a:gd name="T117" fmla="*/ 404 h 4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94" h="404">
                  <a:moveTo>
                    <a:pt x="516" y="311"/>
                  </a:moveTo>
                  <a:lnTo>
                    <a:pt x="516" y="311"/>
                  </a:lnTo>
                  <a:lnTo>
                    <a:pt x="475" y="311"/>
                  </a:lnTo>
                  <a:lnTo>
                    <a:pt x="475" y="160"/>
                  </a:lnTo>
                  <a:lnTo>
                    <a:pt x="409" y="311"/>
                  </a:lnTo>
                  <a:lnTo>
                    <a:pt x="384" y="311"/>
                  </a:lnTo>
                  <a:lnTo>
                    <a:pt x="318" y="160"/>
                  </a:lnTo>
                  <a:lnTo>
                    <a:pt x="318" y="162"/>
                  </a:lnTo>
                  <a:lnTo>
                    <a:pt x="318" y="311"/>
                  </a:lnTo>
                  <a:lnTo>
                    <a:pt x="278" y="311"/>
                  </a:lnTo>
                  <a:lnTo>
                    <a:pt x="278" y="80"/>
                  </a:lnTo>
                  <a:lnTo>
                    <a:pt x="327" y="80"/>
                  </a:lnTo>
                  <a:lnTo>
                    <a:pt x="393" y="233"/>
                  </a:lnTo>
                  <a:cubicBezTo>
                    <a:pt x="394" y="237"/>
                    <a:pt x="396" y="241"/>
                    <a:pt x="397" y="244"/>
                  </a:cubicBezTo>
                  <a:cubicBezTo>
                    <a:pt x="399" y="239"/>
                    <a:pt x="400" y="236"/>
                    <a:pt x="401" y="233"/>
                  </a:cubicBezTo>
                  <a:lnTo>
                    <a:pt x="469" y="80"/>
                  </a:lnTo>
                  <a:lnTo>
                    <a:pt x="516" y="80"/>
                  </a:lnTo>
                  <a:lnTo>
                    <a:pt x="516" y="311"/>
                  </a:lnTo>
                  <a:close/>
                  <a:moveTo>
                    <a:pt x="173" y="312"/>
                  </a:moveTo>
                  <a:lnTo>
                    <a:pt x="173" y="312"/>
                  </a:lnTo>
                  <a:lnTo>
                    <a:pt x="132" y="312"/>
                  </a:lnTo>
                  <a:lnTo>
                    <a:pt x="49" y="81"/>
                  </a:lnTo>
                  <a:lnTo>
                    <a:pt x="95" y="81"/>
                  </a:lnTo>
                  <a:lnTo>
                    <a:pt x="153" y="252"/>
                  </a:lnTo>
                  <a:lnTo>
                    <a:pt x="213" y="81"/>
                  </a:lnTo>
                  <a:lnTo>
                    <a:pt x="258" y="81"/>
                  </a:lnTo>
                  <a:lnTo>
                    <a:pt x="173" y="312"/>
                  </a:lnTo>
                  <a:close/>
                  <a:moveTo>
                    <a:pt x="514" y="0"/>
                  </a:moveTo>
                  <a:lnTo>
                    <a:pt x="514" y="0"/>
                  </a:lnTo>
                  <a:lnTo>
                    <a:pt x="80" y="0"/>
                  </a:lnTo>
                  <a:cubicBezTo>
                    <a:pt x="36" y="0"/>
                    <a:pt x="0" y="36"/>
                    <a:pt x="0" y="80"/>
                  </a:cubicBezTo>
                  <a:lnTo>
                    <a:pt x="0" y="324"/>
                  </a:lnTo>
                  <a:cubicBezTo>
                    <a:pt x="0" y="369"/>
                    <a:pt x="36" y="404"/>
                    <a:pt x="80" y="404"/>
                  </a:cubicBezTo>
                  <a:lnTo>
                    <a:pt x="514" y="404"/>
                  </a:lnTo>
                  <a:cubicBezTo>
                    <a:pt x="558" y="404"/>
                    <a:pt x="594" y="369"/>
                    <a:pt x="594" y="324"/>
                  </a:cubicBezTo>
                  <a:lnTo>
                    <a:pt x="594" y="80"/>
                  </a:lnTo>
                  <a:cubicBezTo>
                    <a:pt x="594" y="36"/>
                    <a:pt x="558" y="0"/>
                    <a:pt x="514"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2" name="组合 348"/>
          <p:cNvGrpSpPr>
            <a:grpSpLocks/>
          </p:cNvGrpSpPr>
          <p:nvPr/>
        </p:nvGrpSpPr>
        <p:grpSpPr bwMode="gray">
          <a:xfrm>
            <a:off x="5206430" y="2144294"/>
            <a:ext cx="149512" cy="277021"/>
            <a:chOff x="727075" y="3775076"/>
            <a:chExt cx="406400" cy="754063"/>
          </a:xfrm>
          <a:solidFill>
            <a:schemeClr val="bg1">
              <a:lumMod val="85000"/>
            </a:schemeClr>
          </a:solidFill>
        </p:grpSpPr>
        <p:sp>
          <p:nvSpPr>
            <p:cNvPr id="43" name="Freeform 104"/>
            <p:cNvSpPr>
              <a:spLocks/>
            </p:cNvSpPr>
            <p:nvPr/>
          </p:nvSpPr>
          <p:spPr bwMode="gray">
            <a:xfrm>
              <a:off x="727075" y="3775076"/>
              <a:ext cx="406400" cy="739775"/>
            </a:xfrm>
            <a:custGeom>
              <a:avLst/>
              <a:gdLst>
                <a:gd name="T0" fmla="*/ 2147483646 w 967"/>
                <a:gd name="T1" fmla="*/ 2147483646 h 1760"/>
                <a:gd name="T2" fmla="*/ 2147483646 w 967"/>
                <a:gd name="T3" fmla="*/ 2147483646 h 1760"/>
                <a:gd name="T4" fmla="*/ 2147483646 w 967"/>
                <a:gd name="T5" fmla="*/ 2147483646 h 1760"/>
                <a:gd name="T6" fmla="*/ 2147483646 w 967"/>
                <a:gd name="T7" fmla="*/ 2147483646 h 1760"/>
                <a:gd name="T8" fmla="*/ 2147483646 w 967"/>
                <a:gd name="T9" fmla="*/ 2147483646 h 1760"/>
                <a:gd name="T10" fmla="*/ 2147483646 w 967"/>
                <a:gd name="T11" fmla="*/ 2147483646 h 1760"/>
                <a:gd name="T12" fmla="*/ 2147483646 w 967"/>
                <a:gd name="T13" fmla="*/ 2147483646 h 1760"/>
                <a:gd name="T14" fmla="*/ 2147483646 w 967"/>
                <a:gd name="T15" fmla="*/ 2147483646 h 1760"/>
                <a:gd name="T16" fmla="*/ 2147483646 w 967"/>
                <a:gd name="T17" fmla="*/ 2147483646 h 1760"/>
                <a:gd name="T18" fmla="*/ 2147483646 w 967"/>
                <a:gd name="T19" fmla="*/ 2147483646 h 1760"/>
                <a:gd name="T20" fmla="*/ 2147483646 w 967"/>
                <a:gd name="T21" fmla="*/ 2147483646 h 1760"/>
                <a:gd name="T22" fmla="*/ 2147483646 w 967"/>
                <a:gd name="T23" fmla="*/ 2147483646 h 1760"/>
                <a:gd name="T24" fmla="*/ 2147483646 w 967"/>
                <a:gd name="T25" fmla="*/ 2147483646 h 1760"/>
                <a:gd name="T26" fmla="*/ 2147483646 w 967"/>
                <a:gd name="T27" fmla="*/ 2147483646 h 1760"/>
                <a:gd name="T28" fmla="*/ 2147483646 w 967"/>
                <a:gd name="T29" fmla="*/ 2147483646 h 1760"/>
                <a:gd name="T30" fmla="*/ 0 w 967"/>
                <a:gd name="T31" fmla="*/ 2147483646 h 1760"/>
                <a:gd name="T32" fmla="*/ 0 w 967"/>
                <a:gd name="T33" fmla="*/ 2147483646 h 1760"/>
                <a:gd name="T34" fmla="*/ 2147483646 w 967"/>
                <a:gd name="T35" fmla="*/ 0 h 1760"/>
                <a:gd name="T36" fmla="*/ 2147483646 w 967"/>
                <a:gd name="T37" fmla="*/ 0 h 1760"/>
                <a:gd name="T38" fmla="*/ 2147483646 w 967"/>
                <a:gd name="T39" fmla="*/ 2147483646 h 1760"/>
                <a:gd name="T40" fmla="*/ 2147483646 w 967"/>
                <a:gd name="T41" fmla="*/ 2147483646 h 1760"/>
                <a:gd name="T42" fmla="*/ 2147483646 w 967"/>
                <a:gd name="T43" fmla="*/ 2147483646 h 17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7"/>
                <a:gd name="T67" fmla="*/ 0 h 1760"/>
                <a:gd name="T68" fmla="*/ 967 w 967"/>
                <a:gd name="T69" fmla="*/ 1760 h 17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7" h="1760">
                  <a:moveTo>
                    <a:pt x="854" y="1760"/>
                  </a:moveTo>
                  <a:lnTo>
                    <a:pt x="854" y="1760"/>
                  </a:lnTo>
                  <a:lnTo>
                    <a:pt x="585" y="1760"/>
                  </a:lnTo>
                  <a:lnTo>
                    <a:pt x="585" y="1693"/>
                  </a:lnTo>
                  <a:lnTo>
                    <a:pt x="854" y="1693"/>
                  </a:lnTo>
                  <a:cubicBezTo>
                    <a:pt x="879" y="1693"/>
                    <a:pt x="900" y="1672"/>
                    <a:pt x="900" y="1647"/>
                  </a:cubicBezTo>
                  <a:lnTo>
                    <a:pt x="900" y="113"/>
                  </a:lnTo>
                  <a:cubicBezTo>
                    <a:pt x="900" y="88"/>
                    <a:pt x="879" y="67"/>
                    <a:pt x="854" y="67"/>
                  </a:cubicBezTo>
                  <a:lnTo>
                    <a:pt x="113" y="67"/>
                  </a:lnTo>
                  <a:cubicBezTo>
                    <a:pt x="88" y="67"/>
                    <a:pt x="67" y="88"/>
                    <a:pt x="67" y="113"/>
                  </a:cubicBezTo>
                  <a:lnTo>
                    <a:pt x="67" y="1647"/>
                  </a:lnTo>
                  <a:cubicBezTo>
                    <a:pt x="67" y="1672"/>
                    <a:pt x="88" y="1693"/>
                    <a:pt x="113" y="1693"/>
                  </a:cubicBezTo>
                  <a:lnTo>
                    <a:pt x="385" y="1693"/>
                  </a:lnTo>
                  <a:lnTo>
                    <a:pt x="385" y="1760"/>
                  </a:lnTo>
                  <a:lnTo>
                    <a:pt x="113" y="1760"/>
                  </a:lnTo>
                  <a:cubicBezTo>
                    <a:pt x="51" y="1760"/>
                    <a:pt x="0" y="1709"/>
                    <a:pt x="0" y="1647"/>
                  </a:cubicBezTo>
                  <a:lnTo>
                    <a:pt x="0" y="113"/>
                  </a:lnTo>
                  <a:cubicBezTo>
                    <a:pt x="0" y="51"/>
                    <a:pt x="51" y="0"/>
                    <a:pt x="113" y="0"/>
                  </a:cubicBezTo>
                  <a:lnTo>
                    <a:pt x="854" y="0"/>
                  </a:lnTo>
                  <a:cubicBezTo>
                    <a:pt x="916" y="0"/>
                    <a:pt x="967" y="51"/>
                    <a:pt x="967" y="113"/>
                  </a:cubicBezTo>
                  <a:lnTo>
                    <a:pt x="967" y="1647"/>
                  </a:lnTo>
                  <a:cubicBezTo>
                    <a:pt x="967" y="1709"/>
                    <a:pt x="916" y="1760"/>
                    <a:pt x="854" y="176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05"/>
            <p:cNvSpPr>
              <a:spLocks noEditPoints="1"/>
            </p:cNvSpPr>
            <p:nvPr/>
          </p:nvSpPr>
          <p:spPr bwMode="gray">
            <a:xfrm>
              <a:off x="798513" y="3886201"/>
              <a:ext cx="263525" cy="120650"/>
            </a:xfrm>
            <a:custGeom>
              <a:avLst/>
              <a:gdLst>
                <a:gd name="T0" fmla="*/ 2147483646 w 629"/>
                <a:gd name="T1" fmla="*/ 2147483646 h 290"/>
                <a:gd name="T2" fmla="*/ 2147483646 w 629"/>
                <a:gd name="T3" fmla="*/ 2147483646 h 290"/>
                <a:gd name="T4" fmla="*/ 2147483646 w 629"/>
                <a:gd name="T5" fmla="*/ 2147483646 h 290"/>
                <a:gd name="T6" fmla="*/ 2147483646 w 629"/>
                <a:gd name="T7" fmla="*/ 2147483646 h 290"/>
                <a:gd name="T8" fmla="*/ 2147483646 w 629"/>
                <a:gd name="T9" fmla="*/ 2147483646 h 290"/>
                <a:gd name="T10" fmla="*/ 2147483646 w 629"/>
                <a:gd name="T11" fmla="*/ 2147483646 h 290"/>
                <a:gd name="T12" fmla="*/ 2147483646 w 629"/>
                <a:gd name="T13" fmla="*/ 2147483646 h 290"/>
                <a:gd name="T14" fmla="*/ 2147483646 w 629"/>
                <a:gd name="T15" fmla="*/ 2147483646 h 290"/>
                <a:gd name="T16" fmla="*/ 0 w 629"/>
                <a:gd name="T17" fmla="*/ 2147483646 h 290"/>
                <a:gd name="T18" fmla="*/ 0 w 629"/>
                <a:gd name="T19" fmla="*/ 0 h 290"/>
                <a:gd name="T20" fmla="*/ 2147483646 w 629"/>
                <a:gd name="T21" fmla="*/ 0 h 290"/>
                <a:gd name="T22" fmla="*/ 2147483646 w 629"/>
                <a:gd name="T23" fmla="*/ 2147483646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290"/>
                <a:gd name="T38" fmla="*/ 629 w 629"/>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290">
                  <a:moveTo>
                    <a:pt x="40" y="250"/>
                  </a:moveTo>
                  <a:lnTo>
                    <a:pt x="40" y="250"/>
                  </a:lnTo>
                  <a:lnTo>
                    <a:pt x="589" y="250"/>
                  </a:lnTo>
                  <a:lnTo>
                    <a:pt x="589" y="40"/>
                  </a:lnTo>
                  <a:lnTo>
                    <a:pt x="40" y="40"/>
                  </a:lnTo>
                  <a:lnTo>
                    <a:pt x="40" y="250"/>
                  </a:lnTo>
                  <a:close/>
                  <a:moveTo>
                    <a:pt x="629" y="290"/>
                  </a:moveTo>
                  <a:lnTo>
                    <a:pt x="629" y="290"/>
                  </a:lnTo>
                  <a:lnTo>
                    <a:pt x="0" y="290"/>
                  </a:lnTo>
                  <a:lnTo>
                    <a:pt x="0" y="0"/>
                  </a:lnTo>
                  <a:lnTo>
                    <a:pt x="629" y="0"/>
                  </a:lnTo>
                  <a:lnTo>
                    <a:pt x="629" y="29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06"/>
            <p:cNvSpPr>
              <a:spLocks noEditPoints="1"/>
            </p:cNvSpPr>
            <p:nvPr/>
          </p:nvSpPr>
          <p:spPr bwMode="gray">
            <a:xfrm>
              <a:off x="798513" y="4043363"/>
              <a:ext cx="263525" cy="122238"/>
            </a:xfrm>
            <a:custGeom>
              <a:avLst/>
              <a:gdLst>
                <a:gd name="T0" fmla="*/ 2147483646 w 629"/>
                <a:gd name="T1" fmla="*/ 2147483646 h 290"/>
                <a:gd name="T2" fmla="*/ 2147483646 w 629"/>
                <a:gd name="T3" fmla="*/ 2147483646 h 290"/>
                <a:gd name="T4" fmla="*/ 2147483646 w 629"/>
                <a:gd name="T5" fmla="*/ 2147483646 h 290"/>
                <a:gd name="T6" fmla="*/ 2147483646 w 629"/>
                <a:gd name="T7" fmla="*/ 2147483646 h 290"/>
                <a:gd name="T8" fmla="*/ 2147483646 w 629"/>
                <a:gd name="T9" fmla="*/ 2147483646 h 290"/>
                <a:gd name="T10" fmla="*/ 2147483646 w 629"/>
                <a:gd name="T11" fmla="*/ 2147483646 h 290"/>
                <a:gd name="T12" fmla="*/ 2147483646 w 629"/>
                <a:gd name="T13" fmla="*/ 2147483646 h 290"/>
                <a:gd name="T14" fmla="*/ 2147483646 w 629"/>
                <a:gd name="T15" fmla="*/ 2147483646 h 290"/>
                <a:gd name="T16" fmla="*/ 0 w 629"/>
                <a:gd name="T17" fmla="*/ 2147483646 h 290"/>
                <a:gd name="T18" fmla="*/ 0 w 629"/>
                <a:gd name="T19" fmla="*/ 0 h 290"/>
                <a:gd name="T20" fmla="*/ 2147483646 w 629"/>
                <a:gd name="T21" fmla="*/ 0 h 290"/>
                <a:gd name="T22" fmla="*/ 2147483646 w 629"/>
                <a:gd name="T23" fmla="*/ 2147483646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290"/>
                <a:gd name="T38" fmla="*/ 629 w 629"/>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290">
                  <a:moveTo>
                    <a:pt x="40" y="250"/>
                  </a:moveTo>
                  <a:lnTo>
                    <a:pt x="40" y="250"/>
                  </a:lnTo>
                  <a:lnTo>
                    <a:pt x="589" y="250"/>
                  </a:lnTo>
                  <a:lnTo>
                    <a:pt x="589" y="40"/>
                  </a:lnTo>
                  <a:lnTo>
                    <a:pt x="40" y="40"/>
                  </a:lnTo>
                  <a:lnTo>
                    <a:pt x="40" y="250"/>
                  </a:lnTo>
                  <a:close/>
                  <a:moveTo>
                    <a:pt x="629" y="290"/>
                  </a:moveTo>
                  <a:lnTo>
                    <a:pt x="629" y="290"/>
                  </a:lnTo>
                  <a:lnTo>
                    <a:pt x="0" y="290"/>
                  </a:lnTo>
                  <a:lnTo>
                    <a:pt x="0" y="0"/>
                  </a:lnTo>
                  <a:lnTo>
                    <a:pt x="629" y="0"/>
                  </a:lnTo>
                  <a:lnTo>
                    <a:pt x="629" y="29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07"/>
            <p:cNvSpPr>
              <a:spLocks/>
            </p:cNvSpPr>
            <p:nvPr/>
          </p:nvSpPr>
          <p:spPr bwMode="gray">
            <a:xfrm>
              <a:off x="996950" y="4202113"/>
              <a:ext cx="57150" cy="33338"/>
            </a:xfrm>
            <a:custGeom>
              <a:avLst/>
              <a:gdLst>
                <a:gd name="T0" fmla="*/ 0 w 136"/>
                <a:gd name="T1" fmla="*/ 2147483646 h 79"/>
                <a:gd name="T2" fmla="*/ 0 w 136"/>
                <a:gd name="T3" fmla="*/ 2147483646 h 79"/>
                <a:gd name="T4" fmla="*/ 2147483646 w 136"/>
                <a:gd name="T5" fmla="*/ 2147483646 h 79"/>
                <a:gd name="T6" fmla="*/ 2147483646 w 136"/>
                <a:gd name="T7" fmla="*/ 0 h 79"/>
                <a:gd name="T8" fmla="*/ 0 w 136"/>
                <a:gd name="T9" fmla="*/ 0 h 79"/>
                <a:gd name="T10" fmla="*/ 0 w 136"/>
                <a:gd name="T11" fmla="*/ 2147483646 h 79"/>
                <a:gd name="T12" fmla="*/ 0 60000 65536"/>
                <a:gd name="T13" fmla="*/ 0 60000 65536"/>
                <a:gd name="T14" fmla="*/ 0 60000 65536"/>
                <a:gd name="T15" fmla="*/ 0 60000 65536"/>
                <a:gd name="T16" fmla="*/ 0 60000 65536"/>
                <a:gd name="T17" fmla="*/ 0 60000 65536"/>
                <a:gd name="T18" fmla="*/ 0 w 136"/>
                <a:gd name="T19" fmla="*/ 0 h 79"/>
                <a:gd name="T20" fmla="*/ 136 w 13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136" h="79">
                  <a:moveTo>
                    <a:pt x="0" y="79"/>
                  </a:moveTo>
                  <a:lnTo>
                    <a:pt x="0" y="79"/>
                  </a:lnTo>
                  <a:lnTo>
                    <a:pt x="136" y="79"/>
                  </a:lnTo>
                  <a:lnTo>
                    <a:pt x="136" y="0"/>
                  </a:lnTo>
                  <a:lnTo>
                    <a:pt x="0" y="0"/>
                  </a:lnTo>
                  <a:lnTo>
                    <a:pt x="0" y="7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08"/>
            <p:cNvSpPr>
              <a:spLocks/>
            </p:cNvSpPr>
            <p:nvPr/>
          </p:nvSpPr>
          <p:spPr bwMode="gray">
            <a:xfrm>
              <a:off x="996950" y="4256088"/>
              <a:ext cx="57150" cy="33338"/>
            </a:xfrm>
            <a:custGeom>
              <a:avLst/>
              <a:gdLst>
                <a:gd name="T0" fmla="*/ 0 w 136"/>
                <a:gd name="T1" fmla="*/ 2147483646 h 79"/>
                <a:gd name="T2" fmla="*/ 0 w 136"/>
                <a:gd name="T3" fmla="*/ 2147483646 h 79"/>
                <a:gd name="T4" fmla="*/ 2147483646 w 136"/>
                <a:gd name="T5" fmla="*/ 2147483646 h 79"/>
                <a:gd name="T6" fmla="*/ 2147483646 w 136"/>
                <a:gd name="T7" fmla="*/ 0 h 79"/>
                <a:gd name="T8" fmla="*/ 0 w 136"/>
                <a:gd name="T9" fmla="*/ 0 h 79"/>
                <a:gd name="T10" fmla="*/ 0 w 136"/>
                <a:gd name="T11" fmla="*/ 2147483646 h 79"/>
                <a:gd name="T12" fmla="*/ 0 60000 65536"/>
                <a:gd name="T13" fmla="*/ 0 60000 65536"/>
                <a:gd name="T14" fmla="*/ 0 60000 65536"/>
                <a:gd name="T15" fmla="*/ 0 60000 65536"/>
                <a:gd name="T16" fmla="*/ 0 60000 65536"/>
                <a:gd name="T17" fmla="*/ 0 60000 65536"/>
                <a:gd name="T18" fmla="*/ 0 w 136"/>
                <a:gd name="T19" fmla="*/ 0 h 79"/>
                <a:gd name="T20" fmla="*/ 136 w 13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136" h="79">
                  <a:moveTo>
                    <a:pt x="0" y="79"/>
                  </a:moveTo>
                  <a:lnTo>
                    <a:pt x="0" y="79"/>
                  </a:lnTo>
                  <a:lnTo>
                    <a:pt x="136" y="79"/>
                  </a:lnTo>
                  <a:lnTo>
                    <a:pt x="136" y="0"/>
                  </a:lnTo>
                  <a:lnTo>
                    <a:pt x="0" y="0"/>
                  </a:lnTo>
                  <a:lnTo>
                    <a:pt x="0" y="7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09"/>
            <p:cNvSpPr>
              <a:spLocks/>
            </p:cNvSpPr>
            <p:nvPr/>
          </p:nvSpPr>
          <p:spPr bwMode="gray">
            <a:xfrm>
              <a:off x="857250" y="4470401"/>
              <a:ext cx="57150"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10"/>
            <p:cNvSpPr>
              <a:spLocks/>
            </p:cNvSpPr>
            <p:nvPr/>
          </p:nvSpPr>
          <p:spPr bwMode="gray">
            <a:xfrm>
              <a:off x="946150" y="4470401"/>
              <a:ext cx="57150"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defTabSz="480101" fontAlgn="ctr" hangingPunct="0">
                <a:defRPr/>
              </a:pPr>
              <a:endParaRPr lang="en-US" altLang="zh-CN" sz="11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梯形 49">
            <a:extLst>
              <a:ext uri="{FF2B5EF4-FFF2-40B4-BE49-F238E27FC236}">
                <a16:creationId xmlns:a16="http://schemas.microsoft.com/office/drawing/2014/main" xmlns="" id="{73D526C0-27A2-471E-81D8-54A72C2EAB46}"/>
              </a:ext>
            </a:extLst>
          </p:cNvPr>
          <p:cNvSpPr/>
          <p:nvPr/>
        </p:nvSpPr>
        <p:spPr bwMode="gray">
          <a:xfrm>
            <a:off x="6460851" y="5187165"/>
            <a:ext cx="3668864"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1" name="直接箭头连接符 50">
            <a:extLst>
              <a:ext uri="{FF2B5EF4-FFF2-40B4-BE49-F238E27FC236}">
                <a16:creationId xmlns:a16="http://schemas.microsoft.com/office/drawing/2014/main" xmlns="" id="{02392EC6-E37F-4C27-B041-3554F908B9A5}"/>
              </a:ext>
            </a:extLst>
          </p:cNvPr>
          <p:cNvCxnSpPr/>
          <p:nvPr/>
        </p:nvCxnSpPr>
        <p:spPr bwMode="gray">
          <a:xfrm flipH="1">
            <a:off x="7381509" y="5546536"/>
            <a:ext cx="1907737" cy="0"/>
          </a:xfrm>
          <a:prstGeom prst="straightConnector1">
            <a:avLst/>
          </a:prstGeom>
          <a:ln w="12700">
            <a:gradFill flip="none" rotWithShape="1">
              <a:gsLst>
                <a:gs pos="100000">
                  <a:srgbClr val="A9A9A9">
                    <a:alpha val="0"/>
                  </a:srgbClr>
                </a:gs>
                <a:gs pos="0">
                  <a:srgbClr val="A9A9A9">
                    <a:alpha val="0"/>
                  </a:srgbClr>
                </a:gs>
                <a:gs pos="50000">
                  <a:srgbClr val="A9A9A9"/>
                </a:gs>
              </a:gsLst>
              <a:lin ang="10800000" scaled="1"/>
              <a:tileRect/>
            </a:gradFill>
            <a:miter lim="400000"/>
            <a:headEnd type="none" w="med" len="med"/>
            <a:tailEnd type="non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箭头连接符 51">
            <a:extLst>
              <a:ext uri="{FF2B5EF4-FFF2-40B4-BE49-F238E27FC236}">
                <a16:creationId xmlns:a16="http://schemas.microsoft.com/office/drawing/2014/main" xmlns="" id="{9933CD24-0DCB-4EEA-99F2-5700B6B26AFD}"/>
              </a:ext>
            </a:extLst>
          </p:cNvPr>
          <p:cNvCxnSpPr/>
          <p:nvPr/>
        </p:nvCxnSpPr>
        <p:spPr bwMode="gray">
          <a:xfrm flipH="1">
            <a:off x="2620631" y="5543844"/>
            <a:ext cx="1907737" cy="0"/>
          </a:xfrm>
          <a:prstGeom prst="straightConnector1">
            <a:avLst/>
          </a:prstGeom>
          <a:ln w="12700">
            <a:gradFill flip="none" rotWithShape="1">
              <a:gsLst>
                <a:gs pos="100000">
                  <a:srgbClr val="A9A9A9">
                    <a:alpha val="0"/>
                  </a:srgbClr>
                </a:gs>
                <a:gs pos="0">
                  <a:srgbClr val="A9A9A9">
                    <a:alpha val="0"/>
                  </a:srgbClr>
                </a:gs>
                <a:gs pos="50000">
                  <a:srgbClr val="A9A9A9"/>
                </a:gs>
              </a:gsLst>
              <a:lin ang="10800000" scaled="1"/>
              <a:tileRect/>
            </a:gradFill>
            <a:miter lim="400000"/>
            <a:headEnd type="none" w="med" len="med"/>
            <a:tailEnd type="non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梯形 52">
            <a:extLst>
              <a:ext uri="{FF2B5EF4-FFF2-40B4-BE49-F238E27FC236}">
                <a16:creationId xmlns:a16="http://schemas.microsoft.com/office/drawing/2014/main" xmlns="" id="{DB2A056D-4F1A-43D3-B96A-F049EEC458F0}"/>
              </a:ext>
            </a:extLst>
          </p:cNvPr>
          <p:cNvSpPr/>
          <p:nvPr/>
        </p:nvSpPr>
        <p:spPr bwMode="gray">
          <a:xfrm>
            <a:off x="4361687" y="2394112"/>
            <a:ext cx="3270009" cy="201962"/>
          </a:xfrm>
          <a:prstGeom prst="trapezoid">
            <a:avLst>
              <a:gd name="adj" fmla="val 244483"/>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4" name="直接箭头连接符 53">
            <a:extLst>
              <a:ext uri="{FF2B5EF4-FFF2-40B4-BE49-F238E27FC236}">
                <a16:creationId xmlns:a16="http://schemas.microsoft.com/office/drawing/2014/main" xmlns="" id="{7E639412-A1B9-4FC9-AFB5-9FC3767FBA43}"/>
              </a:ext>
            </a:extLst>
          </p:cNvPr>
          <p:cNvCxnSpPr/>
          <p:nvPr/>
        </p:nvCxnSpPr>
        <p:spPr bwMode="gray">
          <a:xfrm flipH="1">
            <a:off x="5035491" y="2596074"/>
            <a:ext cx="1907737" cy="0"/>
          </a:xfrm>
          <a:prstGeom prst="straightConnector1">
            <a:avLst/>
          </a:prstGeom>
          <a:ln w="12700">
            <a:gradFill flip="none" rotWithShape="1">
              <a:gsLst>
                <a:gs pos="100000">
                  <a:srgbClr val="A9A9A9">
                    <a:alpha val="0"/>
                  </a:srgbClr>
                </a:gs>
                <a:gs pos="0">
                  <a:srgbClr val="A9A9A9">
                    <a:alpha val="0"/>
                  </a:srgbClr>
                </a:gs>
                <a:gs pos="50000">
                  <a:srgbClr val="A9A9A9"/>
                </a:gs>
              </a:gsLst>
              <a:lin ang="10800000" scaled="1"/>
              <a:tileRect/>
            </a:gradFill>
            <a:miter lim="400000"/>
            <a:headEnd type="none" w="med" len="med"/>
            <a:tailEnd type="non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文本框 54">
            <a:extLst>
              <a:ext uri="{FF2B5EF4-FFF2-40B4-BE49-F238E27FC236}">
                <a16:creationId xmlns:a16="http://schemas.microsoft.com/office/drawing/2014/main" xmlns="" id="{4CD5B228-D3F4-44CB-8896-D476F2247CEC}"/>
              </a:ext>
            </a:extLst>
          </p:cNvPr>
          <p:cNvSpPr txBox="1"/>
          <p:nvPr/>
        </p:nvSpPr>
        <p:spPr bwMode="gray">
          <a:xfrm>
            <a:off x="4589694" y="2668519"/>
            <a:ext cx="2670603" cy="369332"/>
          </a:xfrm>
          <a:prstGeom prst="rect">
            <a:avLst/>
          </a:prstGeom>
          <a:noFill/>
        </p:spPr>
        <p:txBody>
          <a:bodyPr wrap="none" lIns="0" tIns="0" rIns="0" bIns="0" rtlCol="0">
            <a:spAutoFit/>
          </a:bodyPr>
          <a:lstStyle/>
          <a:p>
            <a:pPr algn="ctr" defTabSz="960120" fontAlgn="ctr" hangingPunct="0">
              <a:defRPr/>
            </a:pPr>
            <a:r>
              <a:rPr lang="en-US" sz="2400" b="1" dirty="0" smtClean="0">
                <a:latin typeface="Huawei Sans" panose="020C0503030203020204" pitchFamily="34" charset="0"/>
              </a:rPr>
              <a:t>Computing power</a:t>
            </a:r>
            <a:endParaRPr lang="en-US" sz="2400" b="1" dirty="0">
              <a:latin typeface="Huawei Sans" panose="020C0503030203020204" pitchFamily="34" charset="0"/>
            </a:endParaRPr>
          </a:p>
        </p:txBody>
      </p:sp>
      <p:sp>
        <p:nvSpPr>
          <p:cNvPr id="57" name="文本框 56">
            <a:extLst>
              <a:ext uri="{FF2B5EF4-FFF2-40B4-BE49-F238E27FC236}">
                <a16:creationId xmlns:a16="http://schemas.microsoft.com/office/drawing/2014/main" xmlns="" id="{8BE55600-8C97-446A-8FCB-BFF8A1A4E3DC}"/>
              </a:ext>
            </a:extLst>
          </p:cNvPr>
          <p:cNvSpPr txBox="1"/>
          <p:nvPr/>
        </p:nvSpPr>
        <p:spPr bwMode="gray">
          <a:xfrm>
            <a:off x="3012568" y="5683324"/>
            <a:ext cx="1003480" cy="246221"/>
          </a:xfrm>
          <a:prstGeom prst="rect">
            <a:avLst/>
          </a:prstGeom>
          <a:noFill/>
        </p:spPr>
        <p:txBody>
          <a:bodyPr wrap="none" lIns="0" tIns="0" rIns="0" bIns="0" rtlCol="0">
            <a:spAutoFit/>
          </a:bodyPr>
          <a:lstStyle/>
          <a:p>
            <a:pPr algn="ctr" defTabSz="960120" fontAlgn="ctr" hangingPunct="0">
              <a:defRPr/>
            </a:pPr>
            <a:r>
              <a:rPr lang="en-US" sz="1600" b="1" dirty="0" smtClean="0">
                <a:latin typeface="Huawei Sans" panose="020C0503030203020204" pitchFamily="34" charset="0"/>
              </a:rPr>
              <a:t>Enterprise</a:t>
            </a:r>
            <a:endParaRPr lang="en-US" sz="1600" b="1" dirty="0">
              <a:latin typeface="Huawei Sans" panose="020C0503030203020204" pitchFamily="34" charset="0"/>
            </a:endParaRPr>
          </a:p>
        </p:txBody>
      </p:sp>
      <p:sp>
        <p:nvSpPr>
          <p:cNvPr id="59" name="文本框 58">
            <a:extLst>
              <a:ext uri="{FF2B5EF4-FFF2-40B4-BE49-F238E27FC236}">
                <a16:creationId xmlns:a16="http://schemas.microsoft.com/office/drawing/2014/main" xmlns="" id="{14492AC5-C6C2-4ABE-A249-2B7DF27CFD68}"/>
              </a:ext>
            </a:extLst>
          </p:cNvPr>
          <p:cNvSpPr txBox="1"/>
          <p:nvPr/>
        </p:nvSpPr>
        <p:spPr bwMode="gray">
          <a:xfrm>
            <a:off x="7858581" y="5683324"/>
            <a:ext cx="982640" cy="246221"/>
          </a:xfrm>
          <a:prstGeom prst="rect">
            <a:avLst/>
          </a:prstGeom>
          <a:noFill/>
        </p:spPr>
        <p:txBody>
          <a:bodyPr wrap="none" lIns="0" tIns="0" rIns="0" bIns="0" rtlCol="0">
            <a:spAutoFit/>
          </a:bodyPr>
          <a:lstStyle/>
          <a:p>
            <a:pPr algn="ctr" defTabSz="960120" fontAlgn="ctr" hangingPunct="0">
              <a:defRPr/>
            </a:pPr>
            <a:r>
              <a:rPr lang="en-US" sz="1600" b="1" dirty="0" smtClean="0">
                <a:latin typeface="Huawei Sans" panose="020C0503030203020204" pitchFamily="34" charset="0"/>
              </a:rPr>
              <a:t>Individual</a:t>
            </a:r>
            <a:endParaRPr lang="en-US" sz="1600" b="1" dirty="0">
              <a:latin typeface="Huawei Sans" panose="020C0503030203020204" pitchFamily="34" charset="0"/>
            </a:endParaRPr>
          </a:p>
        </p:txBody>
      </p:sp>
      <p:sp>
        <p:nvSpPr>
          <p:cNvPr id="61" name="文本框 60"/>
          <p:cNvSpPr txBox="1"/>
          <p:nvPr/>
        </p:nvSpPr>
        <p:spPr bwMode="gray">
          <a:xfrm>
            <a:off x="5907101" y="3512780"/>
            <a:ext cx="3680495" cy="276999"/>
          </a:xfrm>
          <a:prstGeom prst="rect">
            <a:avLst/>
          </a:prstGeom>
          <a:noFill/>
        </p:spPr>
        <p:txBody>
          <a:bodyPr wrap="none" lIns="0" tIns="0" rIns="0" bIns="0" rtlCol="0">
            <a:spAutoFit/>
          </a:bodyPr>
          <a:lstStyle/>
          <a:p>
            <a:pPr algn="ctr" defTabSz="480101" fontAlgn="ctr" hangingPunct="0">
              <a:defRPr/>
            </a:pPr>
            <a:r>
              <a:rPr lang="en-US" b="1" dirty="0" smtClean="0">
                <a:latin typeface="Huawei Sans" panose="020C0503030203020204" pitchFamily="34" charset="0"/>
              </a:rPr>
              <a:t>Carrier metro/backbone network</a:t>
            </a:r>
          </a:p>
        </p:txBody>
      </p:sp>
      <p:sp>
        <p:nvSpPr>
          <p:cNvPr id="74" name="梯形 73">
            <a:extLst>
              <a:ext uri="{FF2B5EF4-FFF2-40B4-BE49-F238E27FC236}">
                <a16:creationId xmlns:a16="http://schemas.microsoft.com/office/drawing/2014/main" xmlns="" id="{6385F1F8-55C1-43C3-807E-D66BA0CE0A6A}"/>
              </a:ext>
            </a:extLst>
          </p:cNvPr>
          <p:cNvSpPr/>
          <p:nvPr/>
        </p:nvSpPr>
        <p:spPr bwMode="gray">
          <a:xfrm>
            <a:off x="6460851" y="5217747"/>
            <a:ext cx="3668864"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5" name="梯形 74">
            <a:extLst>
              <a:ext uri="{FF2B5EF4-FFF2-40B4-BE49-F238E27FC236}">
                <a16:creationId xmlns:a16="http://schemas.microsoft.com/office/drawing/2014/main" xmlns="" id="{343F7553-38B3-4CAF-B479-F0EE2F78E193}"/>
              </a:ext>
            </a:extLst>
          </p:cNvPr>
          <p:cNvSpPr/>
          <p:nvPr/>
        </p:nvSpPr>
        <p:spPr bwMode="gray">
          <a:xfrm>
            <a:off x="4361687" y="2418205"/>
            <a:ext cx="3270009" cy="201962"/>
          </a:xfrm>
          <a:prstGeom prst="trapezoid">
            <a:avLst>
              <a:gd name="adj" fmla="val 244483"/>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6" name="文本框 75">
            <a:extLst>
              <a:ext uri="{FF2B5EF4-FFF2-40B4-BE49-F238E27FC236}">
                <a16:creationId xmlns:a16="http://schemas.microsoft.com/office/drawing/2014/main" xmlns="" id="{58621F22-08FD-4080-980E-D055DEE95C84}"/>
              </a:ext>
            </a:extLst>
          </p:cNvPr>
          <p:cNvSpPr txBox="1"/>
          <p:nvPr/>
        </p:nvSpPr>
        <p:spPr bwMode="gray">
          <a:xfrm>
            <a:off x="10085840" y="4176080"/>
            <a:ext cx="1545708" cy="276999"/>
          </a:xfrm>
          <a:prstGeom prst="rect">
            <a:avLst/>
          </a:prstGeom>
          <a:noFill/>
        </p:spPr>
        <p:txBody>
          <a:bodyPr wrap="square" lIns="0" tIns="0" rIns="0" bIns="0" rtlCol="0">
            <a:spAutoFit/>
          </a:bodyPr>
          <a:lstStyle/>
          <a:p>
            <a:pPr algn="ctr" defTabSz="960010" fontAlgn="ctr" hangingPunct="0">
              <a:defRPr/>
            </a:pPr>
            <a:r>
              <a:rPr lang="en-US" b="1" dirty="0" smtClean="0">
                <a:latin typeface="Huawei Sans" panose="020C0503030203020204" pitchFamily="34" charset="0"/>
              </a:rPr>
              <a:t>O&amp;M</a:t>
            </a:r>
          </a:p>
        </p:txBody>
      </p:sp>
      <p:sp>
        <p:nvSpPr>
          <p:cNvPr id="77" name="文本框 76">
            <a:extLst>
              <a:ext uri="{FF2B5EF4-FFF2-40B4-BE49-F238E27FC236}">
                <a16:creationId xmlns:a16="http://schemas.microsoft.com/office/drawing/2014/main" xmlns="" id="{6642AFDD-C7BB-4C20-A41D-6D1D25B32E85}"/>
              </a:ext>
            </a:extLst>
          </p:cNvPr>
          <p:cNvSpPr txBox="1"/>
          <p:nvPr/>
        </p:nvSpPr>
        <p:spPr bwMode="gray">
          <a:xfrm>
            <a:off x="505718" y="4088865"/>
            <a:ext cx="1718006" cy="451428"/>
          </a:xfrm>
          <a:prstGeom prst="rect">
            <a:avLst/>
          </a:prstGeom>
          <a:noFill/>
          <a:ln w="6350">
            <a:noFill/>
            <a:miter lim="400000"/>
          </a:ln>
        </p:spPr>
        <p:txBody>
          <a:bodyPr lIns="45028" tIns="45028" rIns="45028" bIns="45028" anchor="ctr"/>
          <a:lstStyle>
            <a:defPPr>
              <a:defRPr lang="en-US"/>
            </a:defPPr>
            <a:lvl1pPr algn="ctr" defTabSz="762635" fontAlgn="base" hangingPunct="0">
              <a:lnSpc>
                <a:spcPct val="130000"/>
              </a:lnSpc>
              <a:spcBef>
                <a:spcPct val="0"/>
              </a:spcBef>
              <a:spcAft>
                <a:spcPct val="0"/>
              </a:spcAft>
              <a:defRPr sz="800" kern="0">
                <a:solidFill>
                  <a:srgbClr val="FFFFFF"/>
                </a:solidFill>
                <a:latin typeface="Arial" panose="020B0503020204020204" pitchFamily="34" charset="-122"/>
                <a:ea typeface="微软雅黑" panose="020B0503020204020204" pitchFamily="34" charset="-122"/>
                <a:cs typeface="Arial" panose="020B0604020202020204" pitchFamily="34" charset="0"/>
              </a:defRPr>
            </a:lvl1pPr>
          </a:lstStyle>
          <a:p>
            <a:pPr defTabSz="960010" fontAlgn="ctr" hangingPunct="1">
              <a:lnSpc>
                <a:spcPct val="100000"/>
              </a:lnSpc>
              <a:spcBef>
                <a:spcPts val="0"/>
              </a:spcBef>
              <a:spcAft>
                <a:spcPts val="0"/>
              </a:spcAft>
            </a:pPr>
            <a:r>
              <a:rPr lang="en-US" sz="1800" b="1" dirty="0" smtClean="0">
                <a:solidFill>
                  <a:schemeClr val="tx1"/>
                </a:solidFill>
                <a:latin typeface="Huawei Sans" panose="020C0503030203020204" pitchFamily="34" charset="0"/>
              </a:rPr>
              <a:t>Security</a:t>
            </a:r>
          </a:p>
        </p:txBody>
      </p:sp>
      <p:sp>
        <p:nvSpPr>
          <p:cNvPr id="79" name="Freeform 6">
            <a:extLst>
              <a:ext uri="{FF2B5EF4-FFF2-40B4-BE49-F238E27FC236}">
                <a16:creationId xmlns:a16="http://schemas.microsoft.com/office/drawing/2014/main" xmlns="" id="{1FA6FAE7-5434-48B0-A83B-319778E67A5F}"/>
              </a:ext>
            </a:extLst>
          </p:cNvPr>
          <p:cNvSpPr>
            <a:spLocks/>
          </p:cNvSpPr>
          <p:nvPr/>
        </p:nvSpPr>
        <p:spPr bwMode="gray">
          <a:xfrm>
            <a:off x="4028816" y="2773591"/>
            <a:ext cx="498402" cy="284597"/>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adFill>
            <a:gsLst>
              <a:gs pos="1000">
                <a:srgbClr val="A9A9A9">
                  <a:alpha val="29000"/>
                </a:srgbClr>
              </a:gs>
              <a:gs pos="100000">
                <a:srgbClr val="A9A9A9">
                  <a:alpha val="0"/>
                </a:srgbClr>
              </a:gs>
            </a:gsLst>
            <a:lin ang="5400000" scaled="0"/>
          </a:gradFill>
          <a:ln w="6350">
            <a:gradFill>
              <a:gsLst>
                <a:gs pos="0">
                  <a:srgbClr val="A9A9A9">
                    <a:alpha val="75000"/>
                  </a:srgbClr>
                </a:gs>
                <a:gs pos="100000">
                  <a:srgbClr val="A9A9A9">
                    <a:alpha val="0"/>
                  </a:srgbClr>
                </a:gs>
              </a:gsLst>
              <a:lin ang="5400000" scaled="0"/>
            </a:gradFill>
            <a:miter lim="400000"/>
          </a:ln>
        </p:spPr>
        <p:txBody>
          <a:bodyPr lIns="45028" tIns="45028" rIns="45028" bIns="45028" anchor="ctr"/>
          <a:lstStyle/>
          <a:p>
            <a:pPr algn="ctr" defTabSz="1524965" fontAlgn="ctr" hangingPunct="0">
              <a:lnSpc>
                <a:spcPct val="130000"/>
              </a:lnSpc>
              <a:spcBef>
                <a:spcPct val="0"/>
              </a:spcBef>
              <a:spcAft>
                <a:spcPct val="0"/>
              </a:spcAft>
              <a:defRPr/>
            </a:pP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80" name="组合 174"/>
          <p:cNvGrpSpPr/>
          <p:nvPr/>
        </p:nvGrpSpPr>
        <p:grpSpPr bwMode="gray">
          <a:xfrm>
            <a:off x="2355650" y="4841382"/>
            <a:ext cx="256069" cy="187790"/>
            <a:chOff x="1949450" y="881063"/>
            <a:chExt cx="719138" cy="528638"/>
          </a:xfrm>
          <a:solidFill>
            <a:srgbClr val="A9A9A9">
              <a:lumMod val="95000"/>
            </a:srgbClr>
          </a:solidFill>
        </p:grpSpPr>
        <p:sp>
          <p:nvSpPr>
            <p:cNvPr id="81" name="Freeform 37"/>
            <p:cNvSpPr>
              <a:spLocks noEditPoints="1"/>
            </p:cNvSpPr>
            <p:nvPr/>
          </p:nvSpPr>
          <p:spPr bwMode="gray">
            <a:xfrm>
              <a:off x="2165350" y="881063"/>
              <a:ext cx="503238" cy="368300"/>
            </a:xfrm>
            <a:custGeom>
              <a:avLst/>
              <a:gdLst>
                <a:gd name="T0" fmla="*/ 2147483646 w 1200"/>
                <a:gd name="T1" fmla="*/ 2147483646 h 879"/>
                <a:gd name="T2" fmla="*/ 2147483646 w 1200"/>
                <a:gd name="T3" fmla="*/ 2147483646 h 879"/>
                <a:gd name="T4" fmla="*/ 2147483646 w 1200"/>
                <a:gd name="T5" fmla="*/ 2147483646 h 879"/>
                <a:gd name="T6" fmla="*/ 2147483646 w 1200"/>
                <a:gd name="T7" fmla="*/ 2147483646 h 879"/>
                <a:gd name="T8" fmla="*/ 2147483646 w 1200"/>
                <a:gd name="T9" fmla="*/ 2147483646 h 879"/>
                <a:gd name="T10" fmla="*/ 2147483646 w 1200"/>
                <a:gd name="T11" fmla="*/ 2147483646 h 879"/>
                <a:gd name="T12" fmla="*/ 2147483646 w 1200"/>
                <a:gd name="T13" fmla="*/ 2147483646 h 879"/>
                <a:gd name="T14" fmla="*/ 2147483646 w 1200"/>
                <a:gd name="T15" fmla="*/ 2147483646 h 879"/>
                <a:gd name="T16" fmla="*/ 2147483646 w 1200"/>
                <a:gd name="T17" fmla="*/ 2147483646 h 879"/>
                <a:gd name="T18" fmla="*/ 2147483646 w 1200"/>
                <a:gd name="T19" fmla="*/ 2147483646 h 879"/>
                <a:gd name="T20" fmla="*/ 2147483646 w 1200"/>
                <a:gd name="T21" fmla="*/ 0 h 879"/>
                <a:gd name="T22" fmla="*/ 2147483646 w 1200"/>
                <a:gd name="T23" fmla="*/ 0 h 879"/>
                <a:gd name="T24" fmla="*/ 2147483646 w 1200"/>
                <a:gd name="T25" fmla="*/ 0 h 879"/>
                <a:gd name="T26" fmla="*/ 0 w 1200"/>
                <a:gd name="T27" fmla="*/ 2147483646 h 879"/>
                <a:gd name="T28" fmla="*/ 0 w 1200"/>
                <a:gd name="T29" fmla="*/ 2147483646 h 879"/>
                <a:gd name="T30" fmla="*/ 2147483646 w 1200"/>
                <a:gd name="T31" fmla="*/ 2147483646 h 879"/>
                <a:gd name="T32" fmla="*/ 2147483646 w 1200"/>
                <a:gd name="T33" fmla="*/ 2147483646 h 879"/>
                <a:gd name="T34" fmla="*/ 2147483646 w 1200"/>
                <a:gd name="T35" fmla="*/ 2147483646 h 879"/>
                <a:gd name="T36" fmla="*/ 2147483646 w 1200"/>
                <a:gd name="T37" fmla="*/ 2147483646 h 879"/>
                <a:gd name="T38" fmla="*/ 2147483646 w 1200"/>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0"/>
                <a:gd name="T61" fmla="*/ 0 h 879"/>
                <a:gd name="T62" fmla="*/ 1200 w 1200"/>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0" h="879">
                  <a:moveTo>
                    <a:pt x="1133" y="788"/>
                  </a:moveTo>
                  <a:lnTo>
                    <a:pt x="1133" y="788"/>
                  </a:lnTo>
                  <a:cubicBezTo>
                    <a:pt x="1133" y="801"/>
                    <a:pt x="1122" y="813"/>
                    <a:pt x="1108" y="813"/>
                  </a:cubicBezTo>
                  <a:lnTo>
                    <a:pt x="92" y="813"/>
                  </a:lnTo>
                  <a:cubicBezTo>
                    <a:pt x="78" y="813"/>
                    <a:pt x="67" y="801"/>
                    <a:pt x="67" y="788"/>
                  </a:cubicBezTo>
                  <a:lnTo>
                    <a:pt x="67" y="92"/>
                  </a:lnTo>
                  <a:cubicBezTo>
                    <a:pt x="67" y="78"/>
                    <a:pt x="78" y="67"/>
                    <a:pt x="92" y="67"/>
                  </a:cubicBezTo>
                  <a:lnTo>
                    <a:pt x="1108" y="67"/>
                  </a:lnTo>
                  <a:cubicBezTo>
                    <a:pt x="1122" y="67"/>
                    <a:pt x="1133" y="78"/>
                    <a:pt x="1133" y="92"/>
                  </a:cubicBezTo>
                  <a:lnTo>
                    <a:pt x="1133" y="788"/>
                  </a:lnTo>
                  <a:close/>
                  <a:moveTo>
                    <a:pt x="1108" y="0"/>
                  </a:moveTo>
                  <a:lnTo>
                    <a:pt x="1108" y="0"/>
                  </a:lnTo>
                  <a:lnTo>
                    <a:pt x="92" y="0"/>
                  </a:lnTo>
                  <a:cubicBezTo>
                    <a:pt x="42" y="0"/>
                    <a:pt x="0" y="41"/>
                    <a:pt x="0" y="92"/>
                  </a:cubicBezTo>
                  <a:lnTo>
                    <a:pt x="0" y="788"/>
                  </a:lnTo>
                  <a:cubicBezTo>
                    <a:pt x="0" y="838"/>
                    <a:pt x="42" y="879"/>
                    <a:pt x="92" y="879"/>
                  </a:cubicBezTo>
                  <a:lnTo>
                    <a:pt x="1108" y="879"/>
                  </a:lnTo>
                  <a:cubicBezTo>
                    <a:pt x="1159" y="879"/>
                    <a:pt x="1200" y="838"/>
                    <a:pt x="1200" y="788"/>
                  </a:cubicBezTo>
                  <a:lnTo>
                    <a:pt x="1200" y="92"/>
                  </a:lnTo>
                  <a:cubicBezTo>
                    <a:pt x="1200" y="41"/>
                    <a:pt x="1159" y="0"/>
                    <a:pt x="1108"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2" name="Freeform 38"/>
            <p:cNvSpPr/>
            <p:nvPr/>
          </p:nvSpPr>
          <p:spPr bwMode="gray">
            <a:xfrm>
              <a:off x="2336800" y="1265238"/>
              <a:ext cx="161925" cy="26988"/>
            </a:xfrm>
            <a:custGeom>
              <a:avLst/>
              <a:gdLst>
                <a:gd name="T0" fmla="*/ 2147483646 w 385"/>
                <a:gd name="T1" fmla="*/ 2147483646 h 67"/>
                <a:gd name="T2" fmla="*/ 2147483646 w 385"/>
                <a:gd name="T3" fmla="*/ 2147483646 h 67"/>
                <a:gd name="T4" fmla="*/ 2147483646 w 385"/>
                <a:gd name="T5" fmla="*/ 2147483646 h 67"/>
                <a:gd name="T6" fmla="*/ 2147483646 w 385"/>
                <a:gd name="T7" fmla="*/ 0 h 67"/>
                <a:gd name="T8" fmla="*/ 2147483646 w 385"/>
                <a:gd name="T9" fmla="*/ 0 h 67"/>
                <a:gd name="T10" fmla="*/ 0 w 385"/>
                <a:gd name="T11" fmla="*/ 2147483646 h 67"/>
                <a:gd name="T12" fmla="*/ 2147483646 w 385"/>
                <a:gd name="T13" fmla="*/ 2147483646 h 67"/>
                <a:gd name="T14" fmla="*/ 2147483646 w 38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7"/>
                <a:gd name="T26" fmla="*/ 385 w 38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7">
                  <a:moveTo>
                    <a:pt x="351" y="67"/>
                  </a:moveTo>
                  <a:lnTo>
                    <a:pt x="351" y="67"/>
                  </a:lnTo>
                  <a:cubicBezTo>
                    <a:pt x="370" y="67"/>
                    <a:pt x="385" y="52"/>
                    <a:pt x="385" y="33"/>
                  </a:cubicBezTo>
                  <a:cubicBezTo>
                    <a:pt x="385" y="15"/>
                    <a:pt x="370" y="0"/>
                    <a:pt x="351" y="0"/>
                  </a:cubicBezTo>
                  <a:lnTo>
                    <a:pt x="33" y="0"/>
                  </a:lnTo>
                  <a:cubicBezTo>
                    <a:pt x="15" y="0"/>
                    <a:pt x="0" y="15"/>
                    <a:pt x="0" y="33"/>
                  </a:cubicBezTo>
                  <a:cubicBezTo>
                    <a:pt x="0" y="52"/>
                    <a:pt x="15" y="67"/>
                    <a:pt x="33" y="67"/>
                  </a:cubicBezTo>
                  <a:lnTo>
                    <a:pt x="351" y="67"/>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3" name="Freeform 39"/>
            <p:cNvSpPr>
              <a:spLocks noEditPoints="1"/>
            </p:cNvSpPr>
            <p:nvPr/>
          </p:nvSpPr>
          <p:spPr bwMode="gray">
            <a:xfrm>
              <a:off x="2216150" y="928688"/>
              <a:ext cx="401638" cy="273050"/>
            </a:xfrm>
            <a:custGeom>
              <a:avLst/>
              <a:gdLst>
                <a:gd name="T0" fmla="*/ 2147483646 w 958"/>
                <a:gd name="T1" fmla="*/ 2147483646 h 653"/>
                <a:gd name="T2" fmla="*/ 2147483646 w 958"/>
                <a:gd name="T3" fmla="*/ 2147483646 h 653"/>
                <a:gd name="T4" fmla="*/ 2147483646 w 958"/>
                <a:gd name="T5" fmla="*/ 2147483646 h 653"/>
                <a:gd name="T6" fmla="*/ 2147483646 w 958"/>
                <a:gd name="T7" fmla="*/ 2147483646 h 653"/>
                <a:gd name="T8" fmla="*/ 2147483646 w 958"/>
                <a:gd name="T9" fmla="*/ 2147483646 h 653"/>
                <a:gd name="T10" fmla="*/ 2147483646 w 958"/>
                <a:gd name="T11" fmla="*/ 2147483646 h 653"/>
                <a:gd name="T12" fmla="*/ 2147483646 w 958"/>
                <a:gd name="T13" fmla="*/ 2147483646 h 653"/>
                <a:gd name="T14" fmla="*/ 2147483646 w 958"/>
                <a:gd name="T15" fmla="*/ 2147483646 h 653"/>
                <a:gd name="T16" fmla="*/ 2147483646 w 958"/>
                <a:gd name="T17" fmla="*/ 2147483646 h 653"/>
                <a:gd name="T18" fmla="*/ 2147483646 w 958"/>
                <a:gd name="T19" fmla="*/ 2147483646 h 653"/>
                <a:gd name="T20" fmla="*/ 2147483646 w 958"/>
                <a:gd name="T21" fmla="*/ 0 h 653"/>
                <a:gd name="T22" fmla="*/ 2147483646 w 958"/>
                <a:gd name="T23" fmla="*/ 0 h 653"/>
                <a:gd name="T24" fmla="*/ 2147483646 w 958"/>
                <a:gd name="T25" fmla="*/ 0 h 653"/>
                <a:gd name="T26" fmla="*/ 0 w 958"/>
                <a:gd name="T27" fmla="*/ 2147483646 h 653"/>
                <a:gd name="T28" fmla="*/ 0 w 958"/>
                <a:gd name="T29" fmla="*/ 2147483646 h 653"/>
                <a:gd name="T30" fmla="*/ 2147483646 w 958"/>
                <a:gd name="T31" fmla="*/ 2147483646 h 653"/>
                <a:gd name="T32" fmla="*/ 2147483646 w 958"/>
                <a:gd name="T33" fmla="*/ 2147483646 h 653"/>
                <a:gd name="T34" fmla="*/ 2147483646 w 958"/>
                <a:gd name="T35" fmla="*/ 2147483646 h 653"/>
                <a:gd name="T36" fmla="*/ 2147483646 w 958"/>
                <a:gd name="T37" fmla="*/ 2147483646 h 653"/>
                <a:gd name="T38" fmla="*/ 2147483646 w 958"/>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8"/>
                <a:gd name="T61" fmla="*/ 0 h 653"/>
                <a:gd name="T62" fmla="*/ 958 w 958"/>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8" h="653">
                  <a:moveTo>
                    <a:pt x="918" y="581"/>
                  </a:moveTo>
                  <a:lnTo>
                    <a:pt x="918" y="581"/>
                  </a:lnTo>
                  <a:cubicBezTo>
                    <a:pt x="918" y="598"/>
                    <a:pt x="903" y="613"/>
                    <a:pt x="886" y="613"/>
                  </a:cubicBezTo>
                  <a:lnTo>
                    <a:pt x="73" y="613"/>
                  </a:lnTo>
                  <a:cubicBezTo>
                    <a:pt x="55" y="613"/>
                    <a:pt x="40" y="598"/>
                    <a:pt x="40" y="581"/>
                  </a:cubicBezTo>
                  <a:lnTo>
                    <a:pt x="40" y="72"/>
                  </a:lnTo>
                  <a:cubicBezTo>
                    <a:pt x="40" y="55"/>
                    <a:pt x="55" y="40"/>
                    <a:pt x="73" y="40"/>
                  </a:cubicBezTo>
                  <a:lnTo>
                    <a:pt x="886" y="40"/>
                  </a:lnTo>
                  <a:cubicBezTo>
                    <a:pt x="903" y="40"/>
                    <a:pt x="918" y="55"/>
                    <a:pt x="918" y="72"/>
                  </a:cubicBezTo>
                  <a:lnTo>
                    <a:pt x="918" y="581"/>
                  </a:lnTo>
                  <a:close/>
                  <a:moveTo>
                    <a:pt x="886" y="0"/>
                  </a:moveTo>
                  <a:lnTo>
                    <a:pt x="886" y="0"/>
                  </a:lnTo>
                  <a:lnTo>
                    <a:pt x="73" y="0"/>
                  </a:lnTo>
                  <a:cubicBezTo>
                    <a:pt x="33" y="0"/>
                    <a:pt x="0" y="33"/>
                    <a:pt x="0" y="72"/>
                  </a:cubicBezTo>
                  <a:lnTo>
                    <a:pt x="0" y="581"/>
                  </a:lnTo>
                  <a:cubicBezTo>
                    <a:pt x="0" y="621"/>
                    <a:pt x="33" y="653"/>
                    <a:pt x="73" y="653"/>
                  </a:cubicBezTo>
                  <a:lnTo>
                    <a:pt x="886" y="653"/>
                  </a:lnTo>
                  <a:cubicBezTo>
                    <a:pt x="926" y="653"/>
                    <a:pt x="958" y="621"/>
                    <a:pt x="958" y="581"/>
                  </a:cubicBezTo>
                  <a:lnTo>
                    <a:pt x="958" y="72"/>
                  </a:lnTo>
                  <a:cubicBezTo>
                    <a:pt x="958" y="33"/>
                    <a:pt x="926" y="0"/>
                    <a:pt x="886"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4" name="Freeform 40"/>
            <p:cNvSpPr/>
            <p:nvPr/>
          </p:nvSpPr>
          <p:spPr bwMode="gray">
            <a:xfrm>
              <a:off x="2176463" y="1309688"/>
              <a:ext cx="482600" cy="100013"/>
            </a:xfrm>
            <a:custGeom>
              <a:avLst/>
              <a:gdLst>
                <a:gd name="T0" fmla="*/ 2147483646 w 1150"/>
                <a:gd name="T1" fmla="*/ 2147483646 h 239"/>
                <a:gd name="T2" fmla="*/ 2147483646 w 1150"/>
                <a:gd name="T3" fmla="*/ 2147483646 h 239"/>
                <a:gd name="T4" fmla="*/ 2147483646 w 1150"/>
                <a:gd name="T5" fmla="*/ 0 h 239"/>
                <a:gd name="T6" fmla="*/ 2147483646 w 1150"/>
                <a:gd name="T7" fmla="*/ 0 h 239"/>
                <a:gd name="T8" fmla="*/ 2147483646 w 1150"/>
                <a:gd name="T9" fmla="*/ 2147483646 h 239"/>
                <a:gd name="T10" fmla="*/ 2147483646 w 1150"/>
                <a:gd name="T11" fmla="*/ 2147483646 h 239"/>
                <a:gd name="T12" fmla="*/ 2147483646 w 1150"/>
                <a:gd name="T13" fmla="*/ 2147483646 h 239"/>
                <a:gd name="T14" fmla="*/ 2147483646 w 1150"/>
                <a:gd name="T15" fmla="*/ 2147483646 h 239"/>
                <a:gd name="T16" fmla="*/ 2147483646 w 1150"/>
                <a:gd name="T17" fmla="*/ 2147483646 h 239"/>
                <a:gd name="T18" fmla="*/ 2147483646 w 1150"/>
                <a:gd name="T19" fmla="*/ 2147483646 h 239"/>
                <a:gd name="T20" fmla="*/ 2147483646 w 1150"/>
                <a:gd name="T21" fmla="*/ 2147483646 h 239"/>
                <a:gd name="T22" fmla="*/ 2147483646 w 1150"/>
                <a:gd name="T23" fmla="*/ 2147483646 h 239"/>
                <a:gd name="T24" fmla="*/ 2147483646 w 1150"/>
                <a:gd name="T25" fmla="*/ 2147483646 h 239"/>
                <a:gd name="T26" fmla="*/ 2147483646 w 1150"/>
                <a:gd name="T27" fmla="*/ 2147483646 h 239"/>
                <a:gd name="T28" fmla="*/ 2147483646 w 1150"/>
                <a:gd name="T29" fmla="*/ 2147483646 h 239"/>
                <a:gd name="T30" fmla="*/ 2147483646 w 1150"/>
                <a:gd name="T31" fmla="*/ 2147483646 h 239"/>
                <a:gd name="T32" fmla="*/ 2147483646 w 1150"/>
                <a:gd name="T33" fmla="*/ 2147483646 h 239"/>
                <a:gd name="T34" fmla="*/ 2147483646 w 1150"/>
                <a:gd name="T35" fmla="*/ 2147483646 h 239"/>
                <a:gd name="T36" fmla="*/ 2147483646 w 1150"/>
                <a:gd name="T37" fmla="*/ 2147483646 h 239"/>
                <a:gd name="T38" fmla="*/ 2147483646 w 1150"/>
                <a:gd name="T39" fmla="*/ 2147483646 h 239"/>
                <a:gd name="T40" fmla="*/ 2147483646 w 1150"/>
                <a:gd name="T41" fmla="*/ 2147483646 h 239"/>
                <a:gd name="T42" fmla="*/ 2147483646 w 1150"/>
                <a:gd name="T43" fmla="*/ 2147483646 h 239"/>
                <a:gd name="T44" fmla="*/ 2147483646 w 1150"/>
                <a:gd name="T45" fmla="*/ 2147483646 h 239"/>
                <a:gd name="T46" fmla="*/ 2147483646 w 1150"/>
                <a:gd name="T47" fmla="*/ 2147483646 h 239"/>
                <a:gd name="T48" fmla="*/ 2147483646 w 1150"/>
                <a:gd name="T49" fmla="*/ 2147483646 h 239"/>
                <a:gd name="T50" fmla="*/ 2147483646 w 1150"/>
                <a:gd name="T51" fmla="*/ 2147483646 h 2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50"/>
                <a:gd name="T79" fmla="*/ 0 h 239"/>
                <a:gd name="T80" fmla="*/ 1150 w 1150"/>
                <a:gd name="T81" fmla="*/ 239 h 2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50" h="239">
                  <a:moveTo>
                    <a:pt x="1049" y="14"/>
                  </a:moveTo>
                  <a:lnTo>
                    <a:pt x="1049" y="14"/>
                  </a:lnTo>
                  <a:cubicBezTo>
                    <a:pt x="1043" y="5"/>
                    <a:pt x="1033" y="0"/>
                    <a:pt x="1022" y="0"/>
                  </a:cubicBezTo>
                  <a:lnTo>
                    <a:pt x="129" y="0"/>
                  </a:lnTo>
                  <a:cubicBezTo>
                    <a:pt x="118" y="0"/>
                    <a:pt x="107" y="5"/>
                    <a:pt x="101" y="14"/>
                  </a:cubicBezTo>
                  <a:lnTo>
                    <a:pt x="8" y="151"/>
                  </a:lnTo>
                  <a:cubicBezTo>
                    <a:pt x="1" y="161"/>
                    <a:pt x="0" y="174"/>
                    <a:pt x="6" y="185"/>
                  </a:cubicBezTo>
                  <a:cubicBezTo>
                    <a:pt x="12" y="196"/>
                    <a:pt x="23" y="203"/>
                    <a:pt x="35" y="203"/>
                  </a:cubicBezTo>
                  <a:lnTo>
                    <a:pt x="663" y="203"/>
                  </a:lnTo>
                  <a:cubicBezTo>
                    <a:pt x="675" y="224"/>
                    <a:pt x="697" y="239"/>
                    <a:pt x="724" y="239"/>
                  </a:cubicBezTo>
                  <a:cubicBezTo>
                    <a:pt x="762" y="239"/>
                    <a:pt x="793" y="208"/>
                    <a:pt x="793" y="170"/>
                  </a:cubicBezTo>
                  <a:cubicBezTo>
                    <a:pt x="793" y="131"/>
                    <a:pt x="762" y="100"/>
                    <a:pt x="724" y="100"/>
                  </a:cubicBezTo>
                  <a:cubicBezTo>
                    <a:pt x="697" y="100"/>
                    <a:pt x="675" y="115"/>
                    <a:pt x="663" y="136"/>
                  </a:cubicBezTo>
                  <a:lnTo>
                    <a:pt x="99" y="136"/>
                  </a:lnTo>
                  <a:lnTo>
                    <a:pt x="146" y="66"/>
                  </a:lnTo>
                  <a:lnTo>
                    <a:pt x="1004" y="66"/>
                  </a:lnTo>
                  <a:lnTo>
                    <a:pt x="1052" y="136"/>
                  </a:lnTo>
                  <a:lnTo>
                    <a:pt x="997" y="136"/>
                  </a:lnTo>
                  <a:cubicBezTo>
                    <a:pt x="985" y="115"/>
                    <a:pt x="963" y="100"/>
                    <a:pt x="937" y="100"/>
                  </a:cubicBezTo>
                  <a:cubicBezTo>
                    <a:pt x="898" y="100"/>
                    <a:pt x="867" y="131"/>
                    <a:pt x="867" y="170"/>
                  </a:cubicBezTo>
                  <a:cubicBezTo>
                    <a:pt x="867" y="208"/>
                    <a:pt x="898" y="239"/>
                    <a:pt x="937" y="239"/>
                  </a:cubicBezTo>
                  <a:cubicBezTo>
                    <a:pt x="963" y="239"/>
                    <a:pt x="985" y="224"/>
                    <a:pt x="997" y="203"/>
                  </a:cubicBezTo>
                  <a:lnTo>
                    <a:pt x="1115" y="203"/>
                  </a:lnTo>
                  <a:cubicBezTo>
                    <a:pt x="1127" y="203"/>
                    <a:pt x="1139" y="196"/>
                    <a:pt x="1144" y="185"/>
                  </a:cubicBezTo>
                  <a:cubicBezTo>
                    <a:pt x="1150" y="174"/>
                    <a:pt x="1149" y="161"/>
                    <a:pt x="1142" y="151"/>
                  </a:cubicBezTo>
                  <a:lnTo>
                    <a:pt x="1049" y="14"/>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Freeform 41"/>
            <p:cNvSpPr>
              <a:spLocks noEditPoints="1"/>
            </p:cNvSpPr>
            <p:nvPr/>
          </p:nvSpPr>
          <p:spPr bwMode="gray">
            <a:xfrm>
              <a:off x="1949450" y="952500"/>
              <a:ext cx="193675" cy="442913"/>
            </a:xfrm>
            <a:custGeom>
              <a:avLst/>
              <a:gdLst>
                <a:gd name="T0" fmla="*/ 2147483646 w 461"/>
                <a:gd name="T1" fmla="*/ 2147483646 h 1055"/>
                <a:gd name="T2" fmla="*/ 2147483646 w 461"/>
                <a:gd name="T3" fmla="*/ 2147483646 h 1055"/>
                <a:gd name="T4" fmla="*/ 2147483646 w 461"/>
                <a:gd name="T5" fmla="*/ 2147483646 h 1055"/>
                <a:gd name="T6" fmla="*/ 2147483646 w 461"/>
                <a:gd name="T7" fmla="*/ 2147483646 h 1055"/>
                <a:gd name="T8" fmla="*/ 2147483646 w 461"/>
                <a:gd name="T9" fmla="*/ 2147483646 h 1055"/>
                <a:gd name="T10" fmla="*/ 2147483646 w 461"/>
                <a:gd name="T11" fmla="*/ 2147483646 h 1055"/>
                <a:gd name="T12" fmla="*/ 2147483646 w 461"/>
                <a:gd name="T13" fmla="*/ 2147483646 h 1055"/>
                <a:gd name="T14" fmla="*/ 2147483646 w 461"/>
                <a:gd name="T15" fmla="*/ 2147483646 h 1055"/>
                <a:gd name="T16" fmla="*/ 2147483646 w 461"/>
                <a:gd name="T17" fmla="*/ 2147483646 h 1055"/>
                <a:gd name="T18" fmla="*/ 2147483646 w 461"/>
                <a:gd name="T19" fmla="*/ 2147483646 h 1055"/>
                <a:gd name="T20" fmla="*/ 2147483646 w 461"/>
                <a:gd name="T21" fmla="*/ 0 h 1055"/>
                <a:gd name="T22" fmla="*/ 2147483646 w 461"/>
                <a:gd name="T23" fmla="*/ 0 h 1055"/>
                <a:gd name="T24" fmla="*/ 2147483646 w 461"/>
                <a:gd name="T25" fmla="*/ 0 h 1055"/>
                <a:gd name="T26" fmla="*/ 0 w 461"/>
                <a:gd name="T27" fmla="*/ 2147483646 h 1055"/>
                <a:gd name="T28" fmla="*/ 0 w 461"/>
                <a:gd name="T29" fmla="*/ 2147483646 h 1055"/>
                <a:gd name="T30" fmla="*/ 2147483646 w 461"/>
                <a:gd name="T31" fmla="*/ 2147483646 h 1055"/>
                <a:gd name="T32" fmla="*/ 2147483646 w 461"/>
                <a:gd name="T33" fmla="*/ 2147483646 h 1055"/>
                <a:gd name="T34" fmla="*/ 2147483646 w 461"/>
                <a:gd name="T35" fmla="*/ 2147483646 h 1055"/>
                <a:gd name="T36" fmla="*/ 2147483646 w 461"/>
                <a:gd name="T37" fmla="*/ 2147483646 h 1055"/>
                <a:gd name="T38" fmla="*/ 2147483646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80" y="988"/>
                    <a:pt x="361" y="988"/>
                  </a:cubicBezTo>
                  <a:lnTo>
                    <a:pt x="100" y="988"/>
                  </a:lnTo>
                  <a:cubicBezTo>
                    <a:pt x="82" y="988"/>
                    <a:pt x="67" y="973"/>
                    <a:pt x="67" y="955"/>
                  </a:cubicBezTo>
                  <a:lnTo>
                    <a:pt x="67" y="100"/>
                  </a:lnTo>
                  <a:cubicBezTo>
                    <a:pt x="67" y="82"/>
                    <a:pt x="82" y="67"/>
                    <a:pt x="100" y="67"/>
                  </a:cubicBezTo>
                  <a:lnTo>
                    <a:pt x="361" y="67"/>
                  </a:lnTo>
                  <a:cubicBezTo>
                    <a:pt x="380"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6" name="Freeform 42"/>
            <p:cNvSpPr/>
            <p:nvPr/>
          </p:nvSpPr>
          <p:spPr bwMode="gray">
            <a:xfrm>
              <a:off x="1990725" y="1030288"/>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3"/>
                  </a:cubicBezTo>
                  <a:cubicBezTo>
                    <a:pt x="0" y="52"/>
                    <a:pt x="15" y="67"/>
                    <a:pt x="34" y="67"/>
                  </a:cubicBezTo>
                  <a:lnTo>
                    <a:pt x="234" y="67"/>
                  </a:lnTo>
                  <a:cubicBezTo>
                    <a:pt x="252" y="67"/>
                    <a:pt x="267" y="52"/>
                    <a:pt x="267" y="33"/>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7" name="Freeform 43"/>
            <p:cNvSpPr/>
            <p:nvPr/>
          </p:nvSpPr>
          <p:spPr bwMode="gray">
            <a:xfrm>
              <a:off x="1990725" y="1069975"/>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4"/>
                  </a:cubicBezTo>
                  <a:cubicBezTo>
                    <a:pt x="0" y="52"/>
                    <a:pt x="15" y="67"/>
                    <a:pt x="34" y="67"/>
                  </a:cubicBezTo>
                  <a:lnTo>
                    <a:pt x="234" y="67"/>
                  </a:lnTo>
                  <a:cubicBezTo>
                    <a:pt x="252" y="67"/>
                    <a:pt x="267" y="52"/>
                    <a:pt x="267" y="34"/>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8" name="Freeform 44"/>
            <p:cNvSpPr/>
            <p:nvPr/>
          </p:nvSpPr>
          <p:spPr bwMode="gray">
            <a:xfrm>
              <a:off x="1990725" y="1109663"/>
              <a:ext cx="111125" cy="26988"/>
            </a:xfrm>
            <a:custGeom>
              <a:avLst/>
              <a:gdLst>
                <a:gd name="T0" fmla="*/ 2147483646 w 267"/>
                <a:gd name="T1" fmla="*/ 0 h 66"/>
                <a:gd name="T2" fmla="*/ 2147483646 w 267"/>
                <a:gd name="T3" fmla="*/ 0 h 66"/>
                <a:gd name="T4" fmla="*/ 2147483646 w 267"/>
                <a:gd name="T5" fmla="*/ 0 h 66"/>
                <a:gd name="T6" fmla="*/ 0 w 267"/>
                <a:gd name="T7" fmla="*/ 2147483646 h 66"/>
                <a:gd name="T8" fmla="*/ 2147483646 w 267"/>
                <a:gd name="T9" fmla="*/ 2147483646 h 66"/>
                <a:gd name="T10" fmla="*/ 2147483646 w 267"/>
                <a:gd name="T11" fmla="*/ 2147483646 h 66"/>
                <a:gd name="T12" fmla="*/ 2147483646 w 267"/>
                <a:gd name="T13" fmla="*/ 2147483646 h 66"/>
                <a:gd name="T14" fmla="*/ 2147483646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4" y="0"/>
                  </a:moveTo>
                  <a:lnTo>
                    <a:pt x="234" y="0"/>
                  </a:lnTo>
                  <a:lnTo>
                    <a:pt x="34" y="0"/>
                  </a:lnTo>
                  <a:cubicBezTo>
                    <a:pt x="15" y="0"/>
                    <a:pt x="0" y="15"/>
                    <a:pt x="0" y="33"/>
                  </a:cubicBezTo>
                  <a:cubicBezTo>
                    <a:pt x="0" y="52"/>
                    <a:pt x="15" y="66"/>
                    <a:pt x="34" y="66"/>
                  </a:cubicBezTo>
                  <a:lnTo>
                    <a:pt x="234" y="66"/>
                  </a:lnTo>
                  <a:cubicBezTo>
                    <a:pt x="252" y="66"/>
                    <a:pt x="267" y="52"/>
                    <a:pt x="267" y="33"/>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9" name="Freeform 45"/>
            <p:cNvSpPr>
              <a:spLocks noEditPoints="1"/>
            </p:cNvSpPr>
            <p:nvPr/>
          </p:nvSpPr>
          <p:spPr bwMode="gray">
            <a:xfrm>
              <a:off x="2005013" y="1254125"/>
              <a:ext cx="82550" cy="84138"/>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0 h 200"/>
                <a:gd name="T14" fmla="*/ 2147483646 w 200"/>
                <a:gd name="T15" fmla="*/ 0 h 200"/>
                <a:gd name="T16" fmla="*/ 0 w 200"/>
                <a:gd name="T17" fmla="*/ 2147483646 h 200"/>
                <a:gd name="T18" fmla="*/ 2147483646 w 200"/>
                <a:gd name="T19" fmla="*/ 2147483646 h 200"/>
                <a:gd name="T20" fmla="*/ 2147483646 w 200"/>
                <a:gd name="T21" fmla="*/ 2147483646 h 200"/>
                <a:gd name="T22" fmla="*/ 2147483646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4"/>
                  </a:moveTo>
                  <a:lnTo>
                    <a:pt x="100" y="134"/>
                  </a:lnTo>
                  <a:cubicBezTo>
                    <a:pt x="81" y="134"/>
                    <a:pt x="66" y="119"/>
                    <a:pt x="66" y="100"/>
                  </a:cubicBezTo>
                  <a:cubicBezTo>
                    <a:pt x="66" y="82"/>
                    <a:pt x="81" y="67"/>
                    <a:pt x="100" y="67"/>
                  </a:cubicBezTo>
                  <a:cubicBezTo>
                    <a:pt x="118" y="67"/>
                    <a:pt x="133" y="82"/>
                    <a:pt x="133" y="100"/>
                  </a:cubicBezTo>
                  <a:cubicBezTo>
                    <a:pt x="133" y="119"/>
                    <a:pt x="118" y="134"/>
                    <a:pt x="100" y="134"/>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90" name="文本框 89"/>
          <p:cNvSpPr txBox="1"/>
          <p:nvPr/>
        </p:nvSpPr>
        <p:spPr bwMode="gray">
          <a:xfrm>
            <a:off x="6866795" y="5155041"/>
            <a:ext cx="908418"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Site</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7716142" y="5155041"/>
            <a:ext cx="1283013"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960120" fontAlgn="ctr" hangingPunct="0">
              <a:defRPr/>
            </a:pPr>
            <a:r>
              <a:rPr lang="en-US" sz="1200" b="1" dirty="0" smtClean="0">
                <a:solidFill>
                  <a:schemeClr val="tx1"/>
                </a:solidFill>
                <a:latin typeface="Huawei Sans" panose="020C0503030203020204" pitchFamily="34" charset="0"/>
              </a:rPr>
              <a:t>Home</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8887803" y="5155041"/>
            <a:ext cx="705414"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Terminal</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椭圆 92">
            <a:extLst>
              <a:ext uri="{FF2B5EF4-FFF2-40B4-BE49-F238E27FC236}">
                <a16:creationId xmlns:a16="http://schemas.microsoft.com/office/drawing/2014/main" xmlns="" id="{4598DE26-BB61-4630-AA40-8B5D2A025313}"/>
              </a:ext>
            </a:extLst>
          </p:cNvPr>
          <p:cNvSpPr/>
          <p:nvPr/>
        </p:nvSpPr>
        <p:spPr bwMode="gray">
          <a:xfrm>
            <a:off x="9043390" y="472414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4" name="椭圆 93">
            <a:extLst>
              <a:ext uri="{FF2B5EF4-FFF2-40B4-BE49-F238E27FC236}">
                <a16:creationId xmlns:a16="http://schemas.microsoft.com/office/drawing/2014/main" xmlns="" id="{69E92B04-1091-433D-BA99-E23999275947}"/>
              </a:ext>
            </a:extLst>
          </p:cNvPr>
          <p:cNvSpPr/>
          <p:nvPr/>
        </p:nvSpPr>
        <p:spPr bwMode="gray">
          <a:xfrm>
            <a:off x="7109866" y="4724140"/>
            <a:ext cx="422275" cy="422275"/>
          </a:xfrm>
          <a:prstGeom prst="ellipse">
            <a:avLst/>
          </a:prstGeom>
          <a:solidFill>
            <a:schemeClr val="bg1">
              <a:lumMod val="85000"/>
            </a:schemeClr>
          </a:soli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5" name="椭圆 94">
            <a:extLst>
              <a:ext uri="{FF2B5EF4-FFF2-40B4-BE49-F238E27FC236}">
                <a16:creationId xmlns:a16="http://schemas.microsoft.com/office/drawing/2014/main" xmlns="" id="{D1CC4DAD-BFA7-41C6-8892-80A79EF8D918}"/>
              </a:ext>
            </a:extLst>
          </p:cNvPr>
          <p:cNvSpPr/>
          <p:nvPr/>
        </p:nvSpPr>
        <p:spPr bwMode="gray">
          <a:xfrm>
            <a:off x="8163643" y="472414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96" name="组合 26783"/>
          <p:cNvGrpSpPr>
            <a:grpSpLocks/>
          </p:cNvGrpSpPr>
          <p:nvPr/>
        </p:nvGrpSpPr>
        <p:grpSpPr bwMode="gray">
          <a:xfrm>
            <a:off x="7191156" y="4833321"/>
            <a:ext cx="259694" cy="243952"/>
            <a:chOff x="7029450" y="3567113"/>
            <a:chExt cx="314326" cy="295275"/>
          </a:xfrm>
          <a:solidFill>
            <a:sysClr val="window" lastClr="FFFFFF"/>
          </a:solidFill>
        </p:grpSpPr>
        <p:sp>
          <p:nvSpPr>
            <p:cNvPr id="97" name="Freeform 109"/>
            <p:cNvSpPr>
              <a:spLocks/>
            </p:cNvSpPr>
            <p:nvPr/>
          </p:nvSpPr>
          <p:spPr bwMode="gray">
            <a:xfrm>
              <a:off x="7227888" y="3844925"/>
              <a:ext cx="60325" cy="7938"/>
            </a:xfrm>
            <a:custGeom>
              <a:avLst/>
              <a:gdLst>
                <a:gd name="T0" fmla="*/ 2147483646 w 130"/>
                <a:gd name="T1" fmla="*/ 2147483646 h 17"/>
                <a:gd name="T2" fmla="*/ 2147483646 w 130"/>
                <a:gd name="T3" fmla="*/ 2147483646 h 17"/>
                <a:gd name="T4" fmla="*/ 2147483646 w 130"/>
                <a:gd name="T5" fmla="*/ 2147483646 h 17"/>
                <a:gd name="T6" fmla="*/ 0 w 130"/>
                <a:gd name="T7" fmla="*/ 2147483646 h 17"/>
                <a:gd name="T8" fmla="*/ 2147483646 w 130"/>
                <a:gd name="T9" fmla="*/ 0 h 17"/>
                <a:gd name="T10" fmla="*/ 2147483646 w 130"/>
                <a:gd name="T11" fmla="*/ 0 h 17"/>
                <a:gd name="T12" fmla="*/ 2147483646 w 130"/>
                <a:gd name="T13" fmla="*/ 2147483646 h 17"/>
                <a:gd name="T14" fmla="*/ 2147483646 w 130"/>
                <a:gd name="T15" fmla="*/ 2147483646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0" h="17">
                  <a:moveTo>
                    <a:pt x="122" y="17"/>
                  </a:moveTo>
                  <a:lnTo>
                    <a:pt x="122" y="17"/>
                  </a:lnTo>
                  <a:lnTo>
                    <a:pt x="9" y="17"/>
                  </a:lnTo>
                  <a:cubicBezTo>
                    <a:pt x="4" y="17"/>
                    <a:pt x="0" y="13"/>
                    <a:pt x="0" y="8"/>
                  </a:cubicBezTo>
                  <a:cubicBezTo>
                    <a:pt x="0" y="4"/>
                    <a:pt x="4" y="0"/>
                    <a:pt x="9" y="0"/>
                  </a:cubicBezTo>
                  <a:lnTo>
                    <a:pt x="122" y="0"/>
                  </a:lnTo>
                  <a:cubicBezTo>
                    <a:pt x="126" y="0"/>
                    <a:pt x="130" y="4"/>
                    <a:pt x="130" y="8"/>
                  </a:cubicBezTo>
                  <a:cubicBezTo>
                    <a:pt x="130" y="13"/>
                    <a:pt x="126" y="17"/>
                    <a:pt x="122" y="1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10"/>
            <p:cNvSpPr>
              <a:spLocks/>
            </p:cNvSpPr>
            <p:nvPr/>
          </p:nvSpPr>
          <p:spPr bwMode="gray">
            <a:xfrm>
              <a:off x="7083425" y="3844925"/>
              <a:ext cx="109538" cy="7938"/>
            </a:xfrm>
            <a:custGeom>
              <a:avLst/>
              <a:gdLst>
                <a:gd name="T0" fmla="*/ 2147483646 w 233"/>
                <a:gd name="T1" fmla="*/ 2147483646 h 17"/>
                <a:gd name="T2" fmla="*/ 2147483646 w 233"/>
                <a:gd name="T3" fmla="*/ 2147483646 h 17"/>
                <a:gd name="T4" fmla="*/ 2147483646 w 233"/>
                <a:gd name="T5" fmla="*/ 2147483646 h 17"/>
                <a:gd name="T6" fmla="*/ 0 w 233"/>
                <a:gd name="T7" fmla="*/ 2147483646 h 17"/>
                <a:gd name="T8" fmla="*/ 2147483646 w 233"/>
                <a:gd name="T9" fmla="*/ 0 h 17"/>
                <a:gd name="T10" fmla="*/ 2147483646 w 233"/>
                <a:gd name="T11" fmla="*/ 0 h 17"/>
                <a:gd name="T12" fmla="*/ 2147483646 w 233"/>
                <a:gd name="T13" fmla="*/ 2147483646 h 17"/>
                <a:gd name="T14" fmla="*/ 2147483646 w 233"/>
                <a:gd name="T15" fmla="*/ 2147483646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 h="17">
                  <a:moveTo>
                    <a:pt x="225" y="17"/>
                  </a:moveTo>
                  <a:lnTo>
                    <a:pt x="225" y="17"/>
                  </a:lnTo>
                  <a:lnTo>
                    <a:pt x="8" y="17"/>
                  </a:lnTo>
                  <a:cubicBezTo>
                    <a:pt x="3" y="17"/>
                    <a:pt x="0" y="13"/>
                    <a:pt x="0" y="8"/>
                  </a:cubicBezTo>
                  <a:cubicBezTo>
                    <a:pt x="0" y="4"/>
                    <a:pt x="3" y="0"/>
                    <a:pt x="8" y="0"/>
                  </a:cubicBezTo>
                  <a:lnTo>
                    <a:pt x="225" y="0"/>
                  </a:lnTo>
                  <a:cubicBezTo>
                    <a:pt x="230" y="0"/>
                    <a:pt x="233" y="4"/>
                    <a:pt x="233" y="8"/>
                  </a:cubicBezTo>
                  <a:cubicBezTo>
                    <a:pt x="233" y="13"/>
                    <a:pt x="230" y="17"/>
                    <a:pt x="225" y="1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11"/>
            <p:cNvSpPr>
              <a:spLocks/>
            </p:cNvSpPr>
            <p:nvPr/>
          </p:nvSpPr>
          <p:spPr bwMode="gray">
            <a:xfrm>
              <a:off x="7099300" y="3643313"/>
              <a:ext cx="174625" cy="206375"/>
            </a:xfrm>
            <a:custGeom>
              <a:avLst/>
              <a:gdLst>
                <a:gd name="T0" fmla="*/ 2147483646 w 371"/>
                <a:gd name="T1" fmla="*/ 2147483646 h 436"/>
                <a:gd name="T2" fmla="*/ 2147483646 w 371"/>
                <a:gd name="T3" fmla="*/ 2147483646 h 436"/>
                <a:gd name="T4" fmla="*/ 2147483646 w 371"/>
                <a:gd name="T5" fmla="*/ 2147483646 h 436"/>
                <a:gd name="T6" fmla="*/ 2147483646 w 371"/>
                <a:gd name="T7" fmla="*/ 2147483646 h 436"/>
                <a:gd name="T8" fmla="*/ 2147483646 w 371"/>
                <a:gd name="T9" fmla="*/ 2147483646 h 436"/>
                <a:gd name="T10" fmla="*/ 2147483646 w 371"/>
                <a:gd name="T11" fmla="*/ 2147483646 h 436"/>
                <a:gd name="T12" fmla="*/ 2147483646 w 371"/>
                <a:gd name="T13" fmla="*/ 2147483646 h 436"/>
                <a:gd name="T14" fmla="*/ 2147483646 w 371"/>
                <a:gd name="T15" fmla="*/ 2147483646 h 436"/>
                <a:gd name="T16" fmla="*/ 2147483646 w 371"/>
                <a:gd name="T17" fmla="*/ 0 h 436"/>
                <a:gd name="T18" fmla="*/ 2147483646 w 371"/>
                <a:gd name="T19" fmla="*/ 0 h 436"/>
                <a:gd name="T20" fmla="*/ 2147483646 w 371"/>
                <a:gd name="T21" fmla="*/ 2147483646 h 436"/>
                <a:gd name="T22" fmla="*/ 2147483646 w 371"/>
                <a:gd name="T23" fmla="*/ 2147483646 h 436"/>
                <a:gd name="T24" fmla="*/ 2147483646 w 371"/>
                <a:gd name="T25" fmla="*/ 2147483646 h 436"/>
                <a:gd name="T26" fmla="*/ 2147483646 w 371"/>
                <a:gd name="T27" fmla="*/ 2147483646 h 4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71" h="436">
                  <a:moveTo>
                    <a:pt x="361" y="435"/>
                  </a:moveTo>
                  <a:lnTo>
                    <a:pt x="361" y="435"/>
                  </a:lnTo>
                  <a:cubicBezTo>
                    <a:pt x="358" y="435"/>
                    <a:pt x="355" y="433"/>
                    <a:pt x="354" y="430"/>
                  </a:cubicBezTo>
                  <a:lnTo>
                    <a:pt x="189" y="30"/>
                  </a:lnTo>
                  <a:lnTo>
                    <a:pt x="18" y="430"/>
                  </a:lnTo>
                  <a:cubicBezTo>
                    <a:pt x="16" y="434"/>
                    <a:pt x="11" y="436"/>
                    <a:pt x="7" y="435"/>
                  </a:cubicBezTo>
                  <a:cubicBezTo>
                    <a:pt x="2" y="433"/>
                    <a:pt x="0" y="428"/>
                    <a:pt x="2" y="423"/>
                  </a:cubicBezTo>
                  <a:lnTo>
                    <a:pt x="181" y="5"/>
                  </a:lnTo>
                  <a:cubicBezTo>
                    <a:pt x="183" y="2"/>
                    <a:pt x="186" y="0"/>
                    <a:pt x="189" y="0"/>
                  </a:cubicBezTo>
                  <a:cubicBezTo>
                    <a:pt x="193" y="0"/>
                    <a:pt x="196" y="2"/>
                    <a:pt x="197" y="5"/>
                  </a:cubicBezTo>
                  <a:lnTo>
                    <a:pt x="369" y="424"/>
                  </a:lnTo>
                  <a:cubicBezTo>
                    <a:pt x="371" y="428"/>
                    <a:pt x="369" y="433"/>
                    <a:pt x="365" y="435"/>
                  </a:cubicBezTo>
                  <a:cubicBezTo>
                    <a:pt x="364" y="435"/>
                    <a:pt x="362" y="435"/>
                    <a:pt x="361" y="435"/>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12"/>
            <p:cNvSpPr>
              <a:spLocks/>
            </p:cNvSpPr>
            <p:nvPr/>
          </p:nvSpPr>
          <p:spPr bwMode="gray">
            <a:xfrm>
              <a:off x="7165975" y="3621088"/>
              <a:ext cx="42863" cy="42863"/>
            </a:xfrm>
            <a:custGeom>
              <a:avLst/>
              <a:gdLst>
                <a:gd name="T0" fmla="*/ 2147483646 w 92"/>
                <a:gd name="T1" fmla="*/ 2147483646 h 92"/>
                <a:gd name="T2" fmla="*/ 2147483646 w 92"/>
                <a:gd name="T3" fmla="*/ 2147483646 h 92"/>
                <a:gd name="T4" fmla="*/ 0 w 92"/>
                <a:gd name="T5" fmla="*/ 2147483646 h 92"/>
                <a:gd name="T6" fmla="*/ 2147483646 w 92"/>
                <a:gd name="T7" fmla="*/ 0 h 92"/>
                <a:gd name="T8" fmla="*/ 2147483646 w 92"/>
                <a:gd name="T9" fmla="*/ 2147483646 h 92"/>
                <a:gd name="T10" fmla="*/ 2147483646 w 92"/>
                <a:gd name="T11" fmla="*/ 2147483646 h 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92">
                  <a:moveTo>
                    <a:pt x="46" y="92"/>
                  </a:moveTo>
                  <a:lnTo>
                    <a:pt x="46" y="92"/>
                  </a:lnTo>
                  <a:cubicBezTo>
                    <a:pt x="20" y="92"/>
                    <a:pt x="0" y="71"/>
                    <a:pt x="0" y="46"/>
                  </a:cubicBezTo>
                  <a:cubicBezTo>
                    <a:pt x="0" y="20"/>
                    <a:pt x="20" y="0"/>
                    <a:pt x="46" y="0"/>
                  </a:cubicBezTo>
                  <a:cubicBezTo>
                    <a:pt x="71" y="0"/>
                    <a:pt x="92" y="20"/>
                    <a:pt x="92" y="46"/>
                  </a:cubicBezTo>
                  <a:cubicBezTo>
                    <a:pt x="92" y="71"/>
                    <a:pt x="71" y="92"/>
                    <a:pt x="46" y="9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13"/>
            <p:cNvSpPr>
              <a:spLocks/>
            </p:cNvSpPr>
            <p:nvPr/>
          </p:nvSpPr>
          <p:spPr bwMode="gray">
            <a:xfrm>
              <a:off x="7102475" y="3606800"/>
              <a:ext cx="33338" cy="68263"/>
            </a:xfrm>
            <a:custGeom>
              <a:avLst/>
              <a:gdLst>
                <a:gd name="T0" fmla="*/ 2147483646 w 71"/>
                <a:gd name="T1" fmla="*/ 2147483646 h 145"/>
                <a:gd name="T2" fmla="*/ 2147483646 w 71"/>
                <a:gd name="T3" fmla="*/ 2147483646 h 145"/>
                <a:gd name="T4" fmla="*/ 2147483646 w 71"/>
                <a:gd name="T5" fmla="*/ 2147483646 h 145"/>
                <a:gd name="T6" fmla="*/ 2147483646 w 71"/>
                <a:gd name="T7" fmla="*/ 2147483646 h 145"/>
                <a:gd name="T8" fmla="*/ 2147483646 w 71"/>
                <a:gd name="T9" fmla="*/ 2147483646 h 145"/>
                <a:gd name="T10" fmla="*/ 2147483646 w 71"/>
                <a:gd name="T11" fmla="*/ 2147483646 h 145"/>
                <a:gd name="T12" fmla="*/ 2147483646 w 71"/>
                <a:gd name="T13" fmla="*/ 2147483646 h 145"/>
                <a:gd name="T14" fmla="*/ 2147483646 w 71"/>
                <a:gd name="T15" fmla="*/ 2147483646 h 145"/>
                <a:gd name="T16" fmla="*/ 2147483646 w 71"/>
                <a:gd name="T17" fmla="*/ 2147483646 h 145"/>
                <a:gd name="T18" fmla="*/ 2147483646 w 71"/>
                <a:gd name="T19" fmla="*/ 2147483646 h 145"/>
                <a:gd name="T20" fmla="*/ 2147483646 w 71"/>
                <a:gd name="T21" fmla="*/ 2147483646 h 1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45">
                  <a:moveTo>
                    <a:pt x="18" y="145"/>
                  </a:moveTo>
                  <a:lnTo>
                    <a:pt x="18" y="145"/>
                  </a:lnTo>
                  <a:cubicBezTo>
                    <a:pt x="15" y="145"/>
                    <a:pt x="12" y="143"/>
                    <a:pt x="10" y="140"/>
                  </a:cubicBezTo>
                  <a:cubicBezTo>
                    <a:pt x="1" y="117"/>
                    <a:pt x="0" y="89"/>
                    <a:pt x="9" y="63"/>
                  </a:cubicBezTo>
                  <a:cubicBezTo>
                    <a:pt x="18" y="36"/>
                    <a:pt x="35" y="15"/>
                    <a:pt x="57" y="2"/>
                  </a:cubicBezTo>
                  <a:cubicBezTo>
                    <a:pt x="61" y="0"/>
                    <a:pt x="66" y="1"/>
                    <a:pt x="68" y="5"/>
                  </a:cubicBezTo>
                  <a:cubicBezTo>
                    <a:pt x="71" y="9"/>
                    <a:pt x="69" y="14"/>
                    <a:pt x="65" y="17"/>
                  </a:cubicBezTo>
                  <a:cubicBezTo>
                    <a:pt x="47" y="27"/>
                    <a:pt x="32" y="46"/>
                    <a:pt x="25" y="68"/>
                  </a:cubicBezTo>
                  <a:cubicBezTo>
                    <a:pt x="17" y="90"/>
                    <a:pt x="18" y="114"/>
                    <a:pt x="26" y="133"/>
                  </a:cubicBezTo>
                  <a:cubicBezTo>
                    <a:pt x="28" y="138"/>
                    <a:pt x="26" y="143"/>
                    <a:pt x="22" y="145"/>
                  </a:cubicBezTo>
                  <a:cubicBezTo>
                    <a:pt x="20" y="145"/>
                    <a:pt x="19" y="145"/>
                    <a:pt x="18" y="145"/>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14"/>
            <p:cNvSpPr>
              <a:spLocks/>
            </p:cNvSpPr>
            <p:nvPr/>
          </p:nvSpPr>
          <p:spPr bwMode="gray">
            <a:xfrm>
              <a:off x="7056438" y="3570288"/>
              <a:ext cx="57150" cy="120650"/>
            </a:xfrm>
            <a:custGeom>
              <a:avLst/>
              <a:gdLst>
                <a:gd name="T0" fmla="*/ 2147483646 w 120"/>
                <a:gd name="T1" fmla="*/ 2147483646 h 254"/>
                <a:gd name="T2" fmla="*/ 2147483646 w 120"/>
                <a:gd name="T3" fmla="*/ 2147483646 h 254"/>
                <a:gd name="T4" fmla="*/ 2147483646 w 120"/>
                <a:gd name="T5" fmla="*/ 2147483646 h 254"/>
                <a:gd name="T6" fmla="*/ 2147483646 w 120"/>
                <a:gd name="T7" fmla="*/ 2147483646 h 254"/>
                <a:gd name="T8" fmla="*/ 2147483646 w 120"/>
                <a:gd name="T9" fmla="*/ 2147483646 h 254"/>
                <a:gd name="T10" fmla="*/ 2147483646 w 120"/>
                <a:gd name="T11" fmla="*/ 2147483646 h 254"/>
                <a:gd name="T12" fmla="*/ 2147483646 w 120"/>
                <a:gd name="T13" fmla="*/ 2147483646 h 254"/>
                <a:gd name="T14" fmla="*/ 2147483646 w 120"/>
                <a:gd name="T15" fmla="*/ 2147483646 h 254"/>
                <a:gd name="T16" fmla="*/ 2147483646 w 120"/>
                <a:gd name="T17" fmla="*/ 2147483646 h 254"/>
                <a:gd name="T18" fmla="*/ 2147483646 w 120"/>
                <a:gd name="T19" fmla="*/ 2147483646 h 254"/>
                <a:gd name="T20" fmla="*/ 2147483646 w 120"/>
                <a:gd name="T21" fmla="*/ 2147483646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0" h="254">
                  <a:moveTo>
                    <a:pt x="32" y="254"/>
                  </a:moveTo>
                  <a:lnTo>
                    <a:pt x="32" y="254"/>
                  </a:lnTo>
                  <a:cubicBezTo>
                    <a:pt x="29" y="254"/>
                    <a:pt x="26" y="252"/>
                    <a:pt x="24" y="249"/>
                  </a:cubicBezTo>
                  <a:cubicBezTo>
                    <a:pt x="3" y="207"/>
                    <a:pt x="0" y="156"/>
                    <a:pt x="15" y="109"/>
                  </a:cubicBezTo>
                  <a:cubicBezTo>
                    <a:pt x="31" y="62"/>
                    <a:pt x="64" y="24"/>
                    <a:pt x="107" y="3"/>
                  </a:cubicBezTo>
                  <a:cubicBezTo>
                    <a:pt x="111" y="0"/>
                    <a:pt x="116" y="2"/>
                    <a:pt x="118" y="6"/>
                  </a:cubicBezTo>
                  <a:cubicBezTo>
                    <a:pt x="120" y="11"/>
                    <a:pt x="119" y="16"/>
                    <a:pt x="115" y="18"/>
                  </a:cubicBezTo>
                  <a:cubicBezTo>
                    <a:pt x="76" y="37"/>
                    <a:pt x="45" y="72"/>
                    <a:pt x="31" y="114"/>
                  </a:cubicBezTo>
                  <a:cubicBezTo>
                    <a:pt x="17" y="157"/>
                    <a:pt x="20" y="203"/>
                    <a:pt x="39" y="242"/>
                  </a:cubicBezTo>
                  <a:cubicBezTo>
                    <a:pt x="41" y="246"/>
                    <a:pt x="40" y="251"/>
                    <a:pt x="36" y="253"/>
                  </a:cubicBezTo>
                  <a:cubicBezTo>
                    <a:pt x="34" y="254"/>
                    <a:pt x="33" y="254"/>
                    <a:pt x="32" y="25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15"/>
            <p:cNvSpPr>
              <a:spLocks/>
            </p:cNvSpPr>
            <p:nvPr/>
          </p:nvSpPr>
          <p:spPr bwMode="gray">
            <a:xfrm>
              <a:off x="7237413" y="3605213"/>
              <a:ext cx="31750" cy="68263"/>
            </a:xfrm>
            <a:custGeom>
              <a:avLst/>
              <a:gdLst>
                <a:gd name="T0" fmla="*/ 2147483646 w 68"/>
                <a:gd name="T1" fmla="*/ 2147483646 h 147"/>
                <a:gd name="T2" fmla="*/ 2147483646 w 68"/>
                <a:gd name="T3" fmla="*/ 2147483646 h 147"/>
                <a:gd name="T4" fmla="*/ 2147483646 w 68"/>
                <a:gd name="T5" fmla="*/ 2147483646 h 147"/>
                <a:gd name="T6" fmla="*/ 2147483646 w 68"/>
                <a:gd name="T7" fmla="*/ 2147483646 h 147"/>
                <a:gd name="T8" fmla="*/ 2147483646 w 68"/>
                <a:gd name="T9" fmla="*/ 2147483646 h 147"/>
                <a:gd name="T10" fmla="*/ 2147483646 w 68"/>
                <a:gd name="T11" fmla="*/ 2147483646 h 147"/>
                <a:gd name="T12" fmla="*/ 2147483646 w 68"/>
                <a:gd name="T13" fmla="*/ 2147483646 h 147"/>
                <a:gd name="T14" fmla="*/ 2147483646 w 68"/>
                <a:gd name="T15" fmla="*/ 2147483646 h 147"/>
                <a:gd name="T16" fmla="*/ 2147483646 w 68"/>
                <a:gd name="T17" fmla="*/ 2147483646 h 147"/>
                <a:gd name="T18" fmla="*/ 2147483646 w 68"/>
                <a:gd name="T19" fmla="*/ 2147483646 h 147"/>
                <a:gd name="T20" fmla="*/ 2147483646 w 68"/>
                <a:gd name="T21" fmla="*/ 2147483646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8" h="147">
                  <a:moveTo>
                    <a:pt x="48" y="147"/>
                  </a:moveTo>
                  <a:lnTo>
                    <a:pt x="48" y="147"/>
                  </a:lnTo>
                  <a:cubicBezTo>
                    <a:pt x="46" y="147"/>
                    <a:pt x="45" y="146"/>
                    <a:pt x="44" y="146"/>
                  </a:cubicBezTo>
                  <a:cubicBezTo>
                    <a:pt x="40" y="144"/>
                    <a:pt x="38" y="139"/>
                    <a:pt x="40" y="135"/>
                  </a:cubicBezTo>
                  <a:cubicBezTo>
                    <a:pt x="49" y="116"/>
                    <a:pt x="50" y="92"/>
                    <a:pt x="44" y="69"/>
                  </a:cubicBezTo>
                  <a:cubicBezTo>
                    <a:pt x="37" y="47"/>
                    <a:pt x="23" y="28"/>
                    <a:pt x="5" y="17"/>
                  </a:cubicBezTo>
                  <a:cubicBezTo>
                    <a:pt x="1" y="14"/>
                    <a:pt x="0" y="9"/>
                    <a:pt x="2" y="5"/>
                  </a:cubicBezTo>
                  <a:cubicBezTo>
                    <a:pt x="5" y="1"/>
                    <a:pt x="10" y="0"/>
                    <a:pt x="14" y="2"/>
                  </a:cubicBezTo>
                  <a:cubicBezTo>
                    <a:pt x="36" y="16"/>
                    <a:pt x="52" y="38"/>
                    <a:pt x="60" y="65"/>
                  </a:cubicBezTo>
                  <a:cubicBezTo>
                    <a:pt x="68" y="91"/>
                    <a:pt x="66" y="119"/>
                    <a:pt x="55" y="142"/>
                  </a:cubicBezTo>
                  <a:cubicBezTo>
                    <a:pt x="54" y="145"/>
                    <a:pt x="51" y="147"/>
                    <a:pt x="48" y="14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16"/>
            <p:cNvSpPr>
              <a:spLocks/>
            </p:cNvSpPr>
            <p:nvPr/>
          </p:nvSpPr>
          <p:spPr bwMode="gray">
            <a:xfrm>
              <a:off x="7261225" y="3570288"/>
              <a:ext cx="53975" cy="120650"/>
            </a:xfrm>
            <a:custGeom>
              <a:avLst/>
              <a:gdLst>
                <a:gd name="T0" fmla="*/ 2147483646 w 116"/>
                <a:gd name="T1" fmla="*/ 2147483646 h 256"/>
                <a:gd name="T2" fmla="*/ 2147483646 w 116"/>
                <a:gd name="T3" fmla="*/ 2147483646 h 256"/>
                <a:gd name="T4" fmla="*/ 2147483646 w 116"/>
                <a:gd name="T5" fmla="*/ 2147483646 h 256"/>
                <a:gd name="T6" fmla="*/ 2147483646 w 116"/>
                <a:gd name="T7" fmla="*/ 2147483646 h 256"/>
                <a:gd name="T8" fmla="*/ 2147483646 w 116"/>
                <a:gd name="T9" fmla="*/ 2147483646 h 256"/>
                <a:gd name="T10" fmla="*/ 2147483646 w 116"/>
                <a:gd name="T11" fmla="*/ 2147483646 h 256"/>
                <a:gd name="T12" fmla="*/ 2147483646 w 116"/>
                <a:gd name="T13" fmla="*/ 2147483646 h 256"/>
                <a:gd name="T14" fmla="*/ 2147483646 w 116"/>
                <a:gd name="T15" fmla="*/ 2147483646 h 256"/>
                <a:gd name="T16" fmla="*/ 2147483646 w 116"/>
                <a:gd name="T17" fmla="*/ 2147483646 h 256"/>
                <a:gd name="T18" fmla="*/ 2147483646 w 116"/>
                <a:gd name="T19" fmla="*/ 2147483646 h 256"/>
                <a:gd name="T20" fmla="*/ 2147483646 w 116"/>
                <a:gd name="T21" fmla="*/ 2147483646 h 2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 h="256">
                  <a:moveTo>
                    <a:pt x="80" y="256"/>
                  </a:moveTo>
                  <a:lnTo>
                    <a:pt x="80" y="256"/>
                  </a:lnTo>
                  <a:cubicBezTo>
                    <a:pt x="79" y="256"/>
                    <a:pt x="77" y="255"/>
                    <a:pt x="76" y="255"/>
                  </a:cubicBezTo>
                  <a:cubicBezTo>
                    <a:pt x="72" y="252"/>
                    <a:pt x="71" y="247"/>
                    <a:pt x="73" y="243"/>
                  </a:cubicBezTo>
                  <a:cubicBezTo>
                    <a:pt x="94" y="205"/>
                    <a:pt x="98" y="159"/>
                    <a:pt x="86" y="116"/>
                  </a:cubicBezTo>
                  <a:cubicBezTo>
                    <a:pt x="73" y="73"/>
                    <a:pt x="44" y="37"/>
                    <a:pt x="6" y="17"/>
                  </a:cubicBezTo>
                  <a:cubicBezTo>
                    <a:pt x="2" y="14"/>
                    <a:pt x="0" y="9"/>
                    <a:pt x="2" y="5"/>
                  </a:cubicBezTo>
                  <a:cubicBezTo>
                    <a:pt x="4" y="1"/>
                    <a:pt x="10" y="0"/>
                    <a:pt x="14" y="2"/>
                  </a:cubicBezTo>
                  <a:cubicBezTo>
                    <a:pt x="56" y="24"/>
                    <a:pt x="88" y="64"/>
                    <a:pt x="102" y="111"/>
                  </a:cubicBezTo>
                  <a:cubicBezTo>
                    <a:pt x="116" y="159"/>
                    <a:pt x="111" y="210"/>
                    <a:pt x="88" y="251"/>
                  </a:cubicBezTo>
                  <a:cubicBezTo>
                    <a:pt x="86" y="254"/>
                    <a:pt x="83" y="256"/>
                    <a:pt x="80" y="25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17"/>
            <p:cNvSpPr>
              <a:spLocks/>
            </p:cNvSpPr>
            <p:nvPr/>
          </p:nvSpPr>
          <p:spPr bwMode="gray">
            <a:xfrm>
              <a:off x="7099300" y="3700463"/>
              <a:ext cx="150813" cy="147638"/>
            </a:xfrm>
            <a:custGeom>
              <a:avLst/>
              <a:gdLst>
                <a:gd name="T0" fmla="*/ 2147483646 w 321"/>
                <a:gd name="T1" fmla="*/ 2147483646 h 315"/>
                <a:gd name="T2" fmla="*/ 2147483646 w 321"/>
                <a:gd name="T3" fmla="*/ 2147483646 h 315"/>
                <a:gd name="T4" fmla="*/ 2147483646 w 321"/>
                <a:gd name="T5" fmla="*/ 2147483646 h 315"/>
                <a:gd name="T6" fmla="*/ 2147483646 w 321"/>
                <a:gd name="T7" fmla="*/ 2147483646 h 315"/>
                <a:gd name="T8" fmla="*/ 2147483646 w 321"/>
                <a:gd name="T9" fmla="*/ 2147483646 h 315"/>
                <a:gd name="T10" fmla="*/ 2147483646 w 321"/>
                <a:gd name="T11" fmla="*/ 2147483646 h 315"/>
                <a:gd name="T12" fmla="*/ 2147483646 w 321"/>
                <a:gd name="T13" fmla="*/ 2147483646 h 315"/>
                <a:gd name="T14" fmla="*/ 2147483646 w 321"/>
                <a:gd name="T15" fmla="*/ 2147483646 h 315"/>
                <a:gd name="T16" fmla="*/ 2147483646 w 321"/>
                <a:gd name="T17" fmla="*/ 2147483646 h 315"/>
                <a:gd name="T18" fmla="*/ 2147483646 w 321"/>
                <a:gd name="T19" fmla="*/ 2147483646 h 315"/>
                <a:gd name="T20" fmla="*/ 2147483646 w 321"/>
                <a:gd name="T21" fmla="*/ 2147483646 h 315"/>
                <a:gd name="T22" fmla="*/ 2147483646 w 321"/>
                <a:gd name="T23" fmla="*/ 2147483646 h 315"/>
                <a:gd name="T24" fmla="*/ 2147483646 w 321"/>
                <a:gd name="T25" fmla="*/ 2147483646 h 315"/>
                <a:gd name="T26" fmla="*/ 2147483646 w 321"/>
                <a:gd name="T27" fmla="*/ 2147483646 h 315"/>
                <a:gd name="T28" fmla="*/ 2147483646 w 321"/>
                <a:gd name="T29" fmla="*/ 2147483646 h 315"/>
                <a:gd name="T30" fmla="*/ 2147483646 w 321"/>
                <a:gd name="T31" fmla="*/ 2147483646 h 315"/>
                <a:gd name="T32" fmla="*/ 2147483646 w 321"/>
                <a:gd name="T33" fmla="*/ 2147483646 h 315"/>
                <a:gd name="T34" fmla="*/ 2147483646 w 321"/>
                <a:gd name="T35" fmla="*/ 2147483646 h 315"/>
                <a:gd name="T36" fmla="*/ 2147483646 w 321"/>
                <a:gd name="T37" fmla="*/ 2147483646 h 315"/>
                <a:gd name="T38" fmla="*/ 2147483646 w 321"/>
                <a:gd name="T39" fmla="*/ 2147483646 h 315"/>
                <a:gd name="T40" fmla="*/ 2147483646 w 321"/>
                <a:gd name="T41" fmla="*/ 2147483646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1" h="315">
                  <a:moveTo>
                    <a:pt x="10" y="315"/>
                  </a:moveTo>
                  <a:lnTo>
                    <a:pt x="10" y="315"/>
                  </a:lnTo>
                  <a:cubicBezTo>
                    <a:pt x="7" y="315"/>
                    <a:pt x="3" y="313"/>
                    <a:pt x="2" y="310"/>
                  </a:cubicBezTo>
                  <a:cubicBezTo>
                    <a:pt x="0" y="306"/>
                    <a:pt x="2" y="301"/>
                    <a:pt x="7" y="299"/>
                  </a:cubicBezTo>
                  <a:lnTo>
                    <a:pt x="280" y="192"/>
                  </a:lnTo>
                  <a:lnTo>
                    <a:pt x="82" y="159"/>
                  </a:lnTo>
                  <a:cubicBezTo>
                    <a:pt x="78" y="158"/>
                    <a:pt x="76" y="156"/>
                    <a:pt x="75" y="152"/>
                  </a:cubicBezTo>
                  <a:cubicBezTo>
                    <a:pt x="75" y="148"/>
                    <a:pt x="76" y="145"/>
                    <a:pt x="79" y="143"/>
                  </a:cubicBezTo>
                  <a:lnTo>
                    <a:pt x="224" y="65"/>
                  </a:lnTo>
                  <a:lnTo>
                    <a:pt x="145" y="17"/>
                  </a:lnTo>
                  <a:cubicBezTo>
                    <a:pt x="141" y="15"/>
                    <a:pt x="139" y="10"/>
                    <a:pt x="142" y="6"/>
                  </a:cubicBezTo>
                  <a:cubicBezTo>
                    <a:pt x="144" y="2"/>
                    <a:pt x="149" y="0"/>
                    <a:pt x="153" y="3"/>
                  </a:cubicBezTo>
                  <a:lnTo>
                    <a:pt x="245" y="59"/>
                  </a:lnTo>
                  <a:cubicBezTo>
                    <a:pt x="248" y="60"/>
                    <a:pt x="249" y="63"/>
                    <a:pt x="249" y="66"/>
                  </a:cubicBezTo>
                  <a:cubicBezTo>
                    <a:pt x="249" y="69"/>
                    <a:pt x="247" y="72"/>
                    <a:pt x="245" y="73"/>
                  </a:cubicBezTo>
                  <a:lnTo>
                    <a:pt x="109" y="146"/>
                  </a:lnTo>
                  <a:lnTo>
                    <a:pt x="313" y="180"/>
                  </a:lnTo>
                  <a:cubicBezTo>
                    <a:pt x="317" y="181"/>
                    <a:pt x="320" y="184"/>
                    <a:pt x="320" y="188"/>
                  </a:cubicBezTo>
                  <a:cubicBezTo>
                    <a:pt x="321" y="191"/>
                    <a:pt x="319" y="195"/>
                    <a:pt x="315" y="196"/>
                  </a:cubicBezTo>
                  <a:lnTo>
                    <a:pt x="13" y="315"/>
                  </a:lnTo>
                  <a:cubicBezTo>
                    <a:pt x="12" y="315"/>
                    <a:pt x="11" y="315"/>
                    <a:pt x="10" y="315"/>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18"/>
            <p:cNvSpPr>
              <a:spLocks/>
            </p:cNvSpPr>
            <p:nvPr/>
          </p:nvSpPr>
          <p:spPr bwMode="gray">
            <a:xfrm>
              <a:off x="7181850" y="3838575"/>
              <a:ext cx="22225" cy="20638"/>
            </a:xfrm>
            <a:custGeom>
              <a:avLst/>
              <a:gdLst>
                <a:gd name="T0" fmla="*/ 0 w 45"/>
                <a:gd name="T1" fmla="*/ 2147483646 h 45"/>
                <a:gd name="T2" fmla="*/ 0 w 45"/>
                <a:gd name="T3" fmla="*/ 2147483646 h 45"/>
                <a:gd name="T4" fmla="*/ 2147483646 w 45"/>
                <a:gd name="T5" fmla="*/ 0 h 45"/>
                <a:gd name="T6" fmla="*/ 2147483646 w 45"/>
                <a:gd name="T7" fmla="*/ 2147483646 h 45"/>
                <a:gd name="T8" fmla="*/ 2147483646 w 45"/>
                <a:gd name="T9" fmla="*/ 2147483646 h 45"/>
                <a:gd name="T10" fmla="*/ 0 w 45"/>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 h="45">
                  <a:moveTo>
                    <a:pt x="0" y="22"/>
                  </a:moveTo>
                  <a:lnTo>
                    <a:pt x="0" y="22"/>
                  </a:lnTo>
                  <a:cubicBezTo>
                    <a:pt x="0" y="10"/>
                    <a:pt x="10" y="0"/>
                    <a:pt x="23" y="0"/>
                  </a:cubicBezTo>
                  <a:cubicBezTo>
                    <a:pt x="35" y="0"/>
                    <a:pt x="45" y="10"/>
                    <a:pt x="45" y="22"/>
                  </a:cubicBezTo>
                  <a:cubicBezTo>
                    <a:pt x="45" y="35"/>
                    <a:pt x="35" y="45"/>
                    <a:pt x="23" y="45"/>
                  </a:cubicBezTo>
                  <a:cubicBezTo>
                    <a:pt x="10" y="45"/>
                    <a:pt x="0" y="35"/>
                    <a:pt x="0" y="2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19"/>
            <p:cNvSpPr>
              <a:spLocks/>
            </p:cNvSpPr>
            <p:nvPr/>
          </p:nvSpPr>
          <p:spPr bwMode="gray">
            <a:xfrm>
              <a:off x="7213600" y="3838575"/>
              <a:ext cx="22225" cy="20638"/>
            </a:xfrm>
            <a:custGeom>
              <a:avLst/>
              <a:gdLst>
                <a:gd name="T0" fmla="*/ 0 w 45"/>
                <a:gd name="T1" fmla="*/ 2147483646 h 45"/>
                <a:gd name="T2" fmla="*/ 0 w 45"/>
                <a:gd name="T3" fmla="*/ 2147483646 h 45"/>
                <a:gd name="T4" fmla="*/ 2147483646 w 45"/>
                <a:gd name="T5" fmla="*/ 0 h 45"/>
                <a:gd name="T6" fmla="*/ 2147483646 w 45"/>
                <a:gd name="T7" fmla="*/ 2147483646 h 45"/>
                <a:gd name="T8" fmla="*/ 2147483646 w 45"/>
                <a:gd name="T9" fmla="*/ 2147483646 h 45"/>
                <a:gd name="T10" fmla="*/ 0 w 45"/>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 h="45">
                  <a:moveTo>
                    <a:pt x="0" y="22"/>
                  </a:moveTo>
                  <a:lnTo>
                    <a:pt x="0" y="22"/>
                  </a:lnTo>
                  <a:cubicBezTo>
                    <a:pt x="0" y="10"/>
                    <a:pt x="10" y="0"/>
                    <a:pt x="23" y="0"/>
                  </a:cubicBezTo>
                  <a:cubicBezTo>
                    <a:pt x="35" y="0"/>
                    <a:pt x="45" y="10"/>
                    <a:pt x="45" y="22"/>
                  </a:cubicBezTo>
                  <a:cubicBezTo>
                    <a:pt x="45" y="35"/>
                    <a:pt x="35" y="45"/>
                    <a:pt x="23" y="45"/>
                  </a:cubicBezTo>
                  <a:cubicBezTo>
                    <a:pt x="10" y="45"/>
                    <a:pt x="0" y="35"/>
                    <a:pt x="0" y="2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72"/>
            <p:cNvSpPr>
              <a:spLocks/>
            </p:cNvSpPr>
            <p:nvPr/>
          </p:nvSpPr>
          <p:spPr bwMode="gray">
            <a:xfrm>
              <a:off x="7177088" y="3665538"/>
              <a:ext cx="93663" cy="196850"/>
            </a:xfrm>
            <a:custGeom>
              <a:avLst/>
              <a:gdLst>
                <a:gd name="T0" fmla="*/ 2147483646 w 199"/>
                <a:gd name="T1" fmla="*/ 2147483646 h 419"/>
                <a:gd name="T2" fmla="*/ 2147483646 w 199"/>
                <a:gd name="T3" fmla="*/ 2147483646 h 419"/>
                <a:gd name="T4" fmla="*/ 2147483646 w 199"/>
                <a:gd name="T5" fmla="*/ 2147483646 h 419"/>
                <a:gd name="T6" fmla="*/ 2147483646 w 199"/>
                <a:gd name="T7" fmla="*/ 2147483646 h 419"/>
                <a:gd name="T8" fmla="*/ 2147483646 w 199"/>
                <a:gd name="T9" fmla="*/ 2147483646 h 419"/>
                <a:gd name="T10" fmla="*/ 2147483646 w 199"/>
                <a:gd name="T11" fmla="*/ 2147483646 h 419"/>
                <a:gd name="T12" fmla="*/ 2147483646 w 199"/>
                <a:gd name="T13" fmla="*/ 2147483646 h 419"/>
                <a:gd name="T14" fmla="*/ 2147483646 w 199"/>
                <a:gd name="T15" fmla="*/ 2147483646 h 419"/>
                <a:gd name="T16" fmla="*/ 2147483646 w 199"/>
                <a:gd name="T17" fmla="*/ 2147483646 h 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419">
                  <a:moveTo>
                    <a:pt x="185" y="419"/>
                  </a:moveTo>
                  <a:lnTo>
                    <a:pt x="185" y="419"/>
                  </a:lnTo>
                  <a:cubicBezTo>
                    <a:pt x="180" y="419"/>
                    <a:pt x="175" y="416"/>
                    <a:pt x="173" y="412"/>
                  </a:cubicBezTo>
                  <a:lnTo>
                    <a:pt x="3" y="19"/>
                  </a:lnTo>
                  <a:cubicBezTo>
                    <a:pt x="0" y="13"/>
                    <a:pt x="3" y="6"/>
                    <a:pt x="10" y="3"/>
                  </a:cubicBezTo>
                  <a:cubicBezTo>
                    <a:pt x="16" y="0"/>
                    <a:pt x="23" y="3"/>
                    <a:pt x="26" y="9"/>
                  </a:cubicBezTo>
                  <a:lnTo>
                    <a:pt x="196" y="402"/>
                  </a:lnTo>
                  <a:cubicBezTo>
                    <a:pt x="199" y="408"/>
                    <a:pt x="196" y="415"/>
                    <a:pt x="190" y="418"/>
                  </a:cubicBezTo>
                  <a:cubicBezTo>
                    <a:pt x="188" y="419"/>
                    <a:pt x="186" y="419"/>
                    <a:pt x="185" y="41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73"/>
            <p:cNvSpPr>
              <a:spLocks/>
            </p:cNvSpPr>
            <p:nvPr/>
          </p:nvSpPr>
          <p:spPr bwMode="gray">
            <a:xfrm>
              <a:off x="7097713" y="3665538"/>
              <a:ext cx="93663" cy="196850"/>
            </a:xfrm>
            <a:custGeom>
              <a:avLst/>
              <a:gdLst>
                <a:gd name="T0" fmla="*/ 2147483646 w 199"/>
                <a:gd name="T1" fmla="*/ 2147483646 h 419"/>
                <a:gd name="T2" fmla="*/ 2147483646 w 199"/>
                <a:gd name="T3" fmla="*/ 2147483646 h 419"/>
                <a:gd name="T4" fmla="*/ 2147483646 w 199"/>
                <a:gd name="T5" fmla="*/ 2147483646 h 419"/>
                <a:gd name="T6" fmla="*/ 2147483646 w 199"/>
                <a:gd name="T7" fmla="*/ 2147483646 h 419"/>
                <a:gd name="T8" fmla="*/ 2147483646 w 199"/>
                <a:gd name="T9" fmla="*/ 2147483646 h 419"/>
                <a:gd name="T10" fmla="*/ 2147483646 w 199"/>
                <a:gd name="T11" fmla="*/ 2147483646 h 419"/>
                <a:gd name="T12" fmla="*/ 2147483646 w 199"/>
                <a:gd name="T13" fmla="*/ 2147483646 h 419"/>
                <a:gd name="T14" fmla="*/ 2147483646 w 199"/>
                <a:gd name="T15" fmla="*/ 2147483646 h 419"/>
                <a:gd name="T16" fmla="*/ 2147483646 w 199"/>
                <a:gd name="T17" fmla="*/ 2147483646 h 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419">
                  <a:moveTo>
                    <a:pt x="15" y="419"/>
                  </a:moveTo>
                  <a:lnTo>
                    <a:pt x="15" y="419"/>
                  </a:lnTo>
                  <a:cubicBezTo>
                    <a:pt x="13" y="419"/>
                    <a:pt x="11" y="419"/>
                    <a:pt x="10" y="418"/>
                  </a:cubicBezTo>
                  <a:cubicBezTo>
                    <a:pt x="3" y="415"/>
                    <a:pt x="0" y="408"/>
                    <a:pt x="3" y="402"/>
                  </a:cubicBezTo>
                  <a:lnTo>
                    <a:pt x="173" y="9"/>
                  </a:lnTo>
                  <a:cubicBezTo>
                    <a:pt x="176" y="3"/>
                    <a:pt x="183" y="0"/>
                    <a:pt x="190" y="3"/>
                  </a:cubicBezTo>
                  <a:cubicBezTo>
                    <a:pt x="196" y="6"/>
                    <a:pt x="199" y="13"/>
                    <a:pt x="196" y="19"/>
                  </a:cubicBezTo>
                  <a:lnTo>
                    <a:pt x="26" y="412"/>
                  </a:lnTo>
                  <a:cubicBezTo>
                    <a:pt x="24" y="416"/>
                    <a:pt x="19" y="419"/>
                    <a:pt x="15" y="41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74"/>
            <p:cNvSpPr>
              <a:spLocks/>
            </p:cNvSpPr>
            <p:nvPr/>
          </p:nvSpPr>
          <p:spPr bwMode="gray">
            <a:xfrm>
              <a:off x="7164388" y="3630613"/>
              <a:ext cx="39688" cy="39688"/>
            </a:xfrm>
            <a:custGeom>
              <a:avLst/>
              <a:gdLst>
                <a:gd name="T0" fmla="*/ 2147483646 w 84"/>
                <a:gd name="T1" fmla="*/ 2147483646 h 84"/>
                <a:gd name="T2" fmla="*/ 2147483646 w 84"/>
                <a:gd name="T3" fmla="*/ 2147483646 h 84"/>
                <a:gd name="T4" fmla="*/ 2147483646 w 84"/>
                <a:gd name="T5" fmla="*/ 2147483646 h 84"/>
                <a:gd name="T6" fmla="*/ 0 w 84"/>
                <a:gd name="T7" fmla="*/ 2147483646 h 84"/>
                <a:gd name="T8" fmla="*/ 2147483646 w 84"/>
                <a:gd name="T9" fmla="*/ 0 h 84"/>
                <a:gd name="T10" fmla="*/ 2147483646 w 84"/>
                <a:gd name="T11" fmla="*/ 2147483646 h 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84">
                  <a:moveTo>
                    <a:pt x="84" y="42"/>
                  </a:moveTo>
                  <a:lnTo>
                    <a:pt x="84" y="42"/>
                  </a:lnTo>
                  <a:cubicBezTo>
                    <a:pt x="84" y="65"/>
                    <a:pt x="65" y="84"/>
                    <a:pt x="42" y="84"/>
                  </a:cubicBezTo>
                  <a:cubicBezTo>
                    <a:pt x="18" y="84"/>
                    <a:pt x="0" y="65"/>
                    <a:pt x="0" y="42"/>
                  </a:cubicBezTo>
                  <a:cubicBezTo>
                    <a:pt x="0" y="19"/>
                    <a:pt x="18" y="0"/>
                    <a:pt x="42" y="0"/>
                  </a:cubicBezTo>
                  <a:cubicBezTo>
                    <a:pt x="65" y="0"/>
                    <a:pt x="84" y="19"/>
                    <a:pt x="84" y="4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75"/>
            <p:cNvSpPr>
              <a:spLocks/>
            </p:cNvSpPr>
            <p:nvPr/>
          </p:nvSpPr>
          <p:spPr bwMode="gray">
            <a:xfrm>
              <a:off x="7029450" y="3567113"/>
              <a:ext cx="47625" cy="166688"/>
            </a:xfrm>
            <a:custGeom>
              <a:avLst/>
              <a:gdLst>
                <a:gd name="T0" fmla="*/ 2147483646 w 100"/>
                <a:gd name="T1" fmla="*/ 2147483646 h 354"/>
                <a:gd name="T2" fmla="*/ 2147483646 w 100"/>
                <a:gd name="T3" fmla="*/ 2147483646 h 354"/>
                <a:gd name="T4" fmla="*/ 2147483646 w 100"/>
                <a:gd name="T5" fmla="*/ 2147483646 h 354"/>
                <a:gd name="T6" fmla="*/ 0 w 100"/>
                <a:gd name="T7" fmla="*/ 2147483646 h 354"/>
                <a:gd name="T8" fmla="*/ 2147483646 w 100"/>
                <a:gd name="T9" fmla="*/ 2147483646 h 354"/>
                <a:gd name="T10" fmla="*/ 2147483646 w 100"/>
                <a:gd name="T11" fmla="*/ 2147483646 h 354"/>
                <a:gd name="T12" fmla="*/ 2147483646 w 100"/>
                <a:gd name="T13" fmla="*/ 2147483646 h 354"/>
                <a:gd name="T14" fmla="*/ 2147483646 w 100"/>
                <a:gd name="T15" fmla="*/ 2147483646 h 354"/>
                <a:gd name="T16" fmla="*/ 2147483646 w 100"/>
                <a:gd name="T17" fmla="*/ 2147483646 h 354"/>
                <a:gd name="T18" fmla="*/ 2147483646 w 100"/>
                <a:gd name="T19" fmla="*/ 2147483646 h 354"/>
                <a:gd name="T20" fmla="*/ 2147483646 w 100"/>
                <a:gd name="T21" fmla="*/ 2147483646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0" h="354">
                  <a:moveTo>
                    <a:pt x="86" y="354"/>
                  </a:moveTo>
                  <a:lnTo>
                    <a:pt x="86" y="354"/>
                  </a:lnTo>
                  <a:cubicBezTo>
                    <a:pt x="83" y="354"/>
                    <a:pt x="80" y="353"/>
                    <a:pt x="78" y="351"/>
                  </a:cubicBezTo>
                  <a:cubicBezTo>
                    <a:pt x="28" y="308"/>
                    <a:pt x="0" y="245"/>
                    <a:pt x="0" y="178"/>
                  </a:cubicBezTo>
                  <a:cubicBezTo>
                    <a:pt x="0" y="111"/>
                    <a:pt x="28" y="47"/>
                    <a:pt x="78" y="5"/>
                  </a:cubicBezTo>
                  <a:cubicBezTo>
                    <a:pt x="83" y="0"/>
                    <a:pt x="91" y="1"/>
                    <a:pt x="96" y="6"/>
                  </a:cubicBezTo>
                  <a:cubicBezTo>
                    <a:pt x="100" y="11"/>
                    <a:pt x="99" y="19"/>
                    <a:pt x="94" y="23"/>
                  </a:cubicBezTo>
                  <a:cubicBezTo>
                    <a:pt x="50" y="61"/>
                    <a:pt x="25" y="118"/>
                    <a:pt x="25" y="178"/>
                  </a:cubicBezTo>
                  <a:cubicBezTo>
                    <a:pt x="25" y="238"/>
                    <a:pt x="50" y="294"/>
                    <a:pt x="94" y="332"/>
                  </a:cubicBezTo>
                  <a:cubicBezTo>
                    <a:pt x="99" y="337"/>
                    <a:pt x="100" y="344"/>
                    <a:pt x="96" y="350"/>
                  </a:cubicBezTo>
                  <a:cubicBezTo>
                    <a:pt x="93" y="353"/>
                    <a:pt x="90" y="354"/>
                    <a:pt x="86" y="35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76"/>
            <p:cNvSpPr>
              <a:spLocks/>
            </p:cNvSpPr>
            <p:nvPr/>
          </p:nvSpPr>
          <p:spPr bwMode="gray">
            <a:xfrm>
              <a:off x="7070725" y="3587750"/>
              <a:ext cx="38100" cy="123825"/>
            </a:xfrm>
            <a:custGeom>
              <a:avLst/>
              <a:gdLst>
                <a:gd name="T0" fmla="*/ 2147483646 w 80"/>
                <a:gd name="T1" fmla="*/ 2147483646 h 262"/>
                <a:gd name="T2" fmla="*/ 2147483646 w 80"/>
                <a:gd name="T3" fmla="*/ 2147483646 h 262"/>
                <a:gd name="T4" fmla="*/ 2147483646 w 80"/>
                <a:gd name="T5" fmla="*/ 2147483646 h 262"/>
                <a:gd name="T6" fmla="*/ 0 w 80"/>
                <a:gd name="T7" fmla="*/ 2147483646 h 262"/>
                <a:gd name="T8" fmla="*/ 2147483646 w 80"/>
                <a:gd name="T9" fmla="*/ 2147483646 h 262"/>
                <a:gd name="T10" fmla="*/ 2147483646 w 80"/>
                <a:gd name="T11" fmla="*/ 2147483646 h 262"/>
                <a:gd name="T12" fmla="*/ 2147483646 w 80"/>
                <a:gd name="T13" fmla="*/ 2147483646 h 262"/>
                <a:gd name="T14" fmla="*/ 2147483646 w 80"/>
                <a:gd name="T15" fmla="*/ 2147483646 h 262"/>
                <a:gd name="T16" fmla="*/ 2147483646 w 80"/>
                <a:gd name="T17" fmla="*/ 2147483646 h 262"/>
                <a:gd name="T18" fmla="*/ 2147483646 w 80"/>
                <a:gd name="T19" fmla="*/ 2147483646 h 262"/>
                <a:gd name="T20" fmla="*/ 2147483646 w 80"/>
                <a:gd name="T21" fmla="*/ 2147483646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 h="262">
                  <a:moveTo>
                    <a:pt x="66" y="262"/>
                  </a:moveTo>
                  <a:lnTo>
                    <a:pt x="66" y="262"/>
                  </a:lnTo>
                  <a:cubicBezTo>
                    <a:pt x="63" y="262"/>
                    <a:pt x="60" y="261"/>
                    <a:pt x="58" y="259"/>
                  </a:cubicBezTo>
                  <a:cubicBezTo>
                    <a:pt x="21" y="227"/>
                    <a:pt x="0" y="181"/>
                    <a:pt x="0" y="132"/>
                  </a:cubicBezTo>
                  <a:cubicBezTo>
                    <a:pt x="0" y="82"/>
                    <a:pt x="21" y="36"/>
                    <a:pt x="58" y="5"/>
                  </a:cubicBezTo>
                  <a:cubicBezTo>
                    <a:pt x="63" y="0"/>
                    <a:pt x="71" y="1"/>
                    <a:pt x="75" y="6"/>
                  </a:cubicBezTo>
                  <a:cubicBezTo>
                    <a:pt x="80" y="11"/>
                    <a:pt x="79" y="19"/>
                    <a:pt x="74" y="23"/>
                  </a:cubicBezTo>
                  <a:cubicBezTo>
                    <a:pt x="43" y="50"/>
                    <a:pt x="25" y="90"/>
                    <a:pt x="25" y="132"/>
                  </a:cubicBezTo>
                  <a:cubicBezTo>
                    <a:pt x="25" y="174"/>
                    <a:pt x="43" y="213"/>
                    <a:pt x="74" y="240"/>
                  </a:cubicBezTo>
                  <a:cubicBezTo>
                    <a:pt x="79" y="245"/>
                    <a:pt x="80" y="252"/>
                    <a:pt x="75" y="258"/>
                  </a:cubicBezTo>
                  <a:cubicBezTo>
                    <a:pt x="73" y="261"/>
                    <a:pt x="69" y="262"/>
                    <a:pt x="66" y="26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77"/>
            <p:cNvSpPr>
              <a:spLocks/>
            </p:cNvSpPr>
            <p:nvPr/>
          </p:nvSpPr>
          <p:spPr bwMode="gray">
            <a:xfrm>
              <a:off x="7110413" y="3608388"/>
              <a:ext cx="31750" cy="82550"/>
            </a:xfrm>
            <a:custGeom>
              <a:avLst/>
              <a:gdLst>
                <a:gd name="T0" fmla="*/ 2147483646 w 66"/>
                <a:gd name="T1" fmla="*/ 2147483646 h 176"/>
                <a:gd name="T2" fmla="*/ 2147483646 w 66"/>
                <a:gd name="T3" fmla="*/ 2147483646 h 176"/>
                <a:gd name="T4" fmla="*/ 2147483646 w 66"/>
                <a:gd name="T5" fmla="*/ 2147483646 h 176"/>
                <a:gd name="T6" fmla="*/ 0 w 66"/>
                <a:gd name="T7" fmla="*/ 2147483646 h 176"/>
                <a:gd name="T8" fmla="*/ 2147483646 w 66"/>
                <a:gd name="T9" fmla="*/ 2147483646 h 176"/>
                <a:gd name="T10" fmla="*/ 2147483646 w 66"/>
                <a:gd name="T11" fmla="*/ 2147483646 h 176"/>
                <a:gd name="T12" fmla="*/ 2147483646 w 66"/>
                <a:gd name="T13" fmla="*/ 2147483646 h 176"/>
                <a:gd name="T14" fmla="*/ 2147483646 w 66"/>
                <a:gd name="T15" fmla="*/ 2147483646 h 176"/>
                <a:gd name="T16" fmla="*/ 2147483646 w 66"/>
                <a:gd name="T17" fmla="*/ 2147483646 h 176"/>
                <a:gd name="T18" fmla="*/ 2147483646 w 66"/>
                <a:gd name="T19" fmla="*/ 2147483646 h 176"/>
                <a:gd name="T20" fmla="*/ 2147483646 w 66"/>
                <a:gd name="T21" fmla="*/ 2147483646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176">
                  <a:moveTo>
                    <a:pt x="52" y="176"/>
                  </a:moveTo>
                  <a:lnTo>
                    <a:pt x="52" y="176"/>
                  </a:lnTo>
                  <a:cubicBezTo>
                    <a:pt x="49" y="176"/>
                    <a:pt x="47" y="175"/>
                    <a:pt x="45" y="174"/>
                  </a:cubicBezTo>
                  <a:cubicBezTo>
                    <a:pt x="17" y="155"/>
                    <a:pt x="0" y="123"/>
                    <a:pt x="0" y="89"/>
                  </a:cubicBezTo>
                  <a:cubicBezTo>
                    <a:pt x="0" y="54"/>
                    <a:pt x="17" y="22"/>
                    <a:pt x="45" y="4"/>
                  </a:cubicBezTo>
                  <a:cubicBezTo>
                    <a:pt x="50" y="0"/>
                    <a:pt x="58" y="1"/>
                    <a:pt x="62" y="7"/>
                  </a:cubicBezTo>
                  <a:cubicBezTo>
                    <a:pt x="66" y="13"/>
                    <a:pt x="64" y="21"/>
                    <a:pt x="58" y="24"/>
                  </a:cubicBezTo>
                  <a:cubicBezTo>
                    <a:pt x="37" y="38"/>
                    <a:pt x="25" y="62"/>
                    <a:pt x="25" y="89"/>
                  </a:cubicBezTo>
                  <a:cubicBezTo>
                    <a:pt x="25" y="115"/>
                    <a:pt x="37" y="139"/>
                    <a:pt x="58" y="153"/>
                  </a:cubicBezTo>
                  <a:cubicBezTo>
                    <a:pt x="64" y="157"/>
                    <a:pt x="66" y="165"/>
                    <a:pt x="62" y="170"/>
                  </a:cubicBezTo>
                  <a:cubicBezTo>
                    <a:pt x="60" y="174"/>
                    <a:pt x="56" y="176"/>
                    <a:pt x="52" y="17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78"/>
            <p:cNvSpPr>
              <a:spLocks/>
            </p:cNvSpPr>
            <p:nvPr/>
          </p:nvSpPr>
          <p:spPr bwMode="gray">
            <a:xfrm>
              <a:off x="7297738" y="3567113"/>
              <a:ext cx="46038" cy="166688"/>
            </a:xfrm>
            <a:custGeom>
              <a:avLst/>
              <a:gdLst>
                <a:gd name="T0" fmla="*/ 2147483646 w 100"/>
                <a:gd name="T1" fmla="*/ 2147483646 h 354"/>
                <a:gd name="T2" fmla="*/ 2147483646 w 100"/>
                <a:gd name="T3" fmla="*/ 2147483646 h 354"/>
                <a:gd name="T4" fmla="*/ 2147483646 w 100"/>
                <a:gd name="T5" fmla="*/ 2147483646 h 354"/>
                <a:gd name="T6" fmla="*/ 2147483646 w 100"/>
                <a:gd name="T7" fmla="*/ 2147483646 h 354"/>
                <a:gd name="T8" fmla="*/ 2147483646 w 100"/>
                <a:gd name="T9" fmla="*/ 2147483646 h 354"/>
                <a:gd name="T10" fmla="*/ 2147483646 w 100"/>
                <a:gd name="T11" fmla="*/ 2147483646 h 354"/>
                <a:gd name="T12" fmla="*/ 2147483646 w 100"/>
                <a:gd name="T13" fmla="*/ 2147483646 h 354"/>
                <a:gd name="T14" fmla="*/ 2147483646 w 100"/>
                <a:gd name="T15" fmla="*/ 2147483646 h 354"/>
                <a:gd name="T16" fmla="*/ 2147483646 w 100"/>
                <a:gd name="T17" fmla="*/ 2147483646 h 354"/>
                <a:gd name="T18" fmla="*/ 2147483646 w 100"/>
                <a:gd name="T19" fmla="*/ 2147483646 h 354"/>
                <a:gd name="T20" fmla="*/ 2147483646 w 100"/>
                <a:gd name="T21" fmla="*/ 2147483646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0" h="354">
                  <a:moveTo>
                    <a:pt x="14" y="354"/>
                  </a:moveTo>
                  <a:lnTo>
                    <a:pt x="14" y="354"/>
                  </a:lnTo>
                  <a:cubicBezTo>
                    <a:pt x="11" y="354"/>
                    <a:pt x="7" y="353"/>
                    <a:pt x="5" y="350"/>
                  </a:cubicBezTo>
                  <a:cubicBezTo>
                    <a:pt x="0" y="344"/>
                    <a:pt x="1" y="337"/>
                    <a:pt x="6" y="332"/>
                  </a:cubicBezTo>
                  <a:cubicBezTo>
                    <a:pt x="50" y="294"/>
                    <a:pt x="75" y="238"/>
                    <a:pt x="75" y="178"/>
                  </a:cubicBezTo>
                  <a:cubicBezTo>
                    <a:pt x="75" y="118"/>
                    <a:pt x="50" y="61"/>
                    <a:pt x="6" y="23"/>
                  </a:cubicBezTo>
                  <a:cubicBezTo>
                    <a:pt x="1" y="19"/>
                    <a:pt x="0" y="11"/>
                    <a:pt x="5" y="6"/>
                  </a:cubicBezTo>
                  <a:cubicBezTo>
                    <a:pt x="9" y="1"/>
                    <a:pt x="17" y="0"/>
                    <a:pt x="22" y="5"/>
                  </a:cubicBezTo>
                  <a:cubicBezTo>
                    <a:pt x="72" y="47"/>
                    <a:pt x="100" y="111"/>
                    <a:pt x="100" y="178"/>
                  </a:cubicBezTo>
                  <a:cubicBezTo>
                    <a:pt x="100" y="245"/>
                    <a:pt x="72" y="308"/>
                    <a:pt x="22" y="351"/>
                  </a:cubicBezTo>
                  <a:cubicBezTo>
                    <a:pt x="20" y="353"/>
                    <a:pt x="17" y="354"/>
                    <a:pt x="14" y="35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79"/>
            <p:cNvSpPr>
              <a:spLocks/>
            </p:cNvSpPr>
            <p:nvPr/>
          </p:nvSpPr>
          <p:spPr bwMode="gray">
            <a:xfrm>
              <a:off x="7265988" y="3587750"/>
              <a:ext cx="38100" cy="123825"/>
            </a:xfrm>
            <a:custGeom>
              <a:avLst/>
              <a:gdLst>
                <a:gd name="T0" fmla="*/ 2147483646 w 79"/>
                <a:gd name="T1" fmla="*/ 2147483646 h 262"/>
                <a:gd name="T2" fmla="*/ 2147483646 w 79"/>
                <a:gd name="T3" fmla="*/ 2147483646 h 262"/>
                <a:gd name="T4" fmla="*/ 2147483646 w 79"/>
                <a:gd name="T5" fmla="*/ 2147483646 h 262"/>
                <a:gd name="T6" fmla="*/ 2147483646 w 79"/>
                <a:gd name="T7" fmla="*/ 2147483646 h 262"/>
                <a:gd name="T8" fmla="*/ 2147483646 w 79"/>
                <a:gd name="T9" fmla="*/ 2147483646 h 262"/>
                <a:gd name="T10" fmla="*/ 2147483646 w 79"/>
                <a:gd name="T11" fmla="*/ 2147483646 h 262"/>
                <a:gd name="T12" fmla="*/ 2147483646 w 79"/>
                <a:gd name="T13" fmla="*/ 2147483646 h 262"/>
                <a:gd name="T14" fmla="*/ 2147483646 w 79"/>
                <a:gd name="T15" fmla="*/ 2147483646 h 262"/>
                <a:gd name="T16" fmla="*/ 2147483646 w 79"/>
                <a:gd name="T17" fmla="*/ 2147483646 h 262"/>
                <a:gd name="T18" fmla="*/ 2147483646 w 79"/>
                <a:gd name="T19" fmla="*/ 2147483646 h 262"/>
                <a:gd name="T20" fmla="*/ 2147483646 w 79"/>
                <a:gd name="T21" fmla="*/ 2147483646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 h="262">
                  <a:moveTo>
                    <a:pt x="13" y="262"/>
                  </a:moveTo>
                  <a:lnTo>
                    <a:pt x="13" y="262"/>
                  </a:lnTo>
                  <a:cubicBezTo>
                    <a:pt x="10" y="262"/>
                    <a:pt x="7" y="261"/>
                    <a:pt x="4" y="258"/>
                  </a:cubicBezTo>
                  <a:cubicBezTo>
                    <a:pt x="0" y="252"/>
                    <a:pt x="0" y="245"/>
                    <a:pt x="5" y="240"/>
                  </a:cubicBezTo>
                  <a:cubicBezTo>
                    <a:pt x="36" y="213"/>
                    <a:pt x="54" y="174"/>
                    <a:pt x="54" y="132"/>
                  </a:cubicBezTo>
                  <a:cubicBezTo>
                    <a:pt x="54" y="90"/>
                    <a:pt x="36" y="50"/>
                    <a:pt x="5" y="23"/>
                  </a:cubicBezTo>
                  <a:cubicBezTo>
                    <a:pt x="0" y="19"/>
                    <a:pt x="0" y="11"/>
                    <a:pt x="4" y="6"/>
                  </a:cubicBezTo>
                  <a:cubicBezTo>
                    <a:pt x="9" y="1"/>
                    <a:pt x="16" y="0"/>
                    <a:pt x="22" y="5"/>
                  </a:cubicBezTo>
                  <a:cubicBezTo>
                    <a:pt x="58" y="36"/>
                    <a:pt x="79" y="82"/>
                    <a:pt x="79" y="132"/>
                  </a:cubicBezTo>
                  <a:cubicBezTo>
                    <a:pt x="79" y="181"/>
                    <a:pt x="58" y="227"/>
                    <a:pt x="22" y="259"/>
                  </a:cubicBezTo>
                  <a:cubicBezTo>
                    <a:pt x="19" y="261"/>
                    <a:pt x="16" y="262"/>
                    <a:pt x="13" y="26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80"/>
            <p:cNvSpPr>
              <a:spLocks/>
            </p:cNvSpPr>
            <p:nvPr/>
          </p:nvSpPr>
          <p:spPr bwMode="gray">
            <a:xfrm>
              <a:off x="7232650" y="3608388"/>
              <a:ext cx="30163" cy="82550"/>
            </a:xfrm>
            <a:custGeom>
              <a:avLst/>
              <a:gdLst>
                <a:gd name="T0" fmla="*/ 2147483646 w 66"/>
                <a:gd name="T1" fmla="*/ 2147483646 h 176"/>
                <a:gd name="T2" fmla="*/ 2147483646 w 66"/>
                <a:gd name="T3" fmla="*/ 2147483646 h 176"/>
                <a:gd name="T4" fmla="*/ 2147483646 w 66"/>
                <a:gd name="T5" fmla="*/ 2147483646 h 176"/>
                <a:gd name="T6" fmla="*/ 2147483646 w 66"/>
                <a:gd name="T7" fmla="*/ 2147483646 h 176"/>
                <a:gd name="T8" fmla="*/ 2147483646 w 66"/>
                <a:gd name="T9" fmla="*/ 2147483646 h 176"/>
                <a:gd name="T10" fmla="*/ 2147483646 w 66"/>
                <a:gd name="T11" fmla="*/ 2147483646 h 176"/>
                <a:gd name="T12" fmla="*/ 2147483646 w 66"/>
                <a:gd name="T13" fmla="*/ 2147483646 h 176"/>
                <a:gd name="T14" fmla="*/ 2147483646 w 66"/>
                <a:gd name="T15" fmla="*/ 2147483646 h 176"/>
                <a:gd name="T16" fmla="*/ 2147483646 w 66"/>
                <a:gd name="T17" fmla="*/ 2147483646 h 176"/>
                <a:gd name="T18" fmla="*/ 2147483646 w 66"/>
                <a:gd name="T19" fmla="*/ 2147483646 h 176"/>
                <a:gd name="T20" fmla="*/ 2147483646 w 66"/>
                <a:gd name="T21" fmla="*/ 2147483646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176">
                  <a:moveTo>
                    <a:pt x="14" y="176"/>
                  </a:moveTo>
                  <a:lnTo>
                    <a:pt x="14" y="176"/>
                  </a:lnTo>
                  <a:cubicBezTo>
                    <a:pt x="10" y="176"/>
                    <a:pt x="6" y="174"/>
                    <a:pt x="3" y="170"/>
                  </a:cubicBezTo>
                  <a:cubicBezTo>
                    <a:pt x="0" y="165"/>
                    <a:pt x="1" y="157"/>
                    <a:pt x="7" y="153"/>
                  </a:cubicBezTo>
                  <a:cubicBezTo>
                    <a:pt x="28" y="139"/>
                    <a:pt x="41" y="115"/>
                    <a:pt x="41" y="89"/>
                  </a:cubicBezTo>
                  <a:cubicBezTo>
                    <a:pt x="41" y="62"/>
                    <a:pt x="28" y="38"/>
                    <a:pt x="7" y="24"/>
                  </a:cubicBezTo>
                  <a:cubicBezTo>
                    <a:pt x="1" y="21"/>
                    <a:pt x="0" y="13"/>
                    <a:pt x="3" y="7"/>
                  </a:cubicBezTo>
                  <a:cubicBezTo>
                    <a:pt x="7" y="1"/>
                    <a:pt x="15" y="0"/>
                    <a:pt x="21" y="4"/>
                  </a:cubicBezTo>
                  <a:cubicBezTo>
                    <a:pt x="49" y="22"/>
                    <a:pt x="66" y="54"/>
                    <a:pt x="66" y="89"/>
                  </a:cubicBezTo>
                  <a:cubicBezTo>
                    <a:pt x="66" y="123"/>
                    <a:pt x="49" y="155"/>
                    <a:pt x="21" y="174"/>
                  </a:cubicBezTo>
                  <a:cubicBezTo>
                    <a:pt x="18" y="175"/>
                    <a:pt x="16" y="176"/>
                    <a:pt x="14" y="17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81"/>
            <p:cNvSpPr>
              <a:spLocks/>
            </p:cNvSpPr>
            <p:nvPr/>
          </p:nvSpPr>
          <p:spPr bwMode="gray">
            <a:xfrm>
              <a:off x="7143750" y="3744913"/>
              <a:ext cx="80963" cy="12700"/>
            </a:xfrm>
            <a:custGeom>
              <a:avLst/>
              <a:gdLst>
                <a:gd name="T0" fmla="*/ 2147483646 w 172"/>
                <a:gd name="T1" fmla="*/ 2147483646 h 25"/>
                <a:gd name="T2" fmla="*/ 2147483646 w 172"/>
                <a:gd name="T3" fmla="*/ 2147483646 h 25"/>
                <a:gd name="T4" fmla="*/ 2147483646 w 172"/>
                <a:gd name="T5" fmla="*/ 2147483646 h 25"/>
                <a:gd name="T6" fmla="*/ 0 w 172"/>
                <a:gd name="T7" fmla="*/ 2147483646 h 25"/>
                <a:gd name="T8" fmla="*/ 2147483646 w 172"/>
                <a:gd name="T9" fmla="*/ 0 h 25"/>
                <a:gd name="T10" fmla="*/ 2147483646 w 172"/>
                <a:gd name="T11" fmla="*/ 0 h 25"/>
                <a:gd name="T12" fmla="*/ 2147483646 w 172"/>
                <a:gd name="T13" fmla="*/ 2147483646 h 25"/>
                <a:gd name="T14" fmla="*/ 2147483646 w 172"/>
                <a:gd name="T15" fmla="*/ 2147483646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2" h="25">
                  <a:moveTo>
                    <a:pt x="159" y="25"/>
                  </a:moveTo>
                  <a:lnTo>
                    <a:pt x="159" y="25"/>
                  </a:lnTo>
                  <a:lnTo>
                    <a:pt x="12" y="25"/>
                  </a:lnTo>
                  <a:cubicBezTo>
                    <a:pt x="5" y="25"/>
                    <a:pt x="0" y="20"/>
                    <a:pt x="0" y="13"/>
                  </a:cubicBezTo>
                  <a:cubicBezTo>
                    <a:pt x="0" y="6"/>
                    <a:pt x="5" y="0"/>
                    <a:pt x="12" y="0"/>
                  </a:cubicBezTo>
                  <a:lnTo>
                    <a:pt x="159" y="0"/>
                  </a:lnTo>
                  <a:cubicBezTo>
                    <a:pt x="166" y="0"/>
                    <a:pt x="172" y="6"/>
                    <a:pt x="172" y="13"/>
                  </a:cubicBezTo>
                  <a:cubicBezTo>
                    <a:pt x="172" y="20"/>
                    <a:pt x="166" y="25"/>
                    <a:pt x="159" y="25"/>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82"/>
            <p:cNvSpPr>
              <a:spLocks/>
            </p:cNvSpPr>
            <p:nvPr/>
          </p:nvSpPr>
          <p:spPr bwMode="gray">
            <a:xfrm>
              <a:off x="7204075" y="3814763"/>
              <a:ext cx="50800" cy="12700"/>
            </a:xfrm>
            <a:custGeom>
              <a:avLst/>
              <a:gdLst>
                <a:gd name="T0" fmla="*/ 2147483646 w 110"/>
                <a:gd name="T1" fmla="*/ 2147483646 h 25"/>
                <a:gd name="T2" fmla="*/ 2147483646 w 110"/>
                <a:gd name="T3" fmla="*/ 2147483646 h 25"/>
                <a:gd name="T4" fmla="*/ 2147483646 w 110"/>
                <a:gd name="T5" fmla="*/ 2147483646 h 25"/>
                <a:gd name="T6" fmla="*/ 0 w 110"/>
                <a:gd name="T7" fmla="*/ 2147483646 h 25"/>
                <a:gd name="T8" fmla="*/ 2147483646 w 110"/>
                <a:gd name="T9" fmla="*/ 0 h 25"/>
                <a:gd name="T10" fmla="*/ 2147483646 w 110"/>
                <a:gd name="T11" fmla="*/ 0 h 25"/>
                <a:gd name="T12" fmla="*/ 2147483646 w 110"/>
                <a:gd name="T13" fmla="*/ 2147483646 h 25"/>
                <a:gd name="T14" fmla="*/ 2147483646 w 110"/>
                <a:gd name="T15" fmla="*/ 2147483646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0" h="25">
                  <a:moveTo>
                    <a:pt x="98" y="25"/>
                  </a:moveTo>
                  <a:lnTo>
                    <a:pt x="98" y="25"/>
                  </a:lnTo>
                  <a:lnTo>
                    <a:pt x="12" y="25"/>
                  </a:lnTo>
                  <a:cubicBezTo>
                    <a:pt x="6" y="25"/>
                    <a:pt x="0" y="19"/>
                    <a:pt x="0" y="12"/>
                  </a:cubicBezTo>
                  <a:cubicBezTo>
                    <a:pt x="0" y="6"/>
                    <a:pt x="6" y="0"/>
                    <a:pt x="12" y="0"/>
                  </a:cubicBezTo>
                  <a:lnTo>
                    <a:pt x="98" y="0"/>
                  </a:lnTo>
                  <a:cubicBezTo>
                    <a:pt x="104" y="0"/>
                    <a:pt x="110" y="6"/>
                    <a:pt x="110" y="12"/>
                  </a:cubicBezTo>
                  <a:cubicBezTo>
                    <a:pt x="110" y="19"/>
                    <a:pt x="104" y="25"/>
                    <a:pt x="98" y="25"/>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183"/>
            <p:cNvSpPr>
              <a:spLocks/>
            </p:cNvSpPr>
            <p:nvPr/>
          </p:nvSpPr>
          <p:spPr bwMode="gray">
            <a:xfrm>
              <a:off x="7113588" y="3814763"/>
              <a:ext cx="57150" cy="12700"/>
            </a:xfrm>
            <a:custGeom>
              <a:avLst/>
              <a:gdLst>
                <a:gd name="T0" fmla="*/ 2147483646 w 121"/>
                <a:gd name="T1" fmla="*/ 2147483646 h 25"/>
                <a:gd name="T2" fmla="*/ 2147483646 w 121"/>
                <a:gd name="T3" fmla="*/ 2147483646 h 25"/>
                <a:gd name="T4" fmla="*/ 2147483646 w 121"/>
                <a:gd name="T5" fmla="*/ 2147483646 h 25"/>
                <a:gd name="T6" fmla="*/ 0 w 121"/>
                <a:gd name="T7" fmla="*/ 2147483646 h 25"/>
                <a:gd name="T8" fmla="*/ 2147483646 w 121"/>
                <a:gd name="T9" fmla="*/ 0 h 25"/>
                <a:gd name="T10" fmla="*/ 2147483646 w 121"/>
                <a:gd name="T11" fmla="*/ 0 h 25"/>
                <a:gd name="T12" fmla="*/ 2147483646 w 121"/>
                <a:gd name="T13" fmla="*/ 2147483646 h 25"/>
                <a:gd name="T14" fmla="*/ 2147483646 w 121"/>
                <a:gd name="T15" fmla="*/ 2147483646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1" h="25">
                  <a:moveTo>
                    <a:pt x="109" y="25"/>
                  </a:moveTo>
                  <a:lnTo>
                    <a:pt x="109" y="25"/>
                  </a:lnTo>
                  <a:lnTo>
                    <a:pt x="12" y="25"/>
                  </a:lnTo>
                  <a:cubicBezTo>
                    <a:pt x="6" y="25"/>
                    <a:pt x="0" y="19"/>
                    <a:pt x="0" y="12"/>
                  </a:cubicBezTo>
                  <a:cubicBezTo>
                    <a:pt x="0" y="6"/>
                    <a:pt x="6" y="0"/>
                    <a:pt x="12" y="0"/>
                  </a:cubicBezTo>
                  <a:lnTo>
                    <a:pt x="109" y="0"/>
                  </a:lnTo>
                  <a:cubicBezTo>
                    <a:pt x="116" y="0"/>
                    <a:pt x="121" y="6"/>
                    <a:pt x="121" y="12"/>
                  </a:cubicBezTo>
                  <a:cubicBezTo>
                    <a:pt x="121" y="19"/>
                    <a:pt x="116" y="25"/>
                    <a:pt x="109" y="25"/>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184"/>
            <p:cNvSpPr>
              <a:spLocks/>
            </p:cNvSpPr>
            <p:nvPr/>
          </p:nvSpPr>
          <p:spPr bwMode="gray">
            <a:xfrm>
              <a:off x="7158038" y="3810000"/>
              <a:ext cx="23813" cy="23813"/>
            </a:xfrm>
            <a:custGeom>
              <a:avLst/>
              <a:gdLst>
                <a:gd name="T0" fmla="*/ 2147483646 w 51"/>
                <a:gd name="T1" fmla="*/ 2147483646 h 52"/>
                <a:gd name="T2" fmla="*/ 2147483646 w 51"/>
                <a:gd name="T3" fmla="*/ 2147483646 h 52"/>
                <a:gd name="T4" fmla="*/ 0 w 51"/>
                <a:gd name="T5" fmla="*/ 2147483646 h 52"/>
                <a:gd name="T6" fmla="*/ 2147483646 w 51"/>
                <a:gd name="T7" fmla="*/ 0 h 52"/>
                <a:gd name="T8" fmla="*/ 2147483646 w 51"/>
                <a:gd name="T9" fmla="*/ 2147483646 h 52"/>
                <a:gd name="T10" fmla="*/ 2147483646 w 51"/>
                <a:gd name="T11" fmla="*/ 2147483646 h 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 h="52">
                  <a:moveTo>
                    <a:pt x="26" y="52"/>
                  </a:moveTo>
                  <a:lnTo>
                    <a:pt x="26" y="52"/>
                  </a:lnTo>
                  <a:cubicBezTo>
                    <a:pt x="11" y="52"/>
                    <a:pt x="0" y="40"/>
                    <a:pt x="0" y="26"/>
                  </a:cubicBezTo>
                  <a:cubicBezTo>
                    <a:pt x="0" y="11"/>
                    <a:pt x="11" y="0"/>
                    <a:pt x="26" y="0"/>
                  </a:cubicBezTo>
                  <a:cubicBezTo>
                    <a:pt x="40" y="0"/>
                    <a:pt x="51" y="11"/>
                    <a:pt x="51" y="26"/>
                  </a:cubicBezTo>
                  <a:cubicBezTo>
                    <a:pt x="51" y="40"/>
                    <a:pt x="40" y="52"/>
                    <a:pt x="26" y="5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185"/>
            <p:cNvSpPr>
              <a:spLocks/>
            </p:cNvSpPr>
            <p:nvPr/>
          </p:nvSpPr>
          <p:spPr bwMode="gray">
            <a:xfrm>
              <a:off x="7194550" y="3808413"/>
              <a:ext cx="23813" cy="25400"/>
            </a:xfrm>
            <a:custGeom>
              <a:avLst/>
              <a:gdLst>
                <a:gd name="T0" fmla="*/ 2147483646 w 52"/>
                <a:gd name="T1" fmla="*/ 2147483646 h 52"/>
                <a:gd name="T2" fmla="*/ 2147483646 w 52"/>
                <a:gd name="T3" fmla="*/ 2147483646 h 52"/>
                <a:gd name="T4" fmla="*/ 0 w 52"/>
                <a:gd name="T5" fmla="*/ 2147483646 h 52"/>
                <a:gd name="T6" fmla="*/ 2147483646 w 52"/>
                <a:gd name="T7" fmla="*/ 0 h 52"/>
                <a:gd name="T8" fmla="*/ 2147483646 w 52"/>
                <a:gd name="T9" fmla="*/ 2147483646 h 52"/>
                <a:gd name="T10" fmla="*/ 2147483646 w 52"/>
                <a:gd name="T11" fmla="*/ 2147483646 h 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 h="52">
                  <a:moveTo>
                    <a:pt x="26" y="52"/>
                  </a:moveTo>
                  <a:lnTo>
                    <a:pt x="26" y="52"/>
                  </a:lnTo>
                  <a:cubicBezTo>
                    <a:pt x="12" y="52"/>
                    <a:pt x="0" y="41"/>
                    <a:pt x="0" y="26"/>
                  </a:cubicBezTo>
                  <a:cubicBezTo>
                    <a:pt x="0" y="12"/>
                    <a:pt x="12" y="0"/>
                    <a:pt x="26" y="0"/>
                  </a:cubicBezTo>
                  <a:cubicBezTo>
                    <a:pt x="41" y="0"/>
                    <a:pt x="52" y="12"/>
                    <a:pt x="52" y="26"/>
                  </a:cubicBezTo>
                  <a:cubicBezTo>
                    <a:pt x="52" y="41"/>
                    <a:pt x="41" y="52"/>
                    <a:pt x="26" y="5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defTabSz="480101" fontAlgn="ctr">
                <a:defRPr/>
              </a:pP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22" name="图片 121"/>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8223826" y="4787388"/>
            <a:ext cx="309251" cy="309250"/>
          </a:xfrm>
          <a:prstGeom prst="rect">
            <a:avLst/>
          </a:prstGeom>
        </p:spPr>
      </p:pic>
      <p:pic>
        <p:nvPicPr>
          <p:cNvPr id="123" name="图片 122"/>
          <p:cNvPicPr>
            <a:picLocks noChangeAspect="1"/>
          </p:cNvPicPr>
          <p:nvPr/>
        </p:nvPicPr>
        <p:blipFill>
          <a:blip r:embed="rId7"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9152944" y="4830803"/>
            <a:ext cx="238172" cy="238172"/>
          </a:xfrm>
          <a:prstGeom prst="rect">
            <a:avLst/>
          </a:prstGeom>
        </p:spPr>
      </p:pic>
      <p:grpSp>
        <p:nvGrpSpPr>
          <p:cNvPr id="124" name="组合 187"/>
          <p:cNvGrpSpPr/>
          <p:nvPr/>
        </p:nvGrpSpPr>
        <p:grpSpPr bwMode="gray">
          <a:xfrm>
            <a:off x="3355850" y="4830633"/>
            <a:ext cx="316918" cy="230677"/>
            <a:chOff x="611188" y="3676650"/>
            <a:chExt cx="965200" cy="488950"/>
          </a:xfrm>
          <a:solidFill>
            <a:srgbClr val="A9A9A9">
              <a:lumMod val="95000"/>
            </a:srgbClr>
          </a:solidFill>
        </p:grpSpPr>
        <p:sp>
          <p:nvSpPr>
            <p:cNvPr id="125" name="Freeform 151"/>
            <p:cNvSpPr>
              <a:spLocks noEditPoints="1"/>
            </p:cNvSpPr>
            <p:nvPr/>
          </p:nvSpPr>
          <p:spPr bwMode="gray">
            <a:xfrm>
              <a:off x="733425" y="3729038"/>
              <a:ext cx="227013" cy="163513"/>
            </a:xfrm>
            <a:custGeom>
              <a:avLst/>
              <a:gdLst>
                <a:gd name="T0" fmla="*/ 2147483646 w 541"/>
                <a:gd name="T1" fmla="*/ 2147483646 h 389"/>
                <a:gd name="T2" fmla="*/ 2147483646 w 541"/>
                <a:gd name="T3" fmla="*/ 2147483646 h 389"/>
                <a:gd name="T4" fmla="*/ 2147483646 w 541"/>
                <a:gd name="T5" fmla="*/ 2147483646 h 389"/>
                <a:gd name="T6" fmla="*/ 2147483646 w 541"/>
                <a:gd name="T7" fmla="*/ 2147483646 h 389"/>
                <a:gd name="T8" fmla="*/ 2147483646 w 541"/>
                <a:gd name="T9" fmla="*/ 2147483646 h 389"/>
                <a:gd name="T10" fmla="*/ 2147483646 w 541"/>
                <a:gd name="T11" fmla="*/ 2147483646 h 389"/>
                <a:gd name="T12" fmla="*/ 0 w 541"/>
                <a:gd name="T13" fmla="*/ 2147483646 h 389"/>
                <a:gd name="T14" fmla="*/ 0 w 541"/>
                <a:gd name="T15" fmla="*/ 2147483646 h 389"/>
                <a:gd name="T16" fmla="*/ 2147483646 w 541"/>
                <a:gd name="T17" fmla="*/ 2147483646 h 389"/>
                <a:gd name="T18" fmla="*/ 2147483646 w 541"/>
                <a:gd name="T19" fmla="*/ 0 h 389"/>
                <a:gd name="T20" fmla="*/ 0 w 541"/>
                <a:gd name="T21" fmla="*/ 0 h 389"/>
                <a:gd name="T22" fmla="*/ 0 w 541"/>
                <a:gd name="T23" fmla="*/ 2147483646 h 3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89"/>
                <a:gd name="T38" fmla="*/ 541 w 541"/>
                <a:gd name="T39" fmla="*/ 389 h 3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89">
                  <a:moveTo>
                    <a:pt x="53" y="53"/>
                  </a:moveTo>
                  <a:lnTo>
                    <a:pt x="53" y="53"/>
                  </a:lnTo>
                  <a:lnTo>
                    <a:pt x="488" y="53"/>
                  </a:lnTo>
                  <a:lnTo>
                    <a:pt x="488" y="336"/>
                  </a:lnTo>
                  <a:lnTo>
                    <a:pt x="53" y="336"/>
                  </a:lnTo>
                  <a:lnTo>
                    <a:pt x="53" y="53"/>
                  </a:lnTo>
                  <a:close/>
                  <a:moveTo>
                    <a:pt x="0" y="389"/>
                  </a:moveTo>
                  <a:lnTo>
                    <a:pt x="0" y="389"/>
                  </a:lnTo>
                  <a:lnTo>
                    <a:pt x="541" y="389"/>
                  </a:lnTo>
                  <a:lnTo>
                    <a:pt x="541" y="0"/>
                  </a:lnTo>
                  <a:lnTo>
                    <a:pt x="0" y="0"/>
                  </a:lnTo>
                  <a:lnTo>
                    <a:pt x="0" y="389"/>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6" name="Freeform 152"/>
            <p:cNvSpPr>
              <a:spLocks noEditPoints="1"/>
            </p:cNvSpPr>
            <p:nvPr/>
          </p:nvSpPr>
          <p:spPr bwMode="gray">
            <a:xfrm>
              <a:off x="981075" y="3729038"/>
              <a:ext cx="227013" cy="163513"/>
            </a:xfrm>
            <a:custGeom>
              <a:avLst/>
              <a:gdLst>
                <a:gd name="T0" fmla="*/ 2147483646 w 542"/>
                <a:gd name="T1" fmla="*/ 2147483646 h 389"/>
                <a:gd name="T2" fmla="*/ 2147483646 w 542"/>
                <a:gd name="T3" fmla="*/ 2147483646 h 389"/>
                <a:gd name="T4" fmla="*/ 2147483646 w 542"/>
                <a:gd name="T5" fmla="*/ 2147483646 h 389"/>
                <a:gd name="T6" fmla="*/ 2147483646 w 542"/>
                <a:gd name="T7" fmla="*/ 2147483646 h 389"/>
                <a:gd name="T8" fmla="*/ 2147483646 w 542"/>
                <a:gd name="T9" fmla="*/ 2147483646 h 389"/>
                <a:gd name="T10" fmla="*/ 2147483646 w 542"/>
                <a:gd name="T11" fmla="*/ 2147483646 h 389"/>
                <a:gd name="T12" fmla="*/ 2147483646 w 542"/>
                <a:gd name="T13" fmla="*/ 0 h 389"/>
                <a:gd name="T14" fmla="*/ 2147483646 w 542"/>
                <a:gd name="T15" fmla="*/ 0 h 389"/>
                <a:gd name="T16" fmla="*/ 0 w 542"/>
                <a:gd name="T17" fmla="*/ 0 h 389"/>
                <a:gd name="T18" fmla="*/ 0 w 542"/>
                <a:gd name="T19" fmla="*/ 2147483646 h 389"/>
                <a:gd name="T20" fmla="*/ 2147483646 w 542"/>
                <a:gd name="T21" fmla="*/ 2147483646 h 389"/>
                <a:gd name="T22" fmla="*/ 2147483646 w 542"/>
                <a:gd name="T23" fmla="*/ 0 h 3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89"/>
                <a:gd name="T38" fmla="*/ 542 w 542"/>
                <a:gd name="T39" fmla="*/ 389 h 3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89">
                  <a:moveTo>
                    <a:pt x="488" y="336"/>
                  </a:moveTo>
                  <a:lnTo>
                    <a:pt x="488" y="336"/>
                  </a:lnTo>
                  <a:lnTo>
                    <a:pt x="53" y="336"/>
                  </a:lnTo>
                  <a:lnTo>
                    <a:pt x="53" y="53"/>
                  </a:lnTo>
                  <a:lnTo>
                    <a:pt x="488" y="53"/>
                  </a:lnTo>
                  <a:lnTo>
                    <a:pt x="488" y="336"/>
                  </a:lnTo>
                  <a:close/>
                  <a:moveTo>
                    <a:pt x="542" y="0"/>
                  </a:moveTo>
                  <a:lnTo>
                    <a:pt x="542" y="0"/>
                  </a:lnTo>
                  <a:lnTo>
                    <a:pt x="0" y="0"/>
                  </a:lnTo>
                  <a:lnTo>
                    <a:pt x="0" y="389"/>
                  </a:lnTo>
                  <a:lnTo>
                    <a:pt x="542" y="389"/>
                  </a:lnTo>
                  <a:lnTo>
                    <a:pt x="542" y="0"/>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7" name="Freeform 153"/>
            <p:cNvSpPr>
              <a:spLocks noEditPoints="1"/>
            </p:cNvSpPr>
            <p:nvPr/>
          </p:nvSpPr>
          <p:spPr bwMode="gray">
            <a:xfrm>
              <a:off x="1227138" y="3729038"/>
              <a:ext cx="228600" cy="163513"/>
            </a:xfrm>
            <a:custGeom>
              <a:avLst/>
              <a:gdLst>
                <a:gd name="T0" fmla="*/ 2147483646 w 542"/>
                <a:gd name="T1" fmla="*/ 2147483646 h 389"/>
                <a:gd name="T2" fmla="*/ 2147483646 w 542"/>
                <a:gd name="T3" fmla="*/ 2147483646 h 389"/>
                <a:gd name="T4" fmla="*/ 2147483646 w 542"/>
                <a:gd name="T5" fmla="*/ 2147483646 h 389"/>
                <a:gd name="T6" fmla="*/ 2147483646 w 542"/>
                <a:gd name="T7" fmla="*/ 2147483646 h 389"/>
                <a:gd name="T8" fmla="*/ 2147483646 w 542"/>
                <a:gd name="T9" fmla="*/ 2147483646 h 389"/>
                <a:gd name="T10" fmla="*/ 2147483646 w 542"/>
                <a:gd name="T11" fmla="*/ 2147483646 h 389"/>
                <a:gd name="T12" fmla="*/ 2147483646 w 542"/>
                <a:gd name="T13" fmla="*/ 0 h 389"/>
                <a:gd name="T14" fmla="*/ 2147483646 w 542"/>
                <a:gd name="T15" fmla="*/ 0 h 389"/>
                <a:gd name="T16" fmla="*/ 0 w 542"/>
                <a:gd name="T17" fmla="*/ 0 h 389"/>
                <a:gd name="T18" fmla="*/ 0 w 542"/>
                <a:gd name="T19" fmla="*/ 2147483646 h 389"/>
                <a:gd name="T20" fmla="*/ 2147483646 w 542"/>
                <a:gd name="T21" fmla="*/ 2147483646 h 389"/>
                <a:gd name="T22" fmla="*/ 2147483646 w 542"/>
                <a:gd name="T23" fmla="*/ 0 h 3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89"/>
                <a:gd name="T38" fmla="*/ 542 w 542"/>
                <a:gd name="T39" fmla="*/ 389 h 3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89">
                  <a:moveTo>
                    <a:pt x="488" y="336"/>
                  </a:moveTo>
                  <a:lnTo>
                    <a:pt x="488" y="336"/>
                  </a:lnTo>
                  <a:lnTo>
                    <a:pt x="54" y="336"/>
                  </a:lnTo>
                  <a:lnTo>
                    <a:pt x="54" y="53"/>
                  </a:lnTo>
                  <a:lnTo>
                    <a:pt x="488" y="53"/>
                  </a:lnTo>
                  <a:lnTo>
                    <a:pt x="488" y="336"/>
                  </a:lnTo>
                  <a:close/>
                  <a:moveTo>
                    <a:pt x="542" y="0"/>
                  </a:moveTo>
                  <a:lnTo>
                    <a:pt x="542" y="0"/>
                  </a:lnTo>
                  <a:lnTo>
                    <a:pt x="0" y="0"/>
                  </a:lnTo>
                  <a:lnTo>
                    <a:pt x="0" y="389"/>
                  </a:lnTo>
                  <a:lnTo>
                    <a:pt x="542" y="389"/>
                  </a:lnTo>
                  <a:lnTo>
                    <a:pt x="542" y="0"/>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8" name="Freeform 154"/>
            <p:cNvSpPr>
              <a:spLocks noEditPoints="1"/>
            </p:cNvSpPr>
            <p:nvPr/>
          </p:nvSpPr>
          <p:spPr bwMode="gray">
            <a:xfrm>
              <a:off x="611188" y="3676650"/>
              <a:ext cx="965200" cy="488950"/>
            </a:xfrm>
            <a:custGeom>
              <a:avLst/>
              <a:gdLst>
                <a:gd name="T0" fmla="*/ 2147483646 w 2299"/>
                <a:gd name="T1" fmla="*/ 2147483646 h 1166"/>
                <a:gd name="T2" fmla="*/ 2147483646 w 2299"/>
                <a:gd name="T3" fmla="*/ 2147483646 h 1166"/>
                <a:gd name="T4" fmla="*/ 2147483646 w 2299"/>
                <a:gd name="T5" fmla="*/ 2147483646 h 1166"/>
                <a:gd name="T6" fmla="*/ 2147483646 w 2299"/>
                <a:gd name="T7" fmla="*/ 2147483646 h 1166"/>
                <a:gd name="T8" fmla="*/ 2147483646 w 2299"/>
                <a:gd name="T9" fmla="*/ 2147483646 h 1166"/>
                <a:gd name="T10" fmla="*/ 2147483646 w 2299"/>
                <a:gd name="T11" fmla="*/ 2147483646 h 1166"/>
                <a:gd name="T12" fmla="*/ 2147483646 w 2299"/>
                <a:gd name="T13" fmla="*/ 2147483646 h 1166"/>
                <a:gd name="T14" fmla="*/ 2147483646 w 2299"/>
                <a:gd name="T15" fmla="*/ 2147483646 h 1166"/>
                <a:gd name="T16" fmla="*/ 2147483646 w 2299"/>
                <a:gd name="T17" fmla="*/ 2147483646 h 1166"/>
                <a:gd name="T18" fmla="*/ 2147483646 w 2299"/>
                <a:gd name="T19" fmla="*/ 2147483646 h 1166"/>
                <a:gd name="T20" fmla="*/ 2147483646 w 2299"/>
                <a:gd name="T21" fmla="*/ 2147483646 h 1166"/>
                <a:gd name="T22" fmla="*/ 2147483646 w 2299"/>
                <a:gd name="T23" fmla="*/ 2147483646 h 1166"/>
                <a:gd name="T24" fmla="*/ 2147483646 w 2299"/>
                <a:gd name="T25" fmla="*/ 2147483646 h 1166"/>
                <a:gd name="T26" fmla="*/ 2147483646 w 2299"/>
                <a:gd name="T27" fmla="*/ 2147483646 h 1166"/>
                <a:gd name="T28" fmla="*/ 2147483646 w 2299"/>
                <a:gd name="T29" fmla="*/ 2147483646 h 1166"/>
                <a:gd name="T30" fmla="*/ 2147483646 w 2299"/>
                <a:gd name="T31" fmla="*/ 2147483646 h 1166"/>
                <a:gd name="T32" fmla="*/ 2147483646 w 2299"/>
                <a:gd name="T33" fmla="*/ 2147483646 h 1166"/>
                <a:gd name="T34" fmla="*/ 2147483646 w 2299"/>
                <a:gd name="T35" fmla="*/ 2147483646 h 1166"/>
                <a:gd name="T36" fmla="*/ 2147483646 w 2299"/>
                <a:gd name="T37" fmla="*/ 2147483646 h 1166"/>
                <a:gd name="T38" fmla="*/ 2147483646 w 2299"/>
                <a:gd name="T39" fmla="*/ 2147483646 h 1166"/>
                <a:gd name="T40" fmla="*/ 2147483646 w 2299"/>
                <a:gd name="T41" fmla="*/ 2147483646 h 1166"/>
                <a:gd name="T42" fmla="*/ 2147483646 w 2299"/>
                <a:gd name="T43" fmla="*/ 2147483646 h 1166"/>
                <a:gd name="T44" fmla="*/ 2147483646 w 2299"/>
                <a:gd name="T45" fmla="*/ 2147483646 h 1166"/>
                <a:gd name="T46" fmla="*/ 2147483646 w 2299"/>
                <a:gd name="T47" fmla="*/ 2147483646 h 1166"/>
                <a:gd name="T48" fmla="*/ 2147483646 w 2299"/>
                <a:gd name="T49" fmla="*/ 2147483646 h 1166"/>
                <a:gd name="T50" fmla="*/ 2147483646 w 2299"/>
                <a:gd name="T51" fmla="*/ 2147483646 h 1166"/>
                <a:gd name="T52" fmla="*/ 2147483646 w 2299"/>
                <a:gd name="T53" fmla="*/ 2147483646 h 1166"/>
                <a:gd name="T54" fmla="*/ 2147483646 w 2299"/>
                <a:gd name="T55" fmla="*/ 2147483646 h 1166"/>
                <a:gd name="T56" fmla="*/ 2147483646 w 2299"/>
                <a:gd name="T57" fmla="*/ 2147483646 h 1166"/>
                <a:gd name="T58" fmla="*/ 2147483646 w 2299"/>
                <a:gd name="T59" fmla="*/ 2147483646 h 1166"/>
                <a:gd name="T60" fmla="*/ 2147483646 w 2299"/>
                <a:gd name="T61" fmla="*/ 2147483646 h 1166"/>
                <a:gd name="T62" fmla="*/ 2147483646 w 2299"/>
                <a:gd name="T63" fmla="*/ 2147483646 h 1166"/>
                <a:gd name="T64" fmla="*/ 2147483646 w 2299"/>
                <a:gd name="T65" fmla="*/ 2147483646 h 1166"/>
                <a:gd name="T66" fmla="*/ 2147483646 w 2299"/>
                <a:gd name="T67" fmla="*/ 0 h 1166"/>
                <a:gd name="T68" fmla="*/ 2147483646 w 2299"/>
                <a:gd name="T69" fmla="*/ 2147483646 h 1166"/>
                <a:gd name="T70" fmla="*/ 2147483646 w 2299"/>
                <a:gd name="T71" fmla="*/ 2147483646 h 1166"/>
                <a:gd name="T72" fmla="*/ 2147483646 w 2299"/>
                <a:gd name="T73" fmla="*/ 2147483646 h 1166"/>
                <a:gd name="T74" fmla="*/ 2147483646 w 2299"/>
                <a:gd name="T75" fmla="*/ 2147483646 h 1166"/>
                <a:gd name="T76" fmla="*/ 2147483646 w 2299"/>
                <a:gd name="T77" fmla="*/ 2147483646 h 1166"/>
                <a:gd name="T78" fmla="*/ 2147483646 w 2299"/>
                <a:gd name="T79" fmla="*/ 2147483646 h 1166"/>
                <a:gd name="T80" fmla="*/ 2147483646 w 2299"/>
                <a:gd name="T81" fmla="*/ 2147483646 h 1166"/>
                <a:gd name="T82" fmla="*/ 2147483646 w 2299"/>
                <a:gd name="T83" fmla="*/ 2147483646 h 1166"/>
                <a:gd name="T84" fmla="*/ 2147483646 w 2299"/>
                <a:gd name="T85" fmla="*/ 2147483646 h 1166"/>
                <a:gd name="T86" fmla="*/ 2147483646 w 2299"/>
                <a:gd name="T87" fmla="*/ 2147483646 h 1166"/>
                <a:gd name="T88" fmla="*/ 2147483646 w 2299"/>
                <a:gd name="T89" fmla="*/ 2147483646 h 1166"/>
                <a:gd name="T90" fmla="*/ 2147483646 w 2299"/>
                <a:gd name="T91" fmla="*/ 2147483646 h 1166"/>
                <a:gd name="T92" fmla="*/ 2147483646 w 2299"/>
                <a:gd name="T93" fmla="*/ 2147483646 h 1166"/>
                <a:gd name="T94" fmla="*/ 2147483646 w 2299"/>
                <a:gd name="T95" fmla="*/ 2147483646 h 1166"/>
                <a:gd name="T96" fmla="*/ 2147483646 w 2299"/>
                <a:gd name="T97" fmla="*/ 2147483646 h 1166"/>
                <a:gd name="T98" fmla="*/ 2147483646 w 2299"/>
                <a:gd name="T99" fmla="*/ 2147483646 h 1166"/>
                <a:gd name="T100" fmla="*/ 2147483646 w 2299"/>
                <a:gd name="T101" fmla="*/ 2147483646 h 1166"/>
                <a:gd name="T102" fmla="*/ 2147483646 w 2299"/>
                <a:gd name="T103" fmla="*/ 2147483646 h 1166"/>
                <a:gd name="T104" fmla="*/ 2147483646 w 2299"/>
                <a:gd name="T105" fmla="*/ 2147483646 h 1166"/>
                <a:gd name="T106" fmla="*/ 2147483646 w 2299"/>
                <a:gd name="T107" fmla="*/ 2147483646 h 11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9"/>
                <a:gd name="T163" fmla="*/ 0 h 1166"/>
                <a:gd name="T164" fmla="*/ 2299 w 2299"/>
                <a:gd name="T165" fmla="*/ 1166 h 11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9" h="1166">
                  <a:moveTo>
                    <a:pt x="1150" y="820"/>
                  </a:moveTo>
                  <a:lnTo>
                    <a:pt x="1150" y="820"/>
                  </a:lnTo>
                  <a:cubicBezTo>
                    <a:pt x="638" y="820"/>
                    <a:pt x="295" y="720"/>
                    <a:pt x="142" y="663"/>
                  </a:cubicBezTo>
                  <a:lnTo>
                    <a:pt x="313" y="622"/>
                  </a:lnTo>
                  <a:cubicBezTo>
                    <a:pt x="513" y="682"/>
                    <a:pt x="797" y="703"/>
                    <a:pt x="982" y="710"/>
                  </a:cubicBezTo>
                  <a:cubicBezTo>
                    <a:pt x="993" y="732"/>
                    <a:pt x="1016" y="748"/>
                    <a:pt x="1043" y="748"/>
                  </a:cubicBezTo>
                  <a:cubicBezTo>
                    <a:pt x="1082" y="748"/>
                    <a:pt x="1113" y="716"/>
                    <a:pt x="1113" y="678"/>
                  </a:cubicBezTo>
                  <a:cubicBezTo>
                    <a:pt x="1113" y="640"/>
                    <a:pt x="1082" y="609"/>
                    <a:pt x="1043" y="609"/>
                  </a:cubicBezTo>
                  <a:cubicBezTo>
                    <a:pt x="1018" y="609"/>
                    <a:pt x="995" y="623"/>
                    <a:pt x="983" y="643"/>
                  </a:cubicBezTo>
                  <a:cubicBezTo>
                    <a:pt x="799" y="636"/>
                    <a:pt x="517" y="616"/>
                    <a:pt x="324" y="555"/>
                  </a:cubicBezTo>
                  <a:cubicBezTo>
                    <a:pt x="318" y="554"/>
                    <a:pt x="312" y="553"/>
                    <a:pt x="306" y="555"/>
                  </a:cubicBezTo>
                  <a:lnTo>
                    <a:pt x="241" y="571"/>
                  </a:lnTo>
                  <a:lnTo>
                    <a:pt x="241" y="112"/>
                  </a:lnTo>
                  <a:cubicBezTo>
                    <a:pt x="241" y="87"/>
                    <a:pt x="261" y="67"/>
                    <a:pt x="285" y="67"/>
                  </a:cubicBezTo>
                  <a:lnTo>
                    <a:pt x="2014" y="67"/>
                  </a:lnTo>
                  <a:cubicBezTo>
                    <a:pt x="2039" y="67"/>
                    <a:pt x="2059" y="87"/>
                    <a:pt x="2059" y="112"/>
                  </a:cubicBezTo>
                  <a:lnTo>
                    <a:pt x="2059" y="571"/>
                  </a:lnTo>
                  <a:lnTo>
                    <a:pt x="1993" y="555"/>
                  </a:lnTo>
                  <a:cubicBezTo>
                    <a:pt x="1987" y="553"/>
                    <a:pt x="1981" y="554"/>
                    <a:pt x="1976" y="555"/>
                  </a:cubicBezTo>
                  <a:cubicBezTo>
                    <a:pt x="1782" y="616"/>
                    <a:pt x="1499" y="636"/>
                    <a:pt x="1316" y="643"/>
                  </a:cubicBezTo>
                  <a:cubicBezTo>
                    <a:pt x="1304" y="623"/>
                    <a:pt x="1282" y="609"/>
                    <a:pt x="1256" y="609"/>
                  </a:cubicBezTo>
                  <a:cubicBezTo>
                    <a:pt x="1218" y="609"/>
                    <a:pt x="1187" y="640"/>
                    <a:pt x="1187" y="678"/>
                  </a:cubicBezTo>
                  <a:cubicBezTo>
                    <a:pt x="1187" y="716"/>
                    <a:pt x="1218" y="748"/>
                    <a:pt x="1256" y="748"/>
                  </a:cubicBezTo>
                  <a:cubicBezTo>
                    <a:pt x="1283" y="748"/>
                    <a:pt x="1306" y="732"/>
                    <a:pt x="1318" y="710"/>
                  </a:cubicBezTo>
                  <a:cubicBezTo>
                    <a:pt x="1502" y="703"/>
                    <a:pt x="1786" y="682"/>
                    <a:pt x="1987" y="622"/>
                  </a:cubicBezTo>
                  <a:lnTo>
                    <a:pt x="2158" y="663"/>
                  </a:lnTo>
                  <a:cubicBezTo>
                    <a:pt x="2005" y="720"/>
                    <a:pt x="1663" y="820"/>
                    <a:pt x="1150" y="820"/>
                  </a:cubicBezTo>
                  <a:close/>
                  <a:moveTo>
                    <a:pt x="1977" y="902"/>
                  </a:moveTo>
                  <a:lnTo>
                    <a:pt x="1977" y="902"/>
                  </a:lnTo>
                  <a:cubicBezTo>
                    <a:pt x="1977" y="918"/>
                    <a:pt x="1964" y="932"/>
                    <a:pt x="1948" y="933"/>
                  </a:cubicBezTo>
                  <a:lnTo>
                    <a:pt x="1768" y="908"/>
                  </a:lnTo>
                  <a:cubicBezTo>
                    <a:pt x="1743" y="902"/>
                    <a:pt x="1731" y="892"/>
                    <a:pt x="1731" y="876"/>
                  </a:cubicBezTo>
                  <a:lnTo>
                    <a:pt x="1731" y="841"/>
                  </a:lnTo>
                  <a:cubicBezTo>
                    <a:pt x="1825" y="826"/>
                    <a:pt x="1907" y="808"/>
                    <a:pt x="1977" y="790"/>
                  </a:cubicBezTo>
                  <a:lnTo>
                    <a:pt x="1977" y="902"/>
                  </a:lnTo>
                  <a:close/>
                  <a:moveTo>
                    <a:pt x="1463" y="1079"/>
                  </a:moveTo>
                  <a:lnTo>
                    <a:pt x="1463" y="1079"/>
                  </a:lnTo>
                  <a:cubicBezTo>
                    <a:pt x="1463" y="1089"/>
                    <a:pt x="1460" y="1096"/>
                    <a:pt x="1453" y="1098"/>
                  </a:cubicBezTo>
                  <a:cubicBezTo>
                    <a:pt x="1445" y="1102"/>
                    <a:pt x="1433" y="1098"/>
                    <a:pt x="1423" y="1087"/>
                  </a:cubicBezTo>
                  <a:cubicBezTo>
                    <a:pt x="1390" y="1055"/>
                    <a:pt x="1336" y="1006"/>
                    <a:pt x="1335" y="1005"/>
                  </a:cubicBezTo>
                  <a:cubicBezTo>
                    <a:pt x="1310" y="984"/>
                    <a:pt x="1306" y="969"/>
                    <a:pt x="1306" y="943"/>
                  </a:cubicBezTo>
                  <a:lnTo>
                    <a:pt x="1306" y="883"/>
                  </a:lnTo>
                  <a:cubicBezTo>
                    <a:pt x="1360" y="881"/>
                    <a:pt x="1413" y="878"/>
                    <a:pt x="1463" y="874"/>
                  </a:cubicBezTo>
                  <a:lnTo>
                    <a:pt x="1463" y="1079"/>
                  </a:lnTo>
                  <a:close/>
                  <a:moveTo>
                    <a:pt x="994" y="943"/>
                  </a:moveTo>
                  <a:lnTo>
                    <a:pt x="994" y="943"/>
                  </a:lnTo>
                  <a:cubicBezTo>
                    <a:pt x="994" y="969"/>
                    <a:pt x="990" y="984"/>
                    <a:pt x="964" y="1006"/>
                  </a:cubicBezTo>
                  <a:cubicBezTo>
                    <a:pt x="964" y="1006"/>
                    <a:pt x="910" y="1055"/>
                    <a:pt x="877" y="1087"/>
                  </a:cubicBezTo>
                  <a:cubicBezTo>
                    <a:pt x="866" y="1098"/>
                    <a:pt x="854" y="1102"/>
                    <a:pt x="846" y="1098"/>
                  </a:cubicBezTo>
                  <a:cubicBezTo>
                    <a:pt x="840" y="1096"/>
                    <a:pt x="836" y="1089"/>
                    <a:pt x="836" y="1079"/>
                  </a:cubicBezTo>
                  <a:lnTo>
                    <a:pt x="836" y="874"/>
                  </a:lnTo>
                  <a:cubicBezTo>
                    <a:pt x="886" y="878"/>
                    <a:pt x="939" y="881"/>
                    <a:pt x="994" y="883"/>
                  </a:cubicBezTo>
                  <a:lnTo>
                    <a:pt x="994" y="943"/>
                  </a:lnTo>
                  <a:close/>
                  <a:moveTo>
                    <a:pt x="568" y="876"/>
                  </a:moveTo>
                  <a:lnTo>
                    <a:pt x="568" y="876"/>
                  </a:lnTo>
                  <a:cubicBezTo>
                    <a:pt x="568" y="892"/>
                    <a:pt x="556" y="902"/>
                    <a:pt x="532" y="908"/>
                  </a:cubicBezTo>
                  <a:lnTo>
                    <a:pt x="352" y="933"/>
                  </a:lnTo>
                  <a:cubicBezTo>
                    <a:pt x="336" y="932"/>
                    <a:pt x="323" y="918"/>
                    <a:pt x="323" y="902"/>
                  </a:cubicBezTo>
                  <a:lnTo>
                    <a:pt x="323" y="790"/>
                  </a:lnTo>
                  <a:cubicBezTo>
                    <a:pt x="393" y="808"/>
                    <a:pt x="475" y="826"/>
                    <a:pt x="568" y="841"/>
                  </a:cubicBezTo>
                  <a:lnTo>
                    <a:pt x="568" y="876"/>
                  </a:lnTo>
                  <a:close/>
                  <a:moveTo>
                    <a:pt x="2298" y="650"/>
                  </a:moveTo>
                  <a:lnTo>
                    <a:pt x="2298" y="650"/>
                  </a:lnTo>
                  <a:cubicBezTo>
                    <a:pt x="2296" y="637"/>
                    <a:pt x="2286" y="625"/>
                    <a:pt x="2272" y="622"/>
                  </a:cubicBezTo>
                  <a:lnTo>
                    <a:pt x="2126" y="587"/>
                  </a:lnTo>
                  <a:lnTo>
                    <a:pt x="2126" y="112"/>
                  </a:lnTo>
                  <a:cubicBezTo>
                    <a:pt x="2126" y="50"/>
                    <a:pt x="2076" y="0"/>
                    <a:pt x="2014" y="0"/>
                  </a:cubicBezTo>
                  <a:lnTo>
                    <a:pt x="285" y="0"/>
                  </a:lnTo>
                  <a:cubicBezTo>
                    <a:pt x="224" y="0"/>
                    <a:pt x="174" y="50"/>
                    <a:pt x="174" y="112"/>
                  </a:cubicBezTo>
                  <a:lnTo>
                    <a:pt x="174" y="587"/>
                  </a:lnTo>
                  <a:lnTo>
                    <a:pt x="27" y="622"/>
                  </a:lnTo>
                  <a:cubicBezTo>
                    <a:pt x="14" y="625"/>
                    <a:pt x="4" y="637"/>
                    <a:pt x="2" y="650"/>
                  </a:cubicBezTo>
                  <a:cubicBezTo>
                    <a:pt x="0" y="664"/>
                    <a:pt x="7" y="678"/>
                    <a:pt x="20" y="684"/>
                  </a:cubicBezTo>
                  <a:cubicBezTo>
                    <a:pt x="27" y="688"/>
                    <a:pt x="107" y="728"/>
                    <a:pt x="256" y="771"/>
                  </a:cubicBezTo>
                  <a:lnTo>
                    <a:pt x="256" y="902"/>
                  </a:lnTo>
                  <a:cubicBezTo>
                    <a:pt x="256" y="956"/>
                    <a:pt x="300" y="999"/>
                    <a:pt x="354" y="999"/>
                  </a:cubicBezTo>
                  <a:lnTo>
                    <a:pt x="356" y="999"/>
                  </a:lnTo>
                  <a:lnTo>
                    <a:pt x="542" y="973"/>
                  </a:lnTo>
                  <a:lnTo>
                    <a:pt x="544" y="973"/>
                  </a:lnTo>
                  <a:cubicBezTo>
                    <a:pt x="600" y="962"/>
                    <a:pt x="635" y="925"/>
                    <a:pt x="635" y="876"/>
                  </a:cubicBezTo>
                  <a:lnTo>
                    <a:pt x="635" y="851"/>
                  </a:lnTo>
                  <a:cubicBezTo>
                    <a:pt x="678" y="858"/>
                    <a:pt x="722" y="863"/>
                    <a:pt x="770" y="868"/>
                  </a:cubicBezTo>
                  <a:lnTo>
                    <a:pt x="770" y="1079"/>
                  </a:lnTo>
                  <a:cubicBezTo>
                    <a:pt x="770" y="1116"/>
                    <a:pt x="789" y="1146"/>
                    <a:pt x="820" y="1160"/>
                  </a:cubicBezTo>
                  <a:cubicBezTo>
                    <a:pt x="830" y="1164"/>
                    <a:pt x="841" y="1166"/>
                    <a:pt x="852" y="1166"/>
                  </a:cubicBezTo>
                  <a:cubicBezTo>
                    <a:pt x="877" y="1166"/>
                    <a:pt x="902" y="1155"/>
                    <a:pt x="923" y="1135"/>
                  </a:cubicBezTo>
                  <a:cubicBezTo>
                    <a:pt x="956" y="1104"/>
                    <a:pt x="1008" y="1055"/>
                    <a:pt x="1008" y="1055"/>
                  </a:cubicBezTo>
                  <a:cubicBezTo>
                    <a:pt x="1045" y="1024"/>
                    <a:pt x="1061" y="991"/>
                    <a:pt x="1061" y="943"/>
                  </a:cubicBezTo>
                  <a:lnTo>
                    <a:pt x="1061" y="885"/>
                  </a:lnTo>
                  <a:cubicBezTo>
                    <a:pt x="1090" y="886"/>
                    <a:pt x="1119" y="887"/>
                    <a:pt x="1150" y="887"/>
                  </a:cubicBezTo>
                  <a:cubicBezTo>
                    <a:pt x="1180" y="887"/>
                    <a:pt x="1210" y="886"/>
                    <a:pt x="1239" y="885"/>
                  </a:cubicBezTo>
                  <a:lnTo>
                    <a:pt x="1239" y="943"/>
                  </a:lnTo>
                  <a:cubicBezTo>
                    <a:pt x="1239" y="991"/>
                    <a:pt x="1254" y="1024"/>
                    <a:pt x="1290" y="1055"/>
                  </a:cubicBezTo>
                  <a:cubicBezTo>
                    <a:pt x="1291" y="1055"/>
                    <a:pt x="1344" y="1104"/>
                    <a:pt x="1376" y="1135"/>
                  </a:cubicBezTo>
                  <a:cubicBezTo>
                    <a:pt x="1397" y="1155"/>
                    <a:pt x="1423" y="1166"/>
                    <a:pt x="1447" y="1166"/>
                  </a:cubicBezTo>
                  <a:cubicBezTo>
                    <a:pt x="1458" y="1166"/>
                    <a:pt x="1469" y="1164"/>
                    <a:pt x="1480" y="1160"/>
                  </a:cubicBezTo>
                  <a:cubicBezTo>
                    <a:pt x="1511" y="1146"/>
                    <a:pt x="1530" y="1116"/>
                    <a:pt x="1530" y="1079"/>
                  </a:cubicBezTo>
                  <a:lnTo>
                    <a:pt x="1530" y="868"/>
                  </a:lnTo>
                  <a:cubicBezTo>
                    <a:pt x="1577" y="863"/>
                    <a:pt x="1622" y="858"/>
                    <a:pt x="1665" y="851"/>
                  </a:cubicBezTo>
                  <a:lnTo>
                    <a:pt x="1665" y="876"/>
                  </a:lnTo>
                  <a:cubicBezTo>
                    <a:pt x="1665" y="925"/>
                    <a:pt x="1699" y="962"/>
                    <a:pt x="1755" y="973"/>
                  </a:cubicBezTo>
                  <a:lnTo>
                    <a:pt x="1941" y="999"/>
                  </a:lnTo>
                  <a:lnTo>
                    <a:pt x="1946" y="999"/>
                  </a:lnTo>
                  <a:cubicBezTo>
                    <a:pt x="1999" y="999"/>
                    <a:pt x="2043" y="956"/>
                    <a:pt x="2043" y="902"/>
                  </a:cubicBezTo>
                  <a:lnTo>
                    <a:pt x="2043" y="771"/>
                  </a:lnTo>
                  <a:cubicBezTo>
                    <a:pt x="2193" y="728"/>
                    <a:pt x="2273" y="688"/>
                    <a:pt x="2280" y="684"/>
                  </a:cubicBezTo>
                  <a:cubicBezTo>
                    <a:pt x="2292" y="678"/>
                    <a:pt x="2299" y="664"/>
                    <a:pt x="2298" y="65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pic>
        <p:nvPicPr>
          <p:cNvPr id="129" name="图片 128"/>
          <p:cNvPicPr>
            <a:picLocks noChangeAspect="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4548768" y="4792433"/>
            <a:ext cx="304205" cy="304205"/>
          </a:xfrm>
          <a:prstGeom prst="rect">
            <a:avLst/>
          </a:prstGeom>
        </p:spPr>
      </p:pic>
      <p:pic>
        <p:nvPicPr>
          <p:cNvPr id="130" name="图片 129">
            <a:extLst>
              <a:ext uri="{FF2B5EF4-FFF2-40B4-BE49-F238E27FC236}">
                <a16:creationId xmlns:a16="http://schemas.microsoft.com/office/drawing/2014/main" xmlns="" id="{675D5CBB-28BB-460A-B048-FF124E4D778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40919" r="41042" b="9463"/>
          <a:stretch/>
        </p:blipFill>
        <p:spPr bwMode="gray">
          <a:xfrm>
            <a:off x="3669418" y="2988244"/>
            <a:ext cx="1194420" cy="1443036"/>
          </a:xfrm>
          <a:prstGeom prst="rect">
            <a:avLst/>
          </a:prstGeom>
        </p:spPr>
      </p:pic>
    </p:spTree>
    <p:extLst>
      <p:ext uri="{BB962C8B-B14F-4D97-AF65-F5344CB8AC3E}">
        <p14:creationId xmlns:p14="http://schemas.microsoft.com/office/powerpoint/2010/main" val="9156642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Enterprise Network</a:t>
            </a:r>
            <a:endParaRPr lang="en-US" altLang="zh-CN" dirty="0">
              <a:sym typeface="Huawei Sans" panose="020C0503030203020204" pitchFamily="34" charset="0"/>
            </a:endParaRPr>
          </a:p>
        </p:txBody>
      </p:sp>
      <p:sp>
        <p:nvSpPr>
          <p:cNvPr id="7" name="等腰三角形 6"/>
          <p:cNvSpPr/>
          <p:nvPr/>
        </p:nvSpPr>
        <p:spPr bwMode="gray">
          <a:xfrm rot="10800000" flipV="1">
            <a:off x="1841633" y="3010981"/>
            <a:ext cx="8508734" cy="2225750"/>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等腰三角形 7"/>
          <p:cNvSpPr/>
          <p:nvPr/>
        </p:nvSpPr>
        <p:spPr bwMode="gray">
          <a:xfrm rot="16200000" flipH="1" flipV="1">
            <a:off x="1517538" y="1170833"/>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等腰三角形 8"/>
          <p:cNvSpPr/>
          <p:nvPr/>
        </p:nvSpPr>
        <p:spPr bwMode="gray">
          <a:xfrm rot="5400000" flipV="1">
            <a:off x="6187518" y="1170833"/>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54">
            <a:hlinkClick r:id="" action="ppaction://noaction"/>
          </p:cNvPr>
          <p:cNvSpPr txBox="1"/>
          <p:nvPr/>
        </p:nvSpPr>
        <p:spPr bwMode="gray">
          <a:xfrm>
            <a:off x="3570853" y="2903875"/>
            <a:ext cx="772181" cy="453183"/>
          </a:xfrm>
          <a:prstGeom prst="rect">
            <a:avLst/>
          </a:prstGeom>
          <a:noFill/>
        </p:spPr>
        <p:txBody>
          <a:bodyPr wrap="none" lIns="72000" tIns="72000" rIns="72000" bIns="72000" anchor="ctr" anchorCtr="0">
            <a:spAutoFit/>
          </a:bodyPr>
          <a:lstStyle/>
          <a:p>
            <a:pPr algn="ctr" defTabSz="457231" fontAlgn="ctr">
              <a:spcBef>
                <a:spcPts val="0"/>
              </a:spcBef>
              <a:spcAft>
                <a:spcPts val="0"/>
              </a:spcAft>
              <a:defRPr/>
            </a:pPr>
            <a:r>
              <a:rPr lang="en-US" sz="2000" b="1" dirty="0" smtClean="0">
                <a:solidFill>
                  <a:srgbClr val="C7000B"/>
                </a:solidFill>
                <a:latin typeface="Huawei Sans" panose="020C0503030203020204" pitchFamily="34" charset="0"/>
              </a:rPr>
              <a:t>MAN</a:t>
            </a:r>
            <a:endParaRPr lang="en-US" altLang="zh-CN" sz="2000" b="1"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TextBox 55">
            <a:hlinkClick r:id="" action="ppaction://noaction"/>
          </p:cNvPr>
          <p:cNvSpPr txBox="1"/>
          <p:nvPr/>
        </p:nvSpPr>
        <p:spPr bwMode="gray">
          <a:xfrm>
            <a:off x="5690691" y="1725218"/>
            <a:ext cx="794622"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WAN</a:t>
            </a:r>
            <a:endParaRPr lang="en-US" dirty="0">
              <a:latin typeface="Huawei Sans" panose="020C0503030203020204" pitchFamily="34" charset="0"/>
              <a:sym typeface="Huawei Sans" panose="020C0503030203020204" pitchFamily="34" charset="0"/>
            </a:endParaRPr>
          </a:p>
        </p:txBody>
      </p:sp>
      <p:sp>
        <p:nvSpPr>
          <p:cNvPr id="12" name="TextBox 56">
            <a:hlinkClick r:id="" action="ppaction://noaction"/>
          </p:cNvPr>
          <p:cNvSpPr txBox="1"/>
          <p:nvPr/>
        </p:nvSpPr>
        <p:spPr bwMode="gray">
          <a:xfrm>
            <a:off x="7904155" y="2903875"/>
            <a:ext cx="700045"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DCN</a:t>
            </a:r>
            <a:endParaRPr lang="en-US" dirty="0">
              <a:latin typeface="Huawei Sans" panose="020C0503030203020204" pitchFamily="34" charset="0"/>
              <a:sym typeface="Huawei Sans" panose="020C0503030203020204" pitchFamily="34" charset="0"/>
            </a:endParaRPr>
          </a:p>
        </p:txBody>
      </p:sp>
      <p:sp>
        <p:nvSpPr>
          <p:cNvPr id="13" name="TextBox 57">
            <a:hlinkClick r:id="" action="ppaction://noaction"/>
          </p:cNvPr>
          <p:cNvSpPr txBox="1"/>
          <p:nvPr/>
        </p:nvSpPr>
        <p:spPr bwMode="gray">
          <a:xfrm>
            <a:off x="4965332" y="3939837"/>
            <a:ext cx="2245341"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Campus network</a:t>
            </a:r>
            <a:endParaRPr lang="en-US" dirty="0">
              <a:latin typeface="Huawei Sans" panose="020C0503030203020204" pitchFamily="34" charset="0"/>
              <a:sym typeface="Huawei Sans" panose="020C0503030203020204" pitchFamily="34" charset="0"/>
            </a:endParaRPr>
          </a:p>
        </p:txBody>
      </p:sp>
      <p:pic>
        <p:nvPicPr>
          <p:cNvPr id="15" name="图片 14"/>
          <p:cNvPicPr>
            <a:picLocks noChangeAspect="1"/>
          </p:cNvPicPr>
          <p:nvPr/>
        </p:nvPicPr>
        <p:blipFill>
          <a:blip r:embed="rId3"/>
          <a:stretch>
            <a:fillRect/>
          </a:stretch>
        </p:blipFill>
        <p:spPr bwMode="gray">
          <a:xfrm>
            <a:off x="5593423" y="4516374"/>
            <a:ext cx="951058" cy="664522"/>
          </a:xfrm>
          <a:prstGeom prst="rect">
            <a:avLst/>
          </a:prstGeom>
        </p:spPr>
      </p:pic>
      <p:pic>
        <p:nvPicPr>
          <p:cNvPr id="16" name="图片 15"/>
          <p:cNvPicPr>
            <a:picLocks noChangeAspect="1"/>
          </p:cNvPicPr>
          <p:nvPr/>
        </p:nvPicPr>
        <p:blipFill>
          <a:blip r:embed="rId4"/>
          <a:stretch>
            <a:fillRect/>
          </a:stretch>
        </p:blipFill>
        <p:spPr bwMode="gray">
          <a:xfrm>
            <a:off x="9087006" y="2750580"/>
            <a:ext cx="951058" cy="664522"/>
          </a:xfrm>
          <a:prstGeom prst="rect">
            <a:avLst/>
          </a:prstGeom>
        </p:spPr>
      </p:pic>
      <p:pic>
        <p:nvPicPr>
          <p:cNvPr id="17" name="图片 16"/>
          <p:cNvPicPr>
            <a:picLocks noChangeAspect="1"/>
          </p:cNvPicPr>
          <p:nvPr/>
        </p:nvPicPr>
        <p:blipFill>
          <a:blip r:embed="rId5"/>
          <a:stretch>
            <a:fillRect/>
          </a:stretch>
        </p:blipFill>
        <p:spPr bwMode="gray">
          <a:xfrm>
            <a:off x="5593423" y="955993"/>
            <a:ext cx="951058" cy="664522"/>
          </a:xfrm>
          <a:prstGeom prst="rect">
            <a:avLst/>
          </a:prstGeom>
        </p:spPr>
      </p:pic>
      <p:pic>
        <p:nvPicPr>
          <p:cNvPr id="18" name="图片 17"/>
          <p:cNvPicPr>
            <a:picLocks noChangeAspect="1"/>
          </p:cNvPicPr>
          <p:nvPr/>
        </p:nvPicPr>
        <p:blipFill>
          <a:blip r:embed="rId6"/>
          <a:stretch>
            <a:fillRect/>
          </a:stretch>
        </p:blipFill>
        <p:spPr bwMode="gray">
          <a:xfrm>
            <a:off x="2489584" y="2750580"/>
            <a:ext cx="951058" cy="664522"/>
          </a:xfrm>
          <a:prstGeom prst="rect">
            <a:avLst/>
          </a:prstGeom>
        </p:spPr>
      </p:pic>
      <p:sp>
        <p:nvSpPr>
          <p:cNvPr id="19" name="矩形 18">
            <a:extLst>
              <a:ext uri="{FF2B5EF4-FFF2-40B4-BE49-F238E27FC236}">
                <a16:creationId xmlns:a16="http://schemas.microsoft.com/office/drawing/2014/main" xmlns="" id="{3FC33F12-68C8-449B-A505-ECE33AB944E5}"/>
              </a:ext>
            </a:extLst>
          </p:cNvPr>
          <p:cNvSpPr/>
          <p:nvPr/>
        </p:nvSpPr>
        <p:spPr bwMode="gray">
          <a:xfrm>
            <a:off x="2009775" y="5142033"/>
            <a:ext cx="8172450" cy="106182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400" dirty="0" smtClean="0">
                <a:latin typeface="Huawei Sans" panose="020C0503030203020204" pitchFamily="34" charset="0"/>
              </a:rPr>
              <a:t>After more than 30 years of development, the network has laid a solid foundation for the intelligent society. With the acceleration of enterprise digitalization, enterprise networks need to carry more and more key services, playing an important role in the digitalization process.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38218" y="2239701"/>
            <a:ext cx="2715564" cy="1569936"/>
          </a:xfrm>
          <a:prstGeom prst="rect">
            <a:avLst/>
          </a:prstGeom>
        </p:spPr>
      </p:pic>
    </p:spTree>
    <p:extLst>
      <p:ext uri="{BB962C8B-B14F-4D97-AF65-F5344CB8AC3E}">
        <p14:creationId xmlns:p14="http://schemas.microsoft.com/office/powerpoint/2010/main" val="18580773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 name="梯形 820"/>
          <p:cNvSpPr/>
          <p:nvPr/>
        </p:nvSpPr>
        <p:spPr bwMode="gray">
          <a:xfrm>
            <a:off x="496166" y="1070095"/>
            <a:ext cx="1862020" cy="4882883"/>
          </a:xfrm>
          <a:prstGeom prst="trapezoid">
            <a:avLst>
              <a:gd name="adj" fmla="val 0"/>
            </a:avLst>
          </a:prstGeom>
          <a:solidFill>
            <a:srgbClr val="F2F5FA"/>
          </a:solidFill>
          <a:ln w="12700" cap="flat" cmpd="sng" algn="ctr">
            <a:solidFill>
              <a:srgbClr val="DDE1E3"/>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圆角矩形 126"/>
          <p:cNvSpPr/>
          <p:nvPr/>
        </p:nvSpPr>
        <p:spPr bwMode="gray">
          <a:xfrm>
            <a:off x="5038821" y="1070095"/>
            <a:ext cx="2226476" cy="894260"/>
          </a:xfrm>
          <a:prstGeom prst="roundRect">
            <a:avLst>
              <a:gd name="adj" fmla="val 2222"/>
            </a:avLst>
          </a:prstGeom>
          <a:solidFill>
            <a:srgbClr val="F2F5FA"/>
          </a:solidFill>
          <a:ln w="12700" cap="flat" cmpd="sng" algn="ctr">
            <a:solidFill>
              <a:srgbClr val="DDE1E3"/>
            </a:solid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1" name="梯形 930">
            <a:extLst>
              <a:ext uri="{FF2B5EF4-FFF2-40B4-BE49-F238E27FC236}">
                <a16:creationId xmlns:a16="http://schemas.microsoft.com/office/drawing/2014/main" xmlns="" id="{61DFBBD6-78EE-4103-BB65-0E57C18EAEA3}"/>
              </a:ext>
            </a:extLst>
          </p:cNvPr>
          <p:cNvSpPr/>
          <p:nvPr/>
        </p:nvSpPr>
        <p:spPr bwMode="gray">
          <a:xfrm>
            <a:off x="2440882" y="1070095"/>
            <a:ext cx="2465222" cy="1799303"/>
          </a:xfrm>
          <a:prstGeom prst="trapezoid">
            <a:avLst>
              <a:gd name="adj" fmla="val 0"/>
            </a:avLst>
          </a:prstGeom>
          <a:solidFill>
            <a:srgbClr val="F2F5FA"/>
          </a:solidFill>
          <a:ln w="12700" cap="flat" cmpd="sng" algn="ctr">
            <a:solidFill>
              <a:srgbClr val="DDE1E3"/>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9" name="梯形 698"/>
          <p:cNvSpPr/>
          <p:nvPr/>
        </p:nvSpPr>
        <p:spPr bwMode="gray">
          <a:xfrm>
            <a:off x="2790449" y="3683191"/>
            <a:ext cx="4397966" cy="2239657"/>
          </a:xfrm>
          <a:prstGeom prst="trapezoid">
            <a:avLst>
              <a:gd name="adj" fmla="val 30010"/>
            </a:avLst>
          </a:prstGeom>
          <a:solidFill>
            <a:srgbClr val="F2F5FA"/>
          </a:solidFill>
          <a:ln w="12700" cap="flat" cmpd="sng" algn="ctr">
            <a:solidFill>
              <a:srgbClr val="DDE1E3"/>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smtClean="0"/>
              <a:t>Enterprise Network Architecture</a:t>
            </a:r>
            <a:endParaRPr lang="en-US" altLang="zh-CN" dirty="0">
              <a:sym typeface="Huawei Sans" panose="020C0503030203020204" pitchFamily="34" charset="0"/>
            </a:endParaRPr>
          </a:p>
        </p:txBody>
      </p:sp>
      <p:cxnSp>
        <p:nvCxnSpPr>
          <p:cNvPr id="124" name="直接连接符 123"/>
          <p:cNvCxnSpPr>
            <a:cxnSpLocks/>
          </p:cNvCxnSpPr>
          <p:nvPr/>
        </p:nvCxnSpPr>
        <p:spPr bwMode="gray">
          <a:xfrm>
            <a:off x="3998166" y="2340780"/>
            <a:ext cx="326173" cy="6029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cxnSpLocks/>
          </p:cNvCxnSpPr>
          <p:nvPr/>
        </p:nvCxnSpPr>
        <p:spPr bwMode="gray">
          <a:xfrm>
            <a:off x="4003673" y="1811902"/>
            <a:ext cx="1406018" cy="1141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TextBox 135"/>
          <p:cNvSpPr txBox="1"/>
          <p:nvPr/>
        </p:nvSpPr>
        <p:spPr bwMode="gray">
          <a:xfrm>
            <a:off x="5057135" y="1043266"/>
            <a:ext cx="2189848" cy="461665"/>
          </a:xfrm>
          <a:prstGeom prst="rect">
            <a:avLst/>
          </a:prstGeom>
          <a:noFill/>
        </p:spPr>
        <p:txBody>
          <a:bodyPr wrap="square" rtlCol="0">
            <a:spAutoFit/>
          </a:bodyPr>
          <a:lstStyle>
            <a:defPPr>
              <a:defRPr lang="en-US"/>
            </a:defPPr>
            <a:lvl1pPr algn="ctr">
              <a:defRPr sz="1200" b="1"/>
            </a:lvl1pPr>
          </a:lstStyle>
          <a:p>
            <a:pPr fontAlgn="ctr"/>
            <a:r>
              <a:rPr lang="en-US" dirty="0" smtClean="0">
                <a:latin typeface="Huawei Sans" panose="020C0503030203020204" pitchFamily="34" charset="0"/>
              </a:rPr>
              <a:t>Branches, employees on business trips, and visitors</a:t>
            </a:r>
            <a:endParaRPr lang="en-US" dirty="0">
              <a:latin typeface="Huawei Sans" panose="020C0503030203020204" pitchFamily="34" charset="0"/>
            </a:endParaRPr>
          </a:p>
        </p:txBody>
      </p:sp>
      <p:cxnSp>
        <p:nvCxnSpPr>
          <p:cNvPr id="134" name="直接连接符 133"/>
          <p:cNvCxnSpPr>
            <a:cxnSpLocks/>
          </p:cNvCxnSpPr>
          <p:nvPr/>
        </p:nvCxnSpPr>
        <p:spPr bwMode="gray">
          <a:xfrm flipH="1">
            <a:off x="5409691" y="2514990"/>
            <a:ext cx="794018" cy="4384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TextBox 135"/>
          <p:cNvSpPr txBox="1"/>
          <p:nvPr/>
        </p:nvSpPr>
        <p:spPr bwMode="gray">
          <a:xfrm>
            <a:off x="3496551" y="1180977"/>
            <a:ext cx="1111480" cy="276999"/>
          </a:xfrm>
          <a:prstGeom prst="rect">
            <a:avLst/>
          </a:prstGeom>
          <a:noFill/>
        </p:spPr>
        <p:txBody>
          <a:bodyPr wrap="square" rtlCol="0">
            <a:spAutoFit/>
          </a:bodyPr>
          <a:lstStyle>
            <a:defPPr>
              <a:defRPr lang="en-US"/>
            </a:defPPr>
            <a:lvl1pPr algn="ctr">
              <a:defRPr sz="1200" b="1"/>
            </a:lvl1pPr>
          </a:lstStyle>
          <a:p>
            <a:pPr fontAlgn="ctr"/>
            <a:r>
              <a:rPr lang="en-US" dirty="0" smtClean="0">
                <a:latin typeface="Huawei Sans" panose="020C0503030203020204" pitchFamily="34" charset="0"/>
              </a:rPr>
              <a:t>DCN</a:t>
            </a:r>
            <a:endParaRPr lang="en-US" dirty="0">
              <a:latin typeface="Huawei Sans" panose="020C0503030203020204" pitchFamily="34" charset="0"/>
            </a:endParaRPr>
          </a:p>
        </p:txBody>
      </p:sp>
      <p:sp>
        <p:nvSpPr>
          <p:cNvPr id="136" name="TextBox 135"/>
          <p:cNvSpPr txBox="1"/>
          <p:nvPr/>
        </p:nvSpPr>
        <p:spPr bwMode="gray">
          <a:xfrm>
            <a:off x="541947" y="1148277"/>
            <a:ext cx="1779467" cy="276999"/>
          </a:xfrm>
          <a:prstGeom prst="rect">
            <a:avLst/>
          </a:prstGeom>
          <a:noFill/>
        </p:spPr>
        <p:txBody>
          <a:bodyPr wrap="square" rtlCol="0">
            <a:spAutoFit/>
          </a:bodyPr>
          <a:lstStyle>
            <a:defPPr>
              <a:defRPr lang="en-US"/>
            </a:defPPr>
            <a:lvl1pPr algn="ctr">
              <a:defRPr sz="1200" b="1"/>
            </a:lvl1pPr>
          </a:lstStyle>
          <a:p>
            <a:pPr fontAlgn="ctr"/>
            <a:r>
              <a:rPr lang="en-US" dirty="0" smtClean="0">
                <a:latin typeface="Huawei Sans" panose="020C0503030203020204" pitchFamily="34" charset="0"/>
              </a:rPr>
              <a:t>WAN</a:t>
            </a:r>
            <a:endParaRPr lang="en-US" dirty="0">
              <a:latin typeface="Huawei Sans" panose="020C0503030203020204" pitchFamily="34" charset="0"/>
            </a:endParaRPr>
          </a:p>
        </p:txBody>
      </p:sp>
      <p:sp>
        <p:nvSpPr>
          <p:cNvPr id="139" name="椭圆 138"/>
          <p:cNvSpPr/>
          <p:nvPr/>
        </p:nvSpPr>
        <p:spPr bwMode="gray">
          <a:xfrm>
            <a:off x="3574159" y="3062737"/>
            <a:ext cx="2654888" cy="326266"/>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rgbClr val="3B3D33"/>
                </a:solidFill>
                <a:latin typeface="Huawei Sans" panose="020C0503030203020204" pitchFamily="34" charset="0"/>
              </a:rPr>
              <a:t>MAN</a:t>
            </a:r>
            <a:endParaRPr lang="en-US" sz="1400" b="1" dirty="0">
              <a:solidFill>
                <a:srgbClr val="3B3D33"/>
              </a:solidFill>
              <a:latin typeface="Huawei Sans" panose="020C0503030203020204" pitchFamily="34" charset="0"/>
            </a:endParaRPr>
          </a:p>
        </p:txBody>
      </p:sp>
      <p:cxnSp>
        <p:nvCxnSpPr>
          <p:cNvPr id="491" name="直接连接符 490"/>
          <p:cNvCxnSpPr/>
          <p:nvPr/>
        </p:nvCxnSpPr>
        <p:spPr bwMode="gray">
          <a:xfrm>
            <a:off x="3942484" y="4951643"/>
            <a:ext cx="0" cy="23092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p:nvCxnSpPr>
        <p:spPr bwMode="gray">
          <a:xfrm>
            <a:off x="4919900" y="4951643"/>
            <a:ext cx="0" cy="23092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p:nvPr/>
        </p:nvCxnSpPr>
        <p:spPr bwMode="gray">
          <a:xfrm>
            <a:off x="6018584" y="4951643"/>
            <a:ext cx="0" cy="23092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33" name="组合 532"/>
          <p:cNvGrpSpPr/>
          <p:nvPr/>
        </p:nvGrpSpPr>
        <p:grpSpPr bwMode="gray">
          <a:xfrm>
            <a:off x="3181397" y="5604320"/>
            <a:ext cx="412979" cy="247787"/>
            <a:chOff x="6495566" y="4295264"/>
            <a:chExt cx="1056814" cy="634088"/>
          </a:xfrm>
        </p:grpSpPr>
        <p:sp>
          <p:nvSpPr>
            <p:cNvPr id="517" name="Freeform 5"/>
            <p:cNvSpPr>
              <a:spLocks/>
            </p:cNvSpPr>
            <p:nvPr/>
          </p:nvSpPr>
          <p:spPr bwMode="gray">
            <a:xfrm>
              <a:off x="6622007" y="4295264"/>
              <a:ext cx="805821" cy="569923"/>
            </a:xfrm>
            <a:custGeom>
              <a:avLst/>
              <a:gdLst>
                <a:gd name="T0" fmla="*/ 2147483646 w 437"/>
                <a:gd name="T1" fmla="*/ 2147483646 h 307"/>
                <a:gd name="T2" fmla="*/ 2147483646 w 437"/>
                <a:gd name="T3" fmla="*/ 2147483646 h 307"/>
                <a:gd name="T4" fmla="*/ 2147483646 w 437"/>
                <a:gd name="T5" fmla="*/ 2147483646 h 307"/>
                <a:gd name="T6" fmla="*/ 2147483646 w 437"/>
                <a:gd name="T7" fmla="*/ 2147483646 h 307"/>
                <a:gd name="T8" fmla="*/ 2147483646 w 437"/>
                <a:gd name="T9" fmla="*/ 2147483646 h 307"/>
                <a:gd name="T10" fmla="*/ 2147483646 w 437"/>
                <a:gd name="T11" fmla="*/ 2147483646 h 307"/>
                <a:gd name="T12" fmla="*/ 2147483646 w 437"/>
                <a:gd name="T13" fmla="*/ 2147483646 h 307"/>
                <a:gd name="T14" fmla="*/ 0 w 437"/>
                <a:gd name="T15" fmla="*/ 2147483646 h 307"/>
                <a:gd name="T16" fmla="*/ 0 w 437"/>
                <a:gd name="T17" fmla="*/ 2147483646 h 307"/>
                <a:gd name="T18" fmla="*/ 2147483646 w 437"/>
                <a:gd name="T19" fmla="*/ 0 h 307"/>
                <a:gd name="T20" fmla="*/ 2147483646 w 437"/>
                <a:gd name="T21" fmla="*/ 0 h 307"/>
                <a:gd name="T22" fmla="*/ 2147483646 w 437"/>
                <a:gd name="T23" fmla="*/ 2147483646 h 307"/>
                <a:gd name="T24" fmla="*/ 2147483646 w 437"/>
                <a:gd name="T25" fmla="*/ 2147483646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7" h="307">
                  <a:moveTo>
                    <a:pt x="437" y="307"/>
                  </a:moveTo>
                  <a:cubicBezTo>
                    <a:pt x="429" y="307"/>
                    <a:pt x="429" y="307"/>
                    <a:pt x="429" y="307"/>
                  </a:cubicBezTo>
                  <a:cubicBezTo>
                    <a:pt x="429" y="14"/>
                    <a:pt x="429" y="14"/>
                    <a:pt x="429" y="14"/>
                  </a:cubicBezTo>
                  <a:cubicBezTo>
                    <a:pt x="429" y="11"/>
                    <a:pt x="426" y="8"/>
                    <a:pt x="423" y="8"/>
                  </a:cubicBezTo>
                  <a:cubicBezTo>
                    <a:pt x="13" y="8"/>
                    <a:pt x="13" y="8"/>
                    <a:pt x="13" y="8"/>
                  </a:cubicBezTo>
                  <a:cubicBezTo>
                    <a:pt x="10" y="8"/>
                    <a:pt x="8" y="11"/>
                    <a:pt x="8" y="14"/>
                  </a:cubicBezTo>
                  <a:cubicBezTo>
                    <a:pt x="8" y="307"/>
                    <a:pt x="8" y="307"/>
                    <a:pt x="8" y="307"/>
                  </a:cubicBezTo>
                  <a:cubicBezTo>
                    <a:pt x="0" y="307"/>
                    <a:pt x="0" y="307"/>
                    <a:pt x="0" y="307"/>
                  </a:cubicBezTo>
                  <a:cubicBezTo>
                    <a:pt x="0" y="14"/>
                    <a:pt x="0" y="14"/>
                    <a:pt x="0" y="14"/>
                  </a:cubicBezTo>
                  <a:cubicBezTo>
                    <a:pt x="0" y="6"/>
                    <a:pt x="6" y="0"/>
                    <a:pt x="13" y="0"/>
                  </a:cubicBezTo>
                  <a:cubicBezTo>
                    <a:pt x="423" y="0"/>
                    <a:pt x="423" y="0"/>
                    <a:pt x="423" y="0"/>
                  </a:cubicBezTo>
                  <a:cubicBezTo>
                    <a:pt x="431" y="0"/>
                    <a:pt x="437" y="6"/>
                    <a:pt x="437" y="14"/>
                  </a:cubicBezTo>
                  <a:lnTo>
                    <a:pt x="437" y="30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8" name="Freeform 6"/>
            <p:cNvSpPr>
              <a:spLocks noEditPoints="1"/>
            </p:cNvSpPr>
            <p:nvPr/>
          </p:nvSpPr>
          <p:spPr bwMode="gray">
            <a:xfrm>
              <a:off x="6644653" y="4321684"/>
              <a:ext cx="758641" cy="518970"/>
            </a:xfrm>
            <a:custGeom>
              <a:avLst/>
              <a:gdLst>
                <a:gd name="T0" fmla="*/ 2147483646 w 402"/>
                <a:gd name="T1" fmla="*/ 2147483646 h 275"/>
                <a:gd name="T2" fmla="*/ 0 w 402"/>
                <a:gd name="T3" fmla="*/ 2147483646 h 275"/>
                <a:gd name="T4" fmla="*/ 0 w 402"/>
                <a:gd name="T5" fmla="*/ 0 h 275"/>
                <a:gd name="T6" fmla="*/ 2147483646 w 402"/>
                <a:gd name="T7" fmla="*/ 0 h 275"/>
                <a:gd name="T8" fmla="*/ 2147483646 w 402"/>
                <a:gd name="T9" fmla="*/ 2147483646 h 275"/>
                <a:gd name="T10" fmla="*/ 2147483646 w 402"/>
                <a:gd name="T11" fmla="*/ 2147483646 h 275"/>
                <a:gd name="T12" fmla="*/ 2147483646 w 402"/>
                <a:gd name="T13" fmla="*/ 2147483646 h 275"/>
                <a:gd name="T14" fmla="*/ 2147483646 w 402"/>
                <a:gd name="T15" fmla="*/ 2147483646 h 275"/>
                <a:gd name="T16" fmla="*/ 2147483646 w 402"/>
                <a:gd name="T17" fmla="*/ 2147483646 h 275"/>
                <a:gd name="T18" fmla="*/ 2147483646 w 402"/>
                <a:gd name="T19" fmla="*/ 2147483646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2" h="275">
                  <a:moveTo>
                    <a:pt x="402" y="275"/>
                  </a:moveTo>
                  <a:lnTo>
                    <a:pt x="0" y="275"/>
                  </a:lnTo>
                  <a:lnTo>
                    <a:pt x="0" y="0"/>
                  </a:lnTo>
                  <a:lnTo>
                    <a:pt x="402" y="0"/>
                  </a:lnTo>
                  <a:lnTo>
                    <a:pt x="402" y="275"/>
                  </a:lnTo>
                  <a:close/>
                  <a:moveTo>
                    <a:pt x="4" y="271"/>
                  </a:moveTo>
                  <a:lnTo>
                    <a:pt x="398" y="271"/>
                  </a:lnTo>
                  <a:lnTo>
                    <a:pt x="398" y="4"/>
                  </a:lnTo>
                  <a:lnTo>
                    <a:pt x="4" y="4"/>
                  </a:lnTo>
                  <a:lnTo>
                    <a:pt x="4" y="271"/>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9" name="Freeform 7"/>
            <p:cNvSpPr>
              <a:spLocks noEditPoints="1"/>
            </p:cNvSpPr>
            <p:nvPr/>
          </p:nvSpPr>
          <p:spPr bwMode="gray">
            <a:xfrm>
              <a:off x="6910743" y="4861413"/>
              <a:ext cx="228348" cy="24534"/>
            </a:xfrm>
            <a:custGeom>
              <a:avLst/>
              <a:gdLst>
                <a:gd name="T0" fmla="*/ 2147483646 w 121"/>
                <a:gd name="T1" fmla="*/ 2147483646 h 13"/>
                <a:gd name="T2" fmla="*/ 0 w 121"/>
                <a:gd name="T3" fmla="*/ 2147483646 h 13"/>
                <a:gd name="T4" fmla="*/ 0 w 121"/>
                <a:gd name="T5" fmla="*/ 0 h 13"/>
                <a:gd name="T6" fmla="*/ 2147483646 w 121"/>
                <a:gd name="T7" fmla="*/ 0 h 13"/>
                <a:gd name="T8" fmla="*/ 2147483646 w 121"/>
                <a:gd name="T9" fmla="*/ 2147483646 h 13"/>
                <a:gd name="T10" fmla="*/ 2147483646 w 121"/>
                <a:gd name="T11" fmla="*/ 2147483646 h 13"/>
                <a:gd name="T12" fmla="*/ 2147483646 w 121"/>
                <a:gd name="T13" fmla="*/ 2147483646 h 13"/>
                <a:gd name="T14" fmla="*/ 2147483646 w 121"/>
                <a:gd name="T15" fmla="*/ 2147483646 h 13"/>
                <a:gd name="T16" fmla="*/ 2147483646 w 121"/>
                <a:gd name="T17" fmla="*/ 2147483646 h 13"/>
                <a:gd name="T18" fmla="*/ 2147483646 w 121"/>
                <a:gd name="T19" fmla="*/ 2147483646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 h="13">
                  <a:moveTo>
                    <a:pt x="121" y="13"/>
                  </a:moveTo>
                  <a:lnTo>
                    <a:pt x="0" y="13"/>
                  </a:lnTo>
                  <a:lnTo>
                    <a:pt x="0" y="0"/>
                  </a:lnTo>
                  <a:lnTo>
                    <a:pt x="121" y="0"/>
                  </a:lnTo>
                  <a:lnTo>
                    <a:pt x="121" y="13"/>
                  </a:lnTo>
                  <a:close/>
                  <a:moveTo>
                    <a:pt x="4" y="9"/>
                  </a:moveTo>
                  <a:lnTo>
                    <a:pt x="117" y="9"/>
                  </a:lnTo>
                  <a:lnTo>
                    <a:pt x="117" y="4"/>
                  </a:lnTo>
                  <a:lnTo>
                    <a:pt x="4" y="4"/>
                  </a:lnTo>
                  <a:lnTo>
                    <a:pt x="4" y="9"/>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0" name="Rectangle 8"/>
            <p:cNvSpPr>
              <a:spLocks noChangeArrowheads="1"/>
            </p:cNvSpPr>
            <p:nvPr/>
          </p:nvSpPr>
          <p:spPr bwMode="gray">
            <a:xfrm>
              <a:off x="6627668" y="4861413"/>
              <a:ext cx="792611" cy="7549"/>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1" name="Freeform 9"/>
            <p:cNvSpPr>
              <a:spLocks/>
            </p:cNvSpPr>
            <p:nvPr/>
          </p:nvSpPr>
          <p:spPr bwMode="gray">
            <a:xfrm>
              <a:off x="6999440" y="4846316"/>
              <a:ext cx="7549" cy="9436"/>
            </a:xfrm>
            <a:custGeom>
              <a:avLst/>
              <a:gdLst>
                <a:gd name="T0" fmla="*/ 2147483646 w 4"/>
                <a:gd name="T1" fmla="*/ 2147483646 h 5"/>
                <a:gd name="T2" fmla="*/ 0 w 4"/>
                <a:gd name="T3" fmla="*/ 2147483646 h 5"/>
                <a:gd name="T4" fmla="*/ 0 w 4"/>
                <a:gd name="T5" fmla="*/ 0 h 5"/>
                <a:gd name="T6" fmla="*/ 0 w 4"/>
                <a:gd name="T7" fmla="*/ 0 h 5"/>
                <a:gd name="T8" fmla="*/ 0 w 4"/>
                <a:gd name="T9" fmla="*/ 2147483646 h 5"/>
                <a:gd name="T10" fmla="*/ 0 w 4"/>
                <a:gd name="T11" fmla="*/ 2147483646 h 5"/>
                <a:gd name="T12" fmla="*/ 0 w 4"/>
                <a:gd name="T13" fmla="*/ 2147483646 h 5"/>
                <a:gd name="T14" fmla="*/ 2147483646 w 4"/>
                <a:gd name="T15" fmla="*/ 2147483646 h 5"/>
                <a:gd name="T16" fmla="*/ 2147483646 w 4"/>
                <a:gd name="T17" fmla="*/ 2147483646 h 5"/>
                <a:gd name="T18" fmla="*/ 2147483646 w 4"/>
                <a:gd name="T19" fmla="*/ 2147483646 h 5"/>
                <a:gd name="T20" fmla="*/ 2147483646 w 4"/>
                <a:gd name="T21" fmla="*/ 0 h 5"/>
                <a:gd name="T22" fmla="*/ 2147483646 w 4"/>
                <a:gd name="T23" fmla="*/ 0 h 5"/>
                <a:gd name="T24" fmla="*/ 2147483646 w 4"/>
                <a:gd name="T25" fmla="*/ 2147483646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3" y="2"/>
                  </a:moveTo>
                  <a:lnTo>
                    <a:pt x="0" y="2"/>
                  </a:lnTo>
                  <a:lnTo>
                    <a:pt x="0" y="0"/>
                  </a:lnTo>
                  <a:lnTo>
                    <a:pt x="0" y="5"/>
                  </a:lnTo>
                  <a:lnTo>
                    <a:pt x="0" y="3"/>
                  </a:lnTo>
                  <a:lnTo>
                    <a:pt x="3" y="3"/>
                  </a:lnTo>
                  <a:lnTo>
                    <a:pt x="3" y="5"/>
                  </a:lnTo>
                  <a:lnTo>
                    <a:pt x="4" y="5"/>
                  </a:lnTo>
                  <a:lnTo>
                    <a:pt x="4" y="0"/>
                  </a:lnTo>
                  <a:lnTo>
                    <a:pt x="3" y="0"/>
                  </a:lnTo>
                  <a:lnTo>
                    <a:pt x="3" y="2"/>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2" name="Freeform 10"/>
            <p:cNvSpPr>
              <a:spLocks/>
            </p:cNvSpPr>
            <p:nvPr/>
          </p:nvSpPr>
          <p:spPr bwMode="gray">
            <a:xfrm>
              <a:off x="7008876" y="4846316"/>
              <a:ext cx="7549" cy="9436"/>
            </a:xfrm>
            <a:custGeom>
              <a:avLst/>
              <a:gdLst>
                <a:gd name="T0" fmla="*/ 2147483646 w 4"/>
                <a:gd name="T1" fmla="*/ 2147483646 h 5"/>
                <a:gd name="T2" fmla="*/ 2147483646 w 4"/>
                <a:gd name="T3" fmla="*/ 2147483646 h 5"/>
                <a:gd name="T4" fmla="*/ 2147483646 w 4"/>
                <a:gd name="T5" fmla="*/ 2147483646 h 5"/>
                <a:gd name="T6" fmla="*/ 2147483646 w 4"/>
                <a:gd name="T7" fmla="*/ 0 h 5"/>
                <a:gd name="T8" fmla="*/ 0 w 4"/>
                <a:gd name="T9" fmla="*/ 0 h 5"/>
                <a:gd name="T10" fmla="*/ 0 w 4"/>
                <a:gd name="T11" fmla="*/ 2147483646 h 5"/>
                <a:gd name="T12" fmla="*/ 2147483646 w 4"/>
                <a:gd name="T13" fmla="*/ 2147483646 h 5"/>
                <a:gd name="T14" fmla="*/ 2147483646 w 4"/>
                <a:gd name="T15" fmla="*/ 2147483646 h 5"/>
                <a:gd name="T16" fmla="*/ 2147483646 w 4"/>
                <a:gd name="T17" fmla="*/ 0 h 5"/>
                <a:gd name="T18" fmla="*/ 2147483646 w 4"/>
                <a:gd name="T19" fmla="*/ 0 h 5"/>
                <a:gd name="T20" fmla="*/ 2147483646 w 4"/>
                <a:gd name="T21" fmla="*/ 2147483646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5">
                  <a:moveTo>
                    <a:pt x="3" y="3"/>
                  </a:moveTo>
                  <a:cubicBezTo>
                    <a:pt x="3" y="4"/>
                    <a:pt x="3" y="4"/>
                    <a:pt x="2" y="4"/>
                  </a:cubicBezTo>
                  <a:cubicBezTo>
                    <a:pt x="1" y="4"/>
                    <a:pt x="1" y="4"/>
                    <a:pt x="1" y="3"/>
                  </a:cubicBezTo>
                  <a:cubicBezTo>
                    <a:pt x="1" y="0"/>
                    <a:pt x="1" y="0"/>
                    <a:pt x="1" y="0"/>
                  </a:cubicBezTo>
                  <a:cubicBezTo>
                    <a:pt x="0" y="0"/>
                    <a:pt x="0" y="0"/>
                    <a:pt x="0" y="0"/>
                  </a:cubicBezTo>
                  <a:cubicBezTo>
                    <a:pt x="0" y="3"/>
                    <a:pt x="0" y="3"/>
                    <a:pt x="0" y="3"/>
                  </a:cubicBezTo>
                  <a:cubicBezTo>
                    <a:pt x="0" y="4"/>
                    <a:pt x="1" y="5"/>
                    <a:pt x="2" y="5"/>
                  </a:cubicBezTo>
                  <a:cubicBezTo>
                    <a:pt x="3" y="5"/>
                    <a:pt x="4" y="4"/>
                    <a:pt x="4" y="3"/>
                  </a:cubicBezTo>
                  <a:cubicBezTo>
                    <a:pt x="4" y="0"/>
                    <a:pt x="4" y="0"/>
                    <a:pt x="4" y="0"/>
                  </a:cubicBezTo>
                  <a:cubicBezTo>
                    <a:pt x="3" y="0"/>
                    <a:pt x="3" y="0"/>
                    <a:pt x="3" y="0"/>
                  </a:cubicBezTo>
                  <a:lnTo>
                    <a:pt x="3" y="3"/>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Freeform 11"/>
            <p:cNvSpPr>
              <a:spLocks/>
            </p:cNvSpPr>
            <p:nvPr/>
          </p:nvSpPr>
          <p:spPr bwMode="gray">
            <a:xfrm>
              <a:off x="7025861" y="4846316"/>
              <a:ext cx="13211" cy="9436"/>
            </a:xfrm>
            <a:custGeom>
              <a:avLst/>
              <a:gdLst>
                <a:gd name="T0" fmla="*/ 2147483646 w 7"/>
                <a:gd name="T1" fmla="*/ 2147483646 h 5"/>
                <a:gd name="T2" fmla="*/ 2147483646 w 7"/>
                <a:gd name="T3" fmla="*/ 0 h 5"/>
                <a:gd name="T4" fmla="*/ 2147483646 w 7"/>
                <a:gd name="T5" fmla="*/ 0 h 5"/>
                <a:gd name="T6" fmla="*/ 2147483646 w 7"/>
                <a:gd name="T7" fmla="*/ 2147483646 h 5"/>
                <a:gd name="T8" fmla="*/ 2147483646 w 7"/>
                <a:gd name="T9" fmla="*/ 0 h 5"/>
                <a:gd name="T10" fmla="*/ 0 w 7"/>
                <a:gd name="T11" fmla="*/ 0 h 5"/>
                <a:gd name="T12" fmla="*/ 2147483646 w 7"/>
                <a:gd name="T13" fmla="*/ 2147483646 h 5"/>
                <a:gd name="T14" fmla="*/ 2147483646 w 7"/>
                <a:gd name="T15" fmla="*/ 2147483646 h 5"/>
                <a:gd name="T16" fmla="*/ 2147483646 w 7"/>
                <a:gd name="T17" fmla="*/ 2147483646 h 5"/>
                <a:gd name="T18" fmla="*/ 2147483646 w 7"/>
                <a:gd name="T19" fmla="*/ 2147483646 h 5"/>
                <a:gd name="T20" fmla="*/ 2147483646 w 7"/>
                <a:gd name="T21" fmla="*/ 2147483646 h 5"/>
                <a:gd name="T22" fmla="*/ 2147483646 w 7"/>
                <a:gd name="T23" fmla="*/ 0 h 5"/>
                <a:gd name="T24" fmla="*/ 2147483646 w 7"/>
                <a:gd name="T25" fmla="*/ 0 h 5"/>
                <a:gd name="T26" fmla="*/ 2147483646 w 7"/>
                <a:gd name="T27" fmla="*/ 2147483646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5">
                  <a:moveTo>
                    <a:pt x="5" y="3"/>
                  </a:moveTo>
                  <a:lnTo>
                    <a:pt x="4" y="0"/>
                  </a:lnTo>
                  <a:lnTo>
                    <a:pt x="3" y="0"/>
                  </a:lnTo>
                  <a:lnTo>
                    <a:pt x="2" y="3"/>
                  </a:lnTo>
                  <a:lnTo>
                    <a:pt x="1" y="0"/>
                  </a:lnTo>
                  <a:lnTo>
                    <a:pt x="0" y="0"/>
                  </a:lnTo>
                  <a:lnTo>
                    <a:pt x="2" y="5"/>
                  </a:lnTo>
                  <a:lnTo>
                    <a:pt x="3" y="5"/>
                  </a:lnTo>
                  <a:lnTo>
                    <a:pt x="4" y="2"/>
                  </a:lnTo>
                  <a:lnTo>
                    <a:pt x="5" y="5"/>
                  </a:lnTo>
                  <a:lnTo>
                    <a:pt x="6" y="5"/>
                  </a:lnTo>
                  <a:lnTo>
                    <a:pt x="7" y="0"/>
                  </a:lnTo>
                  <a:lnTo>
                    <a:pt x="6" y="0"/>
                  </a:lnTo>
                  <a:lnTo>
                    <a:pt x="5" y="3"/>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Freeform 12"/>
            <p:cNvSpPr>
              <a:spLocks/>
            </p:cNvSpPr>
            <p:nvPr/>
          </p:nvSpPr>
          <p:spPr bwMode="gray">
            <a:xfrm>
              <a:off x="7040958" y="4846316"/>
              <a:ext cx="7549" cy="9436"/>
            </a:xfrm>
            <a:custGeom>
              <a:avLst/>
              <a:gdLst>
                <a:gd name="T0" fmla="*/ 2147483646 w 4"/>
                <a:gd name="T1" fmla="*/ 2147483646 h 5"/>
                <a:gd name="T2" fmla="*/ 2147483646 w 4"/>
                <a:gd name="T3" fmla="*/ 2147483646 h 5"/>
                <a:gd name="T4" fmla="*/ 2147483646 w 4"/>
                <a:gd name="T5" fmla="*/ 2147483646 h 5"/>
                <a:gd name="T6" fmla="*/ 2147483646 w 4"/>
                <a:gd name="T7" fmla="*/ 2147483646 h 5"/>
                <a:gd name="T8" fmla="*/ 2147483646 w 4"/>
                <a:gd name="T9" fmla="*/ 2147483646 h 5"/>
                <a:gd name="T10" fmla="*/ 2147483646 w 4"/>
                <a:gd name="T11" fmla="*/ 2147483646 h 5"/>
                <a:gd name="T12" fmla="*/ 2147483646 w 4"/>
                <a:gd name="T13" fmla="*/ 0 h 5"/>
                <a:gd name="T14" fmla="*/ 0 w 4"/>
                <a:gd name="T15" fmla="*/ 0 h 5"/>
                <a:gd name="T16" fmla="*/ 0 w 4"/>
                <a:gd name="T17" fmla="*/ 2147483646 h 5"/>
                <a:gd name="T18" fmla="*/ 2147483646 w 4"/>
                <a:gd name="T19" fmla="*/ 2147483646 h 5"/>
                <a:gd name="T20" fmla="*/ 2147483646 w 4"/>
                <a:gd name="T21" fmla="*/ 2147483646 h 5"/>
                <a:gd name="T22" fmla="*/ 2147483646 w 4"/>
                <a:gd name="T23" fmla="*/ 2147483646 h 5"/>
                <a:gd name="T24" fmla="*/ 2147483646 w 4"/>
                <a:gd name="T25" fmla="*/ 2147483646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1" y="3"/>
                  </a:moveTo>
                  <a:lnTo>
                    <a:pt x="3" y="3"/>
                  </a:lnTo>
                  <a:lnTo>
                    <a:pt x="3" y="2"/>
                  </a:lnTo>
                  <a:lnTo>
                    <a:pt x="1" y="2"/>
                  </a:lnTo>
                  <a:lnTo>
                    <a:pt x="1" y="1"/>
                  </a:lnTo>
                  <a:lnTo>
                    <a:pt x="4" y="1"/>
                  </a:lnTo>
                  <a:lnTo>
                    <a:pt x="4" y="0"/>
                  </a:lnTo>
                  <a:lnTo>
                    <a:pt x="0" y="0"/>
                  </a:lnTo>
                  <a:lnTo>
                    <a:pt x="0" y="5"/>
                  </a:lnTo>
                  <a:lnTo>
                    <a:pt x="4" y="5"/>
                  </a:lnTo>
                  <a:lnTo>
                    <a:pt x="4" y="4"/>
                  </a:lnTo>
                  <a:lnTo>
                    <a:pt x="1" y="4"/>
                  </a:lnTo>
                  <a:lnTo>
                    <a:pt x="1" y="3"/>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Rectangle 13"/>
            <p:cNvSpPr>
              <a:spLocks noChangeArrowheads="1"/>
            </p:cNvSpPr>
            <p:nvPr/>
          </p:nvSpPr>
          <p:spPr bwMode="gray">
            <a:xfrm>
              <a:off x="7050393" y="4846316"/>
              <a:ext cx="1888" cy="9436"/>
            </a:xfrm>
            <a:prstGeom prst="rect">
              <a:avLst/>
            </a:prstGeom>
            <a:solidFill>
              <a:srgbClr val="5D5C5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6" name="Freeform 14"/>
            <p:cNvSpPr>
              <a:spLocks noEditPoints="1"/>
            </p:cNvSpPr>
            <p:nvPr/>
          </p:nvSpPr>
          <p:spPr bwMode="gray">
            <a:xfrm>
              <a:off x="7018312" y="4846316"/>
              <a:ext cx="9436" cy="9436"/>
            </a:xfrm>
            <a:custGeom>
              <a:avLst/>
              <a:gdLst>
                <a:gd name="T0" fmla="*/ 2147483646 w 5"/>
                <a:gd name="T1" fmla="*/ 2147483646 h 5"/>
                <a:gd name="T2" fmla="*/ 2147483646 w 5"/>
                <a:gd name="T3" fmla="*/ 2147483646 h 5"/>
                <a:gd name="T4" fmla="*/ 2147483646 w 5"/>
                <a:gd name="T5" fmla="*/ 2147483646 h 5"/>
                <a:gd name="T6" fmla="*/ 2147483646 w 5"/>
                <a:gd name="T7" fmla="*/ 0 h 5"/>
                <a:gd name="T8" fmla="*/ 2147483646 w 5"/>
                <a:gd name="T9" fmla="*/ 0 h 5"/>
                <a:gd name="T10" fmla="*/ 2147483646 w 5"/>
                <a:gd name="T11" fmla="*/ 0 h 5"/>
                <a:gd name="T12" fmla="*/ 0 w 5"/>
                <a:gd name="T13" fmla="*/ 2147483646 h 5"/>
                <a:gd name="T14" fmla="*/ 2147483646 w 5"/>
                <a:gd name="T15" fmla="*/ 2147483646 h 5"/>
                <a:gd name="T16" fmla="*/ 2147483646 w 5"/>
                <a:gd name="T17" fmla="*/ 2147483646 h 5"/>
                <a:gd name="T18" fmla="*/ 2147483646 w 5"/>
                <a:gd name="T19" fmla="*/ 2147483646 h 5"/>
                <a:gd name="T20" fmla="*/ 2147483646 w 5"/>
                <a:gd name="T21" fmla="*/ 2147483646 h 5"/>
                <a:gd name="T22" fmla="*/ 2147483646 w 5"/>
                <a:gd name="T23" fmla="*/ 2147483646 h 5"/>
                <a:gd name="T24" fmla="*/ 2147483646 w 5"/>
                <a:gd name="T25" fmla="*/ 2147483646 h 5"/>
                <a:gd name="T26" fmla="*/ 2147483646 w 5"/>
                <a:gd name="T27" fmla="*/ 2147483646 h 5"/>
                <a:gd name="T28" fmla="*/ 2147483646 w 5"/>
                <a:gd name="T29" fmla="*/ 2147483646 h 5"/>
                <a:gd name="T30" fmla="*/ 2147483646 w 5"/>
                <a:gd name="T31" fmla="*/ 2147483646 h 5"/>
                <a:gd name="T32" fmla="*/ 2147483646 w 5"/>
                <a:gd name="T33" fmla="*/ 2147483646 h 5"/>
                <a:gd name="T34" fmla="*/ 2147483646 w 5"/>
                <a:gd name="T35" fmla="*/ 2147483646 h 5"/>
                <a:gd name="T36" fmla="*/ 2147483646 w 5"/>
                <a:gd name="T37" fmla="*/ 2147483646 h 5"/>
                <a:gd name="T38" fmla="*/ 2147483646 w 5"/>
                <a:gd name="T39" fmla="*/ 2147483646 h 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 h="5">
                  <a:moveTo>
                    <a:pt x="3" y="4"/>
                  </a:moveTo>
                  <a:lnTo>
                    <a:pt x="4" y="5"/>
                  </a:lnTo>
                  <a:lnTo>
                    <a:pt x="5" y="5"/>
                  </a:lnTo>
                  <a:lnTo>
                    <a:pt x="3" y="0"/>
                  </a:lnTo>
                  <a:lnTo>
                    <a:pt x="2" y="0"/>
                  </a:lnTo>
                  <a:lnTo>
                    <a:pt x="0" y="5"/>
                  </a:lnTo>
                  <a:lnTo>
                    <a:pt x="1" y="5"/>
                  </a:lnTo>
                  <a:lnTo>
                    <a:pt x="1" y="4"/>
                  </a:lnTo>
                  <a:lnTo>
                    <a:pt x="3" y="4"/>
                  </a:lnTo>
                  <a:close/>
                  <a:moveTo>
                    <a:pt x="2" y="1"/>
                  </a:moveTo>
                  <a:lnTo>
                    <a:pt x="3" y="3"/>
                  </a:lnTo>
                  <a:lnTo>
                    <a:pt x="1" y="3"/>
                  </a:lnTo>
                  <a:lnTo>
                    <a:pt x="2" y="1"/>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7" name="Freeform 15"/>
            <p:cNvSpPr>
              <a:spLocks/>
            </p:cNvSpPr>
            <p:nvPr/>
          </p:nvSpPr>
          <p:spPr bwMode="gray">
            <a:xfrm>
              <a:off x="7314597" y="4865187"/>
              <a:ext cx="237783" cy="45292"/>
            </a:xfrm>
            <a:custGeom>
              <a:avLst/>
              <a:gdLst>
                <a:gd name="T0" fmla="*/ 2147483646 w 129"/>
                <a:gd name="T1" fmla="*/ 2147483646 h 25"/>
                <a:gd name="T2" fmla="*/ 0 w 129"/>
                <a:gd name="T3" fmla="*/ 2147483646 h 25"/>
                <a:gd name="T4" fmla="*/ 0 w 129"/>
                <a:gd name="T5" fmla="*/ 2147483646 h 25"/>
                <a:gd name="T6" fmla="*/ 2147483646 w 129"/>
                <a:gd name="T7" fmla="*/ 2147483646 h 25"/>
                <a:gd name="T8" fmla="*/ 2147483646 w 129"/>
                <a:gd name="T9" fmla="*/ 2147483646 h 25"/>
                <a:gd name="T10" fmla="*/ 2147483646 w 129"/>
                <a:gd name="T11" fmla="*/ 2147483646 h 25"/>
                <a:gd name="T12" fmla="*/ 2147483646 w 129"/>
                <a:gd name="T13" fmla="*/ 0 h 25"/>
                <a:gd name="T14" fmla="*/ 2147483646 w 129"/>
                <a:gd name="T15" fmla="*/ 0 h 25"/>
                <a:gd name="T16" fmla="*/ 2147483646 w 129"/>
                <a:gd name="T17" fmla="*/ 2147483646 h 25"/>
                <a:gd name="T18" fmla="*/ 2147483646 w 129"/>
                <a:gd name="T19" fmla="*/ 2147483646 h 25"/>
                <a:gd name="T20" fmla="*/ 2147483646 w 129"/>
                <a:gd name="T21" fmla="*/ 2147483646 h 25"/>
                <a:gd name="T22" fmla="*/ 2147483646 w 129"/>
                <a:gd name="T23" fmla="*/ 2147483646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25">
                  <a:moveTo>
                    <a:pt x="28" y="25"/>
                  </a:moveTo>
                  <a:cubicBezTo>
                    <a:pt x="0" y="25"/>
                    <a:pt x="0" y="25"/>
                    <a:pt x="0" y="25"/>
                  </a:cubicBezTo>
                  <a:cubicBezTo>
                    <a:pt x="0" y="17"/>
                    <a:pt x="0" y="17"/>
                    <a:pt x="0" y="17"/>
                  </a:cubicBezTo>
                  <a:cubicBezTo>
                    <a:pt x="28" y="17"/>
                    <a:pt x="28" y="17"/>
                    <a:pt x="28" y="17"/>
                  </a:cubicBezTo>
                  <a:cubicBezTo>
                    <a:pt x="47" y="17"/>
                    <a:pt x="67" y="15"/>
                    <a:pt x="86" y="10"/>
                  </a:cubicBezTo>
                  <a:cubicBezTo>
                    <a:pt x="121" y="1"/>
                    <a:pt x="121" y="1"/>
                    <a:pt x="121" y="1"/>
                  </a:cubicBezTo>
                  <a:cubicBezTo>
                    <a:pt x="121" y="0"/>
                    <a:pt x="121" y="0"/>
                    <a:pt x="121" y="0"/>
                  </a:cubicBezTo>
                  <a:cubicBezTo>
                    <a:pt x="129" y="0"/>
                    <a:pt x="129" y="0"/>
                    <a:pt x="129" y="0"/>
                  </a:cubicBezTo>
                  <a:cubicBezTo>
                    <a:pt x="129" y="4"/>
                    <a:pt x="129" y="4"/>
                    <a:pt x="129" y="4"/>
                  </a:cubicBezTo>
                  <a:cubicBezTo>
                    <a:pt x="129" y="6"/>
                    <a:pt x="128" y="8"/>
                    <a:pt x="126" y="8"/>
                  </a:cubicBezTo>
                  <a:cubicBezTo>
                    <a:pt x="88" y="18"/>
                    <a:pt x="88" y="18"/>
                    <a:pt x="88" y="18"/>
                  </a:cubicBezTo>
                  <a:cubicBezTo>
                    <a:pt x="68" y="23"/>
                    <a:pt x="48" y="25"/>
                    <a:pt x="28" y="2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8" name="Freeform 16"/>
            <p:cNvSpPr>
              <a:spLocks/>
            </p:cNvSpPr>
            <p:nvPr/>
          </p:nvSpPr>
          <p:spPr bwMode="gray">
            <a:xfrm>
              <a:off x="6495566" y="4865187"/>
              <a:ext cx="720898" cy="45292"/>
            </a:xfrm>
            <a:custGeom>
              <a:avLst/>
              <a:gdLst>
                <a:gd name="T0" fmla="*/ 2147483646 w 390"/>
                <a:gd name="T1" fmla="*/ 2147483646 h 25"/>
                <a:gd name="T2" fmla="*/ 2147483646 w 390"/>
                <a:gd name="T3" fmla="*/ 2147483646 h 25"/>
                <a:gd name="T4" fmla="*/ 2147483646 w 390"/>
                <a:gd name="T5" fmla="*/ 2147483646 h 25"/>
                <a:gd name="T6" fmla="*/ 2147483646 w 390"/>
                <a:gd name="T7" fmla="*/ 2147483646 h 25"/>
                <a:gd name="T8" fmla="*/ 0 w 390"/>
                <a:gd name="T9" fmla="*/ 2147483646 h 25"/>
                <a:gd name="T10" fmla="*/ 0 w 390"/>
                <a:gd name="T11" fmla="*/ 0 h 25"/>
                <a:gd name="T12" fmla="*/ 2147483646 w 390"/>
                <a:gd name="T13" fmla="*/ 0 h 25"/>
                <a:gd name="T14" fmla="*/ 2147483646 w 390"/>
                <a:gd name="T15" fmla="*/ 2147483646 h 25"/>
                <a:gd name="T16" fmla="*/ 2147483646 w 390"/>
                <a:gd name="T17" fmla="*/ 2147483646 h 25"/>
                <a:gd name="T18" fmla="*/ 2147483646 w 390"/>
                <a:gd name="T19" fmla="*/ 2147483646 h 25"/>
                <a:gd name="T20" fmla="*/ 2147483646 w 390"/>
                <a:gd name="T21" fmla="*/ 2147483646 h 25"/>
                <a:gd name="T22" fmla="*/ 2147483646 w 390"/>
                <a:gd name="T23" fmla="*/ 2147483646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0" h="25">
                  <a:moveTo>
                    <a:pt x="390" y="25"/>
                  </a:moveTo>
                  <a:cubicBezTo>
                    <a:pt x="102" y="25"/>
                    <a:pt x="102" y="25"/>
                    <a:pt x="102" y="25"/>
                  </a:cubicBezTo>
                  <a:cubicBezTo>
                    <a:pt x="81" y="25"/>
                    <a:pt x="61" y="23"/>
                    <a:pt x="42" y="18"/>
                  </a:cubicBezTo>
                  <a:cubicBezTo>
                    <a:pt x="3" y="8"/>
                    <a:pt x="3" y="8"/>
                    <a:pt x="3" y="8"/>
                  </a:cubicBezTo>
                  <a:cubicBezTo>
                    <a:pt x="1" y="8"/>
                    <a:pt x="0" y="6"/>
                    <a:pt x="0" y="4"/>
                  </a:cubicBezTo>
                  <a:cubicBezTo>
                    <a:pt x="0" y="0"/>
                    <a:pt x="0" y="0"/>
                    <a:pt x="0" y="0"/>
                  </a:cubicBezTo>
                  <a:cubicBezTo>
                    <a:pt x="8" y="0"/>
                    <a:pt x="8" y="0"/>
                    <a:pt x="8" y="0"/>
                  </a:cubicBezTo>
                  <a:cubicBezTo>
                    <a:pt x="8" y="1"/>
                    <a:pt x="8" y="1"/>
                    <a:pt x="8" y="1"/>
                  </a:cubicBezTo>
                  <a:cubicBezTo>
                    <a:pt x="44" y="10"/>
                    <a:pt x="44" y="10"/>
                    <a:pt x="44" y="10"/>
                  </a:cubicBezTo>
                  <a:cubicBezTo>
                    <a:pt x="63" y="15"/>
                    <a:pt x="82" y="17"/>
                    <a:pt x="102" y="17"/>
                  </a:cubicBezTo>
                  <a:cubicBezTo>
                    <a:pt x="390" y="17"/>
                    <a:pt x="390" y="17"/>
                    <a:pt x="390" y="17"/>
                  </a:cubicBezTo>
                  <a:lnTo>
                    <a:pt x="390" y="2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9" name="Freeform 17"/>
            <p:cNvSpPr>
              <a:spLocks/>
            </p:cNvSpPr>
            <p:nvPr/>
          </p:nvSpPr>
          <p:spPr bwMode="gray">
            <a:xfrm>
              <a:off x="6495566" y="4861413"/>
              <a:ext cx="1056814" cy="7549"/>
            </a:xfrm>
            <a:custGeom>
              <a:avLst/>
              <a:gdLst>
                <a:gd name="T0" fmla="*/ 2147483646 w 572"/>
                <a:gd name="T1" fmla="*/ 2147483646 h 4"/>
                <a:gd name="T2" fmla="*/ 2147483646 w 572"/>
                <a:gd name="T3" fmla="*/ 2147483646 h 4"/>
                <a:gd name="T4" fmla="*/ 0 w 572"/>
                <a:gd name="T5" fmla="*/ 2147483646 h 4"/>
                <a:gd name="T6" fmla="*/ 2147483646 w 572"/>
                <a:gd name="T7" fmla="*/ 0 h 4"/>
                <a:gd name="T8" fmla="*/ 2147483646 w 572"/>
                <a:gd name="T9" fmla="*/ 0 h 4"/>
                <a:gd name="T10" fmla="*/ 2147483646 w 572"/>
                <a:gd name="T11" fmla="*/ 2147483646 h 4"/>
                <a:gd name="T12" fmla="*/ 2147483646 w 572"/>
                <a:gd name="T13" fmla="*/ 2147483646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2" h="4">
                  <a:moveTo>
                    <a:pt x="570" y="4"/>
                  </a:moveTo>
                  <a:cubicBezTo>
                    <a:pt x="2" y="4"/>
                    <a:pt x="2" y="4"/>
                    <a:pt x="2" y="4"/>
                  </a:cubicBezTo>
                  <a:cubicBezTo>
                    <a:pt x="1" y="4"/>
                    <a:pt x="0" y="3"/>
                    <a:pt x="0" y="2"/>
                  </a:cubicBezTo>
                  <a:cubicBezTo>
                    <a:pt x="0" y="1"/>
                    <a:pt x="1" y="0"/>
                    <a:pt x="2" y="0"/>
                  </a:cubicBezTo>
                  <a:cubicBezTo>
                    <a:pt x="570" y="0"/>
                    <a:pt x="570" y="0"/>
                    <a:pt x="570" y="0"/>
                  </a:cubicBezTo>
                  <a:cubicBezTo>
                    <a:pt x="571" y="0"/>
                    <a:pt x="572" y="1"/>
                    <a:pt x="572" y="2"/>
                  </a:cubicBezTo>
                  <a:cubicBezTo>
                    <a:pt x="572" y="3"/>
                    <a:pt x="571" y="4"/>
                    <a:pt x="570" y="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Oval 18"/>
            <p:cNvSpPr>
              <a:spLocks noChangeArrowheads="1"/>
            </p:cNvSpPr>
            <p:nvPr/>
          </p:nvSpPr>
          <p:spPr bwMode="gray">
            <a:xfrm>
              <a:off x="7195706" y="4878398"/>
              <a:ext cx="50954" cy="50954"/>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Oval 19"/>
            <p:cNvSpPr>
              <a:spLocks noChangeArrowheads="1"/>
            </p:cNvSpPr>
            <p:nvPr/>
          </p:nvSpPr>
          <p:spPr bwMode="gray">
            <a:xfrm>
              <a:off x="7280628" y="4878398"/>
              <a:ext cx="52841" cy="50954"/>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4" name="组合 517"/>
          <p:cNvGrpSpPr>
            <a:grpSpLocks/>
          </p:cNvGrpSpPr>
          <p:nvPr/>
        </p:nvGrpSpPr>
        <p:grpSpPr bwMode="gray">
          <a:xfrm>
            <a:off x="3823095" y="5601735"/>
            <a:ext cx="365306" cy="252957"/>
            <a:chOff x="882651" y="931864"/>
            <a:chExt cx="841375" cy="582612"/>
          </a:xfrm>
        </p:grpSpPr>
        <p:sp>
          <p:nvSpPr>
            <p:cNvPr id="535" name="Freeform 5"/>
            <p:cNvSpPr>
              <a:spLocks noEditPoints="1"/>
            </p:cNvSpPr>
            <p:nvPr/>
          </p:nvSpPr>
          <p:spPr bwMode="gray">
            <a:xfrm>
              <a:off x="968376" y="1425576"/>
              <a:ext cx="304800" cy="44450"/>
            </a:xfrm>
            <a:custGeom>
              <a:avLst/>
              <a:gdLst>
                <a:gd name="T0" fmla="*/ 2147483646 w 197"/>
                <a:gd name="T1" fmla="*/ 2147483646 h 29"/>
                <a:gd name="T2" fmla="*/ 2147483646 w 197"/>
                <a:gd name="T3" fmla="*/ 2147483646 h 29"/>
                <a:gd name="T4" fmla="*/ 0 w 197"/>
                <a:gd name="T5" fmla="*/ 2147483646 h 29"/>
                <a:gd name="T6" fmla="*/ 0 w 197"/>
                <a:gd name="T7" fmla="*/ 2147483646 h 29"/>
                <a:gd name="T8" fmla="*/ 2147483646 w 197"/>
                <a:gd name="T9" fmla="*/ 0 h 29"/>
                <a:gd name="T10" fmla="*/ 2147483646 w 197"/>
                <a:gd name="T11" fmla="*/ 0 h 29"/>
                <a:gd name="T12" fmla="*/ 2147483646 w 197"/>
                <a:gd name="T13" fmla="*/ 2147483646 h 29"/>
                <a:gd name="T14" fmla="*/ 2147483646 w 197"/>
                <a:gd name="T15" fmla="*/ 2147483646 h 29"/>
                <a:gd name="T16" fmla="*/ 2147483646 w 197"/>
                <a:gd name="T17" fmla="*/ 2147483646 h 29"/>
                <a:gd name="T18" fmla="*/ 2147483646 w 197"/>
                <a:gd name="T19" fmla="*/ 2147483646 h 29"/>
                <a:gd name="T20" fmla="*/ 2147483646 w 197"/>
                <a:gd name="T21" fmla="*/ 2147483646 h 29"/>
                <a:gd name="T22" fmla="*/ 2147483646 w 197"/>
                <a:gd name="T23" fmla="*/ 2147483646 h 29"/>
                <a:gd name="T24" fmla="*/ 2147483646 w 197"/>
                <a:gd name="T25" fmla="*/ 2147483646 h 29"/>
                <a:gd name="T26" fmla="*/ 2147483646 w 197"/>
                <a:gd name="T27" fmla="*/ 2147483646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7" h="29">
                  <a:moveTo>
                    <a:pt x="195" y="29"/>
                  </a:moveTo>
                  <a:cubicBezTo>
                    <a:pt x="2" y="29"/>
                    <a:pt x="2" y="29"/>
                    <a:pt x="2" y="29"/>
                  </a:cubicBezTo>
                  <a:cubicBezTo>
                    <a:pt x="1" y="29"/>
                    <a:pt x="0" y="28"/>
                    <a:pt x="0" y="27"/>
                  </a:cubicBezTo>
                  <a:cubicBezTo>
                    <a:pt x="0" y="2"/>
                    <a:pt x="0" y="2"/>
                    <a:pt x="0" y="2"/>
                  </a:cubicBezTo>
                  <a:cubicBezTo>
                    <a:pt x="0" y="1"/>
                    <a:pt x="1" y="0"/>
                    <a:pt x="2" y="0"/>
                  </a:cubicBezTo>
                  <a:cubicBezTo>
                    <a:pt x="195" y="0"/>
                    <a:pt x="195" y="0"/>
                    <a:pt x="195" y="0"/>
                  </a:cubicBezTo>
                  <a:cubicBezTo>
                    <a:pt x="197" y="0"/>
                    <a:pt x="197" y="1"/>
                    <a:pt x="197" y="2"/>
                  </a:cubicBezTo>
                  <a:cubicBezTo>
                    <a:pt x="197" y="27"/>
                    <a:pt x="197" y="27"/>
                    <a:pt x="197" y="27"/>
                  </a:cubicBezTo>
                  <a:cubicBezTo>
                    <a:pt x="197" y="28"/>
                    <a:pt x="197" y="29"/>
                    <a:pt x="195" y="29"/>
                  </a:cubicBezTo>
                  <a:close/>
                  <a:moveTo>
                    <a:pt x="4" y="25"/>
                  </a:moveTo>
                  <a:cubicBezTo>
                    <a:pt x="193" y="25"/>
                    <a:pt x="193" y="25"/>
                    <a:pt x="193" y="25"/>
                  </a:cubicBezTo>
                  <a:cubicBezTo>
                    <a:pt x="193" y="4"/>
                    <a:pt x="193" y="4"/>
                    <a:pt x="193" y="4"/>
                  </a:cubicBezTo>
                  <a:cubicBezTo>
                    <a:pt x="4" y="4"/>
                    <a:pt x="4" y="4"/>
                    <a:pt x="4" y="4"/>
                  </a:cubicBezTo>
                  <a:lnTo>
                    <a:pt x="4" y="2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6" name="Freeform 6"/>
            <p:cNvSpPr>
              <a:spLocks noEditPoints="1"/>
            </p:cNvSpPr>
            <p:nvPr/>
          </p:nvSpPr>
          <p:spPr bwMode="gray">
            <a:xfrm>
              <a:off x="1316039" y="1425576"/>
              <a:ext cx="306388" cy="44450"/>
            </a:xfrm>
            <a:custGeom>
              <a:avLst/>
              <a:gdLst>
                <a:gd name="T0" fmla="*/ 2147483646 w 198"/>
                <a:gd name="T1" fmla="*/ 2147483646 h 29"/>
                <a:gd name="T2" fmla="*/ 2147483646 w 198"/>
                <a:gd name="T3" fmla="*/ 2147483646 h 29"/>
                <a:gd name="T4" fmla="*/ 0 w 198"/>
                <a:gd name="T5" fmla="*/ 2147483646 h 29"/>
                <a:gd name="T6" fmla="*/ 0 w 198"/>
                <a:gd name="T7" fmla="*/ 2147483646 h 29"/>
                <a:gd name="T8" fmla="*/ 2147483646 w 198"/>
                <a:gd name="T9" fmla="*/ 0 h 29"/>
                <a:gd name="T10" fmla="*/ 2147483646 w 198"/>
                <a:gd name="T11" fmla="*/ 0 h 29"/>
                <a:gd name="T12" fmla="*/ 2147483646 w 198"/>
                <a:gd name="T13" fmla="*/ 2147483646 h 29"/>
                <a:gd name="T14" fmla="*/ 2147483646 w 198"/>
                <a:gd name="T15" fmla="*/ 2147483646 h 29"/>
                <a:gd name="T16" fmla="*/ 2147483646 w 198"/>
                <a:gd name="T17" fmla="*/ 2147483646 h 29"/>
                <a:gd name="T18" fmla="*/ 2147483646 w 198"/>
                <a:gd name="T19" fmla="*/ 2147483646 h 29"/>
                <a:gd name="T20" fmla="*/ 2147483646 w 198"/>
                <a:gd name="T21" fmla="*/ 2147483646 h 29"/>
                <a:gd name="T22" fmla="*/ 2147483646 w 198"/>
                <a:gd name="T23" fmla="*/ 2147483646 h 29"/>
                <a:gd name="T24" fmla="*/ 2147483646 w 198"/>
                <a:gd name="T25" fmla="*/ 2147483646 h 29"/>
                <a:gd name="T26" fmla="*/ 2147483646 w 198"/>
                <a:gd name="T27" fmla="*/ 2147483646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8" h="29">
                  <a:moveTo>
                    <a:pt x="196" y="29"/>
                  </a:moveTo>
                  <a:cubicBezTo>
                    <a:pt x="2" y="29"/>
                    <a:pt x="2" y="29"/>
                    <a:pt x="2" y="29"/>
                  </a:cubicBezTo>
                  <a:cubicBezTo>
                    <a:pt x="1" y="29"/>
                    <a:pt x="0" y="28"/>
                    <a:pt x="0" y="27"/>
                  </a:cubicBezTo>
                  <a:cubicBezTo>
                    <a:pt x="0" y="2"/>
                    <a:pt x="0" y="2"/>
                    <a:pt x="0" y="2"/>
                  </a:cubicBezTo>
                  <a:cubicBezTo>
                    <a:pt x="0" y="1"/>
                    <a:pt x="1" y="0"/>
                    <a:pt x="2" y="0"/>
                  </a:cubicBezTo>
                  <a:cubicBezTo>
                    <a:pt x="196" y="0"/>
                    <a:pt x="196" y="0"/>
                    <a:pt x="196" y="0"/>
                  </a:cubicBezTo>
                  <a:cubicBezTo>
                    <a:pt x="197" y="0"/>
                    <a:pt x="198" y="1"/>
                    <a:pt x="198" y="2"/>
                  </a:cubicBezTo>
                  <a:cubicBezTo>
                    <a:pt x="198" y="27"/>
                    <a:pt x="198" y="27"/>
                    <a:pt x="198" y="27"/>
                  </a:cubicBezTo>
                  <a:cubicBezTo>
                    <a:pt x="198" y="28"/>
                    <a:pt x="197" y="29"/>
                    <a:pt x="196" y="29"/>
                  </a:cubicBezTo>
                  <a:close/>
                  <a:moveTo>
                    <a:pt x="4" y="25"/>
                  </a:moveTo>
                  <a:cubicBezTo>
                    <a:pt x="194" y="25"/>
                    <a:pt x="194" y="25"/>
                    <a:pt x="194" y="25"/>
                  </a:cubicBezTo>
                  <a:cubicBezTo>
                    <a:pt x="194" y="4"/>
                    <a:pt x="194" y="4"/>
                    <a:pt x="194" y="4"/>
                  </a:cubicBezTo>
                  <a:cubicBezTo>
                    <a:pt x="4" y="4"/>
                    <a:pt x="4" y="4"/>
                    <a:pt x="4" y="4"/>
                  </a:cubicBezTo>
                  <a:lnTo>
                    <a:pt x="4" y="2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Freeform 7"/>
            <p:cNvSpPr>
              <a:spLocks/>
            </p:cNvSpPr>
            <p:nvPr/>
          </p:nvSpPr>
          <p:spPr bwMode="gray">
            <a:xfrm>
              <a:off x="1135064" y="1463676"/>
              <a:ext cx="320675" cy="50800"/>
            </a:xfrm>
            <a:custGeom>
              <a:avLst/>
              <a:gdLst>
                <a:gd name="T0" fmla="*/ 2147483646 w 206"/>
                <a:gd name="T1" fmla="*/ 2147483646 h 33"/>
                <a:gd name="T2" fmla="*/ 2147483646 w 206"/>
                <a:gd name="T3" fmla="*/ 2147483646 h 33"/>
                <a:gd name="T4" fmla="*/ 2147483646 w 206"/>
                <a:gd name="T5" fmla="*/ 2147483646 h 33"/>
                <a:gd name="T6" fmla="*/ 0 w 206"/>
                <a:gd name="T7" fmla="*/ 2147483646 h 33"/>
                <a:gd name="T8" fmla="*/ 2147483646 w 206"/>
                <a:gd name="T9" fmla="*/ 0 h 33"/>
                <a:gd name="T10" fmla="*/ 2147483646 w 206"/>
                <a:gd name="T11" fmla="*/ 2147483646 h 33"/>
                <a:gd name="T12" fmla="*/ 2147483646 w 206"/>
                <a:gd name="T13" fmla="*/ 2147483646 h 33"/>
                <a:gd name="T14" fmla="*/ 2147483646 w 206"/>
                <a:gd name="T15" fmla="*/ 2147483646 h 33"/>
                <a:gd name="T16" fmla="*/ 2147483646 w 206"/>
                <a:gd name="T17" fmla="*/ 2147483646 h 33"/>
                <a:gd name="T18" fmla="*/ 2147483646 w 206"/>
                <a:gd name="T19" fmla="*/ 0 h 33"/>
                <a:gd name="T20" fmla="*/ 2147483646 w 206"/>
                <a:gd name="T21" fmla="*/ 2147483646 h 33"/>
                <a:gd name="T22" fmla="*/ 2147483646 w 206"/>
                <a:gd name="T23" fmla="*/ 2147483646 h 33"/>
                <a:gd name="T24" fmla="*/ 2147483646 w 206"/>
                <a:gd name="T25" fmla="*/ 214748364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6" h="33">
                  <a:moveTo>
                    <a:pt x="202" y="33"/>
                  </a:moveTo>
                  <a:cubicBezTo>
                    <a:pt x="4" y="33"/>
                    <a:pt x="4" y="33"/>
                    <a:pt x="4" y="33"/>
                  </a:cubicBezTo>
                  <a:cubicBezTo>
                    <a:pt x="3" y="33"/>
                    <a:pt x="2" y="32"/>
                    <a:pt x="1" y="31"/>
                  </a:cubicBezTo>
                  <a:cubicBezTo>
                    <a:pt x="0" y="30"/>
                    <a:pt x="0" y="29"/>
                    <a:pt x="0" y="28"/>
                  </a:cubicBezTo>
                  <a:cubicBezTo>
                    <a:pt x="8" y="0"/>
                    <a:pt x="8" y="0"/>
                    <a:pt x="8" y="0"/>
                  </a:cubicBezTo>
                  <a:cubicBezTo>
                    <a:pt x="16" y="3"/>
                    <a:pt x="16" y="3"/>
                    <a:pt x="16" y="3"/>
                  </a:cubicBezTo>
                  <a:cubicBezTo>
                    <a:pt x="10" y="25"/>
                    <a:pt x="10" y="25"/>
                    <a:pt x="10" y="25"/>
                  </a:cubicBezTo>
                  <a:cubicBezTo>
                    <a:pt x="197" y="25"/>
                    <a:pt x="197" y="25"/>
                    <a:pt x="197" y="25"/>
                  </a:cubicBezTo>
                  <a:cubicBezTo>
                    <a:pt x="190" y="3"/>
                    <a:pt x="190" y="3"/>
                    <a:pt x="190" y="3"/>
                  </a:cubicBezTo>
                  <a:cubicBezTo>
                    <a:pt x="198" y="0"/>
                    <a:pt x="198" y="0"/>
                    <a:pt x="198" y="0"/>
                  </a:cubicBezTo>
                  <a:cubicBezTo>
                    <a:pt x="206" y="28"/>
                    <a:pt x="206" y="28"/>
                    <a:pt x="206" y="28"/>
                  </a:cubicBezTo>
                  <a:cubicBezTo>
                    <a:pt x="206" y="29"/>
                    <a:pt x="206" y="30"/>
                    <a:pt x="205" y="31"/>
                  </a:cubicBezTo>
                  <a:cubicBezTo>
                    <a:pt x="204" y="32"/>
                    <a:pt x="203" y="33"/>
                    <a:pt x="202" y="3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8"/>
            <p:cNvSpPr>
              <a:spLocks/>
            </p:cNvSpPr>
            <p:nvPr/>
          </p:nvSpPr>
          <p:spPr bwMode="gray">
            <a:xfrm>
              <a:off x="882651" y="950914"/>
              <a:ext cx="825500" cy="482600"/>
            </a:xfrm>
            <a:custGeom>
              <a:avLst/>
              <a:gdLst>
                <a:gd name="T0" fmla="*/ 2147483646 w 532"/>
                <a:gd name="T1" fmla="*/ 2147483646 h 311"/>
                <a:gd name="T2" fmla="*/ 2147483646 w 532"/>
                <a:gd name="T3" fmla="*/ 2147483646 h 311"/>
                <a:gd name="T4" fmla="*/ 0 w 532"/>
                <a:gd name="T5" fmla="*/ 2147483646 h 311"/>
                <a:gd name="T6" fmla="*/ 0 w 532"/>
                <a:gd name="T7" fmla="*/ 2147483646 h 311"/>
                <a:gd name="T8" fmla="*/ 2147483646 w 532"/>
                <a:gd name="T9" fmla="*/ 0 h 311"/>
                <a:gd name="T10" fmla="*/ 2147483646 w 532"/>
                <a:gd name="T11" fmla="*/ 0 h 311"/>
                <a:gd name="T12" fmla="*/ 2147483646 w 532"/>
                <a:gd name="T13" fmla="*/ 2147483646 h 311"/>
                <a:gd name="T14" fmla="*/ 2147483646 w 532"/>
                <a:gd name="T15" fmla="*/ 2147483646 h 311"/>
                <a:gd name="T16" fmla="*/ 2147483646 w 532"/>
                <a:gd name="T17" fmla="*/ 2147483646 h 311"/>
                <a:gd name="T18" fmla="*/ 2147483646 w 532"/>
                <a:gd name="T19" fmla="*/ 2147483646 h 311"/>
                <a:gd name="T20" fmla="*/ 2147483646 w 532"/>
                <a:gd name="T21" fmla="*/ 2147483646 h 311"/>
                <a:gd name="T22" fmla="*/ 2147483646 w 532"/>
                <a:gd name="T23" fmla="*/ 2147483646 h 311"/>
                <a:gd name="T24" fmla="*/ 2147483646 w 532"/>
                <a:gd name="T25" fmla="*/ 2147483646 h 311"/>
                <a:gd name="T26" fmla="*/ 2147483646 w 532"/>
                <a:gd name="T27" fmla="*/ 2147483646 h 311"/>
                <a:gd name="T28" fmla="*/ 2147483646 w 532"/>
                <a:gd name="T29" fmla="*/ 2147483646 h 311"/>
                <a:gd name="T30" fmla="*/ 2147483646 w 532"/>
                <a:gd name="T31" fmla="*/ 2147483646 h 311"/>
                <a:gd name="T32" fmla="*/ 2147483646 w 532"/>
                <a:gd name="T33" fmla="*/ 2147483646 h 3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2" h="311">
                  <a:moveTo>
                    <a:pt x="528" y="311"/>
                  </a:moveTo>
                  <a:cubicBezTo>
                    <a:pt x="4" y="311"/>
                    <a:pt x="4" y="311"/>
                    <a:pt x="4" y="311"/>
                  </a:cubicBezTo>
                  <a:cubicBezTo>
                    <a:pt x="2" y="311"/>
                    <a:pt x="0" y="310"/>
                    <a:pt x="0" y="307"/>
                  </a:cubicBezTo>
                  <a:cubicBezTo>
                    <a:pt x="0" y="4"/>
                    <a:pt x="0" y="4"/>
                    <a:pt x="0" y="4"/>
                  </a:cubicBezTo>
                  <a:cubicBezTo>
                    <a:pt x="0" y="2"/>
                    <a:pt x="2" y="0"/>
                    <a:pt x="4" y="0"/>
                  </a:cubicBezTo>
                  <a:cubicBezTo>
                    <a:pt x="528" y="0"/>
                    <a:pt x="528" y="0"/>
                    <a:pt x="528" y="0"/>
                  </a:cubicBezTo>
                  <a:cubicBezTo>
                    <a:pt x="531" y="0"/>
                    <a:pt x="532" y="2"/>
                    <a:pt x="532" y="4"/>
                  </a:cubicBezTo>
                  <a:cubicBezTo>
                    <a:pt x="532" y="182"/>
                    <a:pt x="532" y="182"/>
                    <a:pt x="532" y="182"/>
                  </a:cubicBezTo>
                  <a:cubicBezTo>
                    <a:pt x="524" y="182"/>
                    <a:pt x="524" y="182"/>
                    <a:pt x="524" y="182"/>
                  </a:cubicBezTo>
                  <a:cubicBezTo>
                    <a:pt x="524" y="8"/>
                    <a:pt x="524" y="8"/>
                    <a:pt x="524" y="8"/>
                  </a:cubicBezTo>
                  <a:cubicBezTo>
                    <a:pt x="8" y="8"/>
                    <a:pt x="8" y="8"/>
                    <a:pt x="8" y="8"/>
                  </a:cubicBezTo>
                  <a:cubicBezTo>
                    <a:pt x="8" y="303"/>
                    <a:pt x="8" y="303"/>
                    <a:pt x="8" y="303"/>
                  </a:cubicBezTo>
                  <a:cubicBezTo>
                    <a:pt x="524" y="303"/>
                    <a:pt x="524" y="303"/>
                    <a:pt x="524" y="303"/>
                  </a:cubicBezTo>
                  <a:cubicBezTo>
                    <a:pt x="524" y="246"/>
                    <a:pt x="524" y="246"/>
                    <a:pt x="524" y="246"/>
                  </a:cubicBezTo>
                  <a:cubicBezTo>
                    <a:pt x="532" y="246"/>
                    <a:pt x="532" y="246"/>
                    <a:pt x="532" y="246"/>
                  </a:cubicBezTo>
                  <a:cubicBezTo>
                    <a:pt x="532" y="307"/>
                    <a:pt x="532" y="307"/>
                    <a:pt x="532" y="307"/>
                  </a:cubicBezTo>
                  <a:cubicBezTo>
                    <a:pt x="532" y="310"/>
                    <a:pt x="531" y="311"/>
                    <a:pt x="528" y="31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Rectangle 9"/>
            <p:cNvSpPr>
              <a:spLocks noChangeArrowheads="1"/>
            </p:cNvSpPr>
            <p:nvPr/>
          </p:nvSpPr>
          <p:spPr bwMode="gray">
            <a:xfrm>
              <a:off x="889001" y="1390651"/>
              <a:ext cx="812800" cy="47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Rectangle 10"/>
            <p:cNvSpPr>
              <a:spLocks noChangeArrowheads="1"/>
            </p:cNvSpPr>
            <p:nvPr/>
          </p:nvSpPr>
          <p:spPr bwMode="gray">
            <a:xfrm>
              <a:off x="1285876" y="931864"/>
              <a:ext cx="19050" cy="301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1" name="Oval 11"/>
            <p:cNvSpPr>
              <a:spLocks noChangeArrowheads="1"/>
            </p:cNvSpPr>
            <p:nvPr/>
          </p:nvSpPr>
          <p:spPr bwMode="gray">
            <a:xfrm>
              <a:off x="1679576" y="1225551"/>
              <a:ext cx="44450" cy="444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2" name="Oval 12"/>
            <p:cNvSpPr>
              <a:spLocks noChangeArrowheads="1"/>
            </p:cNvSpPr>
            <p:nvPr/>
          </p:nvSpPr>
          <p:spPr bwMode="gray">
            <a:xfrm>
              <a:off x="1679576" y="1296989"/>
              <a:ext cx="44450" cy="444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43" name="组合 111"/>
          <p:cNvGrpSpPr>
            <a:grpSpLocks/>
          </p:cNvGrpSpPr>
          <p:nvPr/>
        </p:nvGrpSpPr>
        <p:grpSpPr bwMode="gray">
          <a:xfrm>
            <a:off x="4417120" y="5542688"/>
            <a:ext cx="172597" cy="371050"/>
            <a:chOff x="8974138" y="3460752"/>
            <a:chExt cx="392113" cy="842964"/>
          </a:xfrm>
        </p:grpSpPr>
        <p:sp>
          <p:nvSpPr>
            <p:cNvPr id="544" name="Freeform 1442"/>
            <p:cNvSpPr>
              <a:spLocks/>
            </p:cNvSpPr>
            <p:nvPr/>
          </p:nvSpPr>
          <p:spPr bwMode="gray">
            <a:xfrm>
              <a:off x="8974138" y="3460752"/>
              <a:ext cx="392113" cy="827088"/>
            </a:xfrm>
            <a:custGeom>
              <a:avLst/>
              <a:gdLst>
                <a:gd name="T0" fmla="*/ 2147483646 w 253"/>
                <a:gd name="T1" fmla="*/ 2147483646 h 532"/>
                <a:gd name="T2" fmla="*/ 2147483646 w 253"/>
                <a:gd name="T3" fmla="*/ 2147483646 h 532"/>
                <a:gd name="T4" fmla="*/ 2147483646 w 253"/>
                <a:gd name="T5" fmla="*/ 2147483646 h 532"/>
                <a:gd name="T6" fmla="*/ 2147483646 w 253"/>
                <a:gd name="T7" fmla="*/ 2147483646 h 532"/>
                <a:gd name="T8" fmla="*/ 2147483646 w 253"/>
                <a:gd name="T9" fmla="*/ 2147483646 h 532"/>
                <a:gd name="T10" fmla="*/ 2147483646 w 253"/>
                <a:gd name="T11" fmla="*/ 2147483646 h 532"/>
                <a:gd name="T12" fmla="*/ 2147483646 w 253"/>
                <a:gd name="T13" fmla="*/ 2147483646 h 532"/>
                <a:gd name="T14" fmla="*/ 2147483646 w 253"/>
                <a:gd name="T15" fmla="*/ 2147483646 h 532"/>
                <a:gd name="T16" fmla="*/ 2147483646 w 253"/>
                <a:gd name="T17" fmla="*/ 2147483646 h 532"/>
                <a:gd name="T18" fmla="*/ 2147483646 w 253"/>
                <a:gd name="T19" fmla="*/ 2147483646 h 532"/>
                <a:gd name="T20" fmla="*/ 2147483646 w 253"/>
                <a:gd name="T21" fmla="*/ 2147483646 h 532"/>
                <a:gd name="T22" fmla="*/ 2147483646 w 253"/>
                <a:gd name="T23" fmla="*/ 2147483646 h 532"/>
                <a:gd name="T24" fmla="*/ 2147483646 w 253"/>
                <a:gd name="T25" fmla="*/ 2147483646 h 532"/>
                <a:gd name="T26" fmla="*/ 2147483646 w 253"/>
                <a:gd name="T27" fmla="*/ 2147483646 h 532"/>
                <a:gd name="T28" fmla="*/ 0 w 253"/>
                <a:gd name="T29" fmla="*/ 2147483646 h 532"/>
                <a:gd name="T30" fmla="*/ 0 w 253"/>
                <a:gd name="T31" fmla="*/ 2147483646 h 532"/>
                <a:gd name="T32" fmla="*/ 2147483646 w 253"/>
                <a:gd name="T33" fmla="*/ 0 h 532"/>
                <a:gd name="T34" fmla="*/ 2147483646 w 253"/>
                <a:gd name="T35" fmla="*/ 0 h 532"/>
                <a:gd name="T36" fmla="*/ 2147483646 w 253"/>
                <a:gd name="T37" fmla="*/ 2147483646 h 532"/>
                <a:gd name="T38" fmla="*/ 2147483646 w 253"/>
                <a:gd name="T39" fmla="*/ 2147483646 h 532"/>
                <a:gd name="T40" fmla="*/ 2147483646 w 253"/>
                <a:gd name="T41" fmla="*/ 2147483646 h 5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3" h="532">
                  <a:moveTo>
                    <a:pt x="221" y="532"/>
                  </a:moveTo>
                  <a:cubicBezTo>
                    <a:pt x="200" y="532"/>
                    <a:pt x="200" y="532"/>
                    <a:pt x="200" y="532"/>
                  </a:cubicBezTo>
                  <a:cubicBezTo>
                    <a:pt x="200" y="524"/>
                    <a:pt x="200" y="524"/>
                    <a:pt x="200" y="524"/>
                  </a:cubicBezTo>
                  <a:cubicBezTo>
                    <a:pt x="221" y="524"/>
                    <a:pt x="221" y="524"/>
                    <a:pt x="221" y="524"/>
                  </a:cubicBezTo>
                  <a:cubicBezTo>
                    <a:pt x="234" y="524"/>
                    <a:pt x="245" y="513"/>
                    <a:pt x="245" y="500"/>
                  </a:cubicBezTo>
                  <a:cubicBezTo>
                    <a:pt x="245" y="32"/>
                    <a:pt x="245" y="32"/>
                    <a:pt x="245" y="32"/>
                  </a:cubicBezTo>
                  <a:cubicBezTo>
                    <a:pt x="245" y="19"/>
                    <a:pt x="234" y="8"/>
                    <a:pt x="221" y="8"/>
                  </a:cubicBezTo>
                  <a:cubicBezTo>
                    <a:pt x="32" y="8"/>
                    <a:pt x="32" y="8"/>
                    <a:pt x="32" y="8"/>
                  </a:cubicBezTo>
                  <a:cubicBezTo>
                    <a:pt x="19" y="8"/>
                    <a:pt x="8" y="19"/>
                    <a:pt x="8" y="32"/>
                  </a:cubicBezTo>
                  <a:cubicBezTo>
                    <a:pt x="8" y="500"/>
                    <a:pt x="8" y="500"/>
                    <a:pt x="8" y="500"/>
                  </a:cubicBezTo>
                  <a:cubicBezTo>
                    <a:pt x="8" y="513"/>
                    <a:pt x="19" y="524"/>
                    <a:pt x="32" y="524"/>
                  </a:cubicBezTo>
                  <a:cubicBezTo>
                    <a:pt x="154" y="524"/>
                    <a:pt x="154" y="524"/>
                    <a:pt x="154" y="524"/>
                  </a:cubicBezTo>
                  <a:cubicBezTo>
                    <a:pt x="154" y="532"/>
                    <a:pt x="154" y="532"/>
                    <a:pt x="154" y="532"/>
                  </a:cubicBezTo>
                  <a:cubicBezTo>
                    <a:pt x="32" y="532"/>
                    <a:pt x="32" y="532"/>
                    <a:pt x="32" y="532"/>
                  </a:cubicBezTo>
                  <a:cubicBezTo>
                    <a:pt x="14" y="532"/>
                    <a:pt x="0" y="518"/>
                    <a:pt x="0" y="500"/>
                  </a:cubicBezTo>
                  <a:cubicBezTo>
                    <a:pt x="0" y="32"/>
                    <a:pt x="0" y="32"/>
                    <a:pt x="0" y="32"/>
                  </a:cubicBezTo>
                  <a:cubicBezTo>
                    <a:pt x="0" y="14"/>
                    <a:pt x="14" y="0"/>
                    <a:pt x="32" y="0"/>
                  </a:cubicBezTo>
                  <a:cubicBezTo>
                    <a:pt x="221" y="0"/>
                    <a:pt x="221" y="0"/>
                    <a:pt x="221" y="0"/>
                  </a:cubicBezTo>
                  <a:cubicBezTo>
                    <a:pt x="239" y="0"/>
                    <a:pt x="253" y="14"/>
                    <a:pt x="253" y="32"/>
                  </a:cubicBezTo>
                  <a:cubicBezTo>
                    <a:pt x="253" y="500"/>
                    <a:pt x="253" y="500"/>
                    <a:pt x="253" y="500"/>
                  </a:cubicBezTo>
                  <a:cubicBezTo>
                    <a:pt x="253" y="518"/>
                    <a:pt x="239" y="532"/>
                    <a:pt x="221" y="5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5" name="Freeform 1443"/>
            <p:cNvSpPr>
              <a:spLocks noEditPoints="1"/>
            </p:cNvSpPr>
            <p:nvPr/>
          </p:nvSpPr>
          <p:spPr bwMode="gray">
            <a:xfrm>
              <a:off x="8999538" y="3486152"/>
              <a:ext cx="339725" cy="762001"/>
            </a:xfrm>
            <a:custGeom>
              <a:avLst/>
              <a:gdLst>
                <a:gd name="T0" fmla="*/ 2147483646 w 219"/>
                <a:gd name="T1" fmla="*/ 2147483646 h 489"/>
                <a:gd name="T2" fmla="*/ 2147483646 w 219"/>
                <a:gd name="T3" fmla="*/ 2147483646 h 489"/>
                <a:gd name="T4" fmla="*/ 0 w 219"/>
                <a:gd name="T5" fmla="*/ 2147483646 h 489"/>
                <a:gd name="T6" fmla="*/ 0 w 219"/>
                <a:gd name="T7" fmla="*/ 2147483646 h 489"/>
                <a:gd name="T8" fmla="*/ 2147483646 w 219"/>
                <a:gd name="T9" fmla="*/ 0 h 489"/>
                <a:gd name="T10" fmla="*/ 2147483646 w 219"/>
                <a:gd name="T11" fmla="*/ 0 h 489"/>
                <a:gd name="T12" fmla="*/ 2147483646 w 219"/>
                <a:gd name="T13" fmla="*/ 2147483646 h 489"/>
                <a:gd name="T14" fmla="*/ 2147483646 w 219"/>
                <a:gd name="T15" fmla="*/ 2147483646 h 489"/>
                <a:gd name="T16" fmla="*/ 2147483646 w 219"/>
                <a:gd name="T17" fmla="*/ 2147483646 h 489"/>
                <a:gd name="T18" fmla="*/ 2147483646 w 219"/>
                <a:gd name="T19" fmla="*/ 0 h 489"/>
                <a:gd name="T20" fmla="*/ 2147483646 w 219"/>
                <a:gd name="T21" fmla="*/ 0 h 489"/>
                <a:gd name="T22" fmla="*/ 2147483646 w 219"/>
                <a:gd name="T23" fmla="*/ 2147483646 h 489"/>
                <a:gd name="T24" fmla="*/ 2147483646 w 219"/>
                <a:gd name="T25" fmla="*/ 2147483646 h 489"/>
                <a:gd name="T26" fmla="*/ 2147483646 w 219"/>
                <a:gd name="T27" fmla="*/ 2147483646 h 489"/>
                <a:gd name="T28" fmla="*/ 2147483646 w 219"/>
                <a:gd name="T29" fmla="*/ 2147483646 h 489"/>
                <a:gd name="T30" fmla="*/ 2147483646 w 219"/>
                <a:gd name="T31" fmla="*/ 2147483646 h 489"/>
                <a:gd name="T32" fmla="*/ 2147483646 w 219"/>
                <a:gd name="T33" fmla="*/ 2147483646 h 489"/>
                <a:gd name="T34" fmla="*/ 2147483646 w 219"/>
                <a:gd name="T35" fmla="*/ 2147483646 h 489"/>
                <a:gd name="T36" fmla="*/ 2147483646 w 219"/>
                <a:gd name="T37" fmla="*/ 2147483646 h 489"/>
                <a:gd name="T38" fmla="*/ 2147483646 w 219"/>
                <a:gd name="T39" fmla="*/ 2147483646 h 489"/>
                <a:gd name="T40" fmla="*/ 2147483646 w 219"/>
                <a:gd name="T41" fmla="*/ 2147483646 h 489"/>
                <a:gd name="T42" fmla="*/ 2147483646 w 219"/>
                <a:gd name="T43" fmla="*/ 2147483646 h 489"/>
                <a:gd name="T44" fmla="*/ 2147483646 w 219"/>
                <a:gd name="T45" fmla="*/ 2147483646 h 489"/>
                <a:gd name="T46" fmla="*/ 2147483646 w 219"/>
                <a:gd name="T47" fmla="*/ 2147483646 h 489"/>
                <a:gd name="T48" fmla="*/ 2147483646 w 219"/>
                <a:gd name="T49" fmla="*/ 2147483646 h 489"/>
                <a:gd name="T50" fmla="*/ 2147483646 w 219"/>
                <a:gd name="T51" fmla="*/ 2147483646 h 489"/>
                <a:gd name="T52" fmla="*/ 2147483646 w 219"/>
                <a:gd name="T53" fmla="*/ 2147483646 h 489"/>
                <a:gd name="T54" fmla="*/ 2147483646 w 219"/>
                <a:gd name="T55" fmla="*/ 2147483646 h 4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9" h="489">
                  <a:moveTo>
                    <a:pt x="200" y="489"/>
                  </a:moveTo>
                  <a:cubicBezTo>
                    <a:pt x="19" y="489"/>
                    <a:pt x="19" y="489"/>
                    <a:pt x="19" y="489"/>
                  </a:cubicBezTo>
                  <a:cubicBezTo>
                    <a:pt x="8" y="489"/>
                    <a:pt x="0" y="481"/>
                    <a:pt x="0" y="470"/>
                  </a:cubicBezTo>
                  <a:cubicBezTo>
                    <a:pt x="0" y="19"/>
                    <a:pt x="0" y="19"/>
                    <a:pt x="0" y="19"/>
                  </a:cubicBezTo>
                  <a:cubicBezTo>
                    <a:pt x="0" y="8"/>
                    <a:pt x="8" y="0"/>
                    <a:pt x="19" y="0"/>
                  </a:cubicBezTo>
                  <a:cubicBezTo>
                    <a:pt x="93" y="0"/>
                    <a:pt x="93" y="0"/>
                    <a:pt x="93" y="0"/>
                  </a:cubicBezTo>
                  <a:cubicBezTo>
                    <a:pt x="96" y="0"/>
                    <a:pt x="99" y="2"/>
                    <a:pt x="99" y="4"/>
                  </a:cubicBezTo>
                  <a:cubicBezTo>
                    <a:pt x="101" y="9"/>
                    <a:pt x="105" y="12"/>
                    <a:pt x="110" y="12"/>
                  </a:cubicBezTo>
                  <a:cubicBezTo>
                    <a:pt x="114" y="12"/>
                    <a:pt x="119" y="9"/>
                    <a:pt x="120" y="4"/>
                  </a:cubicBezTo>
                  <a:cubicBezTo>
                    <a:pt x="121" y="2"/>
                    <a:pt x="123" y="0"/>
                    <a:pt x="127" y="0"/>
                  </a:cubicBezTo>
                  <a:cubicBezTo>
                    <a:pt x="200" y="0"/>
                    <a:pt x="200" y="0"/>
                    <a:pt x="200" y="0"/>
                  </a:cubicBezTo>
                  <a:cubicBezTo>
                    <a:pt x="211" y="0"/>
                    <a:pt x="219" y="8"/>
                    <a:pt x="219" y="19"/>
                  </a:cubicBezTo>
                  <a:cubicBezTo>
                    <a:pt x="219" y="470"/>
                    <a:pt x="219" y="470"/>
                    <a:pt x="219" y="470"/>
                  </a:cubicBezTo>
                  <a:cubicBezTo>
                    <a:pt x="219" y="481"/>
                    <a:pt x="211" y="489"/>
                    <a:pt x="200" y="489"/>
                  </a:cubicBezTo>
                  <a:close/>
                  <a:moveTo>
                    <a:pt x="19" y="4"/>
                  </a:moveTo>
                  <a:cubicBezTo>
                    <a:pt x="11" y="4"/>
                    <a:pt x="4" y="10"/>
                    <a:pt x="4" y="19"/>
                  </a:cubicBezTo>
                  <a:cubicBezTo>
                    <a:pt x="4" y="470"/>
                    <a:pt x="4" y="470"/>
                    <a:pt x="4" y="470"/>
                  </a:cubicBezTo>
                  <a:cubicBezTo>
                    <a:pt x="4" y="478"/>
                    <a:pt x="11" y="485"/>
                    <a:pt x="19" y="485"/>
                  </a:cubicBezTo>
                  <a:cubicBezTo>
                    <a:pt x="200" y="485"/>
                    <a:pt x="200" y="485"/>
                    <a:pt x="200" y="485"/>
                  </a:cubicBezTo>
                  <a:cubicBezTo>
                    <a:pt x="209" y="485"/>
                    <a:pt x="215" y="478"/>
                    <a:pt x="215" y="470"/>
                  </a:cubicBezTo>
                  <a:cubicBezTo>
                    <a:pt x="215" y="19"/>
                    <a:pt x="215" y="19"/>
                    <a:pt x="215" y="19"/>
                  </a:cubicBezTo>
                  <a:cubicBezTo>
                    <a:pt x="215" y="10"/>
                    <a:pt x="209" y="4"/>
                    <a:pt x="200" y="4"/>
                  </a:cubicBezTo>
                  <a:cubicBezTo>
                    <a:pt x="127" y="4"/>
                    <a:pt x="127" y="4"/>
                    <a:pt x="127" y="4"/>
                  </a:cubicBezTo>
                  <a:cubicBezTo>
                    <a:pt x="125" y="4"/>
                    <a:pt x="124" y="4"/>
                    <a:pt x="124" y="6"/>
                  </a:cubicBezTo>
                  <a:cubicBezTo>
                    <a:pt x="122" y="12"/>
                    <a:pt x="116" y="16"/>
                    <a:pt x="110" y="16"/>
                  </a:cubicBezTo>
                  <a:cubicBezTo>
                    <a:pt x="103" y="16"/>
                    <a:pt x="97" y="12"/>
                    <a:pt x="95" y="6"/>
                  </a:cubicBezTo>
                  <a:cubicBezTo>
                    <a:pt x="95" y="4"/>
                    <a:pt x="94" y="4"/>
                    <a:pt x="93" y="4"/>
                  </a:cubicBezTo>
                  <a:lnTo>
                    <a:pt x="19" y="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Oval 1444"/>
            <p:cNvSpPr>
              <a:spLocks noChangeArrowheads="1"/>
            </p:cNvSpPr>
            <p:nvPr/>
          </p:nvSpPr>
          <p:spPr bwMode="gray">
            <a:xfrm>
              <a:off x="9161463" y="3481390"/>
              <a:ext cx="17463" cy="190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Oval 1445"/>
            <p:cNvSpPr>
              <a:spLocks noChangeArrowheads="1"/>
            </p:cNvSpPr>
            <p:nvPr/>
          </p:nvSpPr>
          <p:spPr bwMode="gray">
            <a:xfrm>
              <a:off x="9191626" y="4260853"/>
              <a:ext cx="42863" cy="428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Oval 1446"/>
            <p:cNvSpPr>
              <a:spLocks noChangeArrowheads="1"/>
            </p:cNvSpPr>
            <p:nvPr/>
          </p:nvSpPr>
          <p:spPr bwMode="gray">
            <a:xfrm>
              <a:off x="9263063" y="4260853"/>
              <a:ext cx="42863" cy="428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49" name="组合 380"/>
          <p:cNvGrpSpPr>
            <a:grpSpLocks/>
          </p:cNvGrpSpPr>
          <p:nvPr/>
        </p:nvGrpSpPr>
        <p:grpSpPr bwMode="gray">
          <a:xfrm>
            <a:off x="4818436" y="5592761"/>
            <a:ext cx="422291" cy="270904"/>
            <a:chOff x="8448675" y="4338638"/>
            <a:chExt cx="757238" cy="485775"/>
          </a:xfrm>
        </p:grpSpPr>
        <p:sp>
          <p:nvSpPr>
            <p:cNvPr id="550" name="Freeform 309"/>
            <p:cNvSpPr>
              <a:spLocks noEditPoints="1"/>
            </p:cNvSpPr>
            <p:nvPr/>
          </p:nvSpPr>
          <p:spPr bwMode="gray">
            <a:xfrm>
              <a:off x="8448675" y="4338638"/>
              <a:ext cx="698500" cy="174625"/>
            </a:xfrm>
            <a:custGeom>
              <a:avLst/>
              <a:gdLst>
                <a:gd name="T0" fmla="*/ 2147483646 w 1486"/>
                <a:gd name="T1" fmla="*/ 2147483646 h 373"/>
                <a:gd name="T2" fmla="*/ 2147483646 w 1486"/>
                <a:gd name="T3" fmla="*/ 2147483646 h 373"/>
                <a:gd name="T4" fmla="*/ 2147483646 w 1486"/>
                <a:gd name="T5" fmla="*/ 2147483646 h 373"/>
                <a:gd name="T6" fmla="*/ 2147483646 w 1486"/>
                <a:gd name="T7" fmla="*/ 2147483646 h 373"/>
                <a:gd name="T8" fmla="*/ 2147483646 w 1486"/>
                <a:gd name="T9" fmla="*/ 2147483646 h 373"/>
                <a:gd name="T10" fmla="*/ 2147483646 w 1486"/>
                <a:gd name="T11" fmla="*/ 2147483646 h 373"/>
                <a:gd name="T12" fmla="*/ 2147483646 w 1486"/>
                <a:gd name="T13" fmla="*/ 2147483646 h 373"/>
                <a:gd name="T14" fmla="*/ 2147483646 w 1486"/>
                <a:gd name="T15" fmla="*/ 2147483646 h 373"/>
                <a:gd name="T16" fmla="*/ 2147483646 w 1486"/>
                <a:gd name="T17" fmla="*/ 2147483646 h 373"/>
                <a:gd name="T18" fmla="*/ 2147483646 w 1486"/>
                <a:gd name="T19" fmla="*/ 2147483646 h 373"/>
                <a:gd name="T20" fmla="*/ 2147483646 w 1486"/>
                <a:gd name="T21" fmla="*/ 2147483646 h 373"/>
                <a:gd name="T22" fmla="*/ 2147483646 w 1486"/>
                <a:gd name="T23" fmla="*/ 2147483646 h 373"/>
                <a:gd name="T24" fmla="*/ 2147483646 w 1486"/>
                <a:gd name="T25" fmla="*/ 2147483646 h 373"/>
                <a:gd name="T26" fmla="*/ 2147483646 w 1486"/>
                <a:gd name="T27" fmla="*/ 2147483646 h 373"/>
                <a:gd name="T28" fmla="*/ 2147483646 w 1486"/>
                <a:gd name="T29" fmla="*/ 2147483646 h 373"/>
                <a:gd name="T30" fmla="*/ 2147483646 w 1486"/>
                <a:gd name="T31" fmla="*/ 2147483646 h 373"/>
                <a:gd name="T32" fmla="*/ 2147483646 w 1486"/>
                <a:gd name="T33" fmla="*/ 2147483646 h 373"/>
                <a:gd name="T34" fmla="*/ 2147483646 w 1486"/>
                <a:gd name="T35" fmla="*/ 2147483646 h 373"/>
                <a:gd name="T36" fmla="*/ 2147483646 w 1486"/>
                <a:gd name="T37" fmla="*/ 2147483646 h 373"/>
                <a:gd name="T38" fmla="*/ 2147483646 w 1486"/>
                <a:gd name="T39" fmla="*/ 2147483646 h 373"/>
                <a:gd name="T40" fmla="*/ 2147483646 w 1486"/>
                <a:gd name="T41" fmla="*/ 2147483646 h 373"/>
                <a:gd name="T42" fmla="*/ 2147483646 w 1486"/>
                <a:gd name="T43" fmla="*/ 2147483646 h 3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6"/>
                <a:gd name="T67" fmla="*/ 0 h 373"/>
                <a:gd name="T68" fmla="*/ 1486 w 1486"/>
                <a:gd name="T69" fmla="*/ 373 h 3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6" h="373">
                  <a:moveTo>
                    <a:pt x="157" y="284"/>
                  </a:moveTo>
                  <a:lnTo>
                    <a:pt x="157" y="284"/>
                  </a:lnTo>
                  <a:cubicBezTo>
                    <a:pt x="200" y="296"/>
                    <a:pt x="252" y="307"/>
                    <a:pt x="309" y="307"/>
                  </a:cubicBezTo>
                  <a:cubicBezTo>
                    <a:pt x="331" y="307"/>
                    <a:pt x="353" y="305"/>
                    <a:pt x="374" y="302"/>
                  </a:cubicBezTo>
                  <a:lnTo>
                    <a:pt x="1405" y="112"/>
                  </a:lnTo>
                  <a:cubicBezTo>
                    <a:pt x="1408" y="103"/>
                    <a:pt x="1411" y="92"/>
                    <a:pt x="1408" y="83"/>
                  </a:cubicBezTo>
                  <a:cubicBezTo>
                    <a:pt x="1407" y="81"/>
                    <a:pt x="1405" y="75"/>
                    <a:pt x="1394" y="69"/>
                  </a:cubicBezTo>
                  <a:lnTo>
                    <a:pt x="157" y="284"/>
                  </a:lnTo>
                  <a:close/>
                  <a:moveTo>
                    <a:pt x="309" y="373"/>
                  </a:moveTo>
                  <a:lnTo>
                    <a:pt x="309" y="373"/>
                  </a:lnTo>
                  <a:cubicBezTo>
                    <a:pt x="150" y="373"/>
                    <a:pt x="24" y="304"/>
                    <a:pt x="19" y="301"/>
                  </a:cubicBezTo>
                  <a:cubicBezTo>
                    <a:pt x="7" y="294"/>
                    <a:pt x="0" y="280"/>
                    <a:pt x="2" y="266"/>
                  </a:cubicBezTo>
                  <a:cubicBezTo>
                    <a:pt x="5" y="252"/>
                    <a:pt x="16" y="241"/>
                    <a:pt x="29" y="239"/>
                  </a:cubicBezTo>
                  <a:lnTo>
                    <a:pt x="1392" y="1"/>
                  </a:lnTo>
                  <a:cubicBezTo>
                    <a:pt x="1398" y="0"/>
                    <a:pt x="1404" y="1"/>
                    <a:pt x="1410" y="3"/>
                  </a:cubicBezTo>
                  <a:cubicBezTo>
                    <a:pt x="1449" y="18"/>
                    <a:pt x="1465" y="43"/>
                    <a:pt x="1471" y="62"/>
                  </a:cubicBezTo>
                  <a:cubicBezTo>
                    <a:pt x="1486" y="108"/>
                    <a:pt x="1459" y="154"/>
                    <a:pt x="1456" y="159"/>
                  </a:cubicBezTo>
                  <a:cubicBezTo>
                    <a:pt x="1451" y="167"/>
                    <a:pt x="1443" y="173"/>
                    <a:pt x="1434" y="174"/>
                  </a:cubicBezTo>
                  <a:lnTo>
                    <a:pt x="385" y="368"/>
                  </a:lnTo>
                  <a:cubicBezTo>
                    <a:pt x="360" y="371"/>
                    <a:pt x="334" y="373"/>
                    <a:pt x="309"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1" name="Freeform 310"/>
            <p:cNvSpPr>
              <a:spLocks/>
            </p:cNvSpPr>
            <p:nvPr/>
          </p:nvSpPr>
          <p:spPr bwMode="gray">
            <a:xfrm>
              <a:off x="8532813" y="4478338"/>
              <a:ext cx="125413" cy="144463"/>
            </a:xfrm>
            <a:custGeom>
              <a:avLst/>
              <a:gdLst>
                <a:gd name="T0" fmla="*/ 2147483646 w 269"/>
                <a:gd name="T1" fmla="*/ 2147483646 h 308"/>
                <a:gd name="T2" fmla="*/ 2147483646 w 269"/>
                <a:gd name="T3" fmla="*/ 2147483646 h 308"/>
                <a:gd name="T4" fmla="*/ 2147483646 w 269"/>
                <a:gd name="T5" fmla="*/ 2147483646 h 308"/>
                <a:gd name="T6" fmla="*/ 2147483646 w 269"/>
                <a:gd name="T7" fmla="*/ 2147483646 h 308"/>
                <a:gd name="T8" fmla="*/ 2147483646 w 269"/>
                <a:gd name="T9" fmla="*/ 2147483646 h 308"/>
                <a:gd name="T10" fmla="*/ 2147483646 w 269"/>
                <a:gd name="T11" fmla="*/ 2147483646 h 308"/>
                <a:gd name="T12" fmla="*/ 2147483646 w 269"/>
                <a:gd name="T13" fmla="*/ 2147483646 h 308"/>
                <a:gd name="T14" fmla="*/ 2147483646 w 269"/>
                <a:gd name="T15" fmla="*/ 2147483646 h 308"/>
                <a:gd name="T16" fmla="*/ 2147483646 w 269"/>
                <a:gd name="T17" fmla="*/ 2147483646 h 308"/>
                <a:gd name="T18" fmla="*/ 2147483646 w 269"/>
                <a:gd name="T19" fmla="*/ 2147483646 h 308"/>
                <a:gd name="T20" fmla="*/ 2147483646 w 269"/>
                <a:gd name="T21" fmla="*/ 2147483646 h 3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308"/>
                <a:gd name="T35" fmla="*/ 269 w 269"/>
                <a:gd name="T36" fmla="*/ 308 h 3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308">
                  <a:moveTo>
                    <a:pt x="195" y="308"/>
                  </a:moveTo>
                  <a:lnTo>
                    <a:pt x="195" y="308"/>
                  </a:lnTo>
                  <a:cubicBezTo>
                    <a:pt x="149" y="308"/>
                    <a:pt x="111" y="294"/>
                    <a:pt x="81" y="265"/>
                  </a:cubicBezTo>
                  <a:cubicBezTo>
                    <a:pt x="0" y="189"/>
                    <a:pt x="14" y="38"/>
                    <a:pt x="15" y="32"/>
                  </a:cubicBezTo>
                  <a:cubicBezTo>
                    <a:pt x="17" y="14"/>
                    <a:pt x="33" y="0"/>
                    <a:pt x="52" y="2"/>
                  </a:cubicBezTo>
                  <a:cubicBezTo>
                    <a:pt x="70" y="4"/>
                    <a:pt x="83" y="21"/>
                    <a:pt x="81" y="39"/>
                  </a:cubicBezTo>
                  <a:cubicBezTo>
                    <a:pt x="78" y="73"/>
                    <a:pt x="79" y="173"/>
                    <a:pt x="127" y="217"/>
                  </a:cubicBezTo>
                  <a:cubicBezTo>
                    <a:pt x="150" y="239"/>
                    <a:pt x="183" y="246"/>
                    <a:pt x="227" y="238"/>
                  </a:cubicBezTo>
                  <a:cubicBezTo>
                    <a:pt x="245" y="235"/>
                    <a:pt x="263" y="247"/>
                    <a:pt x="266" y="265"/>
                  </a:cubicBezTo>
                  <a:cubicBezTo>
                    <a:pt x="269" y="283"/>
                    <a:pt x="257" y="301"/>
                    <a:pt x="239" y="304"/>
                  </a:cubicBezTo>
                  <a:cubicBezTo>
                    <a:pt x="224" y="306"/>
                    <a:pt x="209" y="308"/>
                    <a:pt x="195" y="30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2" name="Freeform 311"/>
            <p:cNvSpPr>
              <a:spLocks noEditPoints="1"/>
            </p:cNvSpPr>
            <p:nvPr/>
          </p:nvSpPr>
          <p:spPr bwMode="gray">
            <a:xfrm>
              <a:off x="8624888" y="4389438"/>
              <a:ext cx="522288" cy="328613"/>
            </a:xfrm>
            <a:custGeom>
              <a:avLst/>
              <a:gdLst>
                <a:gd name="T0" fmla="*/ 2147483646 w 1110"/>
                <a:gd name="T1" fmla="*/ 2147483646 h 696"/>
                <a:gd name="T2" fmla="*/ 2147483646 w 1110"/>
                <a:gd name="T3" fmla="*/ 2147483646 h 696"/>
                <a:gd name="T4" fmla="*/ 2147483646 w 1110"/>
                <a:gd name="T5" fmla="*/ 2147483646 h 696"/>
                <a:gd name="T6" fmla="*/ 2147483646 w 1110"/>
                <a:gd name="T7" fmla="*/ 2147483646 h 696"/>
                <a:gd name="T8" fmla="*/ 2147483646 w 1110"/>
                <a:gd name="T9" fmla="*/ 2147483646 h 696"/>
                <a:gd name="T10" fmla="*/ 2147483646 w 1110"/>
                <a:gd name="T11" fmla="*/ 2147483646 h 696"/>
                <a:gd name="T12" fmla="*/ 2147483646 w 1110"/>
                <a:gd name="T13" fmla="*/ 2147483646 h 696"/>
                <a:gd name="T14" fmla="*/ 2147483646 w 1110"/>
                <a:gd name="T15" fmla="*/ 2147483646 h 696"/>
                <a:gd name="T16" fmla="*/ 2147483646 w 1110"/>
                <a:gd name="T17" fmla="*/ 2147483646 h 696"/>
                <a:gd name="T18" fmla="*/ 2147483646 w 1110"/>
                <a:gd name="T19" fmla="*/ 2147483646 h 696"/>
                <a:gd name="T20" fmla="*/ 2147483646 w 1110"/>
                <a:gd name="T21" fmla="*/ 2147483646 h 696"/>
                <a:gd name="T22" fmla="*/ 2147483646 w 1110"/>
                <a:gd name="T23" fmla="*/ 2147483646 h 696"/>
                <a:gd name="T24" fmla="*/ 2147483646 w 1110"/>
                <a:gd name="T25" fmla="*/ 2147483646 h 696"/>
                <a:gd name="T26" fmla="*/ 2147483646 w 1110"/>
                <a:gd name="T27" fmla="*/ 2147483646 h 696"/>
                <a:gd name="T28" fmla="*/ 2147483646 w 1110"/>
                <a:gd name="T29" fmla="*/ 2147483646 h 696"/>
                <a:gd name="T30" fmla="*/ 2147483646 w 1110"/>
                <a:gd name="T31" fmla="*/ 2147483646 h 696"/>
                <a:gd name="T32" fmla="*/ 2147483646 w 1110"/>
                <a:gd name="T33" fmla="*/ 2147483646 h 696"/>
                <a:gd name="T34" fmla="*/ 2147483646 w 1110"/>
                <a:gd name="T35" fmla="*/ 2147483646 h 696"/>
                <a:gd name="T36" fmla="*/ 2147483646 w 1110"/>
                <a:gd name="T37" fmla="*/ 2147483646 h 696"/>
                <a:gd name="T38" fmla="*/ 2147483646 w 1110"/>
                <a:gd name="T39" fmla="*/ 2147483646 h 696"/>
                <a:gd name="T40" fmla="*/ 2147483646 w 1110"/>
                <a:gd name="T41" fmla="*/ 2147483646 h 696"/>
                <a:gd name="T42" fmla="*/ 2147483646 w 1110"/>
                <a:gd name="T43" fmla="*/ 2147483646 h 696"/>
                <a:gd name="T44" fmla="*/ 2147483646 w 1110"/>
                <a:gd name="T45" fmla="*/ 2147483646 h 696"/>
                <a:gd name="T46" fmla="*/ 2147483646 w 1110"/>
                <a:gd name="T47" fmla="*/ 2147483646 h 696"/>
                <a:gd name="T48" fmla="*/ 2147483646 w 1110"/>
                <a:gd name="T49" fmla="*/ 2147483646 h 696"/>
                <a:gd name="T50" fmla="*/ 2147483646 w 1110"/>
                <a:gd name="T51" fmla="*/ 2147483646 h 696"/>
                <a:gd name="T52" fmla="*/ 2147483646 w 1110"/>
                <a:gd name="T53" fmla="*/ 2147483646 h 696"/>
                <a:gd name="T54" fmla="*/ 2147483646 w 1110"/>
                <a:gd name="T55" fmla="*/ 2147483646 h 696"/>
                <a:gd name="T56" fmla="*/ 2147483646 w 1110"/>
                <a:gd name="T57" fmla="*/ 2147483646 h 696"/>
                <a:gd name="T58" fmla="*/ 2147483646 w 1110"/>
                <a:gd name="T59" fmla="*/ 2147483646 h 696"/>
                <a:gd name="T60" fmla="*/ 2147483646 w 1110"/>
                <a:gd name="T61" fmla="*/ 2147483646 h 696"/>
                <a:gd name="T62" fmla="*/ 2147483646 w 1110"/>
                <a:gd name="T63" fmla="*/ 2147483646 h 696"/>
                <a:gd name="T64" fmla="*/ 2147483646 w 1110"/>
                <a:gd name="T65" fmla="*/ 2147483646 h 6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0"/>
                <a:gd name="T100" fmla="*/ 0 h 696"/>
                <a:gd name="T101" fmla="*/ 1110 w 1110"/>
                <a:gd name="T102" fmla="*/ 696 h 6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0" h="696">
                  <a:moveTo>
                    <a:pt x="411" y="361"/>
                  </a:moveTo>
                  <a:lnTo>
                    <a:pt x="411" y="361"/>
                  </a:lnTo>
                  <a:cubicBezTo>
                    <a:pt x="419" y="361"/>
                    <a:pt x="427" y="364"/>
                    <a:pt x="433" y="369"/>
                  </a:cubicBezTo>
                  <a:cubicBezTo>
                    <a:pt x="440" y="375"/>
                    <a:pt x="444" y="384"/>
                    <a:pt x="444" y="394"/>
                  </a:cubicBezTo>
                  <a:lnTo>
                    <a:pt x="444" y="513"/>
                  </a:lnTo>
                  <a:cubicBezTo>
                    <a:pt x="444" y="577"/>
                    <a:pt x="497" y="630"/>
                    <a:pt x="561" y="630"/>
                  </a:cubicBezTo>
                  <a:cubicBezTo>
                    <a:pt x="625" y="630"/>
                    <a:pt x="678" y="577"/>
                    <a:pt x="678" y="513"/>
                  </a:cubicBezTo>
                  <a:lnTo>
                    <a:pt x="678" y="342"/>
                  </a:lnTo>
                  <a:cubicBezTo>
                    <a:pt x="678" y="326"/>
                    <a:pt x="689" y="312"/>
                    <a:pt x="705" y="310"/>
                  </a:cubicBezTo>
                  <a:lnTo>
                    <a:pt x="883" y="279"/>
                  </a:lnTo>
                  <a:cubicBezTo>
                    <a:pt x="901" y="272"/>
                    <a:pt x="1023" y="218"/>
                    <a:pt x="1003" y="75"/>
                  </a:cubicBezTo>
                  <a:lnTo>
                    <a:pt x="119" y="244"/>
                  </a:lnTo>
                  <a:cubicBezTo>
                    <a:pt x="130" y="286"/>
                    <a:pt x="142" y="354"/>
                    <a:pt x="124" y="410"/>
                  </a:cubicBezTo>
                  <a:lnTo>
                    <a:pt x="405" y="361"/>
                  </a:lnTo>
                  <a:cubicBezTo>
                    <a:pt x="407" y="361"/>
                    <a:pt x="409" y="361"/>
                    <a:pt x="411" y="361"/>
                  </a:cubicBezTo>
                  <a:close/>
                  <a:moveTo>
                    <a:pt x="561" y="696"/>
                  </a:moveTo>
                  <a:lnTo>
                    <a:pt x="561" y="696"/>
                  </a:lnTo>
                  <a:cubicBezTo>
                    <a:pt x="460" y="696"/>
                    <a:pt x="378" y="614"/>
                    <a:pt x="378" y="513"/>
                  </a:cubicBezTo>
                  <a:lnTo>
                    <a:pt x="378" y="434"/>
                  </a:lnTo>
                  <a:lnTo>
                    <a:pt x="43" y="492"/>
                  </a:lnTo>
                  <a:cubicBezTo>
                    <a:pt x="26" y="495"/>
                    <a:pt x="9" y="484"/>
                    <a:pt x="5" y="467"/>
                  </a:cubicBezTo>
                  <a:cubicBezTo>
                    <a:pt x="0" y="451"/>
                    <a:pt x="10" y="433"/>
                    <a:pt x="26" y="428"/>
                  </a:cubicBezTo>
                  <a:cubicBezTo>
                    <a:pt x="41" y="422"/>
                    <a:pt x="50" y="413"/>
                    <a:pt x="57" y="399"/>
                  </a:cubicBezTo>
                  <a:cubicBezTo>
                    <a:pt x="80" y="350"/>
                    <a:pt x="56" y="261"/>
                    <a:pt x="45" y="230"/>
                  </a:cubicBezTo>
                  <a:cubicBezTo>
                    <a:pt x="41" y="221"/>
                    <a:pt x="42" y="211"/>
                    <a:pt x="47" y="202"/>
                  </a:cubicBezTo>
                  <a:cubicBezTo>
                    <a:pt x="52" y="194"/>
                    <a:pt x="60" y="188"/>
                    <a:pt x="70" y="186"/>
                  </a:cubicBezTo>
                  <a:lnTo>
                    <a:pt x="1023" y="3"/>
                  </a:lnTo>
                  <a:cubicBezTo>
                    <a:pt x="1040" y="0"/>
                    <a:pt x="1057" y="11"/>
                    <a:pt x="1061" y="28"/>
                  </a:cubicBezTo>
                  <a:cubicBezTo>
                    <a:pt x="1110" y="217"/>
                    <a:pt x="979" y="316"/>
                    <a:pt x="902" y="343"/>
                  </a:cubicBezTo>
                  <a:cubicBezTo>
                    <a:pt x="901" y="343"/>
                    <a:pt x="899" y="344"/>
                    <a:pt x="897" y="344"/>
                  </a:cubicBezTo>
                  <a:lnTo>
                    <a:pt x="744" y="371"/>
                  </a:lnTo>
                  <a:lnTo>
                    <a:pt x="744" y="513"/>
                  </a:lnTo>
                  <a:cubicBezTo>
                    <a:pt x="744" y="614"/>
                    <a:pt x="662" y="696"/>
                    <a:pt x="561" y="69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3" name="Freeform 312"/>
            <p:cNvSpPr>
              <a:spLocks/>
            </p:cNvSpPr>
            <p:nvPr/>
          </p:nvSpPr>
          <p:spPr bwMode="gray">
            <a:xfrm>
              <a:off x="8589963" y="4478338"/>
              <a:ext cx="95250" cy="92075"/>
            </a:xfrm>
            <a:custGeom>
              <a:avLst/>
              <a:gdLst>
                <a:gd name="T0" fmla="*/ 2147483646 w 204"/>
                <a:gd name="T1" fmla="*/ 2147483646 h 195"/>
                <a:gd name="T2" fmla="*/ 2147483646 w 204"/>
                <a:gd name="T3" fmla="*/ 2147483646 h 195"/>
                <a:gd name="T4" fmla="*/ 0 w 204"/>
                <a:gd name="T5" fmla="*/ 2147483646 h 195"/>
                <a:gd name="T6" fmla="*/ 2147483646 w 204"/>
                <a:gd name="T7" fmla="*/ 2147483646 h 195"/>
                <a:gd name="T8" fmla="*/ 2147483646 w 204"/>
                <a:gd name="T9" fmla="*/ 2147483646 h 195"/>
                <a:gd name="T10" fmla="*/ 2147483646 w 204"/>
                <a:gd name="T11" fmla="*/ 2147483646 h 195"/>
                <a:gd name="T12" fmla="*/ 2147483646 w 204"/>
                <a:gd name="T13" fmla="*/ 2147483646 h 195"/>
                <a:gd name="T14" fmla="*/ 2147483646 w 204"/>
                <a:gd name="T15" fmla="*/ 2147483646 h 195"/>
                <a:gd name="T16" fmla="*/ 2147483646 w 204"/>
                <a:gd name="T17" fmla="*/ 2147483646 h 195"/>
                <a:gd name="T18" fmla="*/ 2147483646 w 204"/>
                <a:gd name="T19" fmla="*/ 2147483646 h 195"/>
                <a:gd name="T20" fmla="*/ 2147483646 w 204"/>
                <a:gd name="T21" fmla="*/ 2147483646 h 195"/>
                <a:gd name="T22" fmla="*/ 2147483646 w 204"/>
                <a:gd name="T23" fmla="*/ 2147483646 h 1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95"/>
                <a:gd name="T38" fmla="*/ 204 w 204"/>
                <a:gd name="T39" fmla="*/ 195 h 1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95">
                  <a:moveTo>
                    <a:pt x="101" y="195"/>
                  </a:moveTo>
                  <a:lnTo>
                    <a:pt x="101" y="195"/>
                  </a:lnTo>
                  <a:cubicBezTo>
                    <a:pt x="45" y="195"/>
                    <a:pt x="0" y="149"/>
                    <a:pt x="0" y="94"/>
                  </a:cubicBezTo>
                  <a:cubicBezTo>
                    <a:pt x="0" y="61"/>
                    <a:pt x="16" y="29"/>
                    <a:pt x="44" y="11"/>
                  </a:cubicBezTo>
                  <a:cubicBezTo>
                    <a:pt x="59" y="0"/>
                    <a:pt x="80" y="4"/>
                    <a:pt x="90" y="19"/>
                  </a:cubicBezTo>
                  <a:cubicBezTo>
                    <a:pt x="101" y="34"/>
                    <a:pt x="97" y="55"/>
                    <a:pt x="82" y="65"/>
                  </a:cubicBezTo>
                  <a:cubicBezTo>
                    <a:pt x="72" y="72"/>
                    <a:pt x="67" y="82"/>
                    <a:pt x="67" y="94"/>
                  </a:cubicBezTo>
                  <a:cubicBezTo>
                    <a:pt x="67" y="113"/>
                    <a:pt x="82" y="128"/>
                    <a:pt x="101" y="128"/>
                  </a:cubicBezTo>
                  <a:cubicBezTo>
                    <a:pt x="119" y="128"/>
                    <a:pt x="134" y="115"/>
                    <a:pt x="135" y="97"/>
                  </a:cubicBezTo>
                  <a:cubicBezTo>
                    <a:pt x="137" y="79"/>
                    <a:pt x="153" y="66"/>
                    <a:pt x="172" y="67"/>
                  </a:cubicBezTo>
                  <a:cubicBezTo>
                    <a:pt x="190" y="69"/>
                    <a:pt x="204" y="86"/>
                    <a:pt x="202" y="104"/>
                  </a:cubicBezTo>
                  <a:cubicBezTo>
                    <a:pt x="197" y="156"/>
                    <a:pt x="153" y="195"/>
                    <a:pt x="101" y="1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4" name="Freeform 313"/>
            <p:cNvSpPr>
              <a:spLocks/>
            </p:cNvSpPr>
            <p:nvPr/>
          </p:nvSpPr>
          <p:spPr bwMode="gray">
            <a:xfrm>
              <a:off x="8872538" y="4686300"/>
              <a:ext cx="134938" cy="104775"/>
            </a:xfrm>
            <a:custGeom>
              <a:avLst/>
              <a:gdLst>
                <a:gd name="T0" fmla="*/ 2147483646 w 285"/>
                <a:gd name="T1" fmla="*/ 2147483646 h 221"/>
                <a:gd name="T2" fmla="*/ 2147483646 w 285"/>
                <a:gd name="T3" fmla="*/ 2147483646 h 221"/>
                <a:gd name="T4" fmla="*/ 2147483646 w 285"/>
                <a:gd name="T5" fmla="*/ 2147483646 h 221"/>
                <a:gd name="T6" fmla="*/ 0 w 285"/>
                <a:gd name="T7" fmla="*/ 2147483646 h 221"/>
                <a:gd name="T8" fmla="*/ 2147483646 w 285"/>
                <a:gd name="T9" fmla="*/ 0 h 221"/>
                <a:gd name="T10" fmla="*/ 2147483646 w 285"/>
                <a:gd name="T11" fmla="*/ 2147483646 h 221"/>
                <a:gd name="T12" fmla="*/ 2147483646 w 285"/>
                <a:gd name="T13" fmla="*/ 2147483646 h 221"/>
                <a:gd name="T14" fmla="*/ 2147483646 w 285"/>
                <a:gd name="T15" fmla="*/ 2147483646 h 221"/>
                <a:gd name="T16" fmla="*/ 2147483646 w 285"/>
                <a:gd name="T17" fmla="*/ 2147483646 h 221"/>
                <a:gd name="T18" fmla="*/ 2147483646 w 285"/>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5"/>
                <a:gd name="T31" fmla="*/ 0 h 221"/>
                <a:gd name="T32" fmla="*/ 285 w 285"/>
                <a:gd name="T33" fmla="*/ 221 h 2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5" h="221">
                  <a:moveTo>
                    <a:pt x="252" y="221"/>
                  </a:moveTo>
                  <a:lnTo>
                    <a:pt x="252" y="221"/>
                  </a:lnTo>
                  <a:lnTo>
                    <a:pt x="228" y="221"/>
                  </a:lnTo>
                  <a:cubicBezTo>
                    <a:pt x="47" y="221"/>
                    <a:pt x="0" y="98"/>
                    <a:pt x="0" y="33"/>
                  </a:cubicBezTo>
                  <a:cubicBezTo>
                    <a:pt x="0" y="15"/>
                    <a:pt x="15" y="0"/>
                    <a:pt x="33" y="0"/>
                  </a:cubicBezTo>
                  <a:cubicBezTo>
                    <a:pt x="52" y="0"/>
                    <a:pt x="66" y="15"/>
                    <a:pt x="66" y="33"/>
                  </a:cubicBezTo>
                  <a:cubicBezTo>
                    <a:pt x="66" y="38"/>
                    <a:pt x="68" y="154"/>
                    <a:pt x="228" y="154"/>
                  </a:cubicBezTo>
                  <a:lnTo>
                    <a:pt x="251" y="154"/>
                  </a:lnTo>
                  <a:cubicBezTo>
                    <a:pt x="270" y="154"/>
                    <a:pt x="285" y="169"/>
                    <a:pt x="285" y="187"/>
                  </a:cubicBezTo>
                  <a:cubicBezTo>
                    <a:pt x="285" y="206"/>
                    <a:pt x="270" y="221"/>
                    <a:pt x="252" y="22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5" name="Freeform 314"/>
            <p:cNvSpPr>
              <a:spLocks/>
            </p:cNvSpPr>
            <p:nvPr/>
          </p:nvSpPr>
          <p:spPr bwMode="gray">
            <a:xfrm>
              <a:off x="8801100" y="4533900"/>
              <a:ext cx="174625" cy="57150"/>
            </a:xfrm>
            <a:custGeom>
              <a:avLst/>
              <a:gdLst>
                <a:gd name="T0" fmla="*/ 2147483646 w 372"/>
                <a:gd name="T1" fmla="*/ 2147483646 h 122"/>
                <a:gd name="T2" fmla="*/ 2147483646 w 372"/>
                <a:gd name="T3" fmla="*/ 2147483646 h 122"/>
                <a:gd name="T4" fmla="*/ 2147483646 w 372"/>
                <a:gd name="T5" fmla="*/ 2147483646 h 122"/>
                <a:gd name="T6" fmla="*/ 2147483646 w 372"/>
                <a:gd name="T7" fmla="*/ 2147483646 h 122"/>
                <a:gd name="T8" fmla="*/ 2147483646 w 372"/>
                <a:gd name="T9" fmla="*/ 2147483646 h 122"/>
                <a:gd name="T10" fmla="*/ 2147483646 w 372"/>
                <a:gd name="T11" fmla="*/ 2147483646 h 122"/>
                <a:gd name="T12" fmla="*/ 2147483646 w 372"/>
                <a:gd name="T13" fmla="*/ 2147483646 h 122"/>
                <a:gd name="T14" fmla="*/ 2147483646 w 372"/>
                <a:gd name="T15" fmla="*/ 2147483646 h 122"/>
                <a:gd name="T16" fmla="*/ 2147483646 w 372"/>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2"/>
                <a:gd name="T28" fmla="*/ 0 h 122"/>
                <a:gd name="T29" fmla="*/ 372 w 372"/>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2" h="122">
                  <a:moveTo>
                    <a:pt x="36" y="122"/>
                  </a:moveTo>
                  <a:lnTo>
                    <a:pt x="36" y="122"/>
                  </a:lnTo>
                  <a:cubicBezTo>
                    <a:pt x="20" y="122"/>
                    <a:pt x="6" y="110"/>
                    <a:pt x="3" y="94"/>
                  </a:cubicBezTo>
                  <a:cubicBezTo>
                    <a:pt x="0" y="76"/>
                    <a:pt x="12" y="59"/>
                    <a:pt x="30" y="55"/>
                  </a:cubicBezTo>
                  <a:lnTo>
                    <a:pt x="330" y="4"/>
                  </a:lnTo>
                  <a:cubicBezTo>
                    <a:pt x="349" y="0"/>
                    <a:pt x="366" y="13"/>
                    <a:pt x="369" y="31"/>
                  </a:cubicBezTo>
                  <a:cubicBezTo>
                    <a:pt x="372" y="49"/>
                    <a:pt x="360" y="66"/>
                    <a:pt x="342" y="69"/>
                  </a:cubicBezTo>
                  <a:lnTo>
                    <a:pt x="42" y="121"/>
                  </a:lnTo>
                  <a:cubicBezTo>
                    <a:pt x="40" y="122"/>
                    <a:pt x="38" y="122"/>
                    <a:pt x="36" y="1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6" name="Freeform 315"/>
            <p:cNvSpPr>
              <a:spLocks/>
            </p:cNvSpPr>
            <p:nvPr/>
          </p:nvSpPr>
          <p:spPr bwMode="gray">
            <a:xfrm>
              <a:off x="9058275" y="4741863"/>
              <a:ext cx="65088" cy="6508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69"/>
                  </a:moveTo>
                  <a:lnTo>
                    <a:pt x="138" y="69"/>
                  </a:lnTo>
                  <a:cubicBezTo>
                    <a:pt x="138" y="108"/>
                    <a:pt x="107" y="139"/>
                    <a:pt x="69" y="139"/>
                  </a:cubicBezTo>
                  <a:cubicBezTo>
                    <a:pt x="31" y="139"/>
                    <a:pt x="0" y="108"/>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7" name="Freeform 316"/>
            <p:cNvSpPr>
              <a:spLocks/>
            </p:cNvSpPr>
            <p:nvPr/>
          </p:nvSpPr>
          <p:spPr bwMode="gray">
            <a:xfrm>
              <a:off x="8958263" y="4741863"/>
              <a:ext cx="65088" cy="6508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69"/>
                  </a:moveTo>
                  <a:lnTo>
                    <a:pt x="139" y="69"/>
                  </a:lnTo>
                  <a:cubicBezTo>
                    <a:pt x="139" y="108"/>
                    <a:pt x="108" y="139"/>
                    <a:pt x="70" y="139"/>
                  </a:cubicBezTo>
                  <a:cubicBezTo>
                    <a:pt x="31" y="139"/>
                    <a:pt x="0" y="108"/>
                    <a:pt x="0" y="69"/>
                  </a:cubicBezTo>
                  <a:cubicBezTo>
                    <a:pt x="0" y="31"/>
                    <a:pt x="31" y="0"/>
                    <a:pt x="70"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8" name="Freeform 371"/>
            <p:cNvSpPr>
              <a:spLocks/>
            </p:cNvSpPr>
            <p:nvPr/>
          </p:nvSpPr>
          <p:spPr bwMode="gray">
            <a:xfrm>
              <a:off x="9075738" y="4759325"/>
              <a:ext cx="95250" cy="31750"/>
            </a:xfrm>
            <a:custGeom>
              <a:avLst/>
              <a:gdLst>
                <a:gd name="T0" fmla="*/ 2147483646 w 202"/>
                <a:gd name="T1" fmla="*/ 2147483646 h 67"/>
                <a:gd name="T2" fmla="*/ 2147483646 w 202"/>
                <a:gd name="T3" fmla="*/ 2147483646 h 67"/>
                <a:gd name="T4" fmla="*/ 2147483646 w 202"/>
                <a:gd name="T5" fmla="*/ 2147483646 h 67"/>
                <a:gd name="T6" fmla="*/ 0 w 202"/>
                <a:gd name="T7" fmla="*/ 2147483646 h 67"/>
                <a:gd name="T8" fmla="*/ 2147483646 w 202"/>
                <a:gd name="T9" fmla="*/ 0 h 67"/>
                <a:gd name="T10" fmla="*/ 2147483646 w 202"/>
                <a:gd name="T11" fmla="*/ 0 h 67"/>
                <a:gd name="T12" fmla="*/ 2147483646 w 202"/>
                <a:gd name="T13" fmla="*/ 2147483646 h 67"/>
                <a:gd name="T14" fmla="*/ 2147483646 w 20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67"/>
                <a:gd name="T26" fmla="*/ 202 w 20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67">
                  <a:moveTo>
                    <a:pt x="169" y="67"/>
                  </a:moveTo>
                  <a:lnTo>
                    <a:pt x="169" y="67"/>
                  </a:lnTo>
                  <a:lnTo>
                    <a:pt x="33" y="67"/>
                  </a:lnTo>
                  <a:cubicBezTo>
                    <a:pt x="15" y="67"/>
                    <a:pt x="0" y="52"/>
                    <a:pt x="0" y="33"/>
                  </a:cubicBezTo>
                  <a:cubicBezTo>
                    <a:pt x="0" y="15"/>
                    <a:pt x="15" y="0"/>
                    <a:pt x="33" y="0"/>
                  </a:cubicBezTo>
                  <a:lnTo>
                    <a:pt x="169" y="0"/>
                  </a:lnTo>
                  <a:cubicBezTo>
                    <a:pt x="187" y="0"/>
                    <a:pt x="202" y="15"/>
                    <a:pt x="202" y="33"/>
                  </a:cubicBezTo>
                  <a:cubicBezTo>
                    <a:pt x="202" y="52"/>
                    <a:pt x="187" y="67"/>
                    <a:pt x="169"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9" name="Freeform 372"/>
            <p:cNvSpPr>
              <a:spLocks/>
            </p:cNvSpPr>
            <p:nvPr/>
          </p:nvSpPr>
          <p:spPr bwMode="gray">
            <a:xfrm>
              <a:off x="9155113" y="4724400"/>
              <a:ext cx="50800" cy="100013"/>
            </a:xfrm>
            <a:custGeom>
              <a:avLst/>
              <a:gdLst>
                <a:gd name="T0" fmla="*/ 2147483646 w 107"/>
                <a:gd name="T1" fmla="*/ 2147483646 h 215"/>
                <a:gd name="T2" fmla="*/ 2147483646 w 107"/>
                <a:gd name="T3" fmla="*/ 2147483646 h 215"/>
                <a:gd name="T4" fmla="*/ 0 w 107"/>
                <a:gd name="T5" fmla="*/ 2147483646 h 215"/>
                <a:gd name="T6" fmla="*/ 2147483646 w 107"/>
                <a:gd name="T7" fmla="*/ 0 h 215"/>
                <a:gd name="T8" fmla="*/ 0 60000 65536"/>
                <a:gd name="T9" fmla="*/ 0 60000 65536"/>
                <a:gd name="T10" fmla="*/ 0 60000 65536"/>
                <a:gd name="T11" fmla="*/ 0 60000 65536"/>
                <a:gd name="T12" fmla="*/ 0 w 107"/>
                <a:gd name="T13" fmla="*/ 0 h 215"/>
                <a:gd name="T14" fmla="*/ 107 w 107"/>
                <a:gd name="T15" fmla="*/ 215 h 215"/>
              </a:gdLst>
              <a:ahLst/>
              <a:cxnLst>
                <a:cxn ang="T8">
                  <a:pos x="T0" y="T1"/>
                </a:cxn>
                <a:cxn ang="T9">
                  <a:pos x="T2" y="T3"/>
                </a:cxn>
                <a:cxn ang="T10">
                  <a:pos x="T4" y="T5"/>
                </a:cxn>
                <a:cxn ang="T11">
                  <a:pos x="T6" y="T7"/>
                </a:cxn>
              </a:cxnLst>
              <a:rect l="T12" t="T13" r="T14" b="T15"/>
              <a:pathLst>
                <a:path w="107" h="215">
                  <a:moveTo>
                    <a:pt x="107" y="215"/>
                  </a:moveTo>
                  <a:lnTo>
                    <a:pt x="107" y="215"/>
                  </a:lnTo>
                  <a:cubicBezTo>
                    <a:pt x="48" y="215"/>
                    <a:pt x="0" y="167"/>
                    <a:pt x="0" y="107"/>
                  </a:cubicBezTo>
                  <a:cubicBezTo>
                    <a:pt x="0" y="48"/>
                    <a:pt x="48" y="0"/>
                    <a:pt x="107" y="0"/>
                  </a:cubicBezTo>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4" name="组合 593"/>
          <p:cNvGrpSpPr/>
          <p:nvPr/>
        </p:nvGrpSpPr>
        <p:grpSpPr bwMode="gray">
          <a:xfrm>
            <a:off x="6030259" y="5555098"/>
            <a:ext cx="334208" cy="346231"/>
            <a:chOff x="7583756" y="3035818"/>
            <a:chExt cx="334208" cy="346231"/>
          </a:xfrm>
        </p:grpSpPr>
        <p:sp>
          <p:nvSpPr>
            <p:cNvPr id="575" name="Freeform 105"/>
            <p:cNvSpPr>
              <a:spLocks noEditPoints="1" noChangeArrowheads="1"/>
            </p:cNvSpPr>
            <p:nvPr/>
          </p:nvSpPr>
          <p:spPr bwMode="gray">
            <a:xfrm>
              <a:off x="7727592" y="3035818"/>
              <a:ext cx="190372" cy="346230"/>
            </a:xfrm>
            <a:custGeom>
              <a:avLst/>
              <a:gdLst>
                <a:gd name="T0" fmla="*/ 2147483646 w 341"/>
                <a:gd name="T1" fmla="*/ 2147483646 h 618"/>
                <a:gd name="T2" fmla="*/ 2147483646 w 341"/>
                <a:gd name="T3" fmla="*/ 2147483646 h 618"/>
                <a:gd name="T4" fmla="*/ 2147483646 w 341"/>
                <a:gd name="T5" fmla="*/ 2147483646 h 618"/>
                <a:gd name="T6" fmla="*/ 2147483646 w 341"/>
                <a:gd name="T7" fmla="*/ 2147483646 h 618"/>
                <a:gd name="T8" fmla="*/ 2147483646 w 341"/>
                <a:gd name="T9" fmla="*/ 2147483646 h 618"/>
                <a:gd name="T10" fmla="*/ 2147483646 w 341"/>
                <a:gd name="T11" fmla="*/ 2147483646 h 618"/>
                <a:gd name="T12" fmla="*/ 2147483646 w 341"/>
                <a:gd name="T13" fmla="*/ 2147483646 h 618"/>
                <a:gd name="T14" fmla="*/ 2147483646 w 341"/>
                <a:gd name="T15" fmla="*/ 2147483646 h 618"/>
                <a:gd name="T16" fmla="*/ 2147483646 w 341"/>
                <a:gd name="T17" fmla="*/ 2147483646 h 618"/>
                <a:gd name="T18" fmla="*/ 2147483646 w 341"/>
                <a:gd name="T19" fmla="*/ 2147483646 h 618"/>
                <a:gd name="T20" fmla="*/ 2147483646 w 341"/>
                <a:gd name="T21" fmla="*/ 2147483646 h 618"/>
                <a:gd name="T22" fmla="*/ 2147483646 w 341"/>
                <a:gd name="T23" fmla="*/ 2147483646 h 618"/>
                <a:gd name="T24" fmla="*/ 2147483646 w 341"/>
                <a:gd name="T25" fmla="*/ 2147483646 h 618"/>
                <a:gd name="T26" fmla="*/ 0 w 341"/>
                <a:gd name="T27" fmla="*/ 2147483646 h 618"/>
                <a:gd name="T28" fmla="*/ 0 w 341"/>
                <a:gd name="T29" fmla="*/ 2147483646 h 618"/>
                <a:gd name="T30" fmla="*/ 2147483646 w 341"/>
                <a:gd name="T31" fmla="*/ 0 h 618"/>
                <a:gd name="T32" fmla="*/ 2147483646 w 341"/>
                <a:gd name="T33" fmla="*/ 0 h 618"/>
                <a:gd name="T34" fmla="*/ 2147483646 w 341"/>
                <a:gd name="T35" fmla="*/ 2147483646 h 618"/>
                <a:gd name="T36" fmla="*/ 2147483646 w 341"/>
                <a:gd name="T37" fmla="*/ 2147483646 h 618"/>
                <a:gd name="T38" fmla="*/ 2147483646 w 341"/>
                <a:gd name="T39" fmla="*/ 2147483646 h 6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1" h="618">
                  <a:moveTo>
                    <a:pt x="42" y="26"/>
                  </a:moveTo>
                  <a:lnTo>
                    <a:pt x="42" y="26"/>
                  </a:lnTo>
                  <a:cubicBezTo>
                    <a:pt x="34" y="26"/>
                    <a:pt x="27" y="33"/>
                    <a:pt x="27" y="41"/>
                  </a:cubicBezTo>
                  <a:lnTo>
                    <a:pt x="27" y="576"/>
                  </a:lnTo>
                  <a:cubicBezTo>
                    <a:pt x="27" y="584"/>
                    <a:pt x="34" y="591"/>
                    <a:pt x="42" y="591"/>
                  </a:cubicBezTo>
                  <a:lnTo>
                    <a:pt x="300" y="591"/>
                  </a:lnTo>
                  <a:cubicBezTo>
                    <a:pt x="308" y="591"/>
                    <a:pt x="315" y="584"/>
                    <a:pt x="315" y="576"/>
                  </a:cubicBezTo>
                  <a:lnTo>
                    <a:pt x="315" y="41"/>
                  </a:lnTo>
                  <a:cubicBezTo>
                    <a:pt x="315" y="33"/>
                    <a:pt x="308" y="26"/>
                    <a:pt x="300" y="26"/>
                  </a:cubicBezTo>
                  <a:lnTo>
                    <a:pt x="42" y="26"/>
                  </a:lnTo>
                  <a:close/>
                  <a:moveTo>
                    <a:pt x="300" y="618"/>
                  </a:moveTo>
                  <a:lnTo>
                    <a:pt x="300" y="618"/>
                  </a:lnTo>
                  <a:lnTo>
                    <a:pt x="42" y="618"/>
                  </a:lnTo>
                  <a:cubicBezTo>
                    <a:pt x="19" y="618"/>
                    <a:pt x="0" y="599"/>
                    <a:pt x="0" y="576"/>
                  </a:cubicBezTo>
                  <a:lnTo>
                    <a:pt x="0" y="41"/>
                  </a:lnTo>
                  <a:cubicBezTo>
                    <a:pt x="0" y="18"/>
                    <a:pt x="19" y="0"/>
                    <a:pt x="42" y="0"/>
                  </a:cubicBezTo>
                  <a:lnTo>
                    <a:pt x="300" y="0"/>
                  </a:lnTo>
                  <a:cubicBezTo>
                    <a:pt x="323" y="0"/>
                    <a:pt x="341" y="18"/>
                    <a:pt x="341" y="41"/>
                  </a:cubicBezTo>
                  <a:lnTo>
                    <a:pt x="341" y="576"/>
                  </a:lnTo>
                  <a:cubicBezTo>
                    <a:pt x="341" y="599"/>
                    <a:pt x="323" y="618"/>
                    <a:pt x="300" y="61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6" name="Freeform 106"/>
            <p:cNvSpPr>
              <a:spLocks noEditPoints="1" noChangeArrowheads="1"/>
            </p:cNvSpPr>
            <p:nvPr/>
          </p:nvSpPr>
          <p:spPr bwMode="gray">
            <a:xfrm>
              <a:off x="7757206" y="3084374"/>
              <a:ext cx="129030" cy="63335"/>
            </a:xfrm>
            <a:custGeom>
              <a:avLst/>
              <a:gdLst>
                <a:gd name="T0" fmla="*/ 2147483646 w 232"/>
                <a:gd name="T1" fmla="*/ 2147483646 h 114"/>
                <a:gd name="T2" fmla="*/ 2147483646 w 232"/>
                <a:gd name="T3" fmla="*/ 2147483646 h 114"/>
                <a:gd name="T4" fmla="*/ 2147483646 w 232"/>
                <a:gd name="T5" fmla="*/ 2147483646 h 114"/>
                <a:gd name="T6" fmla="*/ 2147483646 w 232"/>
                <a:gd name="T7" fmla="*/ 2147483646 h 114"/>
                <a:gd name="T8" fmla="*/ 2147483646 w 232"/>
                <a:gd name="T9" fmla="*/ 2147483646 h 114"/>
                <a:gd name="T10" fmla="*/ 2147483646 w 232"/>
                <a:gd name="T11" fmla="*/ 2147483646 h 114"/>
                <a:gd name="T12" fmla="*/ 2147483646 w 232"/>
                <a:gd name="T13" fmla="*/ 2147483646 h 114"/>
                <a:gd name="T14" fmla="*/ 2147483646 w 232"/>
                <a:gd name="T15" fmla="*/ 2147483646 h 114"/>
                <a:gd name="T16" fmla="*/ 0 w 232"/>
                <a:gd name="T17" fmla="*/ 2147483646 h 114"/>
                <a:gd name="T18" fmla="*/ 0 w 232"/>
                <a:gd name="T19" fmla="*/ 0 h 114"/>
                <a:gd name="T20" fmla="*/ 2147483646 w 232"/>
                <a:gd name="T21" fmla="*/ 0 h 114"/>
                <a:gd name="T22" fmla="*/ 2147483646 w 232"/>
                <a:gd name="T23" fmla="*/ 2147483646 h 1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2" h="114">
                  <a:moveTo>
                    <a:pt x="26" y="87"/>
                  </a:moveTo>
                  <a:lnTo>
                    <a:pt x="26" y="87"/>
                  </a:lnTo>
                  <a:lnTo>
                    <a:pt x="205" y="87"/>
                  </a:lnTo>
                  <a:lnTo>
                    <a:pt x="205" y="27"/>
                  </a:lnTo>
                  <a:lnTo>
                    <a:pt x="26" y="27"/>
                  </a:lnTo>
                  <a:lnTo>
                    <a:pt x="26" y="87"/>
                  </a:lnTo>
                  <a:close/>
                  <a:moveTo>
                    <a:pt x="232" y="114"/>
                  </a:moveTo>
                  <a:lnTo>
                    <a:pt x="232" y="114"/>
                  </a:lnTo>
                  <a:lnTo>
                    <a:pt x="0" y="114"/>
                  </a:lnTo>
                  <a:lnTo>
                    <a:pt x="0" y="0"/>
                  </a:lnTo>
                  <a:lnTo>
                    <a:pt x="232" y="0"/>
                  </a:lnTo>
                  <a:lnTo>
                    <a:pt x="232" y="1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7" name="Freeform 107"/>
            <p:cNvSpPr>
              <a:spLocks noEditPoints="1" noChangeArrowheads="1"/>
            </p:cNvSpPr>
            <p:nvPr/>
          </p:nvSpPr>
          <p:spPr bwMode="gray">
            <a:xfrm>
              <a:off x="7757206" y="3158265"/>
              <a:ext cx="129030" cy="63335"/>
            </a:xfrm>
            <a:custGeom>
              <a:avLst/>
              <a:gdLst>
                <a:gd name="T0" fmla="*/ 2147483646 w 232"/>
                <a:gd name="T1" fmla="*/ 2147483646 h 114"/>
                <a:gd name="T2" fmla="*/ 2147483646 w 232"/>
                <a:gd name="T3" fmla="*/ 2147483646 h 114"/>
                <a:gd name="T4" fmla="*/ 2147483646 w 232"/>
                <a:gd name="T5" fmla="*/ 2147483646 h 114"/>
                <a:gd name="T6" fmla="*/ 2147483646 w 232"/>
                <a:gd name="T7" fmla="*/ 2147483646 h 114"/>
                <a:gd name="T8" fmla="*/ 2147483646 w 232"/>
                <a:gd name="T9" fmla="*/ 2147483646 h 114"/>
                <a:gd name="T10" fmla="*/ 2147483646 w 232"/>
                <a:gd name="T11" fmla="*/ 2147483646 h 114"/>
                <a:gd name="T12" fmla="*/ 2147483646 w 232"/>
                <a:gd name="T13" fmla="*/ 2147483646 h 114"/>
                <a:gd name="T14" fmla="*/ 2147483646 w 232"/>
                <a:gd name="T15" fmla="*/ 2147483646 h 114"/>
                <a:gd name="T16" fmla="*/ 0 w 232"/>
                <a:gd name="T17" fmla="*/ 2147483646 h 114"/>
                <a:gd name="T18" fmla="*/ 0 w 232"/>
                <a:gd name="T19" fmla="*/ 0 h 114"/>
                <a:gd name="T20" fmla="*/ 2147483646 w 232"/>
                <a:gd name="T21" fmla="*/ 0 h 114"/>
                <a:gd name="T22" fmla="*/ 2147483646 w 232"/>
                <a:gd name="T23" fmla="*/ 2147483646 h 1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2" h="114">
                  <a:moveTo>
                    <a:pt x="26" y="87"/>
                  </a:moveTo>
                  <a:lnTo>
                    <a:pt x="26" y="87"/>
                  </a:lnTo>
                  <a:lnTo>
                    <a:pt x="205" y="87"/>
                  </a:lnTo>
                  <a:lnTo>
                    <a:pt x="205" y="26"/>
                  </a:lnTo>
                  <a:lnTo>
                    <a:pt x="26" y="26"/>
                  </a:lnTo>
                  <a:lnTo>
                    <a:pt x="26" y="87"/>
                  </a:lnTo>
                  <a:close/>
                  <a:moveTo>
                    <a:pt x="232" y="114"/>
                  </a:moveTo>
                  <a:lnTo>
                    <a:pt x="232" y="114"/>
                  </a:lnTo>
                  <a:lnTo>
                    <a:pt x="0" y="114"/>
                  </a:lnTo>
                  <a:lnTo>
                    <a:pt x="0" y="0"/>
                  </a:lnTo>
                  <a:lnTo>
                    <a:pt x="232" y="0"/>
                  </a:lnTo>
                  <a:lnTo>
                    <a:pt x="232" y="1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8" name="Freeform 108"/>
            <p:cNvSpPr>
              <a:spLocks noChangeArrowheads="1"/>
            </p:cNvSpPr>
            <p:nvPr/>
          </p:nvSpPr>
          <p:spPr bwMode="gray">
            <a:xfrm>
              <a:off x="7852392" y="3234267"/>
              <a:ext cx="27499" cy="16889"/>
            </a:xfrm>
            <a:custGeom>
              <a:avLst/>
              <a:gdLst>
                <a:gd name="T0" fmla="*/ 0 w 48"/>
                <a:gd name="T1" fmla="*/ 2147483646 h 28"/>
                <a:gd name="T2" fmla="*/ 0 w 48"/>
                <a:gd name="T3" fmla="*/ 2147483646 h 28"/>
                <a:gd name="T4" fmla="*/ 2147483646 w 48"/>
                <a:gd name="T5" fmla="*/ 2147483646 h 28"/>
                <a:gd name="T6" fmla="*/ 2147483646 w 48"/>
                <a:gd name="T7" fmla="*/ 0 h 28"/>
                <a:gd name="T8" fmla="*/ 0 w 48"/>
                <a:gd name="T9" fmla="*/ 0 h 28"/>
                <a:gd name="T10" fmla="*/ 0 w 48"/>
                <a:gd name="T11" fmla="*/ 2147483646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28">
                  <a:moveTo>
                    <a:pt x="0" y="28"/>
                  </a:moveTo>
                  <a:lnTo>
                    <a:pt x="0" y="28"/>
                  </a:lnTo>
                  <a:lnTo>
                    <a:pt x="48" y="28"/>
                  </a:lnTo>
                  <a:lnTo>
                    <a:pt x="48" y="0"/>
                  </a:lnTo>
                  <a:lnTo>
                    <a:pt x="0" y="0"/>
                  </a:lnTo>
                  <a:lnTo>
                    <a:pt x="0" y="2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9" name="Freeform 109"/>
            <p:cNvSpPr>
              <a:spLocks noChangeArrowheads="1"/>
            </p:cNvSpPr>
            <p:nvPr/>
          </p:nvSpPr>
          <p:spPr bwMode="gray">
            <a:xfrm>
              <a:off x="7852392" y="3259601"/>
              <a:ext cx="27499" cy="16889"/>
            </a:xfrm>
            <a:custGeom>
              <a:avLst/>
              <a:gdLst>
                <a:gd name="T0" fmla="*/ 0 w 48"/>
                <a:gd name="T1" fmla="*/ 2147483646 h 27"/>
                <a:gd name="T2" fmla="*/ 0 w 48"/>
                <a:gd name="T3" fmla="*/ 2147483646 h 27"/>
                <a:gd name="T4" fmla="*/ 2147483646 w 48"/>
                <a:gd name="T5" fmla="*/ 2147483646 h 27"/>
                <a:gd name="T6" fmla="*/ 2147483646 w 48"/>
                <a:gd name="T7" fmla="*/ 0 h 27"/>
                <a:gd name="T8" fmla="*/ 0 w 48"/>
                <a:gd name="T9" fmla="*/ 0 h 27"/>
                <a:gd name="T10" fmla="*/ 0 w 48"/>
                <a:gd name="T11" fmla="*/ 2147483646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27">
                  <a:moveTo>
                    <a:pt x="0" y="27"/>
                  </a:moveTo>
                  <a:lnTo>
                    <a:pt x="0" y="27"/>
                  </a:lnTo>
                  <a:lnTo>
                    <a:pt x="48" y="27"/>
                  </a:lnTo>
                  <a:lnTo>
                    <a:pt x="48" y="0"/>
                  </a:lnTo>
                  <a:lnTo>
                    <a:pt x="0" y="0"/>
                  </a:lnTo>
                  <a:lnTo>
                    <a:pt x="0" y="2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0" name="Freeform 110"/>
            <p:cNvSpPr>
              <a:spLocks noEditPoints="1" noChangeArrowheads="1"/>
            </p:cNvSpPr>
            <p:nvPr/>
          </p:nvSpPr>
          <p:spPr bwMode="gray">
            <a:xfrm>
              <a:off x="7583756" y="3094931"/>
              <a:ext cx="158644" cy="287118"/>
            </a:xfrm>
            <a:custGeom>
              <a:avLst/>
              <a:gdLst>
                <a:gd name="T0" fmla="*/ 2147483646 w 284"/>
                <a:gd name="T1" fmla="*/ 2147483646 h 512"/>
                <a:gd name="T2" fmla="*/ 2147483646 w 284"/>
                <a:gd name="T3" fmla="*/ 2147483646 h 512"/>
                <a:gd name="T4" fmla="*/ 2147483646 w 284"/>
                <a:gd name="T5" fmla="*/ 2147483646 h 512"/>
                <a:gd name="T6" fmla="*/ 2147483646 w 284"/>
                <a:gd name="T7" fmla="*/ 2147483646 h 512"/>
                <a:gd name="T8" fmla="*/ 2147483646 w 284"/>
                <a:gd name="T9" fmla="*/ 2147483646 h 512"/>
                <a:gd name="T10" fmla="*/ 2147483646 w 284"/>
                <a:gd name="T11" fmla="*/ 2147483646 h 512"/>
                <a:gd name="T12" fmla="*/ 2147483646 w 284"/>
                <a:gd name="T13" fmla="*/ 2147483646 h 512"/>
                <a:gd name="T14" fmla="*/ 2147483646 w 284"/>
                <a:gd name="T15" fmla="*/ 2147483646 h 512"/>
                <a:gd name="T16" fmla="*/ 2147483646 w 284"/>
                <a:gd name="T17" fmla="*/ 2147483646 h 512"/>
                <a:gd name="T18" fmla="*/ 2147483646 w 284"/>
                <a:gd name="T19" fmla="*/ 2147483646 h 512"/>
                <a:gd name="T20" fmla="*/ 2147483646 w 284"/>
                <a:gd name="T21" fmla="*/ 2147483646 h 512"/>
                <a:gd name="T22" fmla="*/ 2147483646 w 284"/>
                <a:gd name="T23" fmla="*/ 2147483646 h 512"/>
                <a:gd name="T24" fmla="*/ 2147483646 w 284"/>
                <a:gd name="T25" fmla="*/ 2147483646 h 512"/>
                <a:gd name="T26" fmla="*/ 0 w 284"/>
                <a:gd name="T27" fmla="*/ 2147483646 h 512"/>
                <a:gd name="T28" fmla="*/ 0 w 284"/>
                <a:gd name="T29" fmla="*/ 2147483646 h 512"/>
                <a:gd name="T30" fmla="*/ 2147483646 w 284"/>
                <a:gd name="T31" fmla="*/ 0 h 512"/>
                <a:gd name="T32" fmla="*/ 2147483646 w 284"/>
                <a:gd name="T33" fmla="*/ 0 h 512"/>
                <a:gd name="T34" fmla="*/ 2147483646 w 284"/>
                <a:gd name="T35" fmla="*/ 2147483646 h 512"/>
                <a:gd name="T36" fmla="*/ 2147483646 w 284"/>
                <a:gd name="T37" fmla="*/ 2147483646 h 512"/>
                <a:gd name="T38" fmla="*/ 2147483646 w 284"/>
                <a:gd name="T39" fmla="*/ 2147483646 h 5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4" h="512">
                  <a:moveTo>
                    <a:pt x="36" y="27"/>
                  </a:moveTo>
                  <a:lnTo>
                    <a:pt x="36" y="27"/>
                  </a:lnTo>
                  <a:cubicBezTo>
                    <a:pt x="31" y="27"/>
                    <a:pt x="26" y="31"/>
                    <a:pt x="26" y="36"/>
                  </a:cubicBezTo>
                  <a:lnTo>
                    <a:pt x="26" y="475"/>
                  </a:lnTo>
                  <a:cubicBezTo>
                    <a:pt x="26" y="481"/>
                    <a:pt x="31" y="485"/>
                    <a:pt x="36" y="485"/>
                  </a:cubicBezTo>
                  <a:lnTo>
                    <a:pt x="248" y="485"/>
                  </a:lnTo>
                  <a:cubicBezTo>
                    <a:pt x="253" y="485"/>
                    <a:pt x="257" y="481"/>
                    <a:pt x="257" y="475"/>
                  </a:cubicBezTo>
                  <a:lnTo>
                    <a:pt x="257" y="36"/>
                  </a:lnTo>
                  <a:cubicBezTo>
                    <a:pt x="257" y="31"/>
                    <a:pt x="253" y="27"/>
                    <a:pt x="248" y="27"/>
                  </a:cubicBezTo>
                  <a:lnTo>
                    <a:pt x="36" y="27"/>
                  </a:lnTo>
                  <a:close/>
                  <a:moveTo>
                    <a:pt x="248" y="512"/>
                  </a:moveTo>
                  <a:lnTo>
                    <a:pt x="248" y="512"/>
                  </a:lnTo>
                  <a:lnTo>
                    <a:pt x="36" y="512"/>
                  </a:lnTo>
                  <a:cubicBezTo>
                    <a:pt x="16" y="512"/>
                    <a:pt x="0" y="495"/>
                    <a:pt x="0" y="475"/>
                  </a:cubicBezTo>
                  <a:lnTo>
                    <a:pt x="0" y="36"/>
                  </a:lnTo>
                  <a:cubicBezTo>
                    <a:pt x="0" y="16"/>
                    <a:pt x="16" y="0"/>
                    <a:pt x="36" y="0"/>
                  </a:cubicBezTo>
                  <a:lnTo>
                    <a:pt x="248" y="0"/>
                  </a:lnTo>
                  <a:cubicBezTo>
                    <a:pt x="268" y="0"/>
                    <a:pt x="284" y="16"/>
                    <a:pt x="284" y="36"/>
                  </a:cubicBezTo>
                  <a:lnTo>
                    <a:pt x="284" y="475"/>
                  </a:lnTo>
                  <a:cubicBezTo>
                    <a:pt x="284" y="495"/>
                    <a:pt x="268" y="512"/>
                    <a:pt x="248" y="51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1" name="Freeform 111"/>
            <p:cNvSpPr>
              <a:spLocks noEditPoints="1" noChangeArrowheads="1"/>
            </p:cNvSpPr>
            <p:nvPr/>
          </p:nvSpPr>
          <p:spPr bwMode="gray">
            <a:xfrm>
              <a:off x="7607024" y="3135042"/>
              <a:ext cx="109992" cy="54890"/>
            </a:xfrm>
            <a:custGeom>
              <a:avLst/>
              <a:gdLst>
                <a:gd name="T0" fmla="*/ 2147483646 w 195"/>
                <a:gd name="T1" fmla="*/ 2147483646 h 98"/>
                <a:gd name="T2" fmla="*/ 2147483646 w 195"/>
                <a:gd name="T3" fmla="*/ 2147483646 h 98"/>
                <a:gd name="T4" fmla="*/ 2147483646 w 195"/>
                <a:gd name="T5" fmla="*/ 2147483646 h 98"/>
                <a:gd name="T6" fmla="*/ 2147483646 w 195"/>
                <a:gd name="T7" fmla="*/ 2147483646 h 98"/>
                <a:gd name="T8" fmla="*/ 2147483646 w 195"/>
                <a:gd name="T9" fmla="*/ 2147483646 h 98"/>
                <a:gd name="T10" fmla="*/ 2147483646 w 195"/>
                <a:gd name="T11" fmla="*/ 2147483646 h 98"/>
                <a:gd name="T12" fmla="*/ 2147483646 w 195"/>
                <a:gd name="T13" fmla="*/ 2147483646 h 98"/>
                <a:gd name="T14" fmla="*/ 2147483646 w 195"/>
                <a:gd name="T15" fmla="*/ 2147483646 h 98"/>
                <a:gd name="T16" fmla="*/ 0 w 195"/>
                <a:gd name="T17" fmla="*/ 2147483646 h 98"/>
                <a:gd name="T18" fmla="*/ 0 w 195"/>
                <a:gd name="T19" fmla="*/ 0 h 98"/>
                <a:gd name="T20" fmla="*/ 2147483646 w 195"/>
                <a:gd name="T21" fmla="*/ 0 h 98"/>
                <a:gd name="T22" fmla="*/ 2147483646 w 195"/>
                <a:gd name="T23" fmla="*/ 2147483646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5" h="98">
                  <a:moveTo>
                    <a:pt x="27" y="71"/>
                  </a:moveTo>
                  <a:lnTo>
                    <a:pt x="27" y="71"/>
                  </a:lnTo>
                  <a:lnTo>
                    <a:pt x="169" y="71"/>
                  </a:lnTo>
                  <a:lnTo>
                    <a:pt x="169" y="26"/>
                  </a:lnTo>
                  <a:lnTo>
                    <a:pt x="27" y="26"/>
                  </a:lnTo>
                  <a:lnTo>
                    <a:pt x="27" y="71"/>
                  </a:lnTo>
                  <a:close/>
                  <a:moveTo>
                    <a:pt x="195" y="98"/>
                  </a:moveTo>
                  <a:lnTo>
                    <a:pt x="195" y="98"/>
                  </a:lnTo>
                  <a:lnTo>
                    <a:pt x="0" y="98"/>
                  </a:lnTo>
                  <a:lnTo>
                    <a:pt x="0" y="0"/>
                  </a:lnTo>
                  <a:lnTo>
                    <a:pt x="195" y="0"/>
                  </a:lnTo>
                  <a:lnTo>
                    <a:pt x="195" y="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2" name="Freeform 112"/>
            <p:cNvSpPr>
              <a:spLocks noEditPoints="1" noChangeArrowheads="1"/>
            </p:cNvSpPr>
            <p:nvPr/>
          </p:nvSpPr>
          <p:spPr bwMode="gray">
            <a:xfrm>
              <a:off x="7607024" y="3196266"/>
              <a:ext cx="109992" cy="54890"/>
            </a:xfrm>
            <a:custGeom>
              <a:avLst/>
              <a:gdLst>
                <a:gd name="T0" fmla="*/ 2147483646 w 195"/>
                <a:gd name="T1" fmla="*/ 2147483646 h 98"/>
                <a:gd name="T2" fmla="*/ 2147483646 w 195"/>
                <a:gd name="T3" fmla="*/ 2147483646 h 98"/>
                <a:gd name="T4" fmla="*/ 2147483646 w 195"/>
                <a:gd name="T5" fmla="*/ 2147483646 h 98"/>
                <a:gd name="T6" fmla="*/ 2147483646 w 195"/>
                <a:gd name="T7" fmla="*/ 2147483646 h 98"/>
                <a:gd name="T8" fmla="*/ 2147483646 w 195"/>
                <a:gd name="T9" fmla="*/ 2147483646 h 98"/>
                <a:gd name="T10" fmla="*/ 2147483646 w 195"/>
                <a:gd name="T11" fmla="*/ 2147483646 h 98"/>
                <a:gd name="T12" fmla="*/ 2147483646 w 195"/>
                <a:gd name="T13" fmla="*/ 2147483646 h 98"/>
                <a:gd name="T14" fmla="*/ 2147483646 w 195"/>
                <a:gd name="T15" fmla="*/ 2147483646 h 98"/>
                <a:gd name="T16" fmla="*/ 0 w 195"/>
                <a:gd name="T17" fmla="*/ 2147483646 h 98"/>
                <a:gd name="T18" fmla="*/ 0 w 195"/>
                <a:gd name="T19" fmla="*/ 0 h 98"/>
                <a:gd name="T20" fmla="*/ 2147483646 w 195"/>
                <a:gd name="T21" fmla="*/ 0 h 98"/>
                <a:gd name="T22" fmla="*/ 2147483646 w 195"/>
                <a:gd name="T23" fmla="*/ 2147483646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5" h="98">
                  <a:moveTo>
                    <a:pt x="27" y="71"/>
                  </a:moveTo>
                  <a:lnTo>
                    <a:pt x="27" y="71"/>
                  </a:lnTo>
                  <a:lnTo>
                    <a:pt x="169" y="71"/>
                  </a:lnTo>
                  <a:lnTo>
                    <a:pt x="169" y="26"/>
                  </a:lnTo>
                  <a:lnTo>
                    <a:pt x="27" y="26"/>
                  </a:lnTo>
                  <a:lnTo>
                    <a:pt x="27" y="71"/>
                  </a:lnTo>
                  <a:close/>
                  <a:moveTo>
                    <a:pt x="195" y="98"/>
                  </a:moveTo>
                  <a:lnTo>
                    <a:pt x="195" y="98"/>
                  </a:lnTo>
                  <a:lnTo>
                    <a:pt x="0" y="98"/>
                  </a:lnTo>
                  <a:lnTo>
                    <a:pt x="0" y="0"/>
                  </a:lnTo>
                  <a:lnTo>
                    <a:pt x="195" y="0"/>
                  </a:lnTo>
                  <a:lnTo>
                    <a:pt x="195" y="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3" name="Freeform 113"/>
            <p:cNvSpPr>
              <a:spLocks noChangeArrowheads="1"/>
            </p:cNvSpPr>
            <p:nvPr/>
          </p:nvSpPr>
          <p:spPr bwMode="gray">
            <a:xfrm>
              <a:off x="7687403" y="3259601"/>
              <a:ext cx="21152" cy="12667"/>
            </a:xfrm>
            <a:custGeom>
              <a:avLst/>
              <a:gdLst>
                <a:gd name="T0" fmla="*/ 0 w 39"/>
                <a:gd name="T1" fmla="*/ 2147483646 h 22"/>
                <a:gd name="T2" fmla="*/ 0 w 39"/>
                <a:gd name="T3" fmla="*/ 2147483646 h 22"/>
                <a:gd name="T4" fmla="*/ 2147483646 w 39"/>
                <a:gd name="T5" fmla="*/ 2147483646 h 22"/>
                <a:gd name="T6" fmla="*/ 2147483646 w 39"/>
                <a:gd name="T7" fmla="*/ 0 h 22"/>
                <a:gd name="T8" fmla="*/ 0 w 39"/>
                <a:gd name="T9" fmla="*/ 0 h 22"/>
                <a:gd name="T10" fmla="*/ 0 w 39"/>
                <a:gd name="T11" fmla="*/ 214748364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22">
                  <a:moveTo>
                    <a:pt x="0" y="22"/>
                  </a:moveTo>
                  <a:lnTo>
                    <a:pt x="0" y="22"/>
                  </a:lnTo>
                  <a:lnTo>
                    <a:pt x="39" y="22"/>
                  </a:lnTo>
                  <a:lnTo>
                    <a:pt x="39" y="0"/>
                  </a:lnTo>
                  <a:lnTo>
                    <a:pt x="0" y="0"/>
                  </a:lnTo>
                  <a:lnTo>
                    <a:pt x="0" y="2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4" name="Freeform 114"/>
            <p:cNvSpPr>
              <a:spLocks noChangeArrowheads="1"/>
            </p:cNvSpPr>
            <p:nvPr/>
          </p:nvSpPr>
          <p:spPr bwMode="gray">
            <a:xfrm>
              <a:off x="7687403" y="3280713"/>
              <a:ext cx="21152" cy="12667"/>
            </a:xfrm>
            <a:custGeom>
              <a:avLst/>
              <a:gdLst>
                <a:gd name="T0" fmla="*/ 0 w 39"/>
                <a:gd name="T1" fmla="*/ 2147483646 h 23"/>
                <a:gd name="T2" fmla="*/ 0 w 39"/>
                <a:gd name="T3" fmla="*/ 2147483646 h 23"/>
                <a:gd name="T4" fmla="*/ 2147483646 w 39"/>
                <a:gd name="T5" fmla="*/ 2147483646 h 23"/>
                <a:gd name="T6" fmla="*/ 2147483646 w 39"/>
                <a:gd name="T7" fmla="*/ 0 h 23"/>
                <a:gd name="T8" fmla="*/ 0 w 39"/>
                <a:gd name="T9" fmla="*/ 0 h 23"/>
                <a:gd name="T10" fmla="*/ 0 w 39"/>
                <a:gd name="T11" fmla="*/ 2147483646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23">
                  <a:moveTo>
                    <a:pt x="0" y="23"/>
                  </a:moveTo>
                  <a:lnTo>
                    <a:pt x="0" y="23"/>
                  </a:lnTo>
                  <a:lnTo>
                    <a:pt x="39" y="23"/>
                  </a:lnTo>
                  <a:lnTo>
                    <a:pt x="39" y="0"/>
                  </a:lnTo>
                  <a:lnTo>
                    <a:pt x="0" y="0"/>
                  </a:lnTo>
                  <a:lnTo>
                    <a:pt x="0" y="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3" name="组合 592"/>
          <p:cNvGrpSpPr/>
          <p:nvPr/>
        </p:nvGrpSpPr>
        <p:grpSpPr bwMode="gray">
          <a:xfrm>
            <a:off x="5469446" y="5578321"/>
            <a:ext cx="332093" cy="299784"/>
            <a:chOff x="7977191" y="3253267"/>
            <a:chExt cx="332093" cy="299784"/>
          </a:xfrm>
        </p:grpSpPr>
        <p:sp>
          <p:nvSpPr>
            <p:cNvPr id="585" name="Freeform 115"/>
            <p:cNvSpPr>
              <a:spLocks noChangeArrowheads="1"/>
            </p:cNvSpPr>
            <p:nvPr/>
          </p:nvSpPr>
          <p:spPr bwMode="gray">
            <a:xfrm>
              <a:off x="8072377" y="3472827"/>
              <a:ext cx="44421" cy="80224"/>
            </a:xfrm>
            <a:custGeom>
              <a:avLst/>
              <a:gdLst>
                <a:gd name="T0" fmla="*/ 2147483646 w 78"/>
                <a:gd name="T1" fmla="*/ 2147483646 h 143"/>
                <a:gd name="T2" fmla="*/ 2147483646 w 78"/>
                <a:gd name="T3" fmla="*/ 2147483646 h 143"/>
                <a:gd name="T4" fmla="*/ 2147483646 w 78"/>
                <a:gd name="T5" fmla="*/ 2147483646 h 143"/>
                <a:gd name="T6" fmla="*/ 2147483646 w 78"/>
                <a:gd name="T7" fmla="*/ 2147483646 h 143"/>
                <a:gd name="T8" fmla="*/ 2147483646 w 78"/>
                <a:gd name="T9" fmla="*/ 2147483646 h 143"/>
                <a:gd name="T10" fmla="*/ 2147483646 w 78"/>
                <a:gd name="T11" fmla="*/ 2147483646 h 143"/>
                <a:gd name="T12" fmla="*/ 2147483646 w 78"/>
                <a:gd name="T13" fmla="*/ 2147483646 h 143"/>
                <a:gd name="T14" fmla="*/ 2147483646 w 78"/>
                <a:gd name="T15" fmla="*/ 2147483646 h 143"/>
                <a:gd name="T16" fmla="*/ 2147483646 w 78"/>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43">
                  <a:moveTo>
                    <a:pt x="23" y="143"/>
                  </a:moveTo>
                  <a:lnTo>
                    <a:pt x="23" y="143"/>
                  </a:lnTo>
                  <a:cubicBezTo>
                    <a:pt x="21" y="143"/>
                    <a:pt x="18" y="143"/>
                    <a:pt x="16" y="142"/>
                  </a:cubicBezTo>
                  <a:cubicBezTo>
                    <a:pt x="6" y="138"/>
                    <a:pt x="0" y="127"/>
                    <a:pt x="4" y="117"/>
                  </a:cubicBezTo>
                  <a:lnTo>
                    <a:pt x="37" y="16"/>
                  </a:lnTo>
                  <a:cubicBezTo>
                    <a:pt x="40" y="6"/>
                    <a:pt x="52" y="0"/>
                    <a:pt x="62" y="4"/>
                  </a:cubicBezTo>
                  <a:cubicBezTo>
                    <a:pt x="73" y="7"/>
                    <a:pt x="78" y="18"/>
                    <a:pt x="75" y="29"/>
                  </a:cubicBezTo>
                  <a:lnTo>
                    <a:pt x="42" y="129"/>
                  </a:lnTo>
                  <a:cubicBezTo>
                    <a:pt x="39" y="138"/>
                    <a:pt x="31" y="143"/>
                    <a:pt x="23" y="14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Freeform 116"/>
            <p:cNvSpPr>
              <a:spLocks noChangeArrowheads="1"/>
            </p:cNvSpPr>
            <p:nvPr/>
          </p:nvSpPr>
          <p:spPr bwMode="gray">
            <a:xfrm>
              <a:off x="8163332" y="3472827"/>
              <a:ext cx="48651" cy="80224"/>
            </a:xfrm>
            <a:custGeom>
              <a:avLst/>
              <a:gdLst>
                <a:gd name="T0" fmla="*/ 2147483646 w 86"/>
                <a:gd name="T1" fmla="*/ 2147483646 h 143"/>
                <a:gd name="T2" fmla="*/ 2147483646 w 86"/>
                <a:gd name="T3" fmla="*/ 2147483646 h 143"/>
                <a:gd name="T4" fmla="*/ 2147483646 w 86"/>
                <a:gd name="T5" fmla="*/ 2147483646 h 143"/>
                <a:gd name="T6" fmla="*/ 2147483646 w 86"/>
                <a:gd name="T7" fmla="*/ 2147483646 h 143"/>
                <a:gd name="T8" fmla="*/ 2147483646 w 86"/>
                <a:gd name="T9" fmla="*/ 2147483646 h 143"/>
                <a:gd name="T10" fmla="*/ 2147483646 w 86"/>
                <a:gd name="T11" fmla="*/ 2147483646 h 143"/>
                <a:gd name="T12" fmla="*/ 2147483646 w 86"/>
                <a:gd name="T13" fmla="*/ 2147483646 h 143"/>
                <a:gd name="T14" fmla="*/ 2147483646 w 86"/>
                <a:gd name="T15" fmla="*/ 2147483646 h 143"/>
                <a:gd name="T16" fmla="*/ 2147483646 w 86"/>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143">
                  <a:moveTo>
                    <a:pt x="64" y="143"/>
                  </a:moveTo>
                  <a:lnTo>
                    <a:pt x="64" y="143"/>
                  </a:lnTo>
                  <a:cubicBezTo>
                    <a:pt x="56" y="143"/>
                    <a:pt x="48" y="138"/>
                    <a:pt x="45" y="130"/>
                  </a:cubicBezTo>
                  <a:lnTo>
                    <a:pt x="4" y="30"/>
                  </a:lnTo>
                  <a:cubicBezTo>
                    <a:pt x="0" y="20"/>
                    <a:pt x="5" y="8"/>
                    <a:pt x="15" y="4"/>
                  </a:cubicBezTo>
                  <a:cubicBezTo>
                    <a:pt x="25" y="0"/>
                    <a:pt x="37" y="5"/>
                    <a:pt x="41" y="15"/>
                  </a:cubicBezTo>
                  <a:lnTo>
                    <a:pt x="82" y="115"/>
                  </a:lnTo>
                  <a:cubicBezTo>
                    <a:pt x="86" y="126"/>
                    <a:pt x="81" y="137"/>
                    <a:pt x="71" y="141"/>
                  </a:cubicBezTo>
                  <a:cubicBezTo>
                    <a:pt x="69" y="142"/>
                    <a:pt x="66" y="143"/>
                    <a:pt x="64" y="14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8" name="Freeform 118"/>
            <p:cNvSpPr>
              <a:spLocks noChangeArrowheads="1"/>
            </p:cNvSpPr>
            <p:nvPr/>
          </p:nvSpPr>
          <p:spPr bwMode="gray">
            <a:xfrm>
              <a:off x="7985652" y="3417937"/>
              <a:ext cx="313055" cy="23223"/>
            </a:xfrm>
            <a:custGeom>
              <a:avLst/>
              <a:gdLst>
                <a:gd name="T0" fmla="*/ 2147483646 w 558"/>
                <a:gd name="T1" fmla="*/ 2147483646 h 40"/>
                <a:gd name="T2" fmla="*/ 2147483646 w 558"/>
                <a:gd name="T3" fmla="*/ 2147483646 h 40"/>
                <a:gd name="T4" fmla="*/ 2147483646 w 558"/>
                <a:gd name="T5" fmla="*/ 2147483646 h 40"/>
                <a:gd name="T6" fmla="*/ 0 w 558"/>
                <a:gd name="T7" fmla="*/ 2147483646 h 40"/>
                <a:gd name="T8" fmla="*/ 2147483646 w 558"/>
                <a:gd name="T9" fmla="*/ 0 h 40"/>
                <a:gd name="T10" fmla="*/ 2147483646 w 558"/>
                <a:gd name="T11" fmla="*/ 0 h 40"/>
                <a:gd name="T12" fmla="*/ 2147483646 w 558"/>
                <a:gd name="T13" fmla="*/ 2147483646 h 40"/>
                <a:gd name="T14" fmla="*/ 2147483646 w 558"/>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40">
                  <a:moveTo>
                    <a:pt x="538" y="40"/>
                  </a:moveTo>
                  <a:lnTo>
                    <a:pt x="538" y="40"/>
                  </a:lnTo>
                  <a:lnTo>
                    <a:pt x="20" y="40"/>
                  </a:lnTo>
                  <a:cubicBezTo>
                    <a:pt x="9" y="40"/>
                    <a:pt x="0" y="31"/>
                    <a:pt x="0" y="20"/>
                  </a:cubicBezTo>
                  <a:cubicBezTo>
                    <a:pt x="0" y="9"/>
                    <a:pt x="9" y="0"/>
                    <a:pt x="20" y="0"/>
                  </a:cubicBezTo>
                  <a:lnTo>
                    <a:pt x="538" y="0"/>
                  </a:lnTo>
                  <a:cubicBezTo>
                    <a:pt x="549" y="0"/>
                    <a:pt x="558" y="9"/>
                    <a:pt x="558" y="20"/>
                  </a:cubicBezTo>
                  <a:cubicBezTo>
                    <a:pt x="558" y="31"/>
                    <a:pt x="549" y="40"/>
                    <a:pt x="538"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9" name="Freeform 119"/>
            <p:cNvSpPr>
              <a:spLocks noEditPoints="1" noChangeArrowheads="1"/>
            </p:cNvSpPr>
            <p:nvPr/>
          </p:nvSpPr>
          <p:spPr bwMode="gray">
            <a:xfrm>
              <a:off x="7977191" y="3253267"/>
              <a:ext cx="332093" cy="240672"/>
            </a:xfrm>
            <a:custGeom>
              <a:avLst/>
              <a:gdLst>
                <a:gd name="T0" fmla="*/ 2147483646 w 594"/>
                <a:gd name="T1" fmla="*/ 2147483646 h 430"/>
                <a:gd name="T2" fmla="*/ 2147483646 w 594"/>
                <a:gd name="T3" fmla="*/ 2147483646 h 430"/>
                <a:gd name="T4" fmla="*/ 2147483646 w 594"/>
                <a:gd name="T5" fmla="*/ 2147483646 h 430"/>
                <a:gd name="T6" fmla="*/ 2147483646 w 594"/>
                <a:gd name="T7" fmla="*/ 2147483646 h 430"/>
                <a:gd name="T8" fmla="*/ 2147483646 w 594"/>
                <a:gd name="T9" fmla="*/ 2147483646 h 430"/>
                <a:gd name="T10" fmla="*/ 2147483646 w 594"/>
                <a:gd name="T11" fmla="*/ 2147483646 h 430"/>
                <a:gd name="T12" fmla="*/ 2147483646 w 594"/>
                <a:gd name="T13" fmla="*/ 2147483646 h 430"/>
                <a:gd name="T14" fmla="*/ 2147483646 w 594"/>
                <a:gd name="T15" fmla="*/ 2147483646 h 430"/>
                <a:gd name="T16" fmla="*/ 2147483646 w 594"/>
                <a:gd name="T17" fmla="*/ 2147483646 h 430"/>
                <a:gd name="T18" fmla="*/ 2147483646 w 594"/>
                <a:gd name="T19" fmla="*/ 2147483646 h 430"/>
                <a:gd name="T20" fmla="*/ 2147483646 w 594"/>
                <a:gd name="T21" fmla="*/ 2147483646 h 430"/>
                <a:gd name="T22" fmla="*/ 2147483646 w 594"/>
                <a:gd name="T23" fmla="*/ 2147483646 h 430"/>
                <a:gd name="T24" fmla="*/ 2147483646 w 594"/>
                <a:gd name="T25" fmla="*/ 2147483646 h 430"/>
                <a:gd name="T26" fmla="*/ 0 w 594"/>
                <a:gd name="T27" fmla="*/ 2147483646 h 430"/>
                <a:gd name="T28" fmla="*/ 0 w 594"/>
                <a:gd name="T29" fmla="*/ 2147483646 h 430"/>
                <a:gd name="T30" fmla="*/ 2147483646 w 594"/>
                <a:gd name="T31" fmla="*/ 0 h 430"/>
                <a:gd name="T32" fmla="*/ 2147483646 w 594"/>
                <a:gd name="T33" fmla="*/ 0 h 430"/>
                <a:gd name="T34" fmla="*/ 2147483646 w 594"/>
                <a:gd name="T35" fmla="*/ 2147483646 h 430"/>
                <a:gd name="T36" fmla="*/ 2147483646 w 594"/>
                <a:gd name="T37" fmla="*/ 2147483646 h 430"/>
                <a:gd name="T38" fmla="*/ 2147483646 w 594"/>
                <a:gd name="T39" fmla="*/ 2147483646 h 4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94" h="430">
                  <a:moveTo>
                    <a:pt x="87" y="40"/>
                  </a:moveTo>
                  <a:lnTo>
                    <a:pt x="87" y="40"/>
                  </a:lnTo>
                  <a:cubicBezTo>
                    <a:pt x="61" y="40"/>
                    <a:pt x="40" y="61"/>
                    <a:pt x="40" y="87"/>
                  </a:cubicBezTo>
                  <a:lnTo>
                    <a:pt x="40" y="343"/>
                  </a:lnTo>
                  <a:cubicBezTo>
                    <a:pt x="40" y="369"/>
                    <a:pt x="61" y="390"/>
                    <a:pt x="87" y="390"/>
                  </a:cubicBezTo>
                  <a:lnTo>
                    <a:pt x="508" y="390"/>
                  </a:lnTo>
                  <a:cubicBezTo>
                    <a:pt x="533" y="390"/>
                    <a:pt x="554" y="369"/>
                    <a:pt x="554" y="343"/>
                  </a:cubicBezTo>
                  <a:lnTo>
                    <a:pt x="554" y="87"/>
                  </a:lnTo>
                  <a:cubicBezTo>
                    <a:pt x="554" y="61"/>
                    <a:pt x="533" y="40"/>
                    <a:pt x="508" y="40"/>
                  </a:cubicBezTo>
                  <a:lnTo>
                    <a:pt x="87" y="40"/>
                  </a:lnTo>
                  <a:close/>
                  <a:moveTo>
                    <a:pt x="508" y="430"/>
                  </a:moveTo>
                  <a:lnTo>
                    <a:pt x="508" y="430"/>
                  </a:lnTo>
                  <a:lnTo>
                    <a:pt x="87" y="430"/>
                  </a:lnTo>
                  <a:cubicBezTo>
                    <a:pt x="39" y="430"/>
                    <a:pt x="0" y="391"/>
                    <a:pt x="0" y="343"/>
                  </a:cubicBezTo>
                  <a:lnTo>
                    <a:pt x="0" y="87"/>
                  </a:lnTo>
                  <a:cubicBezTo>
                    <a:pt x="0" y="39"/>
                    <a:pt x="39" y="0"/>
                    <a:pt x="87" y="0"/>
                  </a:cubicBezTo>
                  <a:lnTo>
                    <a:pt x="508" y="0"/>
                  </a:lnTo>
                  <a:cubicBezTo>
                    <a:pt x="555" y="0"/>
                    <a:pt x="594" y="39"/>
                    <a:pt x="594" y="87"/>
                  </a:cubicBezTo>
                  <a:lnTo>
                    <a:pt x="594" y="343"/>
                  </a:lnTo>
                  <a:cubicBezTo>
                    <a:pt x="594" y="391"/>
                    <a:pt x="555" y="430"/>
                    <a:pt x="508" y="43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49" name="直接连接符 648"/>
          <p:cNvCxnSpPr/>
          <p:nvPr/>
        </p:nvCxnSpPr>
        <p:spPr bwMode="gray">
          <a:xfrm flipH="1">
            <a:off x="3947223" y="4479084"/>
            <a:ext cx="586460" cy="41784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5" name="直接连接符 654"/>
          <p:cNvCxnSpPr/>
          <p:nvPr/>
        </p:nvCxnSpPr>
        <p:spPr bwMode="gray">
          <a:xfrm>
            <a:off x="4527267" y="4485833"/>
            <a:ext cx="509563" cy="41109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8" name="直接连接符 657"/>
          <p:cNvCxnSpPr/>
          <p:nvPr/>
        </p:nvCxnSpPr>
        <p:spPr bwMode="gray">
          <a:xfrm>
            <a:off x="4517786" y="4484885"/>
            <a:ext cx="1592731" cy="4325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1" name="直接连接符 660"/>
          <p:cNvCxnSpPr/>
          <p:nvPr/>
        </p:nvCxnSpPr>
        <p:spPr bwMode="gray">
          <a:xfrm flipH="1">
            <a:off x="3947223" y="4452903"/>
            <a:ext cx="823490" cy="44402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9" name="直接连接符 678"/>
          <p:cNvCxnSpPr/>
          <p:nvPr/>
        </p:nvCxnSpPr>
        <p:spPr bwMode="gray">
          <a:xfrm>
            <a:off x="4770713" y="4452903"/>
            <a:ext cx="266117" cy="44402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2" name="直接连接符 681"/>
          <p:cNvCxnSpPr/>
          <p:nvPr/>
        </p:nvCxnSpPr>
        <p:spPr bwMode="gray">
          <a:xfrm>
            <a:off x="4758895" y="4458644"/>
            <a:ext cx="1356155" cy="462322"/>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6" name="直接连接符 685"/>
          <p:cNvCxnSpPr>
            <a:endCxn id="900" idx="1"/>
          </p:cNvCxnSpPr>
          <p:nvPr/>
        </p:nvCxnSpPr>
        <p:spPr bwMode="gray">
          <a:xfrm flipH="1" flipV="1">
            <a:off x="4142168" y="3941871"/>
            <a:ext cx="419873" cy="26087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0" name="直接连接符 689"/>
          <p:cNvCxnSpPr/>
          <p:nvPr/>
        </p:nvCxnSpPr>
        <p:spPr bwMode="gray">
          <a:xfrm flipV="1">
            <a:off x="4811667" y="3879289"/>
            <a:ext cx="532881" cy="32345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4" name="直接连接符 693"/>
          <p:cNvCxnSpPr/>
          <p:nvPr/>
        </p:nvCxnSpPr>
        <p:spPr bwMode="gray">
          <a:xfrm flipV="1">
            <a:off x="4326178" y="3556261"/>
            <a:ext cx="0" cy="2328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7" name="直接连接符 696"/>
          <p:cNvCxnSpPr/>
          <p:nvPr/>
        </p:nvCxnSpPr>
        <p:spPr bwMode="gray">
          <a:xfrm flipV="1">
            <a:off x="5414679" y="3556261"/>
            <a:ext cx="0" cy="2328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0" name="TextBox 135"/>
          <p:cNvSpPr txBox="1"/>
          <p:nvPr/>
        </p:nvSpPr>
        <p:spPr bwMode="gray">
          <a:xfrm>
            <a:off x="5101486" y="4278760"/>
            <a:ext cx="1684272" cy="307777"/>
          </a:xfrm>
          <a:prstGeom prst="rect">
            <a:avLst/>
          </a:prstGeom>
          <a:noFill/>
        </p:spPr>
        <p:txBody>
          <a:bodyPr wrap="square" rtlCol="0">
            <a:spAutoFit/>
          </a:bodyPr>
          <a:lstStyle>
            <a:defPPr>
              <a:defRPr lang="en-US"/>
            </a:defPPr>
            <a:lvl1pPr algn="ctr">
              <a:defRPr sz="1200" b="1"/>
            </a:lvl1pPr>
          </a:lstStyle>
          <a:p>
            <a:pPr fontAlgn="ctr"/>
            <a:r>
              <a:rPr lang="en-US" sz="1400" dirty="0" smtClean="0">
                <a:latin typeface="Huawei Sans" panose="020C0503030203020204" pitchFamily="34" charset="0"/>
              </a:rPr>
              <a:t>Campus network</a:t>
            </a:r>
            <a:endParaRPr lang="en-US" sz="1400" dirty="0">
              <a:latin typeface="Huawei Sans" panose="020C0503030203020204" pitchFamily="34" charset="0"/>
            </a:endParaRPr>
          </a:p>
        </p:txBody>
      </p:sp>
      <p:cxnSp>
        <p:nvCxnSpPr>
          <p:cNvPr id="748" name="直接连接符 747"/>
          <p:cNvCxnSpPr/>
          <p:nvPr/>
        </p:nvCxnSpPr>
        <p:spPr bwMode="gray">
          <a:xfrm flipH="1" flipV="1">
            <a:off x="3333356" y="1477287"/>
            <a:ext cx="406327" cy="34401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9" name="直接连接符 748"/>
          <p:cNvCxnSpPr/>
          <p:nvPr/>
        </p:nvCxnSpPr>
        <p:spPr bwMode="gray">
          <a:xfrm flipH="1" flipV="1">
            <a:off x="3333356" y="1477964"/>
            <a:ext cx="406327" cy="85593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0" name="直接连接符 749"/>
          <p:cNvCxnSpPr/>
          <p:nvPr/>
        </p:nvCxnSpPr>
        <p:spPr bwMode="gray">
          <a:xfrm flipH="1">
            <a:off x="3343640" y="1818061"/>
            <a:ext cx="409616" cy="24838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1" name="直接连接符 750"/>
          <p:cNvCxnSpPr/>
          <p:nvPr/>
        </p:nvCxnSpPr>
        <p:spPr bwMode="gray">
          <a:xfrm flipH="1" flipV="1">
            <a:off x="3343640" y="2073943"/>
            <a:ext cx="396043" cy="25995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2" name="直接连接符 751"/>
          <p:cNvCxnSpPr/>
          <p:nvPr/>
        </p:nvCxnSpPr>
        <p:spPr bwMode="gray">
          <a:xfrm flipH="1">
            <a:off x="3340680" y="2324105"/>
            <a:ext cx="412576" cy="33838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3" name="直接连接符 752"/>
          <p:cNvCxnSpPr/>
          <p:nvPr/>
        </p:nvCxnSpPr>
        <p:spPr bwMode="gray">
          <a:xfrm flipH="1">
            <a:off x="3343640" y="1817667"/>
            <a:ext cx="405672" cy="83657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2947185" y="1131110"/>
            <a:ext cx="1642532" cy="1713422"/>
          </a:xfrm>
          <a:prstGeom prst="rect">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2" name="直接连接符 871">
            <a:extLst>
              <a:ext uri="{FF2B5EF4-FFF2-40B4-BE49-F238E27FC236}">
                <a16:creationId xmlns:a16="http://schemas.microsoft.com/office/drawing/2014/main" xmlns="" id="{8A656AB1-E890-4454-B421-89B96638ABE6}"/>
              </a:ext>
            </a:extLst>
          </p:cNvPr>
          <p:cNvCxnSpPr>
            <a:cxnSpLocks/>
            <a:stCxn id="882" idx="2"/>
            <a:endCxn id="873" idx="0"/>
          </p:cNvCxnSpPr>
          <p:nvPr/>
        </p:nvCxnSpPr>
        <p:spPr bwMode="gray">
          <a:xfrm>
            <a:off x="903547" y="2312401"/>
            <a:ext cx="0" cy="672812"/>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5" name="直接连接符 874">
            <a:extLst>
              <a:ext uri="{FF2B5EF4-FFF2-40B4-BE49-F238E27FC236}">
                <a16:creationId xmlns:a16="http://schemas.microsoft.com/office/drawing/2014/main" xmlns="" id="{38D6F0CB-0082-4FAE-8363-1D7A39D92E9A}"/>
              </a:ext>
            </a:extLst>
          </p:cNvPr>
          <p:cNvCxnSpPr>
            <a:cxnSpLocks/>
            <a:stCxn id="873" idx="2"/>
            <a:endCxn id="828" idx="0"/>
          </p:cNvCxnSpPr>
          <p:nvPr/>
        </p:nvCxnSpPr>
        <p:spPr bwMode="gray">
          <a:xfrm>
            <a:off x="903547" y="3302926"/>
            <a:ext cx="0" cy="1009948"/>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6" name="直接连接符 875">
            <a:extLst>
              <a:ext uri="{FF2B5EF4-FFF2-40B4-BE49-F238E27FC236}">
                <a16:creationId xmlns:a16="http://schemas.microsoft.com/office/drawing/2014/main" xmlns="" id="{D0B74E45-7A83-4888-87C4-44D046B8F974}"/>
              </a:ext>
            </a:extLst>
          </p:cNvPr>
          <p:cNvCxnSpPr>
            <a:cxnSpLocks/>
            <a:stCxn id="828" idx="2"/>
            <a:endCxn id="824" idx="0"/>
          </p:cNvCxnSpPr>
          <p:nvPr/>
        </p:nvCxnSpPr>
        <p:spPr bwMode="gray">
          <a:xfrm>
            <a:off x="903547" y="4630587"/>
            <a:ext cx="0" cy="736604"/>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7" name="直接连接符 876">
            <a:extLst>
              <a:ext uri="{FF2B5EF4-FFF2-40B4-BE49-F238E27FC236}">
                <a16:creationId xmlns:a16="http://schemas.microsoft.com/office/drawing/2014/main" xmlns="" id="{7214271A-70BD-4EE0-8519-B1BE21154E3A}"/>
              </a:ext>
            </a:extLst>
          </p:cNvPr>
          <p:cNvCxnSpPr>
            <a:cxnSpLocks/>
            <a:stCxn id="888" idx="2"/>
            <a:endCxn id="874" idx="0"/>
          </p:cNvCxnSpPr>
          <p:nvPr/>
        </p:nvCxnSpPr>
        <p:spPr bwMode="gray">
          <a:xfrm>
            <a:off x="1956022" y="2312401"/>
            <a:ext cx="0" cy="672812"/>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8" name="直接连接符 877">
            <a:extLst>
              <a:ext uri="{FF2B5EF4-FFF2-40B4-BE49-F238E27FC236}">
                <a16:creationId xmlns:a16="http://schemas.microsoft.com/office/drawing/2014/main" xmlns="" id="{EEF0DB89-CC8D-4B32-B337-D33E48AD8F85}"/>
              </a:ext>
            </a:extLst>
          </p:cNvPr>
          <p:cNvCxnSpPr>
            <a:cxnSpLocks/>
            <a:stCxn id="874" idx="2"/>
            <a:endCxn id="847" idx="0"/>
          </p:cNvCxnSpPr>
          <p:nvPr/>
        </p:nvCxnSpPr>
        <p:spPr bwMode="gray">
          <a:xfrm>
            <a:off x="1956022" y="3302926"/>
            <a:ext cx="0" cy="1009948"/>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9" name="直接连接符 878">
            <a:extLst>
              <a:ext uri="{FF2B5EF4-FFF2-40B4-BE49-F238E27FC236}">
                <a16:creationId xmlns:a16="http://schemas.microsoft.com/office/drawing/2014/main" xmlns="" id="{C6F3BC67-4FFD-4D5A-B9B5-93BFDE36C7C9}"/>
              </a:ext>
            </a:extLst>
          </p:cNvPr>
          <p:cNvCxnSpPr>
            <a:cxnSpLocks/>
            <a:stCxn id="847" idx="2"/>
            <a:endCxn id="827" idx="0"/>
          </p:cNvCxnSpPr>
          <p:nvPr/>
        </p:nvCxnSpPr>
        <p:spPr bwMode="gray">
          <a:xfrm>
            <a:off x="1956022" y="4630587"/>
            <a:ext cx="0" cy="736604"/>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0" name="直接连接符 879">
            <a:extLst>
              <a:ext uri="{FF2B5EF4-FFF2-40B4-BE49-F238E27FC236}">
                <a16:creationId xmlns:a16="http://schemas.microsoft.com/office/drawing/2014/main" xmlns="" id="{1F096A15-02A3-4D9B-9734-7B88C6FF03E8}"/>
              </a:ext>
            </a:extLst>
          </p:cNvPr>
          <p:cNvCxnSpPr>
            <a:cxnSpLocks/>
          </p:cNvCxnSpPr>
          <p:nvPr/>
        </p:nvCxnSpPr>
        <p:spPr bwMode="gray">
          <a:xfrm flipH="1">
            <a:off x="938906" y="2229212"/>
            <a:ext cx="965682" cy="777492"/>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1" name="直接连接符 880">
            <a:extLst>
              <a:ext uri="{FF2B5EF4-FFF2-40B4-BE49-F238E27FC236}">
                <a16:creationId xmlns:a16="http://schemas.microsoft.com/office/drawing/2014/main" xmlns="" id="{85357C3D-B962-42D0-90B9-5849D0562BE4}"/>
              </a:ext>
            </a:extLst>
          </p:cNvPr>
          <p:cNvCxnSpPr>
            <a:cxnSpLocks/>
            <a:endCxn id="874" idx="3"/>
          </p:cNvCxnSpPr>
          <p:nvPr/>
        </p:nvCxnSpPr>
        <p:spPr bwMode="gray">
          <a:xfrm>
            <a:off x="884857" y="2112534"/>
            <a:ext cx="1265393" cy="1031536"/>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3" name="直接连接符 882">
            <a:extLst>
              <a:ext uri="{FF2B5EF4-FFF2-40B4-BE49-F238E27FC236}">
                <a16:creationId xmlns:a16="http://schemas.microsoft.com/office/drawing/2014/main" xmlns="" id="{57E9AA92-7F3B-465E-9C65-121E8DDBEB79}"/>
              </a:ext>
            </a:extLst>
          </p:cNvPr>
          <p:cNvCxnSpPr>
            <a:cxnSpLocks/>
            <a:stCxn id="874" idx="2"/>
          </p:cNvCxnSpPr>
          <p:nvPr/>
        </p:nvCxnSpPr>
        <p:spPr bwMode="gray">
          <a:xfrm flipH="1">
            <a:off x="933912" y="3302926"/>
            <a:ext cx="1022110" cy="1032820"/>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4" name="直接连接符 883">
            <a:extLst>
              <a:ext uri="{FF2B5EF4-FFF2-40B4-BE49-F238E27FC236}">
                <a16:creationId xmlns:a16="http://schemas.microsoft.com/office/drawing/2014/main" xmlns="" id="{0A3D61C3-D886-402E-B13B-7483CFBB9C8C}"/>
              </a:ext>
            </a:extLst>
          </p:cNvPr>
          <p:cNvCxnSpPr>
            <a:cxnSpLocks/>
          </p:cNvCxnSpPr>
          <p:nvPr/>
        </p:nvCxnSpPr>
        <p:spPr bwMode="gray">
          <a:xfrm>
            <a:off x="903547" y="3309448"/>
            <a:ext cx="993855" cy="999124"/>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5" name="直接连接符 884">
            <a:extLst>
              <a:ext uri="{FF2B5EF4-FFF2-40B4-BE49-F238E27FC236}">
                <a16:creationId xmlns:a16="http://schemas.microsoft.com/office/drawing/2014/main" xmlns="" id="{FCBE67D2-0750-43C2-8627-40B0A585C512}"/>
              </a:ext>
            </a:extLst>
          </p:cNvPr>
          <p:cNvCxnSpPr>
            <a:cxnSpLocks/>
          </p:cNvCxnSpPr>
          <p:nvPr/>
        </p:nvCxnSpPr>
        <p:spPr bwMode="gray">
          <a:xfrm flipH="1">
            <a:off x="956380" y="4461974"/>
            <a:ext cx="1016655" cy="912177"/>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6" name="直接连接符 885">
            <a:extLst>
              <a:ext uri="{FF2B5EF4-FFF2-40B4-BE49-F238E27FC236}">
                <a16:creationId xmlns:a16="http://schemas.microsoft.com/office/drawing/2014/main" xmlns="" id="{D8B7D15A-D68C-4C48-B269-9754FFF3C717}"/>
              </a:ext>
            </a:extLst>
          </p:cNvPr>
          <p:cNvCxnSpPr>
            <a:cxnSpLocks/>
          </p:cNvCxnSpPr>
          <p:nvPr/>
        </p:nvCxnSpPr>
        <p:spPr bwMode="gray">
          <a:xfrm>
            <a:off x="868876" y="4481307"/>
            <a:ext cx="1028526" cy="865670"/>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87" name="直接连接符 886">
            <a:extLst>
              <a:ext uri="{FF2B5EF4-FFF2-40B4-BE49-F238E27FC236}">
                <a16:creationId xmlns:a16="http://schemas.microsoft.com/office/drawing/2014/main" xmlns="" id="{1803ACDE-29A9-48BE-919B-58C940804FC2}"/>
              </a:ext>
            </a:extLst>
          </p:cNvPr>
          <p:cNvCxnSpPr>
            <a:cxnSpLocks/>
            <a:endCxn id="139" idx="2"/>
          </p:cNvCxnSpPr>
          <p:nvPr/>
        </p:nvCxnSpPr>
        <p:spPr bwMode="gray">
          <a:xfrm>
            <a:off x="2057365" y="3220709"/>
            <a:ext cx="1516794" cy="5161"/>
          </a:xfrm>
          <a:prstGeom prst="line">
            <a:avLst/>
          </a:prstGeom>
          <a:noFill/>
          <a:ln w="127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721" name="Freeform 159">
            <a:extLst>
              <a:ext uri="{FF2B5EF4-FFF2-40B4-BE49-F238E27FC236}">
                <a16:creationId xmlns:a16="http://schemas.microsoft.com/office/drawing/2014/main" xmlns="" id="{BC13E65C-CFA2-4B66-A84B-38BC7C72EC9A}"/>
              </a:ext>
            </a:extLst>
          </p:cNvPr>
          <p:cNvSpPr>
            <a:spLocks/>
          </p:cNvSpPr>
          <p:nvPr/>
        </p:nvSpPr>
        <p:spPr bwMode="gray">
          <a:xfrm flipH="1">
            <a:off x="729006" y="4832301"/>
            <a:ext cx="1358632" cy="66971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a:extLst>
              <a:ext uri="{FF2B5EF4-FFF2-40B4-BE49-F238E27FC236}">
                <a16:creationId xmlns:a16="http://schemas.microsoft.com/office/drawing/2014/main" xmlns="" id="{F3C5C05F-5D62-4A30-BCF8-7284E08FB030}"/>
              </a:ext>
            </a:extLst>
          </p:cNvPr>
          <p:cNvGrpSpPr/>
          <p:nvPr/>
        </p:nvGrpSpPr>
        <p:grpSpPr bwMode="gray">
          <a:xfrm>
            <a:off x="5687791" y="1863620"/>
            <a:ext cx="951455" cy="666491"/>
            <a:chOff x="7449128" y="2645489"/>
            <a:chExt cx="951455" cy="666491"/>
          </a:xfrm>
        </p:grpSpPr>
        <p:grpSp>
          <p:nvGrpSpPr>
            <p:cNvPr id="54" name="组合 53">
              <a:extLst>
                <a:ext uri="{FF2B5EF4-FFF2-40B4-BE49-F238E27FC236}">
                  <a16:creationId xmlns:a16="http://schemas.microsoft.com/office/drawing/2014/main" xmlns="" id="{F890E903-D5BA-4C63-801A-DB53DF7C4CCF}"/>
                </a:ext>
              </a:extLst>
            </p:cNvPr>
            <p:cNvGrpSpPr/>
            <p:nvPr/>
          </p:nvGrpSpPr>
          <p:grpSpPr bwMode="gray">
            <a:xfrm>
              <a:off x="7449128" y="2645489"/>
              <a:ext cx="951455" cy="666491"/>
              <a:chOff x="7458181" y="2645489"/>
              <a:chExt cx="951455" cy="666491"/>
            </a:xfrm>
          </p:grpSpPr>
          <p:sp>
            <p:nvSpPr>
              <p:cNvPr id="889" name="任意多边形 166">
                <a:extLst>
                  <a:ext uri="{FF2B5EF4-FFF2-40B4-BE49-F238E27FC236}">
                    <a16:creationId xmlns:a16="http://schemas.microsoft.com/office/drawing/2014/main" xmlns="" id="{94A7FEFE-F297-4D50-84AA-B503863472EB}"/>
                  </a:ext>
                </a:extLst>
              </p:cNvPr>
              <p:cNvSpPr/>
              <p:nvPr/>
            </p:nvSpPr>
            <p:spPr bwMode="gray">
              <a:xfrm>
                <a:off x="8107878" y="3234835"/>
                <a:ext cx="77145" cy="77145"/>
              </a:xfrm>
              <a:custGeom>
                <a:avLst/>
                <a:gdLst/>
                <a:ahLst/>
                <a:cxnLst/>
                <a:rect l="0" t="0" r="0" b="0"/>
                <a:pathLst>
                  <a:path w="260" h="260">
                    <a:moveTo>
                      <a:pt x="131" y="257"/>
                    </a:moveTo>
                    <a:cubicBezTo>
                      <a:pt x="59" y="259"/>
                      <a:pt x="1" y="200"/>
                      <a:pt x="1" y="131"/>
                    </a:cubicBezTo>
                    <a:cubicBezTo>
                      <a:pt x="0" y="61"/>
                      <a:pt x="59" y="0"/>
                      <a:pt x="129" y="0"/>
                    </a:cubicBezTo>
                    <a:cubicBezTo>
                      <a:pt x="201" y="0"/>
                      <a:pt x="257" y="57"/>
                      <a:pt x="259" y="128"/>
                    </a:cubicBezTo>
                    <a:cubicBezTo>
                      <a:pt x="259" y="198"/>
                      <a:pt x="202" y="256"/>
                      <a:pt x="131"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0" name="任意多边形 167">
                <a:extLst>
                  <a:ext uri="{FF2B5EF4-FFF2-40B4-BE49-F238E27FC236}">
                    <a16:creationId xmlns:a16="http://schemas.microsoft.com/office/drawing/2014/main" xmlns="" id="{CA1BC36C-D536-4D4B-AB6A-D703093CF29A}"/>
                  </a:ext>
                </a:extLst>
              </p:cNvPr>
              <p:cNvSpPr/>
              <p:nvPr/>
            </p:nvSpPr>
            <p:spPr bwMode="gray">
              <a:xfrm>
                <a:off x="7933121" y="3234835"/>
                <a:ext cx="77670" cy="77145"/>
              </a:xfrm>
              <a:custGeom>
                <a:avLst/>
                <a:gdLst/>
                <a:ahLst/>
                <a:cxnLst/>
                <a:rect l="0" t="0" r="0" b="0"/>
                <a:pathLst>
                  <a:path w="259" h="260">
                    <a:moveTo>
                      <a:pt x="130" y="257"/>
                    </a:moveTo>
                    <a:cubicBezTo>
                      <a:pt x="59" y="259"/>
                      <a:pt x="1" y="200"/>
                      <a:pt x="1" y="131"/>
                    </a:cubicBezTo>
                    <a:cubicBezTo>
                      <a:pt x="0" y="61"/>
                      <a:pt x="59" y="0"/>
                      <a:pt x="129" y="0"/>
                    </a:cubicBezTo>
                    <a:cubicBezTo>
                      <a:pt x="200" y="0"/>
                      <a:pt x="257" y="57"/>
                      <a:pt x="258" y="128"/>
                    </a:cubicBezTo>
                    <a:cubicBezTo>
                      <a:pt x="258" y="198"/>
                      <a:pt x="202" y="256"/>
                      <a:pt x="130"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1" name="任意多边形 168">
                <a:extLst>
                  <a:ext uri="{FF2B5EF4-FFF2-40B4-BE49-F238E27FC236}">
                    <a16:creationId xmlns:a16="http://schemas.microsoft.com/office/drawing/2014/main" xmlns="" id="{DF0F4488-218B-4388-B258-2965E71B5AEC}"/>
                  </a:ext>
                </a:extLst>
              </p:cNvPr>
              <p:cNvSpPr/>
              <p:nvPr/>
            </p:nvSpPr>
            <p:spPr bwMode="gray">
              <a:xfrm>
                <a:off x="7458181" y="2645489"/>
                <a:ext cx="951455" cy="644450"/>
              </a:xfrm>
              <a:custGeom>
                <a:avLst/>
                <a:gdLst/>
                <a:ahLst/>
                <a:cxnLst/>
                <a:rect l="0" t="0" r="0" b="0"/>
                <a:pathLst>
                  <a:path w="3195" h="2164">
                    <a:moveTo>
                      <a:pt x="2372" y="2162"/>
                    </a:moveTo>
                    <a:lnTo>
                      <a:pt x="2274" y="2162"/>
                    </a:lnTo>
                    <a:lnTo>
                      <a:pt x="2274" y="2059"/>
                    </a:lnTo>
                    <a:lnTo>
                      <a:pt x="2372" y="2059"/>
                    </a:lnTo>
                    <a:cubicBezTo>
                      <a:pt x="2758" y="2059"/>
                      <a:pt x="3072" y="1778"/>
                      <a:pt x="3088" y="1420"/>
                    </a:cubicBezTo>
                    <a:cubicBezTo>
                      <a:pt x="3088" y="1408"/>
                      <a:pt x="3090" y="1397"/>
                      <a:pt x="3090" y="1385"/>
                    </a:cubicBezTo>
                    <a:cubicBezTo>
                      <a:pt x="3090" y="1015"/>
                      <a:pt x="2835" y="747"/>
                      <a:pt x="2484" y="747"/>
                    </a:cubicBezTo>
                    <a:cubicBezTo>
                      <a:pt x="2469" y="747"/>
                      <a:pt x="2456" y="747"/>
                      <a:pt x="2442" y="749"/>
                    </a:cubicBezTo>
                    <a:lnTo>
                      <a:pt x="2398" y="751"/>
                    </a:lnTo>
                    <a:lnTo>
                      <a:pt x="2389" y="709"/>
                    </a:lnTo>
                    <a:cubicBezTo>
                      <a:pt x="2310" y="358"/>
                      <a:pt x="1976" y="102"/>
                      <a:pt x="1598" y="102"/>
                    </a:cubicBezTo>
                    <a:cubicBezTo>
                      <a:pt x="1219" y="102"/>
                      <a:pt x="888" y="357"/>
                      <a:pt x="808" y="708"/>
                    </a:cubicBezTo>
                    <a:lnTo>
                      <a:pt x="799" y="747"/>
                    </a:lnTo>
                    <a:lnTo>
                      <a:pt x="759" y="749"/>
                    </a:lnTo>
                    <a:cubicBezTo>
                      <a:pt x="397" y="757"/>
                      <a:pt x="103" y="1042"/>
                      <a:pt x="103" y="1386"/>
                    </a:cubicBezTo>
                    <a:cubicBezTo>
                      <a:pt x="103" y="1752"/>
                      <a:pt x="409" y="2060"/>
                      <a:pt x="772" y="2060"/>
                    </a:cubicBezTo>
                    <a:lnTo>
                      <a:pt x="772" y="2163"/>
                    </a:lnTo>
                    <a:cubicBezTo>
                      <a:pt x="354" y="2163"/>
                      <a:pt x="0" y="1807"/>
                      <a:pt x="0" y="1386"/>
                    </a:cubicBezTo>
                    <a:cubicBezTo>
                      <a:pt x="0" y="999"/>
                      <a:pt x="318" y="676"/>
                      <a:pt x="718" y="648"/>
                    </a:cubicBezTo>
                    <a:cubicBezTo>
                      <a:pt x="824" y="271"/>
                      <a:pt x="1187" y="0"/>
                      <a:pt x="1600" y="0"/>
                    </a:cubicBezTo>
                    <a:cubicBezTo>
                      <a:pt x="2011" y="0"/>
                      <a:pt x="2374" y="270"/>
                      <a:pt x="2480" y="646"/>
                    </a:cubicBezTo>
                    <a:cubicBezTo>
                      <a:pt x="2481" y="646"/>
                      <a:pt x="2484" y="646"/>
                      <a:pt x="2485" y="646"/>
                    </a:cubicBezTo>
                    <a:cubicBezTo>
                      <a:pt x="2896" y="646"/>
                      <a:pt x="3194" y="957"/>
                      <a:pt x="3194" y="1386"/>
                    </a:cubicBezTo>
                    <a:cubicBezTo>
                      <a:pt x="3194" y="1399"/>
                      <a:pt x="3194" y="1412"/>
                      <a:pt x="3192" y="1426"/>
                    </a:cubicBezTo>
                    <a:cubicBezTo>
                      <a:pt x="3174" y="1839"/>
                      <a:pt x="2814" y="2162"/>
                      <a:pt x="2372" y="2162"/>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2" name="任意多边形 169">
                <a:extLst>
                  <a:ext uri="{FF2B5EF4-FFF2-40B4-BE49-F238E27FC236}">
                    <a16:creationId xmlns:a16="http://schemas.microsoft.com/office/drawing/2014/main" xmlns="" id="{443F69A0-9C96-40B0-9708-182FA208482D}"/>
                  </a:ext>
                </a:extLst>
              </p:cNvPr>
              <p:cNvSpPr/>
              <p:nvPr/>
            </p:nvSpPr>
            <p:spPr bwMode="gray">
              <a:xfrm>
                <a:off x="7668099" y="3258451"/>
                <a:ext cx="304382" cy="31488"/>
              </a:xfrm>
              <a:custGeom>
                <a:avLst/>
                <a:gdLst/>
                <a:ahLst/>
                <a:cxnLst/>
                <a:rect l="0" t="0" r="0" b="0"/>
                <a:pathLst>
                  <a:path w="1022" h="104">
                    <a:moveTo>
                      <a:pt x="510" y="103"/>
                    </a:moveTo>
                    <a:lnTo>
                      <a:pt x="0" y="103"/>
                    </a:lnTo>
                    <a:lnTo>
                      <a:pt x="0" y="0"/>
                    </a:lnTo>
                    <a:lnTo>
                      <a:pt x="1021" y="0"/>
                    </a:lnTo>
                    <a:lnTo>
                      <a:pt x="1021" y="103"/>
                    </a:lnTo>
                    <a:lnTo>
                      <a:pt x="510" y="103"/>
                    </a:ln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9" name="TextBox 135">
              <a:extLst>
                <a:ext uri="{FF2B5EF4-FFF2-40B4-BE49-F238E27FC236}">
                  <a16:creationId xmlns:a16="http://schemas.microsoft.com/office/drawing/2014/main" xmlns="" id="{0FF6B971-89FD-4E0D-B7FD-3A4D6C180FED}"/>
                </a:ext>
              </a:extLst>
            </p:cNvPr>
            <p:cNvSpPr txBox="1"/>
            <p:nvPr/>
          </p:nvSpPr>
          <p:spPr bwMode="gray">
            <a:xfrm>
              <a:off x="7449128" y="2883376"/>
              <a:ext cx="951455" cy="307777"/>
            </a:xfrm>
            <a:prstGeom prst="rect">
              <a:avLst/>
            </a:prstGeom>
            <a:noFill/>
          </p:spPr>
          <p:txBody>
            <a:bodyPr wrap="square" rtlCol="0">
              <a:spAutoFit/>
            </a:bodyPr>
            <a:lstStyle>
              <a:defPPr>
                <a:defRPr lang="en-US"/>
              </a:defPPr>
              <a:lvl1pPr algn="ctr">
                <a:defRPr sz="1200" b="1"/>
              </a:lvl1pPr>
            </a:lstStyle>
            <a:p>
              <a:pP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33" name="直接连接符 932">
            <a:extLst>
              <a:ext uri="{FF2B5EF4-FFF2-40B4-BE49-F238E27FC236}">
                <a16:creationId xmlns:a16="http://schemas.microsoft.com/office/drawing/2014/main" xmlns="" id="{E514E3CB-0752-4BEC-A061-CB45AFCDD448}"/>
              </a:ext>
            </a:extLst>
          </p:cNvPr>
          <p:cNvCxnSpPr>
            <a:cxnSpLocks/>
          </p:cNvCxnSpPr>
          <p:nvPr/>
        </p:nvCxnSpPr>
        <p:spPr bwMode="gray">
          <a:xfrm flipH="1">
            <a:off x="2848003" y="1602435"/>
            <a:ext cx="1080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4" name="直接连接符 933">
            <a:extLst>
              <a:ext uri="{FF2B5EF4-FFF2-40B4-BE49-F238E27FC236}">
                <a16:creationId xmlns:a16="http://schemas.microsoft.com/office/drawing/2014/main" xmlns="" id="{10FF401A-0F9F-4F85-8E22-4A3E4344C3CF}"/>
              </a:ext>
            </a:extLst>
          </p:cNvPr>
          <p:cNvCxnSpPr>
            <a:cxnSpLocks/>
          </p:cNvCxnSpPr>
          <p:nvPr/>
        </p:nvCxnSpPr>
        <p:spPr bwMode="gray">
          <a:xfrm flipH="1">
            <a:off x="2821813" y="2298241"/>
            <a:ext cx="125372"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76" name="Freeform 78">
            <a:extLst>
              <a:ext uri="{FF2B5EF4-FFF2-40B4-BE49-F238E27FC236}">
                <a16:creationId xmlns:a16="http://schemas.microsoft.com/office/drawing/2014/main" xmlns="" id="{EDBECF07-56C7-47D7-82B4-0EE09B9E3890}"/>
              </a:ext>
            </a:extLst>
          </p:cNvPr>
          <p:cNvSpPr>
            <a:spLocks noEditPoints="1"/>
          </p:cNvSpPr>
          <p:nvPr/>
        </p:nvSpPr>
        <p:spPr bwMode="gray">
          <a:xfrm>
            <a:off x="6785758" y="1482693"/>
            <a:ext cx="223124" cy="398286"/>
          </a:xfrm>
          <a:custGeom>
            <a:avLst/>
            <a:gdLst>
              <a:gd name="T0" fmla="*/ 2147483646 w 117"/>
              <a:gd name="T1" fmla="*/ 2147483646 h 220"/>
              <a:gd name="T2" fmla="*/ 2147483646 w 117"/>
              <a:gd name="T3" fmla="*/ 0 h 220"/>
              <a:gd name="T4" fmla="*/ 2147483646 w 117"/>
              <a:gd name="T5" fmla="*/ 0 h 220"/>
              <a:gd name="T6" fmla="*/ 2147483646 w 117"/>
              <a:gd name="T7" fmla="*/ 2147483646 h 220"/>
              <a:gd name="T8" fmla="*/ 0 w 117"/>
              <a:gd name="T9" fmla="*/ 2147483646 h 220"/>
              <a:gd name="T10" fmla="*/ 2147483646 w 117"/>
              <a:gd name="T11" fmla="*/ 2147483646 h 220"/>
              <a:gd name="T12" fmla="*/ 2147483646 w 117"/>
              <a:gd name="T13" fmla="*/ 2147483646 h 220"/>
              <a:gd name="T14" fmla="*/ 2147483646 w 117"/>
              <a:gd name="T15" fmla="*/ 2147483646 h 220"/>
              <a:gd name="T16" fmla="*/ 2147483646 w 117"/>
              <a:gd name="T17" fmla="*/ 2147483646 h 220"/>
              <a:gd name="T18" fmla="*/ 2147483646 w 117"/>
              <a:gd name="T19" fmla="*/ 2147483646 h 220"/>
              <a:gd name="T20" fmla="*/ 2147483646 w 117"/>
              <a:gd name="T21" fmla="*/ 2147483646 h 220"/>
              <a:gd name="T22" fmla="*/ 2147483646 w 117"/>
              <a:gd name="T23" fmla="*/ 2147483646 h 220"/>
              <a:gd name="T24" fmla="*/ 2147483646 w 117"/>
              <a:gd name="T25" fmla="*/ 2147483646 h 220"/>
              <a:gd name="T26" fmla="*/ 2147483646 w 117"/>
              <a:gd name="T27" fmla="*/ 2147483646 h 220"/>
              <a:gd name="T28" fmla="*/ 2147483646 w 117"/>
              <a:gd name="T29" fmla="*/ 2147483646 h 220"/>
              <a:gd name="T30" fmla="*/ 2147483646 w 117"/>
              <a:gd name="T31" fmla="*/ 2147483646 h 220"/>
              <a:gd name="T32" fmla="*/ 2147483646 w 117"/>
              <a:gd name="T33" fmla="*/ 2147483646 h 220"/>
              <a:gd name="T34" fmla="*/ 2147483646 w 117"/>
              <a:gd name="T35" fmla="*/ 2147483646 h 220"/>
              <a:gd name="T36" fmla="*/ 2147483646 w 117"/>
              <a:gd name="T37" fmla="*/ 2147483646 h 220"/>
              <a:gd name="T38" fmla="*/ 2147483646 w 117"/>
              <a:gd name="T39" fmla="*/ 2147483646 h 220"/>
              <a:gd name="T40" fmla="*/ 2147483646 w 117"/>
              <a:gd name="T41" fmla="*/ 2147483646 h 220"/>
              <a:gd name="T42" fmla="*/ 2147483646 w 117"/>
              <a:gd name="T43" fmla="*/ 2147483646 h 220"/>
              <a:gd name="T44" fmla="*/ 2147483646 w 117"/>
              <a:gd name="T45" fmla="*/ 2147483646 h 220"/>
              <a:gd name="T46" fmla="*/ 2147483646 w 117"/>
              <a:gd name="T47" fmla="*/ 2147483646 h 220"/>
              <a:gd name="T48" fmla="*/ 2147483646 w 117"/>
              <a:gd name="T49" fmla="*/ 2147483646 h 220"/>
              <a:gd name="T50" fmla="*/ 2147483646 w 117"/>
              <a:gd name="T51" fmla="*/ 2147483646 h 220"/>
              <a:gd name="T52" fmla="*/ 2147483646 w 117"/>
              <a:gd name="T53" fmla="*/ 2147483646 h 220"/>
              <a:gd name="T54" fmla="*/ 2147483646 w 117"/>
              <a:gd name="T55" fmla="*/ 2147483646 h 220"/>
              <a:gd name="T56" fmla="*/ 2147483646 w 117"/>
              <a:gd name="T57" fmla="*/ 2147483646 h 220"/>
              <a:gd name="T58" fmla="*/ 2147483646 w 117"/>
              <a:gd name="T59" fmla="*/ 2147483646 h 220"/>
              <a:gd name="T60" fmla="*/ 2147483646 w 117"/>
              <a:gd name="T61" fmla="*/ 2147483646 h 220"/>
              <a:gd name="T62" fmla="*/ 2147483646 w 117"/>
              <a:gd name="T63" fmla="*/ 2147483646 h 220"/>
              <a:gd name="T64" fmla="*/ 2147483646 w 117"/>
              <a:gd name="T65" fmla="*/ 2147483646 h 220"/>
              <a:gd name="T66" fmla="*/ 2147483646 w 117"/>
              <a:gd name="T67" fmla="*/ 2147483646 h 2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7"/>
              <a:gd name="T103" fmla="*/ 0 h 220"/>
              <a:gd name="T104" fmla="*/ 117 w 117"/>
              <a:gd name="T105" fmla="*/ 220 h 22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7" h="220">
                <a:moveTo>
                  <a:pt x="117" y="129"/>
                </a:moveTo>
                <a:cubicBezTo>
                  <a:pt x="117" y="108"/>
                  <a:pt x="106" y="89"/>
                  <a:pt x="88" y="78"/>
                </a:cubicBezTo>
                <a:cubicBezTo>
                  <a:pt x="98" y="70"/>
                  <a:pt x="103" y="58"/>
                  <a:pt x="103" y="45"/>
                </a:cubicBezTo>
                <a:cubicBezTo>
                  <a:pt x="103" y="22"/>
                  <a:pt x="85" y="3"/>
                  <a:pt x="63" y="0"/>
                </a:cubicBezTo>
                <a:cubicBezTo>
                  <a:pt x="61" y="0"/>
                  <a:pt x="60" y="0"/>
                  <a:pt x="58" y="0"/>
                </a:cubicBezTo>
                <a:cubicBezTo>
                  <a:pt x="57" y="0"/>
                  <a:pt x="55" y="0"/>
                  <a:pt x="54" y="0"/>
                </a:cubicBezTo>
                <a:cubicBezTo>
                  <a:pt x="31" y="3"/>
                  <a:pt x="13" y="22"/>
                  <a:pt x="13" y="45"/>
                </a:cubicBezTo>
                <a:cubicBezTo>
                  <a:pt x="13" y="58"/>
                  <a:pt x="19" y="70"/>
                  <a:pt x="28" y="78"/>
                </a:cubicBezTo>
                <a:cubicBezTo>
                  <a:pt x="11" y="89"/>
                  <a:pt x="0" y="108"/>
                  <a:pt x="0" y="129"/>
                </a:cubicBezTo>
                <a:cubicBezTo>
                  <a:pt x="0" y="129"/>
                  <a:pt x="0" y="129"/>
                  <a:pt x="0" y="129"/>
                </a:cubicBezTo>
                <a:cubicBezTo>
                  <a:pt x="0" y="196"/>
                  <a:pt x="0" y="196"/>
                  <a:pt x="0" y="196"/>
                </a:cubicBezTo>
                <a:cubicBezTo>
                  <a:pt x="0" y="206"/>
                  <a:pt x="7" y="213"/>
                  <a:pt x="17" y="213"/>
                </a:cubicBezTo>
                <a:cubicBezTo>
                  <a:pt x="44" y="213"/>
                  <a:pt x="44" y="213"/>
                  <a:pt x="44" y="213"/>
                </a:cubicBezTo>
                <a:cubicBezTo>
                  <a:pt x="46" y="217"/>
                  <a:pt x="49" y="220"/>
                  <a:pt x="54" y="220"/>
                </a:cubicBezTo>
                <a:cubicBezTo>
                  <a:pt x="60" y="220"/>
                  <a:pt x="65" y="215"/>
                  <a:pt x="65" y="208"/>
                </a:cubicBezTo>
                <a:cubicBezTo>
                  <a:pt x="65" y="202"/>
                  <a:pt x="60" y="197"/>
                  <a:pt x="54" y="197"/>
                </a:cubicBezTo>
                <a:cubicBezTo>
                  <a:pt x="49" y="197"/>
                  <a:pt x="46" y="200"/>
                  <a:pt x="44" y="204"/>
                </a:cubicBezTo>
                <a:cubicBezTo>
                  <a:pt x="17" y="204"/>
                  <a:pt x="17" y="204"/>
                  <a:pt x="17" y="204"/>
                </a:cubicBezTo>
                <a:cubicBezTo>
                  <a:pt x="13" y="204"/>
                  <a:pt x="9" y="200"/>
                  <a:pt x="9" y="196"/>
                </a:cubicBezTo>
                <a:cubicBezTo>
                  <a:pt x="9" y="129"/>
                  <a:pt x="9" y="129"/>
                  <a:pt x="9" y="129"/>
                </a:cubicBezTo>
                <a:cubicBezTo>
                  <a:pt x="9" y="111"/>
                  <a:pt x="19" y="95"/>
                  <a:pt x="34" y="86"/>
                </a:cubicBezTo>
                <a:cubicBezTo>
                  <a:pt x="51" y="132"/>
                  <a:pt x="51" y="132"/>
                  <a:pt x="51" y="132"/>
                </a:cubicBezTo>
                <a:cubicBezTo>
                  <a:pt x="40" y="132"/>
                  <a:pt x="40" y="132"/>
                  <a:pt x="40" y="132"/>
                </a:cubicBezTo>
                <a:cubicBezTo>
                  <a:pt x="38" y="132"/>
                  <a:pt x="35" y="134"/>
                  <a:pt x="35" y="137"/>
                </a:cubicBezTo>
                <a:cubicBezTo>
                  <a:pt x="35" y="182"/>
                  <a:pt x="35" y="182"/>
                  <a:pt x="35" y="182"/>
                </a:cubicBezTo>
                <a:cubicBezTo>
                  <a:pt x="35" y="185"/>
                  <a:pt x="38" y="187"/>
                  <a:pt x="40" y="187"/>
                </a:cubicBezTo>
                <a:cubicBezTo>
                  <a:pt x="76" y="187"/>
                  <a:pt x="76" y="187"/>
                  <a:pt x="76" y="187"/>
                </a:cubicBezTo>
                <a:cubicBezTo>
                  <a:pt x="79" y="187"/>
                  <a:pt x="81" y="185"/>
                  <a:pt x="81" y="182"/>
                </a:cubicBezTo>
                <a:cubicBezTo>
                  <a:pt x="81" y="137"/>
                  <a:pt x="81" y="137"/>
                  <a:pt x="81" y="137"/>
                </a:cubicBezTo>
                <a:cubicBezTo>
                  <a:pt x="81" y="134"/>
                  <a:pt x="79" y="132"/>
                  <a:pt x="76" y="132"/>
                </a:cubicBezTo>
                <a:cubicBezTo>
                  <a:pt x="65" y="132"/>
                  <a:pt x="65" y="132"/>
                  <a:pt x="65" y="132"/>
                </a:cubicBezTo>
                <a:cubicBezTo>
                  <a:pt x="82" y="86"/>
                  <a:pt x="82" y="86"/>
                  <a:pt x="82" y="86"/>
                </a:cubicBezTo>
                <a:cubicBezTo>
                  <a:pt x="98" y="95"/>
                  <a:pt x="107" y="111"/>
                  <a:pt x="107" y="129"/>
                </a:cubicBezTo>
                <a:cubicBezTo>
                  <a:pt x="107" y="129"/>
                  <a:pt x="107" y="129"/>
                  <a:pt x="107" y="129"/>
                </a:cubicBezTo>
                <a:cubicBezTo>
                  <a:pt x="107" y="196"/>
                  <a:pt x="107" y="196"/>
                  <a:pt x="107" y="196"/>
                </a:cubicBezTo>
                <a:cubicBezTo>
                  <a:pt x="107" y="200"/>
                  <a:pt x="104" y="204"/>
                  <a:pt x="100" y="204"/>
                </a:cubicBezTo>
                <a:cubicBezTo>
                  <a:pt x="97" y="204"/>
                  <a:pt x="97" y="204"/>
                  <a:pt x="97" y="204"/>
                </a:cubicBezTo>
                <a:cubicBezTo>
                  <a:pt x="95" y="200"/>
                  <a:pt x="91" y="197"/>
                  <a:pt x="87" y="197"/>
                </a:cubicBezTo>
                <a:cubicBezTo>
                  <a:pt x="81" y="197"/>
                  <a:pt x="76" y="202"/>
                  <a:pt x="76" y="208"/>
                </a:cubicBezTo>
                <a:cubicBezTo>
                  <a:pt x="76" y="215"/>
                  <a:pt x="81" y="220"/>
                  <a:pt x="87" y="220"/>
                </a:cubicBezTo>
                <a:cubicBezTo>
                  <a:pt x="91" y="220"/>
                  <a:pt x="95" y="217"/>
                  <a:pt x="97" y="213"/>
                </a:cubicBezTo>
                <a:cubicBezTo>
                  <a:pt x="100" y="213"/>
                  <a:pt x="100" y="213"/>
                  <a:pt x="100" y="213"/>
                </a:cubicBezTo>
                <a:cubicBezTo>
                  <a:pt x="109" y="213"/>
                  <a:pt x="117" y="206"/>
                  <a:pt x="117" y="196"/>
                </a:cubicBezTo>
                <a:cubicBezTo>
                  <a:pt x="117" y="129"/>
                  <a:pt x="117" y="129"/>
                  <a:pt x="117" y="129"/>
                </a:cubicBezTo>
                <a:close/>
                <a:moveTo>
                  <a:pt x="71" y="177"/>
                </a:moveTo>
                <a:cubicBezTo>
                  <a:pt x="45" y="177"/>
                  <a:pt x="45" y="177"/>
                  <a:pt x="45" y="177"/>
                </a:cubicBezTo>
                <a:cubicBezTo>
                  <a:pt x="45" y="142"/>
                  <a:pt x="45" y="142"/>
                  <a:pt x="45" y="142"/>
                </a:cubicBezTo>
                <a:cubicBezTo>
                  <a:pt x="58" y="142"/>
                  <a:pt x="58" y="142"/>
                  <a:pt x="58" y="142"/>
                </a:cubicBezTo>
                <a:cubicBezTo>
                  <a:pt x="58" y="142"/>
                  <a:pt x="58" y="142"/>
                  <a:pt x="58" y="142"/>
                </a:cubicBezTo>
                <a:cubicBezTo>
                  <a:pt x="58" y="142"/>
                  <a:pt x="58" y="142"/>
                  <a:pt x="59" y="142"/>
                </a:cubicBezTo>
                <a:cubicBezTo>
                  <a:pt x="71" y="142"/>
                  <a:pt x="71" y="142"/>
                  <a:pt x="71" y="142"/>
                </a:cubicBezTo>
                <a:lnTo>
                  <a:pt x="71" y="177"/>
                </a:lnTo>
                <a:close/>
                <a:moveTo>
                  <a:pt x="58" y="10"/>
                </a:moveTo>
                <a:cubicBezTo>
                  <a:pt x="60" y="10"/>
                  <a:pt x="61" y="10"/>
                  <a:pt x="62" y="10"/>
                </a:cubicBezTo>
                <a:cubicBezTo>
                  <a:pt x="80" y="12"/>
                  <a:pt x="93" y="27"/>
                  <a:pt x="93" y="45"/>
                </a:cubicBezTo>
                <a:cubicBezTo>
                  <a:pt x="93" y="57"/>
                  <a:pt x="87" y="68"/>
                  <a:pt x="78" y="74"/>
                </a:cubicBezTo>
                <a:cubicBezTo>
                  <a:pt x="78" y="74"/>
                  <a:pt x="78" y="74"/>
                  <a:pt x="78" y="74"/>
                </a:cubicBezTo>
                <a:cubicBezTo>
                  <a:pt x="72" y="78"/>
                  <a:pt x="66" y="80"/>
                  <a:pt x="58" y="80"/>
                </a:cubicBezTo>
                <a:cubicBezTo>
                  <a:pt x="51" y="80"/>
                  <a:pt x="44" y="78"/>
                  <a:pt x="39" y="74"/>
                </a:cubicBezTo>
                <a:cubicBezTo>
                  <a:pt x="39" y="74"/>
                  <a:pt x="39" y="74"/>
                  <a:pt x="39" y="74"/>
                </a:cubicBezTo>
                <a:cubicBezTo>
                  <a:pt x="29" y="68"/>
                  <a:pt x="23" y="57"/>
                  <a:pt x="23" y="45"/>
                </a:cubicBezTo>
                <a:cubicBezTo>
                  <a:pt x="23" y="27"/>
                  <a:pt x="37" y="12"/>
                  <a:pt x="55" y="10"/>
                </a:cubicBezTo>
                <a:cubicBezTo>
                  <a:pt x="56" y="10"/>
                  <a:pt x="57" y="10"/>
                  <a:pt x="58" y="10"/>
                </a:cubicBezTo>
                <a:close/>
                <a:moveTo>
                  <a:pt x="58" y="90"/>
                </a:moveTo>
                <a:cubicBezTo>
                  <a:pt x="63" y="90"/>
                  <a:pt x="67" y="89"/>
                  <a:pt x="71" y="88"/>
                </a:cubicBezTo>
                <a:cubicBezTo>
                  <a:pt x="58" y="123"/>
                  <a:pt x="58" y="123"/>
                  <a:pt x="58" y="123"/>
                </a:cubicBezTo>
                <a:cubicBezTo>
                  <a:pt x="45" y="88"/>
                  <a:pt x="45" y="88"/>
                  <a:pt x="45" y="88"/>
                </a:cubicBezTo>
                <a:cubicBezTo>
                  <a:pt x="49" y="89"/>
                  <a:pt x="54" y="90"/>
                  <a:pt x="58" y="9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2139"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7" name="Freeform 79">
            <a:extLst>
              <a:ext uri="{FF2B5EF4-FFF2-40B4-BE49-F238E27FC236}">
                <a16:creationId xmlns:a16="http://schemas.microsoft.com/office/drawing/2014/main" xmlns="" id="{84B9AB10-C84C-4562-B3DA-04329C944BD2}"/>
              </a:ext>
            </a:extLst>
          </p:cNvPr>
          <p:cNvSpPr>
            <a:spLocks noEditPoints="1"/>
          </p:cNvSpPr>
          <p:nvPr/>
        </p:nvSpPr>
        <p:spPr bwMode="gray">
          <a:xfrm>
            <a:off x="6193514" y="1482172"/>
            <a:ext cx="225209" cy="399329"/>
          </a:xfrm>
          <a:custGeom>
            <a:avLst/>
            <a:gdLst>
              <a:gd name="T0" fmla="*/ 2147483646 w 117"/>
              <a:gd name="T1" fmla="*/ 2147483646 h 220"/>
              <a:gd name="T2" fmla="*/ 2147483646 w 117"/>
              <a:gd name="T3" fmla="*/ 2147483646 h 220"/>
              <a:gd name="T4" fmla="*/ 2147483646 w 117"/>
              <a:gd name="T5" fmla="*/ 2147483646 h 220"/>
              <a:gd name="T6" fmla="*/ 2147483646 w 117"/>
              <a:gd name="T7" fmla="*/ 2147483646 h 220"/>
              <a:gd name="T8" fmla="*/ 2147483646 w 117"/>
              <a:gd name="T9" fmla="*/ 0 h 220"/>
              <a:gd name="T10" fmla="*/ 2147483646 w 117"/>
              <a:gd name="T11" fmla="*/ 2147483646 h 220"/>
              <a:gd name="T12" fmla="*/ 2147483646 w 117"/>
              <a:gd name="T13" fmla="*/ 2147483646 h 220"/>
              <a:gd name="T14" fmla="*/ 2147483646 w 117"/>
              <a:gd name="T15" fmla="*/ 2147483646 h 220"/>
              <a:gd name="T16" fmla="*/ 0 w 117"/>
              <a:gd name="T17" fmla="*/ 2147483646 h 220"/>
              <a:gd name="T18" fmla="*/ 0 w 117"/>
              <a:gd name="T19" fmla="*/ 2147483646 h 220"/>
              <a:gd name="T20" fmla="*/ 0 w 117"/>
              <a:gd name="T21" fmla="*/ 2147483646 h 220"/>
              <a:gd name="T22" fmla="*/ 2147483646 w 117"/>
              <a:gd name="T23" fmla="*/ 2147483646 h 220"/>
              <a:gd name="T24" fmla="*/ 2147483646 w 117"/>
              <a:gd name="T25" fmla="*/ 2147483646 h 220"/>
              <a:gd name="T26" fmla="*/ 2147483646 w 117"/>
              <a:gd name="T27" fmla="*/ 2147483646 h 220"/>
              <a:gd name="T28" fmla="*/ 2147483646 w 117"/>
              <a:gd name="T29" fmla="*/ 2147483646 h 220"/>
              <a:gd name="T30" fmla="*/ 2147483646 w 117"/>
              <a:gd name="T31" fmla="*/ 2147483646 h 220"/>
              <a:gd name="T32" fmla="*/ 2147483646 w 117"/>
              <a:gd name="T33" fmla="*/ 2147483646 h 220"/>
              <a:gd name="T34" fmla="*/ 2147483646 w 117"/>
              <a:gd name="T35" fmla="*/ 2147483646 h 220"/>
              <a:gd name="T36" fmla="*/ 2147483646 w 117"/>
              <a:gd name="T37" fmla="*/ 2147483646 h 220"/>
              <a:gd name="T38" fmla="*/ 2147483646 w 117"/>
              <a:gd name="T39" fmla="*/ 2147483646 h 220"/>
              <a:gd name="T40" fmla="*/ 2147483646 w 117"/>
              <a:gd name="T41" fmla="*/ 2147483646 h 220"/>
              <a:gd name="T42" fmla="*/ 2147483646 w 117"/>
              <a:gd name="T43" fmla="*/ 2147483646 h 220"/>
              <a:gd name="T44" fmla="*/ 2147483646 w 117"/>
              <a:gd name="T45" fmla="*/ 2147483646 h 220"/>
              <a:gd name="T46" fmla="*/ 2147483646 w 117"/>
              <a:gd name="T47" fmla="*/ 2147483646 h 220"/>
              <a:gd name="T48" fmla="*/ 2147483646 w 117"/>
              <a:gd name="T49" fmla="*/ 2147483646 h 220"/>
              <a:gd name="T50" fmla="*/ 2147483646 w 117"/>
              <a:gd name="T51" fmla="*/ 2147483646 h 220"/>
              <a:gd name="T52" fmla="*/ 2147483646 w 117"/>
              <a:gd name="T53" fmla="*/ 2147483646 h 220"/>
              <a:gd name="T54" fmla="*/ 2147483646 w 117"/>
              <a:gd name="T55" fmla="*/ 2147483646 h 220"/>
              <a:gd name="T56" fmla="*/ 2147483646 w 117"/>
              <a:gd name="T57" fmla="*/ 2147483646 h 220"/>
              <a:gd name="T58" fmla="*/ 2147483646 w 117"/>
              <a:gd name="T59" fmla="*/ 2147483646 h 220"/>
              <a:gd name="T60" fmla="*/ 2147483646 w 117"/>
              <a:gd name="T61" fmla="*/ 2147483646 h 220"/>
              <a:gd name="T62" fmla="*/ 2147483646 w 117"/>
              <a:gd name="T63" fmla="*/ 2147483646 h 220"/>
              <a:gd name="T64" fmla="*/ 2147483646 w 117"/>
              <a:gd name="T65" fmla="*/ 2147483646 h 220"/>
              <a:gd name="T66" fmla="*/ 2147483646 w 117"/>
              <a:gd name="T67" fmla="*/ 2147483646 h 220"/>
              <a:gd name="T68" fmla="*/ 2147483646 w 117"/>
              <a:gd name="T69" fmla="*/ 2147483646 h 220"/>
              <a:gd name="T70" fmla="*/ 2147483646 w 117"/>
              <a:gd name="T71" fmla="*/ 2147483646 h 220"/>
              <a:gd name="T72" fmla="*/ 2147483646 w 117"/>
              <a:gd name="T73" fmla="*/ 2147483646 h 220"/>
              <a:gd name="T74" fmla="*/ 2147483646 w 117"/>
              <a:gd name="T75" fmla="*/ 2147483646 h 220"/>
              <a:gd name="T76" fmla="*/ 2147483646 w 117"/>
              <a:gd name="T77" fmla="*/ 2147483646 h 220"/>
              <a:gd name="T78" fmla="*/ 2147483646 w 117"/>
              <a:gd name="T79" fmla="*/ 2147483646 h 220"/>
              <a:gd name="T80" fmla="*/ 2147483646 w 117"/>
              <a:gd name="T81" fmla="*/ 2147483646 h 220"/>
              <a:gd name="T82" fmla="*/ 2147483646 w 117"/>
              <a:gd name="T83" fmla="*/ 2147483646 h 220"/>
              <a:gd name="T84" fmla="*/ 2147483646 w 117"/>
              <a:gd name="T85" fmla="*/ 2147483646 h 220"/>
              <a:gd name="T86" fmla="*/ 2147483646 w 117"/>
              <a:gd name="T87" fmla="*/ 2147483646 h 220"/>
              <a:gd name="T88" fmla="*/ 2147483646 w 117"/>
              <a:gd name="T89" fmla="*/ 2147483646 h 220"/>
              <a:gd name="T90" fmla="*/ 2147483646 w 117"/>
              <a:gd name="T91" fmla="*/ 2147483646 h 220"/>
              <a:gd name="T92" fmla="*/ 2147483646 w 117"/>
              <a:gd name="T93" fmla="*/ 2147483646 h 220"/>
              <a:gd name="T94" fmla="*/ 2147483646 w 117"/>
              <a:gd name="T95" fmla="*/ 2147483646 h 220"/>
              <a:gd name="T96" fmla="*/ 2147483646 w 117"/>
              <a:gd name="T97" fmla="*/ 2147483646 h 220"/>
              <a:gd name="T98" fmla="*/ 2147483646 w 117"/>
              <a:gd name="T99" fmla="*/ 2147483646 h 220"/>
              <a:gd name="T100" fmla="*/ 2147483646 w 117"/>
              <a:gd name="T101" fmla="*/ 2147483646 h 220"/>
              <a:gd name="T102" fmla="*/ 2147483646 w 117"/>
              <a:gd name="T103" fmla="*/ 2147483646 h 220"/>
              <a:gd name="T104" fmla="*/ 2147483646 w 117"/>
              <a:gd name="T105" fmla="*/ 2147483646 h 220"/>
              <a:gd name="T106" fmla="*/ 2147483646 w 117"/>
              <a:gd name="T107" fmla="*/ 2147483646 h 220"/>
              <a:gd name="T108" fmla="*/ 2147483646 w 117"/>
              <a:gd name="T109" fmla="*/ 2147483646 h 220"/>
              <a:gd name="T110" fmla="*/ 2147483646 w 117"/>
              <a:gd name="T111" fmla="*/ 2147483646 h 220"/>
              <a:gd name="T112" fmla="*/ 2147483646 w 117"/>
              <a:gd name="T113" fmla="*/ 2147483646 h 220"/>
              <a:gd name="T114" fmla="*/ 2147483646 w 117"/>
              <a:gd name="T115" fmla="*/ 2147483646 h 220"/>
              <a:gd name="T116" fmla="*/ 2147483646 w 117"/>
              <a:gd name="T117" fmla="*/ 2147483646 h 2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7"/>
              <a:gd name="T178" fmla="*/ 0 h 220"/>
              <a:gd name="T179" fmla="*/ 117 w 117"/>
              <a:gd name="T180" fmla="*/ 220 h 2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7" h="220">
                <a:moveTo>
                  <a:pt x="117" y="129"/>
                </a:moveTo>
                <a:cubicBezTo>
                  <a:pt x="117" y="108"/>
                  <a:pt x="106" y="89"/>
                  <a:pt x="89" y="79"/>
                </a:cubicBezTo>
                <a:cubicBezTo>
                  <a:pt x="98" y="70"/>
                  <a:pt x="104" y="58"/>
                  <a:pt x="104" y="45"/>
                </a:cubicBezTo>
                <a:cubicBezTo>
                  <a:pt x="104" y="22"/>
                  <a:pt x="86" y="3"/>
                  <a:pt x="63" y="1"/>
                </a:cubicBezTo>
                <a:cubicBezTo>
                  <a:pt x="62" y="1"/>
                  <a:pt x="60" y="0"/>
                  <a:pt x="59" y="0"/>
                </a:cubicBezTo>
                <a:cubicBezTo>
                  <a:pt x="57" y="0"/>
                  <a:pt x="56" y="1"/>
                  <a:pt x="54" y="1"/>
                </a:cubicBezTo>
                <a:cubicBezTo>
                  <a:pt x="32" y="3"/>
                  <a:pt x="14" y="22"/>
                  <a:pt x="14" y="45"/>
                </a:cubicBezTo>
                <a:cubicBezTo>
                  <a:pt x="14" y="58"/>
                  <a:pt x="19" y="70"/>
                  <a:pt x="29" y="79"/>
                </a:cubicBezTo>
                <a:cubicBezTo>
                  <a:pt x="11" y="89"/>
                  <a:pt x="0" y="108"/>
                  <a:pt x="0" y="129"/>
                </a:cubicBezTo>
                <a:cubicBezTo>
                  <a:pt x="0" y="129"/>
                  <a:pt x="0" y="129"/>
                  <a:pt x="0" y="129"/>
                </a:cubicBezTo>
                <a:cubicBezTo>
                  <a:pt x="0" y="197"/>
                  <a:pt x="0" y="197"/>
                  <a:pt x="0" y="197"/>
                </a:cubicBezTo>
                <a:cubicBezTo>
                  <a:pt x="0" y="206"/>
                  <a:pt x="8" y="214"/>
                  <a:pt x="17" y="214"/>
                </a:cubicBezTo>
                <a:cubicBezTo>
                  <a:pt x="44" y="214"/>
                  <a:pt x="44" y="214"/>
                  <a:pt x="44" y="214"/>
                </a:cubicBezTo>
                <a:cubicBezTo>
                  <a:pt x="45" y="217"/>
                  <a:pt x="49" y="220"/>
                  <a:pt x="53" y="220"/>
                </a:cubicBezTo>
                <a:cubicBezTo>
                  <a:pt x="59" y="220"/>
                  <a:pt x="64" y="215"/>
                  <a:pt x="64" y="209"/>
                </a:cubicBezTo>
                <a:cubicBezTo>
                  <a:pt x="64" y="203"/>
                  <a:pt x="59" y="198"/>
                  <a:pt x="53" y="198"/>
                </a:cubicBezTo>
                <a:cubicBezTo>
                  <a:pt x="49" y="198"/>
                  <a:pt x="45" y="200"/>
                  <a:pt x="44" y="204"/>
                </a:cubicBezTo>
                <a:cubicBezTo>
                  <a:pt x="17" y="204"/>
                  <a:pt x="17" y="204"/>
                  <a:pt x="17" y="204"/>
                </a:cubicBezTo>
                <a:cubicBezTo>
                  <a:pt x="13" y="204"/>
                  <a:pt x="10" y="201"/>
                  <a:pt x="10" y="197"/>
                </a:cubicBezTo>
                <a:cubicBezTo>
                  <a:pt x="10" y="129"/>
                  <a:pt x="10" y="129"/>
                  <a:pt x="10" y="129"/>
                </a:cubicBezTo>
                <a:cubicBezTo>
                  <a:pt x="10" y="110"/>
                  <a:pt x="21" y="93"/>
                  <a:pt x="38" y="85"/>
                </a:cubicBezTo>
                <a:cubicBezTo>
                  <a:pt x="42" y="87"/>
                  <a:pt x="46" y="89"/>
                  <a:pt x="51" y="89"/>
                </a:cubicBezTo>
                <a:cubicBezTo>
                  <a:pt x="42" y="150"/>
                  <a:pt x="42" y="150"/>
                  <a:pt x="42" y="150"/>
                </a:cubicBezTo>
                <a:cubicBezTo>
                  <a:pt x="42" y="152"/>
                  <a:pt x="42" y="153"/>
                  <a:pt x="43" y="154"/>
                </a:cubicBezTo>
                <a:cubicBezTo>
                  <a:pt x="55" y="172"/>
                  <a:pt x="55" y="172"/>
                  <a:pt x="55" y="172"/>
                </a:cubicBezTo>
                <a:cubicBezTo>
                  <a:pt x="56" y="173"/>
                  <a:pt x="57" y="174"/>
                  <a:pt x="59" y="174"/>
                </a:cubicBezTo>
                <a:cubicBezTo>
                  <a:pt x="60" y="174"/>
                  <a:pt x="62" y="173"/>
                  <a:pt x="63" y="172"/>
                </a:cubicBezTo>
                <a:cubicBezTo>
                  <a:pt x="75" y="154"/>
                  <a:pt x="75" y="154"/>
                  <a:pt x="75" y="154"/>
                </a:cubicBezTo>
                <a:cubicBezTo>
                  <a:pt x="76" y="153"/>
                  <a:pt x="76" y="152"/>
                  <a:pt x="76" y="150"/>
                </a:cubicBezTo>
                <a:cubicBezTo>
                  <a:pt x="67" y="89"/>
                  <a:pt x="67" y="89"/>
                  <a:pt x="67" y="89"/>
                </a:cubicBezTo>
                <a:cubicBezTo>
                  <a:pt x="71" y="89"/>
                  <a:pt x="75" y="87"/>
                  <a:pt x="79" y="85"/>
                </a:cubicBezTo>
                <a:cubicBezTo>
                  <a:pt x="97" y="93"/>
                  <a:pt x="108" y="110"/>
                  <a:pt x="108" y="129"/>
                </a:cubicBezTo>
                <a:cubicBezTo>
                  <a:pt x="108" y="129"/>
                  <a:pt x="108" y="129"/>
                  <a:pt x="108" y="129"/>
                </a:cubicBezTo>
                <a:cubicBezTo>
                  <a:pt x="108" y="197"/>
                  <a:pt x="108" y="197"/>
                  <a:pt x="108" y="197"/>
                </a:cubicBezTo>
                <a:cubicBezTo>
                  <a:pt x="108" y="201"/>
                  <a:pt x="104" y="204"/>
                  <a:pt x="100" y="204"/>
                </a:cubicBezTo>
                <a:cubicBezTo>
                  <a:pt x="97" y="204"/>
                  <a:pt x="97" y="204"/>
                  <a:pt x="97" y="204"/>
                </a:cubicBezTo>
                <a:cubicBezTo>
                  <a:pt x="95" y="200"/>
                  <a:pt x="91" y="198"/>
                  <a:pt x="87" y="198"/>
                </a:cubicBezTo>
                <a:cubicBezTo>
                  <a:pt x="81" y="198"/>
                  <a:pt x="76" y="203"/>
                  <a:pt x="76" y="209"/>
                </a:cubicBezTo>
                <a:cubicBezTo>
                  <a:pt x="76" y="215"/>
                  <a:pt x="81" y="220"/>
                  <a:pt x="87" y="220"/>
                </a:cubicBezTo>
                <a:cubicBezTo>
                  <a:pt x="91" y="220"/>
                  <a:pt x="95" y="217"/>
                  <a:pt x="97" y="214"/>
                </a:cubicBezTo>
                <a:cubicBezTo>
                  <a:pt x="100" y="214"/>
                  <a:pt x="100" y="214"/>
                  <a:pt x="100" y="214"/>
                </a:cubicBezTo>
                <a:cubicBezTo>
                  <a:pt x="110" y="214"/>
                  <a:pt x="117" y="206"/>
                  <a:pt x="117" y="197"/>
                </a:cubicBezTo>
                <a:cubicBezTo>
                  <a:pt x="117" y="129"/>
                  <a:pt x="117" y="129"/>
                  <a:pt x="117" y="129"/>
                </a:cubicBezTo>
                <a:close/>
                <a:moveTo>
                  <a:pt x="78" y="74"/>
                </a:moveTo>
                <a:cubicBezTo>
                  <a:pt x="73" y="78"/>
                  <a:pt x="66" y="80"/>
                  <a:pt x="59" y="80"/>
                </a:cubicBezTo>
                <a:cubicBezTo>
                  <a:pt x="52" y="80"/>
                  <a:pt x="45" y="78"/>
                  <a:pt x="39" y="74"/>
                </a:cubicBezTo>
                <a:cubicBezTo>
                  <a:pt x="39" y="74"/>
                  <a:pt x="39" y="74"/>
                  <a:pt x="39" y="74"/>
                </a:cubicBezTo>
                <a:cubicBezTo>
                  <a:pt x="30" y="68"/>
                  <a:pt x="24" y="57"/>
                  <a:pt x="24" y="45"/>
                </a:cubicBezTo>
                <a:cubicBezTo>
                  <a:pt x="24" y="27"/>
                  <a:pt x="38" y="12"/>
                  <a:pt x="55" y="10"/>
                </a:cubicBezTo>
                <a:cubicBezTo>
                  <a:pt x="56" y="10"/>
                  <a:pt x="58" y="10"/>
                  <a:pt x="59" y="10"/>
                </a:cubicBezTo>
                <a:cubicBezTo>
                  <a:pt x="60" y="10"/>
                  <a:pt x="61" y="10"/>
                  <a:pt x="62" y="10"/>
                </a:cubicBezTo>
                <a:cubicBezTo>
                  <a:pt x="80" y="12"/>
                  <a:pt x="94" y="27"/>
                  <a:pt x="94" y="45"/>
                </a:cubicBezTo>
                <a:cubicBezTo>
                  <a:pt x="94" y="57"/>
                  <a:pt x="88" y="68"/>
                  <a:pt x="78" y="74"/>
                </a:cubicBezTo>
                <a:cubicBezTo>
                  <a:pt x="78" y="74"/>
                  <a:pt x="78" y="74"/>
                  <a:pt x="78" y="74"/>
                </a:cubicBezTo>
                <a:close/>
                <a:moveTo>
                  <a:pt x="59" y="160"/>
                </a:moveTo>
                <a:cubicBezTo>
                  <a:pt x="52" y="150"/>
                  <a:pt x="52" y="150"/>
                  <a:pt x="52" y="150"/>
                </a:cubicBezTo>
                <a:cubicBezTo>
                  <a:pt x="59" y="104"/>
                  <a:pt x="59" y="104"/>
                  <a:pt x="59" y="104"/>
                </a:cubicBezTo>
                <a:cubicBezTo>
                  <a:pt x="66" y="150"/>
                  <a:pt x="66" y="150"/>
                  <a:pt x="66" y="150"/>
                </a:cubicBezTo>
                <a:lnTo>
                  <a:pt x="59" y="16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2139"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3" name="圆角矩形 6">
            <a:extLst>
              <a:ext uri="{FF2B5EF4-FFF2-40B4-BE49-F238E27FC236}">
                <a16:creationId xmlns:a16="http://schemas.microsoft.com/office/drawing/2014/main" xmlns="" id="{89C0D3E1-7C9C-48C5-9CEE-C65EFF36B4C8}"/>
              </a:ext>
            </a:extLst>
          </p:cNvPr>
          <p:cNvSpPr/>
          <p:nvPr/>
        </p:nvSpPr>
        <p:spPr bwMode="gray">
          <a:xfrm>
            <a:off x="7313498" y="1587382"/>
            <a:ext cx="951456" cy="353725"/>
          </a:xfrm>
          <a:prstGeom prst="roundRect">
            <a:avLst>
              <a:gd name="adj" fmla="val 15918"/>
            </a:avLst>
          </a:prstGeom>
          <a:noFill/>
          <a:ln>
            <a:noFill/>
          </a:ln>
        </p:spPr>
        <p:txBody>
          <a:bodyPr wrap="square" lIns="0" tIns="0" rIns="0" bIns="0" anchor="ctr" anchorCtr="0">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rgbClr val="C7000B"/>
                </a:solidFill>
                <a:latin typeface="Huawei Sans" panose="020C0503030203020204" pitchFamily="34" charset="0"/>
              </a:rPr>
              <a:t>WAN</a:t>
            </a:r>
            <a:endParaRPr lang="en-US" sz="1400" b="1" dirty="0">
              <a:solidFill>
                <a:srgbClr val="C7000B"/>
              </a:solidFill>
              <a:latin typeface="Huawei Sans" panose="020C0503030203020204" pitchFamily="34" charset="0"/>
            </a:endParaRPr>
          </a:p>
        </p:txBody>
      </p:sp>
      <p:sp>
        <p:nvSpPr>
          <p:cNvPr id="1007" name="矩形 1006">
            <a:extLst>
              <a:ext uri="{FF2B5EF4-FFF2-40B4-BE49-F238E27FC236}">
                <a16:creationId xmlns:a16="http://schemas.microsoft.com/office/drawing/2014/main" xmlns="" id="{3FC33F12-68C8-449B-A505-ECE33AB944E5}"/>
              </a:ext>
            </a:extLst>
          </p:cNvPr>
          <p:cNvSpPr/>
          <p:nvPr/>
        </p:nvSpPr>
        <p:spPr bwMode="gray">
          <a:xfrm>
            <a:off x="8180399" y="910164"/>
            <a:ext cx="3568690" cy="2031325"/>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400" dirty="0" smtClean="0">
                <a:latin typeface="Huawei Sans" panose="020C0503030203020204" pitchFamily="34" charset="0"/>
              </a:rPr>
              <a:t>A network that connects nodes at different levels, such as the headquarters, branches, data centers (DCs), and mobile offices, across a large geographical area through leased carrier links or self-built links.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2" name="矩形 1011">
            <a:extLst>
              <a:ext uri="{FF2B5EF4-FFF2-40B4-BE49-F238E27FC236}">
                <a16:creationId xmlns:a16="http://schemas.microsoft.com/office/drawing/2014/main" xmlns="" id="{DC39FF80-85FF-4B26-9718-D13BEF4A0F59}"/>
              </a:ext>
            </a:extLst>
          </p:cNvPr>
          <p:cNvSpPr/>
          <p:nvPr/>
        </p:nvSpPr>
        <p:spPr bwMode="gray">
          <a:xfrm>
            <a:off x="8180398" y="3039981"/>
            <a:ext cx="3538873" cy="738664"/>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400" dirty="0" smtClean="0">
                <a:latin typeface="Huawei Sans" panose="020C0503030203020204" pitchFamily="34" charset="0"/>
              </a:rPr>
              <a:t>A medium-scale network that connects multiple LANs in the same area.</a:t>
            </a:r>
            <a:endParaRPr lang="en-US" sz="1400" dirty="0">
              <a:latin typeface="Huawei Sans" panose="020C0503030203020204" pitchFamily="34" charset="0"/>
            </a:endParaRPr>
          </a:p>
        </p:txBody>
      </p:sp>
      <p:sp>
        <p:nvSpPr>
          <p:cNvPr id="1018" name="圆角矩形 6">
            <a:extLst>
              <a:ext uri="{FF2B5EF4-FFF2-40B4-BE49-F238E27FC236}">
                <a16:creationId xmlns:a16="http://schemas.microsoft.com/office/drawing/2014/main" xmlns="" id="{107B88A3-4714-4ADB-8626-BBEC1AABF9E1}"/>
              </a:ext>
            </a:extLst>
          </p:cNvPr>
          <p:cNvSpPr/>
          <p:nvPr/>
        </p:nvSpPr>
        <p:spPr bwMode="gray">
          <a:xfrm>
            <a:off x="7313498" y="3232451"/>
            <a:ext cx="951456" cy="353725"/>
          </a:xfrm>
          <a:prstGeom prst="roundRect">
            <a:avLst>
              <a:gd name="adj" fmla="val 15918"/>
            </a:avLst>
          </a:prstGeom>
          <a:noFill/>
          <a:ln>
            <a:noFill/>
          </a:ln>
        </p:spPr>
        <p:txBody>
          <a:bodyPr wrap="square" lIns="0" tIns="0" rIns="0" bIns="0" anchor="ctr" anchorCtr="0">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rgbClr val="C7000B"/>
                </a:solidFill>
                <a:latin typeface="Huawei Sans" panose="020C0503030203020204" pitchFamily="34" charset="0"/>
              </a:rPr>
              <a:t>MAN</a:t>
            </a:r>
            <a:endParaRPr lang="en-US" sz="1400" b="1" dirty="0">
              <a:solidFill>
                <a:srgbClr val="C7000B"/>
              </a:solidFill>
              <a:latin typeface="Huawei Sans" panose="020C0503030203020204" pitchFamily="34" charset="0"/>
            </a:endParaRPr>
          </a:p>
        </p:txBody>
      </p:sp>
      <p:sp>
        <p:nvSpPr>
          <p:cNvPr id="1019" name="矩形 1018">
            <a:extLst>
              <a:ext uri="{FF2B5EF4-FFF2-40B4-BE49-F238E27FC236}">
                <a16:creationId xmlns:a16="http://schemas.microsoft.com/office/drawing/2014/main" xmlns="" id="{9BC1E6D7-2B36-4E76-B5FF-40FB5B33119E}"/>
              </a:ext>
            </a:extLst>
          </p:cNvPr>
          <p:cNvSpPr/>
          <p:nvPr/>
        </p:nvSpPr>
        <p:spPr bwMode="gray">
          <a:xfrm>
            <a:off x="8180399" y="3983714"/>
            <a:ext cx="3286460" cy="738664"/>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400" dirty="0" smtClean="0">
                <a:latin typeface="Huawei Sans" panose="020C0503030203020204" pitchFamily="34" charset="0"/>
              </a:rPr>
              <a:t>A network used in the campus where we work and live.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0" name="圆角矩形 6">
            <a:extLst>
              <a:ext uri="{FF2B5EF4-FFF2-40B4-BE49-F238E27FC236}">
                <a16:creationId xmlns:a16="http://schemas.microsoft.com/office/drawing/2014/main" xmlns="" id="{C2C0F5D9-070F-4006-AFA4-A9377AC96D06}"/>
              </a:ext>
            </a:extLst>
          </p:cNvPr>
          <p:cNvSpPr/>
          <p:nvPr/>
        </p:nvSpPr>
        <p:spPr bwMode="gray">
          <a:xfrm>
            <a:off x="7313498" y="4194891"/>
            <a:ext cx="951456" cy="353725"/>
          </a:xfrm>
          <a:prstGeom prst="roundRect">
            <a:avLst>
              <a:gd name="adj" fmla="val 15918"/>
            </a:avLst>
          </a:prstGeom>
          <a:noFill/>
          <a:ln>
            <a:noFill/>
          </a:ln>
        </p:spPr>
        <p:txBody>
          <a:bodyPr wrap="square" lIns="0" tIns="0" rIns="0" bIns="0" anchor="ctr" anchorCtr="0">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rgbClr val="C7000B"/>
                </a:solidFill>
                <a:latin typeface="Huawei Sans" panose="020C0503030203020204" pitchFamily="34" charset="0"/>
              </a:rPr>
              <a:t>Campus network</a:t>
            </a:r>
            <a:endParaRPr lang="en-US" sz="1400" b="1" dirty="0">
              <a:solidFill>
                <a:srgbClr val="C7000B"/>
              </a:solidFill>
              <a:latin typeface="Huawei Sans" panose="020C0503030203020204" pitchFamily="34" charset="0"/>
            </a:endParaRPr>
          </a:p>
        </p:txBody>
      </p:sp>
      <p:sp>
        <p:nvSpPr>
          <p:cNvPr id="1021" name="矩形 1020">
            <a:extLst>
              <a:ext uri="{FF2B5EF4-FFF2-40B4-BE49-F238E27FC236}">
                <a16:creationId xmlns:a16="http://schemas.microsoft.com/office/drawing/2014/main" xmlns="" id="{84C0B5BC-4A9F-451B-A414-58E6B2337F19}"/>
              </a:ext>
            </a:extLst>
          </p:cNvPr>
          <p:cNvSpPr/>
          <p:nvPr/>
        </p:nvSpPr>
        <p:spPr bwMode="gray">
          <a:xfrm>
            <a:off x="8180398" y="4891149"/>
            <a:ext cx="3199906" cy="106182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400" dirty="0" smtClean="0">
                <a:latin typeface="Huawei Sans" panose="020C0503030203020204" pitchFamily="34" charset="0"/>
              </a:rPr>
              <a:t>A network that connects to DC resources and provides IT services for enterprises.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2" name="圆角矩形 6">
            <a:extLst>
              <a:ext uri="{FF2B5EF4-FFF2-40B4-BE49-F238E27FC236}">
                <a16:creationId xmlns:a16="http://schemas.microsoft.com/office/drawing/2014/main" xmlns="" id="{EBB735C8-C4EE-4769-9752-46F445DF2F6F}"/>
              </a:ext>
            </a:extLst>
          </p:cNvPr>
          <p:cNvSpPr/>
          <p:nvPr/>
        </p:nvSpPr>
        <p:spPr bwMode="gray">
          <a:xfrm>
            <a:off x="7215502" y="5245201"/>
            <a:ext cx="1147448" cy="353725"/>
          </a:xfrm>
          <a:prstGeom prst="roundRect">
            <a:avLst>
              <a:gd name="adj" fmla="val 15918"/>
            </a:avLst>
          </a:prstGeom>
          <a:noFill/>
          <a:ln>
            <a:noFill/>
          </a:ln>
        </p:spPr>
        <p:txBody>
          <a:bodyPr wrap="square" lIns="0" tIns="0" rIns="0" bIns="0" anchor="ctr" anchorCtr="0">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rgbClr val="C7000B"/>
                </a:solidFill>
                <a:latin typeface="Huawei Sans" panose="020C0503030203020204" pitchFamily="34" charset="0"/>
              </a:rPr>
              <a:t>DCN</a:t>
            </a:r>
            <a:endParaRPr lang="en-US" sz="1400" b="1" dirty="0">
              <a:solidFill>
                <a:srgbClr val="C7000B"/>
              </a:solidFill>
              <a:latin typeface="Huawei Sans" panose="020C0503030203020204" pitchFamily="34" charset="0"/>
            </a:endParaRPr>
          </a:p>
        </p:txBody>
      </p:sp>
      <p:pic>
        <p:nvPicPr>
          <p:cNvPr id="824" name="图片 823" descr="03.png"/>
          <p:cNvPicPr>
            <a:picLocks/>
          </p:cNvPicPr>
          <p:nvPr/>
        </p:nvPicPr>
        <p:blipFill>
          <a:blip r:embed="rId3" cstate="print"/>
          <a:stretch>
            <a:fillRect/>
          </a:stretch>
        </p:blipFill>
        <p:spPr bwMode="gray">
          <a:xfrm>
            <a:off x="709318" y="5367191"/>
            <a:ext cx="388457" cy="317713"/>
          </a:xfrm>
          <a:prstGeom prst="rect">
            <a:avLst/>
          </a:prstGeom>
        </p:spPr>
      </p:pic>
      <p:pic>
        <p:nvPicPr>
          <p:cNvPr id="827" name="图片 826" descr="03.png"/>
          <p:cNvPicPr>
            <a:picLocks/>
          </p:cNvPicPr>
          <p:nvPr/>
        </p:nvPicPr>
        <p:blipFill>
          <a:blip r:embed="rId3" cstate="print"/>
          <a:stretch>
            <a:fillRect/>
          </a:stretch>
        </p:blipFill>
        <p:spPr bwMode="gray">
          <a:xfrm>
            <a:off x="1761793" y="5367191"/>
            <a:ext cx="388457" cy="317713"/>
          </a:xfrm>
          <a:prstGeom prst="rect">
            <a:avLst/>
          </a:prstGeom>
        </p:spPr>
      </p:pic>
      <p:pic>
        <p:nvPicPr>
          <p:cNvPr id="893" name="图片 892" descr="03.png"/>
          <p:cNvPicPr>
            <a:picLocks/>
          </p:cNvPicPr>
          <p:nvPr/>
        </p:nvPicPr>
        <p:blipFill>
          <a:blip r:embed="rId3" cstate="print"/>
          <a:stretch>
            <a:fillRect/>
          </a:stretch>
        </p:blipFill>
        <p:spPr bwMode="gray">
          <a:xfrm>
            <a:off x="4143262" y="2957032"/>
            <a:ext cx="388457" cy="317713"/>
          </a:xfrm>
          <a:prstGeom prst="rect">
            <a:avLst/>
          </a:prstGeom>
        </p:spPr>
      </p:pic>
      <p:pic>
        <p:nvPicPr>
          <p:cNvPr id="895" name="图片 894" descr="03.png"/>
          <p:cNvPicPr>
            <a:picLocks/>
          </p:cNvPicPr>
          <p:nvPr/>
        </p:nvPicPr>
        <p:blipFill>
          <a:blip r:embed="rId3" cstate="print"/>
          <a:stretch>
            <a:fillRect/>
          </a:stretch>
        </p:blipFill>
        <p:spPr bwMode="gray">
          <a:xfrm>
            <a:off x="5219875" y="3300177"/>
            <a:ext cx="388457" cy="317713"/>
          </a:xfrm>
          <a:prstGeom prst="rect">
            <a:avLst/>
          </a:prstGeom>
        </p:spPr>
      </p:pic>
      <p:pic>
        <p:nvPicPr>
          <p:cNvPr id="896" name="图片 895" descr="03.png"/>
          <p:cNvPicPr>
            <a:picLocks/>
          </p:cNvPicPr>
          <p:nvPr/>
        </p:nvPicPr>
        <p:blipFill>
          <a:blip r:embed="rId3" cstate="print"/>
          <a:stretch>
            <a:fillRect/>
          </a:stretch>
        </p:blipFill>
        <p:spPr bwMode="gray">
          <a:xfrm>
            <a:off x="4143262" y="3309448"/>
            <a:ext cx="388457" cy="317713"/>
          </a:xfrm>
          <a:prstGeom prst="rect">
            <a:avLst/>
          </a:prstGeom>
        </p:spPr>
      </p:pic>
      <p:pic>
        <p:nvPicPr>
          <p:cNvPr id="900" name="图片 899"/>
          <p:cNvPicPr>
            <a:picLocks/>
          </p:cNvPicPr>
          <p:nvPr/>
        </p:nvPicPr>
        <p:blipFill>
          <a:blip r:embed="rId4"/>
          <a:stretch>
            <a:fillRect/>
          </a:stretch>
        </p:blipFill>
        <p:spPr bwMode="gray">
          <a:xfrm>
            <a:off x="4142168" y="3783014"/>
            <a:ext cx="388457" cy="317713"/>
          </a:xfrm>
          <a:prstGeom prst="rect">
            <a:avLst/>
          </a:prstGeom>
        </p:spPr>
      </p:pic>
      <p:pic>
        <p:nvPicPr>
          <p:cNvPr id="901" name="图片 900"/>
          <p:cNvPicPr>
            <a:picLocks/>
          </p:cNvPicPr>
          <p:nvPr/>
        </p:nvPicPr>
        <p:blipFill>
          <a:blip r:embed="rId4"/>
          <a:stretch>
            <a:fillRect/>
          </a:stretch>
        </p:blipFill>
        <p:spPr bwMode="gray">
          <a:xfrm>
            <a:off x="5223232" y="3783014"/>
            <a:ext cx="388457" cy="317713"/>
          </a:xfrm>
          <a:prstGeom prst="rect">
            <a:avLst/>
          </a:prstGeom>
        </p:spPr>
      </p:pic>
      <p:pic>
        <p:nvPicPr>
          <p:cNvPr id="902" name="图片 901" descr="堆叠CE交换机蓝.png"/>
          <p:cNvPicPr>
            <a:picLocks/>
          </p:cNvPicPr>
          <p:nvPr/>
        </p:nvPicPr>
        <p:blipFill>
          <a:blip r:embed="rId5" cstate="print"/>
          <a:stretch>
            <a:fillRect/>
          </a:stretch>
        </p:blipFill>
        <p:spPr bwMode="gray">
          <a:xfrm>
            <a:off x="4473344" y="4163594"/>
            <a:ext cx="388457" cy="317713"/>
          </a:xfrm>
          <a:prstGeom prst="rect">
            <a:avLst/>
          </a:prstGeom>
        </p:spPr>
      </p:pic>
      <p:pic>
        <p:nvPicPr>
          <p:cNvPr id="903" name="图片 902" descr="接入交换机.png"/>
          <p:cNvPicPr>
            <a:picLocks/>
          </p:cNvPicPr>
          <p:nvPr/>
        </p:nvPicPr>
        <p:blipFill>
          <a:blip r:embed="rId6" cstate="print"/>
          <a:stretch>
            <a:fillRect/>
          </a:stretch>
        </p:blipFill>
        <p:spPr bwMode="gray">
          <a:xfrm>
            <a:off x="3732254" y="4724055"/>
            <a:ext cx="388457" cy="317713"/>
          </a:xfrm>
          <a:prstGeom prst="rect">
            <a:avLst/>
          </a:prstGeom>
        </p:spPr>
      </p:pic>
      <p:pic>
        <p:nvPicPr>
          <p:cNvPr id="904" name="图片 903" descr="接入交换机.png"/>
          <p:cNvPicPr>
            <a:picLocks/>
          </p:cNvPicPr>
          <p:nvPr/>
        </p:nvPicPr>
        <p:blipFill>
          <a:blip r:embed="rId6" cstate="print"/>
          <a:stretch>
            <a:fillRect/>
          </a:stretch>
        </p:blipFill>
        <p:spPr bwMode="gray">
          <a:xfrm>
            <a:off x="4713307" y="4727759"/>
            <a:ext cx="388457" cy="317713"/>
          </a:xfrm>
          <a:prstGeom prst="rect">
            <a:avLst/>
          </a:prstGeom>
        </p:spPr>
      </p:pic>
      <p:pic>
        <p:nvPicPr>
          <p:cNvPr id="905" name="图片 904" descr="接入交换机.png"/>
          <p:cNvPicPr>
            <a:picLocks/>
          </p:cNvPicPr>
          <p:nvPr/>
        </p:nvPicPr>
        <p:blipFill>
          <a:blip r:embed="rId6" cstate="print"/>
          <a:stretch>
            <a:fillRect/>
          </a:stretch>
        </p:blipFill>
        <p:spPr bwMode="gray">
          <a:xfrm>
            <a:off x="5824356" y="4727759"/>
            <a:ext cx="388457" cy="317713"/>
          </a:xfrm>
          <a:prstGeom prst="rect">
            <a:avLst/>
          </a:prstGeom>
        </p:spPr>
      </p:pic>
      <p:pic>
        <p:nvPicPr>
          <p:cNvPr id="906" name="图片 905" descr="AP.png"/>
          <p:cNvPicPr>
            <a:picLocks/>
          </p:cNvPicPr>
          <p:nvPr/>
        </p:nvPicPr>
        <p:blipFill>
          <a:blip r:embed="rId7" cstate="print"/>
          <a:stretch>
            <a:fillRect/>
          </a:stretch>
        </p:blipFill>
        <p:spPr bwMode="gray">
          <a:xfrm>
            <a:off x="3734892" y="5105426"/>
            <a:ext cx="388457" cy="317713"/>
          </a:xfrm>
          <a:prstGeom prst="rect">
            <a:avLst/>
          </a:prstGeom>
        </p:spPr>
      </p:pic>
      <p:pic>
        <p:nvPicPr>
          <p:cNvPr id="935" name="图片 934" descr="AP.png"/>
          <p:cNvPicPr>
            <a:picLocks/>
          </p:cNvPicPr>
          <p:nvPr/>
        </p:nvPicPr>
        <p:blipFill>
          <a:blip r:embed="rId7" cstate="print"/>
          <a:stretch>
            <a:fillRect/>
          </a:stretch>
        </p:blipFill>
        <p:spPr bwMode="gray">
          <a:xfrm>
            <a:off x="4708544" y="5105426"/>
            <a:ext cx="388457" cy="317713"/>
          </a:xfrm>
          <a:prstGeom prst="rect">
            <a:avLst/>
          </a:prstGeom>
        </p:spPr>
      </p:pic>
      <p:pic>
        <p:nvPicPr>
          <p:cNvPr id="978" name="图片 977" descr="AP.png"/>
          <p:cNvPicPr>
            <a:picLocks/>
          </p:cNvPicPr>
          <p:nvPr/>
        </p:nvPicPr>
        <p:blipFill>
          <a:blip r:embed="rId7" cstate="print"/>
          <a:stretch>
            <a:fillRect/>
          </a:stretch>
        </p:blipFill>
        <p:spPr bwMode="gray">
          <a:xfrm>
            <a:off x="5823243" y="5105426"/>
            <a:ext cx="388457" cy="317713"/>
          </a:xfrm>
          <a:prstGeom prst="rect">
            <a:avLst/>
          </a:prstGeom>
        </p:spPr>
      </p:pic>
      <p:sp>
        <p:nvSpPr>
          <p:cNvPr id="163" name="Freeform 159">
            <a:extLst>
              <a:ext uri="{FF2B5EF4-FFF2-40B4-BE49-F238E27FC236}">
                <a16:creationId xmlns:a16="http://schemas.microsoft.com/office/drawing/2014/main" xmlns="" id="{B0692B7E-FA91-4E36-800F-C5DB00B8FE58}"/>
              </a:ext>
            </a:extLst>
          </p:cNvPr>
          <p:cNvSpPr>
            <a:spLocks/>
          </p:cNvSpPr>
          <p:nvPr/>
        </p:nvSpPr>
        <p:spPr bwMode="gray">
          <a:xfrm flipH="1">
            <a:off x="756317" y="2322137"/>
            <a:ext cx="1304011" cy="71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79" name="图片 978" descr="03.png"/>
          <p:cNvPicPr>
            <a:picLocks/>
          </p:cNvPicPr>
          <p:nvPr/>
        </p:nvPicPr>
        <p:blipFill>
          <a:blip r:embed="rId3" cstate="print"/>
          <a:stretch>
            <a:fillRect/>
          </a:stretch>
        </p:blipFill>
        <p:spPr bwMode="gray">
          <a:xfrm>
            <a:off x="5219875" y="2957032"/>
            <a:ext cx="388457" cy="317713"/>
          </a:xfrm>
          <a:prstGeom prst="rect">
            <a:avLst/>
          </a:prstGeom>
        </p:spPr>
      </p:pic>
      <p:pic>
        <p:nvPicPr>
          <p:cNvPr id="980" name="图片 979"/>
          <p:cNvPicPr>
            <a:picLocks/>
          </p:cNvPicPr>
          <p:nvPr/>
        </p:nvPicPr>
        <p:blipFill>
          <a:blip r:embed="rId4"/>
          <a:stretch>
            <a:fillRect/>
          </a:stretch>
        </p:blipFill>
        <p:spPr bwMode="gray">
          <a:xfrm>
            <a:off x="5487997" y="1535525"/>
            <a:ext cx="388457" cy="317713"/>
          </a:xfrm>
          <a:prstGeom prst="rect">
            <a:avLst/>
          </a:prstGeom>
        </p:spPr>
      </p:pic>
      <p:pic>
        <p:nvPicPr>
          <p:cNvPr id="982" name="图片 981" descr="通用服务器-蓝.png"/>
          <p:cNvPicPr>
            <a:picLocks/>
          </p:cNvPicPr>
          <p:nvPr/>
        </p:nvPicPr>
        <p:blipFill>
          <a:blip r:embed="rId8" cstate="print"/>
          <a:stretch>
            <a:fillRect/>
          </a:stretch>
        </p:blipFill>
        <p:spPr bwMode="gray">
          <a:xfrm>
            <a:off x="2489646" y="1453074"/>
            <a:ext cx="388457" cy="317713"/>
          </a:xfrm>
          <a:prstGeom prst="rect">
            <a:avLst/>
          </a:prstGeom>
        </p:spPr>
      </p:pic>
      <p:pic>
        <p:nvPicPr>
          <p:cNvPr id="983" name="图片 982" descr="存储阵列-蓝.png"/>
          <p:cNvPicPr>
            <a:picLocks/>
          </p:cNvPicPr>
          <p:nvPr/>
        </p:nvPicPr>
        <p:blipFill>
          <a:blip r:embed="rId9" cstate="print"/>
          <a:stretch>
            <a:fillRect/>
          </a:stretch>
        </p:blipFill>
        <p:spPr bwMode="gray">
          <a:xfrm>
            <a:off x="2491200" y="2107186"/>
            <a:ext cx="388457" cy="317713"/>
          </a:xfrm>
          <a:prstGeom prst="rect">
            <a:avLst/>
          </a:prstGeom>
        </p:spPr>
      </p:pic>
      <p:pic>
        <p:nvPicPr>
          <p:cNvPr id="984" name="图片 983" descr="堆叠CE交换机蓝.png"/>
          <p:cNvPicPr>
            <a:picLocks/>
          </p:cNvPicPr>
          <p:nvPr/>
        </p:nvPicPr>
        <p:blipFill>
          <a:blip r:embed="rId5" cstate="print"/>
          <a:stretch>
            <a:fillRect/>
          </a:stretch>
        </p:blipFill>
        <p:spPr bwMode="gray">
          <a:xfrm>
            <a:off x="3702691" y="1639779"/>
            <a:ext cx="388457" cy="317713"/>
          </a:xfrm>
          <a:prstGeom prst="rect">
            <a:avLst/>
          </a:prstGeom>
        </p:spPr>
      </p:pic>
      <p:pic>
        <p:nvPicPr>
          <p:cNvPr id="985" name="图片 984" descr="堆叠CE交换机蓝.png"/>
          <p:cNvPicPr>
            <a:picLocks/>
          </p:cNvPicPr>
          <p:nvPr/>
        </p:nvPicPr>
        <p:blipFill>
          <a:blip r:embed="rId5" cstate="print"/>
          <a:stretch>
            <a:fillRect/>
          </a:stretch>
        </p:blipFill>
        <p:spPr bwMode="gray">
          <a:xfrm>
            <a:off x="3702691" y="2184695"/>
            <a:ext cx="388457" cy="317713"/>
          </a:xfrm>
          <a:prstGeom prst="rect">
            <a:avLst/>
          </a:prstGeom>
        </p:spPr>
      </p:pic>
      <p:pic>
        <p:nvPicPr>
          <p:cNvPr id="988" name="图片 987" descr="接入交换机.png"/>
          <p:cNvPicPr>
            <a:picLocks/>
          </p:cNvPicPr>
          <p:nvPr/>
        </p:nvPicPr>
        <p:blipFill>
          <a:blip r:embed="rId6" cstate="print"/>
          <a:stretch>
            <a:fillRect/>
          </a:stretch>
        </p:blipFill>
        <p:spPr bwMode="gray">
          <a:xfrm>
            <a:off x="2987168" y="1403047"/>
            <a:ext cx="388457" cy="317713"/>
          </a:xfrm>
          <a:prstGeom prst="rect">
            <a:avLst/>
          </a:prstGeom>
        </p:spPr>
      </p:pic>
      <p:pic>
        <p:nvPicPr>
          <p:cNvPr id="989" name="图片 988" descr="接入交换机.png"/>
          <p:cNvPicPr>
            <a:picLocks/>
          </p:cNvPicPr>
          <p:nvPr/>
        </p:nvPicPr>
        <p:blipFill>
          <a:blip r:embed="rId6" cstate="print"/>
          <a:stretch>
            <a:fillRect/>
          </a:stretch>
        </p:blipFill>
        <p:spPr bwMode="gray">
          <a:xfrm>
            <a:off x="2987168" y="1907590"/>
            <a:ext cx="388457" cy="317713"/>
          </a:xfrm>
          <a:prstGeom prst="rect">
            <a:avLst/>
          </a:prstGeom>
        </p:spPr>
      </p:pic>
      <p:sp>
        <p:nvSpPr>
          <p:cNvPr id="720" name="Freeform 159">
            <a:extLst>
              <a:ext uri="{FF2B5EF4-FFF2-40B4-BE49-F238E27FC236}">
                <a16:creationId xmlns:a16="http://schemas.microsoft.com/office/drawing/2014/main" xmlns="" id="{B0692B7E-FA91-4E36-800F-C5DB00B8FE58}"/>
              </a:ext>
            </a:extLst>
          </p:cNvPr>
          <p:cNvSpPr>
            <a:spLocks/>
          </p:cNvSpPr>
          <p:nvPr/>
        </p:nvSpPr>
        <p:spPr bwMode="gray">
          <a:xfrm flipH="1">
            <a:off x="756317" y="3778646"/>
            <a:ext cx="1304011" cy="6833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90" name="图片 989" descr="接入交换机.png"/>
          <p:cNvPicPr>
            <a:picLocks/>
          </p:cNvPicPr>
          <p:nvPr/>
        </p:nvPicPr>
        <p:blipFill>
          <a:blip r:embed="rId6" cstate="print"/>
          <a:stretch>
            <a:fillRect/>
          </a:stretch>
        </p:blipFill>
        <p:spPr bwMode="gray">
          <a:xfrm>
            <a:off x="2987168" y="2461873"/>
            <a:ext cx="388457" cy="317713"/>
          </a:xfrm>
          <a:prstGeom prst="rect">
            <a:avLst/>
          </a:prstGeom>
        </p:spPr>
      </p:pic>
      <p:sp>
        <p:nvSpPr>
          <p:cNvPr id="164" name="Freeform 159">
            <a:extLst>
              <a:ext uri="{FF2B5EF4-FFF2-40B4-BE49-F238E27FC236}">
                <a16:creationId xmlns:a16="http://schemas.microsoft.com/office/drawing/2014/main" xmlns="" id="{B0692B7E-FA91-4E36-800F-C5DB00B8FE58}"/>
              </a:ext>
            </a:extLst>
          </p:cNvPr>
          <p:cNvSpPr>
            <a:spLocks/>
          </p:cNvSpPr>
          <p:nvPr/>
        </p:nvSpPr>
        <p:spPr bwMode="gray">
          <a:xfrm flipH="1">
            <a:off x="756317" y="1430277"/>
            <a:ext cx="1304011" cy="6463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885411" y="1476907"/>
            <a:ext cx="1110484" cy="646331"/>
          </a:xfrm>
          <a:prstGeom prst="rect">
            <a:avLst/>
          </a:prstGeom>
        </p:spPr>
        <p:txBody>
          <a:bodyPr wrap="square">
            <a:spAutoFit/>
          </a:bodyPr>
          <a:lstStyle/>
          <a:p>
            <a:pPr lvl="0" algn="ctr" fontAlgn="ctr"/>
            <a:r>
              <a:rPr lang="en-US" altLang="zh-CN" sz="1200" dirty="0">
                <a:solidFill>
                  <a:prstClr val="white">
                    <a:lumMod val="50000"/>
                  </a:prstClr>
                </a:solidFill>
                <a:latin typeface="Huawei Sans" panose="020C0503030203020204" pitchFamily="34" charset="0"/>
              </a:rPr>
              <a:t>National backbone network</a:t>
            </a:r>
            <a:endParaRPr lang="en-US" altLang="zh-CN" sz="1200" b="1"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956380" y="2435224"/>
            <a:ext cx="963332" cy="646331"/>
          </a:xfrm>
          <a:prstGeom prst="rect">
            <a:avLst/>
          </a:prstGeom>
        </p:spPr>
        <p:txBody>
          <a:bodyPr wrap="square">
            <a:spAutoFit/>
          </a:bodyPr>
          <a:lstStyle/>
          <a:p>
            <a:pPr lvl="0" algn="ctr" fontAlgn="ctr"/>
            <a:r>
              <a:rPr lang="en-US" altLang="zh-CN" sz="1200" dirty="0">
                <a:solidFill>
                  <a:prstClr val="white">
                    <a:lumMod val="50000"/>
                  </a:prstClr>
                </a:solidFill>
                <a:latin typeface="Huawei Sans" panose="020C0503030203020204" pitchFamily="34" charset="0"/>
              </a:rPr>
              <a:t>Provincial backbone network</a:t>
            </a:r>
            <a:endParaRPr lang="en-US" altLang="zh-CN" sz="1200" b="1"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954332" y="3832753"/>
            <a:ext cx="955855" cy="646331"/>
          </a:xfrm>
          <a:prstGeom prst="rect">
            <a:avLst/>
          </a:prstGeom>
        </p:spPr>
        <p:txBody>
          <a:bodyPr wrap="square">
            <a:spAutoFit/>
          </a:bodyPr>
          <a:lstStyle/>
          <a:p>
            <a:pPr lvl="0" algn="ctr" fontAlgn="ctr"/>
            <a:r>
              <a:rPr lang="en-US" altLang="zh-CN" sz="1200" dirty="0">
                <a:solidFill>
                  <a:prstClr val="white">
                    <a:lumMod val="50000"/>
                  </a:prstClr>
                </a:solidFill>
                <a:latin typeface="Huawei Sans" panose="020C0503030203020204" pitchFamily="34" charset="0"/>
              </a:rPr>
              <a:t>Municipal backbone network</a:t>
            </a:r>
            <a:endParaRPr lang="en-US" altLang="zh-CN" sz="1200" b="1"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a:xfrm>
            <a:off x="868876" y="4898303"/>
            <a:ext cx="1104159" cy="646331"/>
          </a:xfrm>
          <a:prstGeom prst="rect">
            <a:avLst/>
          </a:prstGeom>
        </p:spPr>
        <p:txBody>
          <a:bodyPr wrap="square">
            <a:spAutoFit/>
          </a:bodyPr>
          <a:lstStyle/>
          <a:p>
            <a:pPr lvl="0" algn="ctr" fontAlgn="ctr"/>
            <a:r>
              <a:rPr lang="en-US" altLang="zh-CN" sz="1200" dirty="0">
                <a:solidFill>
                  <a:prstClr val="white">
                    <a:lumMod val="50000"/>
                  </a:prstClr>
                </a:solidFill>
                <a:latin typeface="Huawei Sans" panose="020C0503030203020204" pitchFamily="34" charset="0"/>
              </a:rPr>
              <a:t>County-level backbone network</a:t>
            </a:r>
            <a:endParaRPr lang="en-US" altLang="zh-CN" sz="1200" b="1"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8" name="图片 827" descr="03.png"/>
          <p:cNvPicPr>
            <a:picLocks/>
          </p:cNvPicPr>
          <p:nvPr/>
        </p:nvPicPr>
        <p:blipFill>
          <a:blip r:embed="rId3" cstate="print"/>
          <a:stretch>
            <a:fillRect/>
          </a:stretch>
        </p:blipFill>
        <p:spPr bwMode="gray">
          <a:xfrm>
            <a:off x="709318" y="4312874"/>
            <a:ext cx="388457" cy="317713"/>
          </a:xfrm>
          <a:prstGeom prst="rect">
            <a:avLst/>
          </a:prstGeom>
        </p:spPr>
      </p:pic>
      <p:pic>
        <p:nvPicPr>
          <p:cNvPr id="847" name="图片 846" descr="03.png"/>
          <p:cNvPicPr>
            <a:picLocks/>
          </p:cNvPicPr>
          <p:nvPr/>
        </p:nvPicPr>
        <p:blipFill>
          <a:blip r:embed="rId3" cstate="print"/>
          <a:stretch>
            <a:fillRect/>
          </a:stretch>
        </p:blipFill>
        <p:spPr bwMode="gray">
          <a:xfrm>
            <a:off x="1761793" y="4312874"/>
            <a:ext cx="388457" cy="317713"/>
          </a:xfrm>
          <a:prstGeom prst="rect">
            <a:avLst/>
          </a:prstGeom>
        </p:spPr>
      </p:pic>
      <p:pic>
        <p:nvPicPr>
          <p:cNvPr id="873" name="图片 872" descr="03.png"/>
          <p:cNvPicPr>
            <a:picLocks/>
          </p:cNvPicPr>
          <p:nvPr/>
        </p:nvPicPr>
        <p:blipFill>
          <a:blip r:embed="rId3" cstate="print"/>
          <a:stretch>
            <a:fillRect/>
          </a:stretch>
        </p:blipFill>
        <p:spPr bwMode="gray">
          <a:xfrm>
            <a:off x="709318" y="2985213"/>
            <a:ext cx="388457" cy="317713"/>
          </a:xfrm>
          <a:prstGeom prst="rect">
            <a:avLst/>
          </a:prstGeom>
        </p:spPr>
      </p:pic>
      <p:pic>
        <p:nvPicPr>
          <p:cNvPr id="874" name="图片 873" descr="03.png"/>
          <p:cNvPicPr>
            <a:picLocks/>
          </p:cNvPicPr>
          <p:nvPr/>
        </p:nvPicPr>
        <p:blipFill>
          <a:blip r:embed="rId3" cstate="print"/>
          <a:stretch>
            <a:fillRect/>
          </a:stretch>
        </p:blipFill>
        <p:spPr bwMode="gray">
          <a:xfrm>
            <a:off x="1761793" y="2985213"/>
            <a:ext cx="388457" cy="317713"/>
          </a:xfrm>
          <a:prstGeom prst="rect">
            <a:avLst/>
          </a:prstGeom>
        </p:spPr>
      </p:pic>
      <p:pic>
        <p:nvPicPr>
          <p:cNvPr id="882" name="图片 881" descr="03.png"/>
          <p:cNvPicPr>
            <a:picLocks/>
          </p:cNvPicPr>
          <p:nvPr/>
        </p:nvPicPr>
        <p:blipFill>
          <a:blip r:embed="rId3" cstate="print"/>
          <a:stretch>
            <a:fillRect/>
          </a:stretch>
        </p:blipFill>
        <p:spPr bwMode="gray">
          <a:xfrm>
            <a:off x="709318" y="1994688"/>
            <a:ext cx="388457" cy="317713"/>
          </a:xfrm>
          <a:prstGeom prst="rect">
            <a:avLst/>
          </a:prstGeom>
        </p:spPr>
      </p:pic>
      <p:pic>
        <p:nvPicPr>
          <p:cNvPr id="888" name="图片 887" descr="03.png"/>
          <p:cNvPicPr>
            <a:picLocks/>
          </p:cNvPicPr>
          <p:nvPr/>
        </p:nvPicPr>
        <p:blipFill>
          <a:blip r:embed="rId3" cstate="print"/>
          <a:stretch>
            <a:fillRect/>
          </a:stretch>
        </p:blipFill>
        <p:spPr bwMode="gray">
          <a:xfrm>
            <a:off x="1761793" y="1994688"/>
            <a:ext cx="388457" cy="317713"/>
          </a:xfrm>
          <a:prstGeom prst="rect">
            <a:avLst/>
          </a:prstGeom>
        </p:spPr>
      </p:pic>
    </p:spTree>
    <p:extLst>
      <p:ext uri="{BB962C8B-B14F-4D97-AF65-F5344CB8AC3E}">
        <p14:creationId xmlns:p14="http://schemas.microsoft.com/office/powerpoint/2010/main" val="1469693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Oval 2"/>
          <p:cNvSpPr>
            <a:spLocks noChangeArrowheads="1"/>
          </p:cNvSpPr>
          <p:nvPr/>
        </p:nvSpPr>
        <p:spPr bwMode="gray">
          <a:xfrm>
            <a:off x="5452908" y="3774836"/>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4" name="椭圆 853"/>
          <p:cNvSpPr/>
          <p:nvPr/>
        </p:nvSpPr>
        <p:spPr bwMode="gray">
          <a:xfrm>
            <a:off x="1525904" y="3025485"/>
            <a:ext cx="3994402" cy="550055"/>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742" name="椭圆 741"/>
          <p:cNvSpPr/>
          <p:nvPr/>
        </p:nvSpPr>
        <p:spPr bwMode="gray">
          <a:xfrm>
            <a:off x="1333057" y="3938108"/>
            <a:ext cx="4471437" cy="75348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2" name="标题 1"/>
          <p:cNvSpPr>
            <a:spLocks noGrp="1"/>
          </p:cNvSpPr>
          <p:nvPr>
            <p:ph type="title"/>
          </p:nvPr>
        </p:nvSpPr>
        <p:spPr/>
        <p:txBody>
          <a:bodyPr/>
          <a:lstStyle/>
          <a:p>
            <a:r>
              <a:rPr lang="en-US" smtClean="0"/>
              <a:t>Enterprise WAN Overview</a:t>
            </a:r>
            <a:endParaRPr lang="en-US" dirty="0"/>
          </a:p>
        </p:txBody>
      </p:sp>
      <p:cxnSp>
        <p:nvCxnSpPr>
          <p:cNvPr id="246" name="Straight Connector 166"/>
          <p:cNvCxnSpPr>
            <a:endCxn id="725" idx="0"/>
          </p:cNvCxnSpPr>
          <p:nvPr/>
        </p:nvCxnSpPr>
        <p:spPr bwMode="gray">
          <a:xfrm>
            <a:off x="3589322" y="5075581"/>
            <a:ext cx="0" cy="91937"/>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2" name="文本框 650"/>
          <p:cNvSpPr txBox="1"/>
          <p:nvPr/>
        </p:nvSpPr>
        <p:spPr bwMode="gray">
          <a:xfrm>
            <a:off x="2831622" y="3857353"/>
            <a:ext cx="1520348" cy="204311"/>
          </a:xfrm>
          <a:prstGeom prst="roundRect">
            <a:avLst/>
          </a:prstGeom>
          <a:noFill/>
        </p:spPr>
        <p:txBody>
          <a:bodyPr wrap="square" lIns="0" tIns="0" rIns="0" bIns="0" rtlCol="0" anchor="ctr" anchorCtr="0">
            <a:spAutoFit/>
          </a:bodyPr>
          <a:lstStyle/>
          <a:p>
            <a:pPr algn="ctr" fontAlgn="ctr"/>
            <a:r>
              <a:rPr lang="en-US" sz="1200" b="1" dirty="0" smtClean="0">
                <a:solidFill>
                  <a:srgbClr val="7F7F7F"/>
                </a:solidFill>
                <a:latin typeface="Huawei Sans" panose="020C0503030203020204" pitchFamily="34" charset="0"/>
              </a:rPr>
              <a:t>District/County core</a:t>
            </a:r>
            <a:endParaRPr lang="en-US" altLang="zh-CN" sz="12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1" name="Oval 2"/>
          <p:cNvSpPr>
            <a:spLocks noChangeArrowheads="1"/>
          </p:cNvSpPr>
          <p:nvPr/>
        </p:nvSpPr>
        <p:spPr bwMode="gray">
          <a:xfrm>
            <a:off x="3062603" y="4157919"/>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4" name="直接连接符 543">
            <a:extLst>
              <a:ext uri="{FF2B5EF4-FFF2-40B4-BE49-F238E27FC236}">
                <a16:creationId xmlns:a16="http://schemas.microsoft.com/office/drawing/2014/main" xmlns="" id="{D0B74E45-7A83-4888-87C4-44D046B8F974}"/>
              </a:ext>
            </a:extLst>
          </p:cNvPr>
          <p:cNvCxnSpPr>
            <a:cxnSpLocks/>
            <a:stCxn id="546" idx="0"/>
            <a:endCxn id="521" idx="2"/>
          </p:cNvCxnSpPr>
          <p:nvPr/>
        </p:nvCxnSpPr>
        <p:spPr bwMode="gray">
          <a:xfrm flipH="1" flipV="1">
            <a:off x="3588113" y="4621863"/>
            <a:ext cx="1209" cy="158015"/>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546" name="椭圆 545"/>
          <p:cNvSpPr/>
          <p:nvPr/>
        </p:nvSpPr>
        <p:spPr bwMode="gray">
          <a:xfrm>
            <a:off x="2578276" y="4779878"/>
            <a:ext cx="2022091" cy="326266"/>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rgbClr val="3B3D33"/>
                </a:solidFill>
                <a:latin typeface="Huawei Sans" panose="020C0503030203020204" pitchFamily="34" charset="0"/>
              </a:rPr>
              <a:t>County-level MAN</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4" name="组合 44300"/>
          <p:cNvGrpSpPr>
            <a:grpSpLocks/>
          </p:cNvGrpSpPr>
          <p:nvPr/>
        </p:nvGrpSpPr>
        <p:grpSpPr bwMode="gray">
          <a:xfrm>
            <a:off x="1067071" y="5224474"/>
            <a:ext cx="458833" cy="458833"/>
            <a:chOff x="7623175" y="2165350"/>
            <a:chExt cx="1114425" cy="1116013"/>
          </a:xfrm>
        </p:grpSpPr>
        <p:sp>
          <p:nvSpPr>
            <p:cNvPr id="555" name="Freeform 252"/>
            <p:cNvSpPr>
              <a:spLocks/>
            </p:cNvSpPr>
            <p:nvPr/>
          </p:nvSpPr>
          <p:spPr bwMode="gray">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6" name="组合 44288"/>
            <p:cNvGrpSpPr>
              <a:grpSpLocks/>
            </p:cNvGrpSpPr>
            <p:nvPr/>
          </p:nvGrpSpPr>
          <p:grpSpPr bwMode="gray">
            <a:xfrm>
              <a:off x="7894638" y="2462213"/>
              <a:ext cx="574675" cy="523875"/>
              <a:chOff x="7894638" y="2462213"/>
              <a:chExt cx="574675" cy="523875"/>
            </a:xfrm>
          </p:grpSpPr>
          <p:sp>
            <p:nvSpPr>
              <p:cNvPr id="557" name="Freeform 253"/>
              <p:cNvSpPr>
                <a:spLocks noEditPoints="1"/>
              </p:cNvSpPr>
              <p:nvPr/>
            </p:nvSpPr>
            <p:spPr bwMode="gray">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8" name="Freeform 254"/>
              <p:cNvSpPr>
                <a:spLocks/>
              </p:cNvSpPr>
              <p:nvPr/>
            </p:nvSpPr>
            <p:spPr bwMode="gray">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9" name="Freeform 255"/>
              <p:cNvSpPr>
                <a:spLocks/>
              </p:cNvSpPr>
              <p:nvPr/>
            </p:nvSpPr>
            <p:spPr bwMode="gray">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0" name="Freeform 256"/>
              <p:cNvSpPr>
                <a:spLocks/>
              </p:cNvSpPr>
              <p:nvPr/>
            </p:nvSpPr>
            <p:spPr bwMode="gray">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61" name="文本框 650"/>
          <p:cNvSpPr txBox="1"/>
          <p:nvPr/>
        </p:nvSpPr>
        <p:spPr bwMode="gray">
          <a:xfrm>
            <a:off x="1000125" y="5675653"/>
            <a:ext cx="5235274" cy="265598"/>
          </a:xfrm>
          <a:prstGeom prst="roundRect">
            <a:avLst/>
          </a:prstGeom>
          <a:noFill/>
        </p:spPr>
        <p:txBody>
          <a:bodyPr wrap="square" lIns="0" tIns="0" rIns="0" bIns="0" rtlCol="0" anchor="ctr" anchorCtr="0">
            <a:noAutofit/>
          </a:bodyPr>
          <a:lstStyle/>
          <a:p>
            <a:pPr algn="ctr" fontAlgn="ctr"/>
            <a:r>
              <a:rPr lang="en-US" sz="1200" b="1" dirty="0" smtClean="0">
                <a:solidFill>
                  <a:srgbClr val="C7000B"/>
                </a:solidFill>
                <a:latin typeface="Huawei Sans" panose="020C0503030203020204" pitchFamily="34" charset="0"/>
              </a:rPr>
              <a:t>Government, finance, electric power, railway, civil aviation, and so 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8" name="组合 44295"/>
          <p:cNvGrpSpPr>
            <a:grpSpLocks/>
          </p:cNvGrpSpPr>
          <p:nvPr/>
        </p:nvGrpSpPr>
        <p:grpSpPr bwMode="gray">
          <a:xfrm>
            <a:off x="3359905" y="5224474"/>
            <a:ext cx="458833" cy="458833"/>
            <a:chOff x="1631950" y="2165351"/>
            <a:chExt cx="1116013" cy="1116013"/>
          </a:xfrm>
        </p:grpSpPr>
        <p:sp>
          <p:nvSpPr>
            <p:cNvPr id="569" name="Freeform 138"/>
            <p:cNvSpPr>
              <a:spLocks/>
            </p:cNvSpPr>
            <p:nvPr/>
          </p:nvSpPr>
          <p:spPr bwMode="gray">
            <a:xfrm>
              <a:off x="1631950" y="2165351"/>
              <a:ext cx="1116013"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0" name="组合 44283"/>
            <p:cNvGrpSpPr>
              <a:grpSpLocks/>
            </p:cNvGrpSpPr>
            <p:nvPr/>
          </p:nvGrpSpPr>
          <p:grpSpPr bwMode="gray">
            <a:xfrm>
              <a:off x="1874838" y="2401888"/>
              <a:ext cx="631825" cy="644526"/>
              <a:chOff x="1874838" y="2401888"/>
              <a:chExt cx="631825" cy="644526"/>
            </a:xfrm>
          </p:grpSpPr>
          <p:sp>
            <p:nvSpPr>
              <p:cNvPr id="571" name="Freeform 139"/>
              <p:cNvSpPr>
                <a:spLocks/>
              </p:cNvSpPr>
              <p:nvPr/>
            </p:nvSpPr>
            <p:spPr bwMode="gray">
              <a:xfrm>
                <a:off x="2092325" y="2486026"/>
                <a:ext cx="28575" cy="107950"/>
              </a:xfrm>
              <a:custGeom>
                <a:avLst/>
                <a:gdLst>
                  <a:gd name="T0" fmla="*/ 2147483647 w 67"/>
                  <a:gd name="T1" fmla="*/ 2147483647 h 256"/>
                  <a:gd name="T2" fmla="*/ 2147483647 w 67"/>
                  <a:gd name="T3" fmla="*/ 2147483647 h 256"/>
                  <a:gd name="T4" fmla="*/ 0 w 67"/>
                  <a:gd name="T5" fmla="*/ 2147483647 h 256"/>
                  <a:gd name="T6" fmla="*/ 0 w 67"/>
                  <a:gd name="T7" fmla="*/ 2147483647 h 256"/>
                  <a:gd name="T8" fmla="*/ 2147483647 w 67"/>
                  <a:gd name="T9" fmla="*/ 0 h 256"/>
                  <a:gd name="T10" fmla="*/ 2147483647 w 67"/>
                  <a:gd name="T11" fmla="*/ 2147483647 h 256"/>
                  <a:gd name="T12" fmla="*/ 2147483647 w 67"/>
                  <a:gd name="T13" fmla="*/ 2147483647 h 256"/>
                  <a:gd name="T14" fmla="*/ 2147483647 w 67"/>
                  <a:gd name="T15" fmla="*/ 2147483647 h 2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Freeform 140"/>
              <p:cNvSpPr>
                <a:spLocks/>
              </p:cNvSpPr>
              <p:nvPr/>
            </p:nvSpPr>
            <p:spPr bwMode="gray">
              <a:xfrm>
                <a:off x="1981200" y="2662238"/>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Freeform 141"/>
              <p:cNvSpPr>
                <a:spLocks/>
              </p:cNvSpPr>
              <p:nvPr/>
            </p:nvSpPr>
            <p:spPr bwMode="gray">
              <a:xfrm>
                <a:off x="2036763" y="2662238"/>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Freeform 142"/>
              <p:cNvSpPr>
                <a:spLocks/>
              </p:cNvSpPr>
              <p:nvPr/>
            </p:nvSpPr>
            <p:spPr bwMode="gray">
              <a:xfrm>
                <a:off x="2090738" y="266223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5" name="Freeform 143"/>
              <p:cNvSpPr>
                <a:spLocks/>
              </p:cNvSpPr>
              <p:nvPr/>
            </p:nvSpPr>
            <p:spPr bwMode="gray">
              <a:xfrm>
                <a:off x="1981200" y="2717801"/>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6" name="Freeform 144"/>
              <p:cNvSpPr>
                <a:spLocks/>
              </p:cNvSpPr>
              <p:nvPr/>
            </p:nvSpPr>
            <p:spPr bwMode="gray">
              <a:xfrm>
                <a:off x="2036763" y="2717801"/>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7" name="Freeform 145"/>
              <p:cNvSpPr>
                <a:spLocks/>
              </p:cNvSpPr>
              <p:nvPr/>
            </p:nvSpPr>
            <p:spPr bwMode="gray">
              <a:xfrm>
                <a:off x="2090738" y="271780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8" name="Freeform 146"/>
              <p:cNvSpPr>
                <a:spLocks/>
              </p:cNvSpPr>
              <p:nvPr/>
            </p:nvSpPr>
            <p:spPr bwMode="gray">
              <a:xfrm>
                <a:off x="1981200" y="2773363"/>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9" name="Freeform 147"/>
              <p:cNvSpPr>
                <a:spLocks/>
              </p:cNvSpPr>
              <p:nvPr/>
            </p:nvSpPr>
            <p:spPr bwMode="gray">
              <a:xfrm>
                <a:off x="2036763" y="2773363"/>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0" name="Freeform 148"/>
              <p:cNvSpPr>
                <a:spLocks/>
              </p:cNvSpPr>
              <p:nvPr/>
            </p:nvSpPr>
            <p:spPr bwMode="gray">
              <a:xfrm>
                <a:off x="2090738" y="277336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1" name="Freeform 149"/>
              <p:cNvSpPr>
                <a:spLocks/>
              </p:cNvSpPr>
              <p:nvPr/>
            </p:nvSpPr>
            <p:spPr bwMode="gray">
              <a:xfrm>
                <a:off x="1981200" y="28289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2" name="Freeform 150"/>
              <p:cNvSpPr>
                <a:spLocks/>
              </p:cNvSpPr>
              <p:nvPr/>
            </p:nvSpPr>
            <p:spPr bwMode="gray">
              <a:xfrm>
                <a:off x="2036763" y="2828926"/>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3" name="Freeform 151"/>
              <p:cNvSpPr>
                <a:spLocks/>
              </p:cNvSpPr>
              <p:nvPr/>
            </p:nvSpPr>
            <p:spPr bwMode="gray">
              <a:xfrm>
                <a:off x="2090738" y="28289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4" name="Freeform 152"/>
              <p:cNvSpPr>
                <a:spLocks/>
              </p:cNvSpPr>
              <p:nvPr/>
            </p:nvSpPr>
            <p:spPr bwMode="gray">
              <a:xfrm>
                <a:off x="2259013"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5" name="Freeform 153"/>
              <p:cNvSpPr>
                <a:spLocks/>
              </p:cNvSpPr>
              <p:nvPr/>
            </p:nvSpPr>
            <p:spPr bwMode="gray">
              <a:xfrm>
                <a:off x="2314575"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Freeform 154"/>
              <p:cNvSpPr>
                <a:spLocks/>
              </p:cNvSpPr>
              <p:nvPr/>
            </p:nvSpPr>
            <p:spPr bwMode="gray">
              <a:xfrm>
                <a:off x="2370138"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7" name="Freeform 155"/>
              <p:cNvSpPr>
                <a:spLocks/>
              </p:cNvSpPr>
              <p:nvPr/>
            </p:nvSpPr>
            <p:spPr bwMode="gray">
              <a:xfrm>
                <a:off x="2259013"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8" name="Freeform 156"/>
              <p:cNvSpPr>
                <a:spLocks/>
              </p:cNvSpPr>
              <p:nvPr/>
            </p:nvSpPr>
            <p:spPr bwMode="gray">
              <a:xfrm>
                <a:off x="2314575"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9" name="Freeform 157"/>
              <p:cNvSpPr>
                <a:spLocks/>
              </p:cNvSpPr>
              <p:nvPr/>
            </p:nvSpPr>
            <p:spPr bwMode="gray">
              <a:xfrm>
                <a:off x="2370138"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0" name="Freeform 158"/>
              <p:cNvSpPr>
                <a:spLocks/>
              </p:cNvSpPr>
              <p:nvPr/>
            </p:nvSpPr>
            <p:spPr bwMode="gray">
              <a:xfrm>
                <a:off x="2259013"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1" name="Freeform 159"/>
              <p:cNvSpPr>
                <a:spLocks/>
              </p:cNvSpPr>
              <p:nvPr/>
            </p:nvSpPr>
            <p:spPr bwMode="gray">
              <a:xfrm>
                <a:off x="2314575"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2" name="Freeform 160"/>
              <p:cNvSpPr>
                <a:spLocks/>
              </p:cNvSpPr>
              <p:nvPr/>
            </p:nvSpPr>
            <p:spPr bwMode="gray">
              <a:xfrm>
                <a:off x="2370138"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3" name="Freeform 161"/>
              <p:cNvSpPr>
                <a:spLocks/>
              </p:cNvSpPr>
              <p:nvPr/>
            </p:nvSpPr>
            <p:spPr bwMode="gray">
              <a:xfrm>
                <a:off x="2259013"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4" name="Freeform 162"/>
              <p:cNvSpPr>
                <a:spLocks/>
              </p:cNvSpPr>
              <p:nvPr/>
            </p:nvSpPr>
            <p:spPr bwMode="gray">
              <a:xfrm>
                <a:off x="2314575"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5" name="Freeform 163"/>
              <p:cNvSpPr>
                <a:spLocks/>
              </p:cNvSpPr>
              <p:nvPr/>
            </p:nvSpPr>
            <p:spPr bwMode="gray">
              <a:xfrm>
                <a:off x="2370138"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Freeform 164"/>
              <p:cNvSpPr>
                <a:spLocks/>
              </p:cNvSpPr>
              <p:nvPr/>
            </p:nvSpPr>
            <p:spPr bwMode="gray">
              <a:xfrm>
                <a:off x="2259013"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7" name="Freeform 165"/>
              <p:cNvSpPr>
                <a:spLocks/>
              </p:cNvSpPr>
              <p:nvPr/>
            </p:nvSpPr>
            <p:spPr bwMode="gray">
              <a:xfrm>
                <a:off x="2314575"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8" name="Freeform 166"/>
              <p:cNvSpPr>
                <a:spLocks/>
              </p:cNvSpPr>
              <p:nvPr/>
            </p:nvSpPr>
            <p:spPr bwMode="gray">
              <a:xfrm>
                <a:off x="2370138"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9" name="Freeform 167"/>
              <p:cNvSpPr>
                <a:spLocks/>
              </p:cNvSpPr>
              <p:nvPr/>
            </p:nvSpPr>
            <p:spPr bwMode="gray">
              <a:xfrm>
                <a:off x="2259013"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0" name="Freeform 168"/>
              <p:cNvSpPr>
                <a:spLocks/>
              </p:cNvSpPr>
              <p:nvPr/>
            </p:nvSpPr>
            <p:spPr bwMode="gray">
              <a:xfrm>
                <a:off x="2314575"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1" name="Freeform 169"/>
              <p:cNvSpPr>
                <a:spLocks/>
              </p:cNvSpPr>
              <p:nvPr/>
            </p:nvSpPr>
            <p:spPr bwMode="gray">
              <a:xfrm>
                <a:off x="2370138"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2" name="Freeform 170"/>
              <p:cNvSpPr>
                <a:spLocks/>
              </p:cNvSpPr>
              <p:nvPr/>
            </p:nvSpPr>
            <p:spPr bwMode="gray">
              <a:xfrm>
                <a:off x="2259013"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3" name="Freeform 171"/>
              <p:cNvSpPr>
                <a:spLocks/>
              </p:cNvSpPr>
              <p:nvPr/>
            </p:nvSpPr>
            <p:spPr bwMode="gray">
              <a:xfrm>
                <a:off x="2314575"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4" name="Freeform 172"/>
              <p:cNvSpPr>
                <a:spLocks/>
              </p:cNvSpPr>
              <p:nvPr/>
            </p:nvSpPr>
            <p:spPr bwMode="gray">
              <a:xfrm>
                <a:off x="2370138"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5" name="Freeform 173"/>
              <p:cNvSpPr>
                <a:spLocks/>
              </p:cNvSpPr>
              <p:nvPr/>
            </p:nvSpPr>
            <p:spPr bwMode="gray">
              <a:xfrm>
                <a:off x="2259013"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6" name="Freeform 174"/>
              <p:cNvSpPr>
                <a:spLocks/>
              </p:cNvSpPr>
              <p:nvPr/>
            </p:nvSpPr>
            <p:spPr bwMode="gray">
              <a:xfrm>
                <a:off x="2314575"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7" name="Freeform 175"/>
              <p:cNvSpPr>
                <a:spLocks/>
              </p:cNvSpPr>
              <p:nvPr/>
            </p:nvSpPr>
            <p:spPr bwMode="gray">
              <a:xfrm>
                <a:off x="2370138"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8" name="Freeform 176"/>
              <p:cNvSpPr>
                <a:spLocks/>
              </p:cNvSpPr>
              <p:nvPr/>
            </p:nvSpPr>
            <p:spPr bwMode="gray">
              <a:xfrm>
                <a:off x="1874838" y="2401888"/>
                <a:ext cx="631825" cy="628650"/>
              </a:xfrm>
              <a:custGeom>
                <a:avLst/>
                <a:gdLst>
                  <a:gd name="T0" fmla="*/ 2147483647 w 1505"/>
                  <a:gd name="T1" fmla="*/ 2147483647 h 1499"/>
                  <a:gd name="T2" fmla="*/ 2147483647 w 1505"/>
                  <a:gd name="T3" fmla="*/ 2147483647 h 1499"/>
                  <a:gd name="T4" fmla="*/ 2147483647 w 1505"/>
                  <a:gd name="T5" fmla="*/ 2147483647 h 1499"/>
                  <a:gd name="T6" fmla="*/ 2147483647 w 1505"/>
                  <a:gd name="T7" fmla="*/ 2147483647 h 1499"/>
                  <a:gd name="T8" fmla="*/ 2147483647 w 1505"/>
                  <a:gd name="T9" fmla="*/ 2147483647 h 1499"/>
                  <a:gd name="T10" fmla="*/ 2147483647 w 1505"/>
                  <a:gd name="T11" fmla="*/ 2147483647 h 1499"/>
                  <a:gd name="T12" fmla="*/ 2147483647 w 1505"/>
                  <a:gd name="T13" fmla="*/ 2147483647 h 1499"/>
                  <a:gd name="T14" fmla="*/ 2147483647 w 1505"/>
                  <a:gd name="T15" fmla="*/ 2147483647 h 1499"/>
                  <a:gd name="T16" fmla="*/ 2147483647 w 1505"/>
                  <a:gd name="T17" fmla="*/ 2147483647 h 1499"/>
                  <a:gd name="T18" fmla="*/ 2147483647 w 1505"/>
                  <a:gd name="T19" fmla="*/ 2147483647 h 1499"/>
                  <a:gd name="T20" fmla="*/ 2147483647 w 1505"/>
                  <a:gd name="T21" fmla="*/ 2147483647 h 1499"/>
                  <a:gd name="T22" fmla="*/ 2147483647 w 1505"/>
                  <a:gd name="T23" fmla="*/ 2147483647 h 1499"/>
                  <a:gd name="T24" fmla="*/ 2147483647 w 1505"/>
                  <a:gd name="T25" fmla="*/ 2147483647 h 1499"/>
                  <a:gd name="T26" fmla="*/ 2147483647 w 1505"/>
                  <a:gd name="T27" fmla="*/ 2147483647 h 1499"/>
                  <a:gd name="T28" fmla="*/ 2147483647 w 1505"/>
                  <a:gd name="T29" fmla="*/ 2147483647 h 1499"/>
                  <a:gd name="T30" fmla="*/ 2147483647 w 1505"/>
                  <a:gd name="T31" fmla="*/ 2147483647 h 1499"/>
                  <a:gd name="T32" fmla="*/ 2147483647 w 1505"/>
                  <a:gd name="T33" fmla="*/ 2147483647 h 1499"/>
                  <a:gd name="T34" fmla="*/ 2147483647 w 1505"/>
                  <a:gd name="T35" fmla="*/ 2147483647 h 1499"/>
                  <a:gd name="T36" fmla="*/ 2147483647 w 1505"/>
                  <a:gd name="T37" fmla="*/ 2147483647 h 1499"/>
                  <a:gd name="T38" fmla="*/ 2147483647 w 1505"/>
                  <a:gd name="T39" fmla="*/ 2147483647 h 1499"/>
                  <a:gd name="T40" fmla="*/ 2147483647 w 1505"/>
                  <a:gd name="T41" fmla="*/ 2147483647 h 1499"/>
                  <a:gd name="T42" fmla="*/ 2147483647 w 1505"/>
                  <a:gd name="T43" fmla="*/ 2147483647 h 1499"/>
                  <a:gd name="T44" fmla="*/ 2147483647 w 1505"/>
                  <a:gd name="T45" fmla="*/ 2147483647 h 1499"/>
                  <a:gd name="T46" fmla="*/ 2147483647 w 1505"/>
                  <a:gd name="T47" fmla="*/ 2147483647 h 1499"/>
                  <a:gd name="T48" fmla="*/ 0 w 1505"/>
                  <a:gd name="T49" fmla="*/ 2147483647 h 1499"/>
                  <a:gd name="T50" fmla="*/ 0 w 1505"/>
                  <a:gd name="T51" fmla="*/ 2147483647 h 1499"/>
                  <a:gd name="T52" fmla="*/ 2147483647 w 1505"/>
                  <a:gd name="T53" fmla="*/ 2147483647 h 1499"/>
                  <a:gd name="T54" fmla="*/ 2147483647 w 1505"/>
                  <a:gd name="T55" fmla="*/ 2147483647 h 1499"/>
                  <a:gd name="T56" fmla="*/ 2147483647 w 1505"/>
                  <a:gd name="T57" fmla="*/ 2147483647 h 1499"/>
                  <a:gd name="T58" fmla="*/ 2147483647 w 1505"/>
                  <a:gd name="T59" fmla="*/ 2147483647 h 1499"/>
                  <a:gd name="T60" fmla="*/ 2147483647 w 1505"/>
                  <a:gd name="T61" fmla="*/ 2147483647 h 1499"/>
                  <a:gd name="T62" fmla="*/ 2147483647 w 1505"/>
                  <a:gd name="T63" fmla="*/ 2147483647 h 1499"/>
                  <a:gd name="T64" fmla="*/ 2147483647 w 1505"/>
                  <a:gd name="T65" fmla="*/ 2147483647 h 1499"/>
                  <a:gd name="T66" fmla="*/ 2147483647 w 1505"/>
                  <a:gd name="T67" fmla="*/ 2147483647 h 1499"/>
                  <a:gd name="T68" fmla="*/ 2147483647 w 1505"/>
                  <a:gd name="T69" fmla="*/ 0 h 1499"/>
                  <a:gd name="T70" fmla="*/ 2147483647 w 1505"/>
                  <a:gd name="T71" fmla="*/ 0 h 1499"/>
                  <a:gd name="T72" fmla="*/ 2147483647 w 1505"/>
                  <a:gd name="T73" fmla="*/ 2147483647 h 1499"/>
                  <a:gd name="T74" fmla="*/ 2147483647 w 1505"/>
                  <a:gd name="T75" fmla="*/ 2147483647 h 1499"/>
                  <a:gd name="T76" fmla="*/ 2147483647 w 1505"/>
                  <a:gd name="T77" fmla="*/ 2147483647 h 1499"/>
                  <a:gd name="T78" fmla="*/ 2147483647 w 1505"/>
                  <a:gd name="T79" fmla="*/ 2147483647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9"/>
                    </a:lnTo>
                    <a:cubicBezTo>
                      <a:pt x="644" y="480"/>
                      <a:pt x="621" y="457"/>
                      <a:pt x="593" y="457"/>
                    </a:cubicBezTo>
                    <a:lnTo>
                      <a:pt x="263" y="457"/>
                    </a:lnTo>
                    <a:cubicBezTo>
                      <a:pt x="234" y="457"/>
                      <a:pt x="211" y="480"/>
                      <a:pt x="211" y="509"/>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4"/>
                    </a:lnTo>
                    <a:lnTo>
                      <a:pt x="145" y="1274"/>
                    </a:lnTo>
                    <a:lnTo>
                      <a:pt x="145" y="509"/>
                    </a:lnTo>
                    <a:cubicBezTo>
                      <a:pt x="145" y="444"/>
                      <a:pt x="198" y="391"/>
                      <a:pt x="263" y="391"/>
                    </a:cubicBezTo>
                    <a:lnTo>
                      <a:pt x="593" y="391"/>
                    </a:lnTo>
                    <a:cubicBezTo>
                      <a:pt x="658" y="391"/>
                      <a:pt x="711" y="444"/>
                      <a:pt x="711" y="509"/>
                    </a:cubicBezTo>
                    <a:lnTo>
                      <a:pt x="711" y="1274"/>
                    </a:lnTo>
                    <a:lnTo>
                      <a:pt x="809" y="1274"/>
                    </a:lnTo>
                    <a:lnTo>
                      <a:pt x="809" y="118"/>
                    </a:lnTo>
                    <a:cubicBezTo>
                      <a:pt x="809" y="53"/>
                      <a:pt x="862" y="0"/>
                      <a:pt x="927" y="0"/>
                    </a:cubicBezTo>
                    <a:lnTo>
                      <a:pt x="1258" y="0"/>
                    </a:lnTo>
                    <a:cubicBezTo>
                      <a:pt x="1323" y="0"/>
                      <a:pt x="1376" y="53"/>
                      <a:pt x="1376" y="118"/>
                    </a:cubicBezTo>
                    <a:lnTo>
                      <a:pt x="1376" y="1274"/>
                    </a:lnTo>
                    <a:lnTo>
                      <a:pt x="1505" y="1274"/>
                    </a:lnTo>
                    <a:lnTo>
                      <a:pt x="1505" y="149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9" name="Freeform 177"/>
              <p:cNvSpPr>
                <a:spLocks/>
              </p:cNvSpPr>
              <p:nvPr/>
            </p:nvSpPr>
            <p:spPr bwMode="gray">
              <a:xfrm>
                <a:off x="2257425" y="2987676"/>
                <a:ext cx="58738" cy="58738"/>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0" name="Freeform 178"/>
              <p:cNvSpPr>
                <a:spLocks/>
              </p:cNvSpPr>
              <p:nvPr/>
            </p:nvSpPr>
            <p:spPr bwMode="gray">
              <a:xfrm>
                <a:off x="2354263" y="2987676"/>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11" name="组合 44296"/>
          <p:cNvGrpSpPr>
            <a:grpSpLocks/>
          </p:cNvGrpSpPr>
          <p:nvPr/>
        </p:nvGrpSpPr>
        <p:grpSpPr bwMode="gray">
          <a:xfrm>
            <a:off x="4124183" y="5224474"/>
            <a:ext cx="458833" cy="458833"/>
            <a:chOff x="2830513" y="2165351"/>
            <a:chExt cx="1116013" cy="1116013"/>
          </a:xfrm>
        </p:grpSpPr>
        <p:sp>
          <p:nvSpPr>
            <p:cNvPr id="612" name="Freeform 195"/>
            <p:cNvSpPr>
              <a:spLocks/>
            </p:cNvSpPr>
            <p:nvPr/>
          </p:nvSpPr>
          <p:spPr bwMode="gray">
            <a:xfrm>
              <a:off x="2830513"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3" name="组合 44284"/>
            <p:cNvGrpSpPr>
              <a:grpSpLocks/>
            </p:cNvGrpSpPr>
            <p:nvPr/>
          </p:nvGrpSpPr>
          <p:grpSpPr bwMode="gray">
            <a:xfrm>
              <a:off x="2974975" y="2452688"/>
              <a:ext cx="827088" cy="541338"/>
              <a:chOff x="2974975" y="2452688"/>
              <a:chExt cx="827088" cy="541338"/>
            </a:xfrm>
          </p:grpSpPr>
          <p:sp>
            <p:nvSpPr>
              <p:cNvPr id="614"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5"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6"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7"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8"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9"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0"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1"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2"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3"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4"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5"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6"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28" name="Freeform 209"/>
          <p:cNvSpPr>
            <a:spLocks/>
          </p:cNvSpPr>
          <p:nvPr/>
        </p:nvSpPr>
        <p:spPr bwMode="gray">
          <a:xfrm>
            <a:off x="1831349" y="5224474"/>
            <a:ext cx="458833" cy="45883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30" y="2659"/>
                </a:cubicBezTo>
                <a:cubicBezTo>
                  <a:pt x="595" y="2659"/>
                  <a:pt x="0" y="2064"/>
                  <a:pt x="0" y="1330"/>
                </a:cubicBezTo>
                <a:cubicBezTo>
                  <a:pt x="0" y="596"/>
                  <a:pt x="595" y="0"/>
                  <a:pt x="1330"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9" name="组合 44286"/>
          <p:cNvGrpSpPr>
            <a:grpSpLocks/>
          </p:cNvGrpSpPr>
          <p:nvPr/>
        </p:nvGrpSpPr>
        <p:grpSpPr bwMode="gray">
          <a:xfrm>
            <a:off x="1930556" y="5343261"/>
            <a:ext cx="260419" cy="221911"/>
            <a:chOff x="5467350" y="2454276"/>
            <a:chExt cx="633413" cy="539750"/>
          </a:xfrm>
        </p:grpSpPr>
        <p:sp>
          <p:nvSpPr>
            <p:cNvPr id="630" name="Freeform 210"/>
            <p:cNvSpPr>
              <a:spLocks/>
            </p:cNvSpPr>
            <p:nvPr/>
          </p:nvSpPr>
          <p:spPr bwMode="gray">
            <a:xfrm>
              <a:off x="5807075" y="2454276"/>
              <a:ext cx="293688" cy="523875"/>
            </a:xfrm>
            <a:custGeom>
              <a:avLst/>
              <a:gdLst>
                <a:gd name="T0" fmla="*/ 2147483647 w 698"/>
                <a:gd name="T1" fmla="*/ 2147483647 h 1249"/>
                <a:gd name="T2" fmla="*/ 2147483647 w 698"/>
                <a:gd name="T3" fmla="*/ 2147483647 h 1249"/>
                <a:gd name="T4" fmla="*/ 2147483647 w 698"/>
                <a:gd name="T5" fmla="*/ 2147483647 h 1249"/>
                <a:gd name="T6" fmla="*/ 2147483647 w 698"/>
                <a:gd name="T7" fmla="*/ 2147483647 h 1249"/>
                <a:gd name="T8" fmla="*/ 2147483647 w 698"/>
                <a:gd name="T9" fmla="*/ 2147483647 h 1249"/>
                <a:gd name="T10" fmla="*/ 2147483647 w 698"/>
                <a:gd name="T11" fmla="*/ 2147483647 h 1249"/>
                <a:gd name="T12" fmla="*/ 2147483647 w 698"/>
                <a:gd name="T13" fmla="*/ 2147483647 h 1249"/>
                <a:gd name="T14" fmla="*/ 2147483647 w 698"/>
                <a:gd name="T15" fmla="*/ 2147483647 h 1249"/>
                <a:gd name="T16" fmla="*/ 2147483647 w 698"/>
                <a:gd name="T17" fmla="*/ 2147483647 h 1249"/>
                <a:gd name="T18" fmla="*/ 2147483647 w 698"/>
                <a:gd name="T19" fmla="*/ 2147483647 h 1249"/>
                <a:gd name="T20" fmla="*/ 2147483647 w 698"/>
                <a:gd name="T21" fmla="*/ 2147483647 h 1249"/>
                <a:gd name="T22" fmla="*/ 2147483647 w 698"/>
                <a:gd name="T23" fmla="*/ 2147483647 h 1249"/>
                <a:gd name="T24" fmla="*/ 2147483647 w 698"/>
                <a:gd name="T25" fmla="*/ 2147483647 h 1249"/>
                <a:gd name="T26" fmla="*/ 0 w 698"/>
                <a:gd name="T27" fmla="*/ 2147483647 h 1249"/>
                <a:gd name="T28" fmla="*/ 0 w 698"/>
                <a:gd name="T29" fmla="*/ 2147483647 h 1249"/>
                <a:gd name="T30" fmla="*/ 2147483647 w 698"/>
                <a:gd name="T31" fmla="*/ 0 h 1249"/>
                <a:gd name="T32" fmla="*/ 2147483647 w 698"/>
                <a:gd name="T33" fmla="*/ 0 h 1249"/>
                <a:gd name="T34" fmla="*/ 2147483647 w 698"/>
                <a:gd name="T35" fmla="*/ 2147483647 h 1249"/>
                <a:gd name="T36" fmla="*/ 2147483647 w 698"/>
                <a:gd name="T37" fmla="*/ 2147483647 h 1249"/>
                <a:gd name="T38" fmla="*/ 2147483647 w 698"/>
                <a:gd name="T39" fmla="*/ 2147483647 h 12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8" h="1249">
                  <a:moveTo>
                    <a:pt x="665" y="1249"/>
                  </a:moveTo>
                  <a:lnTo>
                    <a:pt x="665" y="1249"/>
                  </a:lnTo>
                  <a:lnTo>
                    <a:pt x="451" y="1249"/>
                  </a:lnTo>
                  <a:cubicBezTo>
                    <a:pt x="432" y="1249"/>
                    <a:pt x="417" y="1234"/>
                    <a:pt x="417" y="1215"/>
                  </a:cubicBezTo>
                  <a:cubicBezTo>
                    <a:pt x="417" y="1197"/>
                    <a:pt x="432" y="1182"/>
                    <a:pt x="451" y="1182"/>
                  </a:cubicBezTo>
                  <a:lnTo>
                    <a:pt x="631" y="1182"/>
                  </a:lnTo>
                  <a:lnTo>
                    <a:pt x="631" y="67"/>
                  </a:lnTo>
                  <a:lnTo>
                    <a:pt x="66" y="67"/>
                  </a:lnTo>
                  <a:lnTo>
                    <a:pt x="66" y="1182"/>
                  </a:lnTo>
                  <a:lnTo>
                    <a:pt x="247" y="1182"/>
                  </a:lnTo>
                  <a:cubicBezTo>
                    <a:pt x="266" y="1182"/>
                    <a:pt x="281" y="1197"/>
                    <a:pt x="281" y="1215"/>
                  </a:cubicBezTo>
                  <a:cubicBezTo>
                    <a:pt x="281" y="1234"/>
                    <a:pt x="266" y="1249"/>
                    <a:pt x="247" y="1249"/>
                  </a:cubicBezTo>
                  <a:lnTo>
                    <a:pt x="33" y="1249"/>
                  </a:lnTo>
                  <a:cubicBezTo>
                    <a:pt x="15" y="1249"/>
                    <a:pt x="0" y="1234"/>
                    <a:pt x="0" y="1215"/>
                  </a:cubicBezTo>
                  <a:lnTo>
                    <a:pt x="0" y="34"/>
                  </a:lnTo>
                  <a:cubicBezTo>
                    <a:pt x="0" y="15"/>
                    <a:pt x="15" y="0"/>
                    <a:pt x="33" y="0"/>
                  </a:cubicBezTo>
                  <a:lnTo>
                    <a:pt x="665" y="0"/>
                  </a:lnTo>
                  <a:cubicBezTo>
                    <a:pt x="683" y="0"/>
                    <a:pt x="698" y="15"/>
                    <a:pt x="698" y="34"/>
                  </a:cubicBezTo>
                  <a:lnTo>
                    <a:pt x="698" y="1215"/>
                  </a:lnTo>
                  <a:cubicBezTo>
                    <a:pt x="698" y="1234"/>
                    <a:pt x="683" y="1249"/>
                    <a:pt x="665" y="12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1" name="Freeform 211"/>
            <p:cNvSpPr>
              <a:spLocks/>
            </p:cNvSpPr>
            <p:nvPr/>
          </p:nvSpPr>
          <p:spPr bwMode="gray">
            <a:xfrm>
              <a:off x="5467350" y="2495551"/>
              <a:ext cx="368300" cy="482600"/>
            </a:xfrm>
            <a:custGeom>
              <a:avLst/>
              <a:gdLst>
                <a:gd name="T0" fmla="*/ 2147483647 w 875"/>
                <a:gd name="T1" fmla="*/ 2147483647 h 1149"/>
                <a:gd name="T2" fmla="*/ 2147483647 w 875"/>
                <a:gd name="T3" fmla="*/ 2147483647 h 1149"/>
                <a:gd name="T4" fmla="*/ 2147483647 w 875"/>
                <a:gd name="T5" fmla="*/ 2147483647 h 1149"/>
                <a:gd name="T6" fmla="*/ 2147483647 w 875"/>
                <a:gd name="T7" fmla="*/ 2147483647 h 1149"/>
                <a:gd name="T8" fmla="*/ 2147483647 w 875"/>
                <a:gd name="T9" fmla="*/ 2147483647 h 1149"/>
                <a:gd name="T10" fmla="*/ 2147483647 w 875"/>
                <a:gd name="T11" fmla="*/ 2147483647 h 1149"/>
                <a:gd name="T12" fmla="*/ 2147483647 w 875"/>
                <a:gd name="T13" fmla="*/ 2147483647 h 1149"/>
                <a:gd name="T14" fmla="*/ 2147483647 w 875"/>
                <a:gd name="T15" fmla="*/ 2147483647 h 1149"/>
                <a:gd name="T16" fmla="*/ 2147483647 w 875"/>
                <a:gd name="T17" fmla="*/ 2147483647 h 1149"/>
                <a:gd name="T18" fmla="*/ 2147483647 w 875"/>
                <a:gd name="T19" fmla="*/ 2147483647 h 1149"/>
                <a:gd name="T20" fmla="*/ 2147483647 w 875"/>
                <a:gd name="T21" fmla="*/ 2147483647 h 1149"/>
                <a:gd name="T22" fmla="*/ 2147483647 w 875"/>
                <a:gd name="T23" fmla="*/ 2147483647 h 1149"/>
                <a:gd name="T24" fmla="*/ 2147483647 w 875"/>
                <a:gd name="T25" fmla="*/ 2147483647 h 1149"/>
                <a:gd name="T26" fmla="*/ 2147483647 w 875"/>
                <a:gd name="T27" fmla="*/ 2147483647 h 1149"/>
                <a:gd name="T28" fmla="*/ 2147483647 w 875"/>
                <a:gd name="T29" fmla="*/ 2147483647 h 1149"/>
                <a:gd name="T30" fmla="*/ 2147483647 w 875"/>
                <a:gd name="T31" fmla="*/ 2147483647 h 1149"/>
                <a:gd name="T32" fmla="*/ 2147483647 w 875"/>
                <a:gd name="T33" fmla="*/ 2147483647 h 1149"/>
                <a:gd name="T34" fmla="*/ 2147483647 w 875"/>
                <a:gd name="T35" fmla="*/ 2147483647 h 1149"/>
                <a:gd name="T36" fmla="*/ 2147483647 w 875"/>
                <a:gd name="T37" fmla="*/ 2147483647 h 1149"/>
                <a:gd name="T38" fmla="*/ 2147483647 w 875"/>
                <a:gd name="T39" fmla="*/ 2147483647 h 1149"/>
                <a:gd name="T40" fmla="*/ 2147483647 w 875"/>
                <a:gd name="T41" fmla="*/ 2147483647 h 1149"/>
                <a:gd name="T42" fmla="*/ 2147483647 w 875"/>
                <a:gd name="T43" fmla="*/ 2147483647 h 1149"/>
                <a:gd name="T44" fmla="*/ 2147483647 w 875"/>
                <a:gd name="T45" fmla="*/ 2147483647 h 1149"/>
                <a:gd name="T46" fmla="*/ 2147483647 w 875"/>
                <a:gd name="T47" fmla="*/ 2147483647 h 1149"/>
                <a:gd name="T48" fmla="*/ 2147483647 w 875"/>
                <a:gd name="T49" fmla="*/ 2147483647 h 1149"/>
                <a:gd name="T50" fmla="*/ 2147483647 w 875"/>
                <a:gd name="T51" fmla="*/ 2147483647 h 1149"/>
                <a:gd name="T52" fmla="*/ 2147483647 w 875"/>
                <a:gd name="T53" fmla="*/ 2147483647 h 11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75" h="1149">
                  <a:moveTo>
                    <a:pt x="842" y="1149"/>
                  </a:moveTo>
                  <a:lnTo>
                    <a:pt x="842" y="1149"/>
                  </a:lnTo>
                  <a:lnTo>
                    <a:pt x="660" y="1149"/>
                  </a:lnTo>
                  <a:cubicBezTo>
                    <a:pt x="641" y="1149"/>
                    <a:pt x="626" y="1134"/>
                    <a:pt x="626" y="1115"/>
                  </a:cubicBezTo>
                  <a:cubicBezTo>
                    <a:pt x="626" y="1097"/>
                    <a:pt x="641" y="1082"/>
                    <a:pt x="660" y="1082"/>
                  </a:cubicBezTo>
                  <a:lnTo>
                    <a:pt x="809" y="1082"/>
                  </a:lnTo>
                  <a:lnTo>
                    <a:pt x="809" y="240"/>
                  </a:lnTo>
                  <a:lnTo>
                    <a:pt x="628" y="81"/>
                  </a:lnTo>
                  <a:lnTo>
                    <a:pt x="124" y="527"/>
                  </a:lnTo>
                  <a:lnTo>
                    <a:pt x="249" y="527"/>
                  </a:lnTo>
                  <a:cubicBezTo>
                    <a:pt x="267" y="527"/>
                    <a:pt x="282" y="542"/>
                    <a:pt x="282" y="560"/>
                  </a:cubicBezTo>
                  <a:lnTo>
                    <a:pt x="282" y="1082"/>
                  </a:lnTo>
                  <a:lnTo>
                    <a:pt x="470" y="1082"/>
                  </a:lnTo>
                  <a:cubicBezTo>
                    <a:pt x="489" y="1082"/>
                    <a:pt x="503" y="1097"/>
                    <a:pt x="503" y="1115"/>
                  </a:cubicBezTo>
                  <a:cubicBezTo>
                    <a:pt x="503" y="1134"/>
                    <a:pt x="489" y="1149"/>
                    <a:pt x="470" y="1149"/>
                  </a:cubicBezTo>
                  <a:lnTo>
                    <a:pt x="249" y="1149"/>
                  </a:lnTo>
                  <a:cubicBezTo>
                    <a:pt x="230" y="1149"/>
                    <a:pt x="215" y="1134"/>
                    <a:pt x="215" y="1115"/>
                  </a:cubicBezTo>
                  <a:lnTo>
                    <a:pt x="215" y="594"/>
                  </a:lnTo>
                  <a:lnTo>
                    <a:pt x="36" y="594"/>
                  </a:lnTo>
                  <a:cubicBezTo>
                    <a:pt x="22" y="594"/>
                    <a:pt x="9" y="585"/>
                    <a:pt x="4" y="572"/>
                  </a:cubicBezTo>
                  <a:cubicBezTo>
                    <a:pt x="0" y="559"/>
                    <a:pt x="3" y="545"/>
                    <a:pt x="14" y="535"/>
                  </a:cubicBezTo>
                  <a:lnTo>
                    <a:pt x="606" y="11"/>
                  </a:lnTo>
                  <a:cubicBezTo>
                    <a:pt x="619" y="0"/>
                    <a:pt x="638" y="0"/>
                    <a:pt x="650" y="11"/>
                  </a:cubicBezTo>
                  <a:lnTo>
                    <a:pt x="864" y="200"/>
                  </a:lnTo>
                  <a:cubicBezTo>
                    <a:pt x="871" y="207"/>
                    <a:pt x="875" y="216"/>
                    <a:pt x="875" y="225"/>
                  </a:cubicBezTo>
                  <a:lnTo>
                    <a:pt x="875" y="1115"/>
                  </a:lnTo>
                  <a:cubicBezTo>
                    <a:pt x="875" y="1134"/>
                    <a:pt x="860" y="1149"/>
                    <a:pt x="842" y="11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2" name="Freeform 212"/>
            <p:cNvSpPr>
              <a:spLocks/>
            </p:cNvSpPr>
            <p:nvPr/>
          </p:nvSpPr>
          <p:spPr bwMode="gray">
            <a:xfrm>
              <a:off x="5651500" y="2806701"/>
              <a:ext cx="107950" cy="171450"/>
            </a:xfrm>
            <a:custGeom>
              <a:avLst/>
              <a:gdLst>
                <a:gd name="T0" fmla="*/ 2147483647 w 256"/>
                <a:gd name="T1" fmla="*/ 2147483647 h 408"/>
                <a:gd name="T2" fmla="*/ 2147483647 w 256"/>
                <a:gd name="T3" fmla="*/ 2147483647 h 408"/>
                <a:gd name="T4" fmla="*/ 2147483647 w 256"/>
                <a:gd name="T5" fmla="*/ 2147483647 h 408"/>
                <a:gd name="T6" fmla="*/ 2147483647 w 256"/>
                <a:gd name="T7" fmla="*/ 2147483647 h 408"/>
                <a:gd name="T8" fmla="*/ 2147483647 w 256"/>
                <a:gd name="T9" fmla="*/ 2147483647 h 408"/>
                <a:gd name="T10" fmla="*/ 2147483647 w 256"/>
                <a:gd name="T11" fmla="*/ 2147483647 h 408"/>
                <a:gd name="T12" fmla="*/ 2147483647 w 256"/>
                <a:gd name="T13" fmla="*/ 2147483647 h 408"/>
                <a:gd name="T14" fmla="*/ 0 w 256"/>
                <a:gd name="T15" fmla="*/ 2147483647 h 408"/>
                <a:gd name="T16" fmla="*/ 0 w 256"/>
                <a:gd name="T17" fmla="*/ 2147483647 h 408"/>
                <a:gd name="T18" fmla="*/ 2147483647 w 256"/>
                <a:gd name="T19" fmla="*/ 0 h 408"/>
                <a:gd name="T20" fmla="*/ 2147483647 w 256"/>
                <a:gd name="T21" fmla="*/ 0 h 408"/>
                <a:gd name="T22" fmla="*/ 2147483647 w 256"/>
                <a:gd name="T23" fmla="*/ 2147483647 h 408"/>
                <a:gd name="T24" fmla="*/ 2147483647 w 256"/>
                <a:gd name="T25" fmla="*/ 2147483647 h 408"/>
                <a:gd name="T26" fmla="*/ 2147483647 w 256"/>
                <a:gd name="T27" fmla="*/ 2147483647 h 4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6" h="408">
                  <a:moveTo>
                    <a:pt x="222" y="408"/>
                  </a:moveTo>
                  <a:lnTo>
                    <a:pt x="222" y="408"/>
                  </a:lnTo>
                  <a:cubicBezTo>
                    <a:pt x="204" y="408"/>
                    <a:pt x="189" y="393"/>
                    <a:pt x="189" y="374"/>
                  </a:cubicBezTo>
                  <a:lnTo>
                    <a:pt x="189" y="66"/>
                  </a:lnTo>
                  <a:lnTo>
                    <a:pt x="66" y="66"/>
                  </a:lnTo>
                  <a:lnTo>
                    <a:pt x="66" y="374"/>
                  </a:lnTo>
                  <a:cubicBezTo>
                    <a:pt x="66" y="393"/>
                    <a:pt x="52" y="408"/>
                    <a:pt x="33" y="408"/>
                  </a:cubicBezTo>
                  <a:cubicBezTo>
                    <a:pt x="15" y="408"/>
                    <a:pt x="0" y="393"/>
                    <a:pt x="0" y="374"/>
                  </a:cubicBezTo>
                  <a:lnTo>
                    <a:pt x="0" y="33"/>
                  </a:lnTo>
                  <a:cubicBezTo>
                    <a:pt x="0" y="15"/>
                    <a:pt x="15" y="0"/>
                    <a:pt x="33" y="0"/>
                  </a:cubicBezTo>
                  <a:lnTo>
                    <a:pt x="222" y="0"/>
                  </a:lnTo>
                  <a:cubicBezTo>
                    <a:pt x="241" y="0"/>
                    <a:pt x="256" y="15"/>
                    <a:pt x="256" y="33"/>
                  </a:cubicBezTo>
                  <a:lnTo>
                    <a:pt x="256" y="374"/>
                  </a:lnTo>
                  <a:cubicBezTo>
                    <a:pt x="256" y="393"/>
                    <a:pt x="241" y="408"/>
                    <a:pt x="222" y="4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3" name="Freeform 213"/>
            <p:cNvSpPr>
              <a:spLocks/>
            </p:cNvSpPr>
            <p:nvPr/>
          </p:nvSpPr>
          <p:spPr bwMode="gray">
            <a:xfrm>
              <a:off x="5889625"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4" name="Freeform 214"/>
            <p:cNvSpPr>
              <a:spLocks/>
            </p:cNvSpPr>
            <p:nvPr/>
          </p:nvSpPr>
          <p:spPr bwMode="gray">
            <a:xfrm>
              <a:off x="5889625"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5" name="Freeform 215"/>
            <p:cNvSpPr>
              <a:spLocks/>
            </p:cNvSpPr>
            <p:nvPr/>
          </p:nvSpPr>
          <p:spPr bwMode="gray">
            <a:xfrm>
              <a:off x="5889625"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6" name="Freeform 216"/>
            <p:cNvSpPr>
              <a:spLocks/>
            </p:cNvSpPr>
            <p:nvPr/>
          </p:nvSpPr>
          <p:spPr bwMode="gray">
            <a:xfrm>
              <a:off x="5889625"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7" name="Freeform 217"/>
            <p:cNvSpPr>
              <a:spLocks/>
            </p:cNvSpPr>
            <p:nvPr/>
          </p:nvSpPr>
          <p:spPr bwMode="gray">
            <a:xfrm>
              <a:off x="5975350"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8" name="Freeform 218"/>
            <p:cNvSpPr>
              <a:spLocks/>
            </p:cNvSpPr>
            <p:nvPr/>
          </p:nvSpPr>
          <p:spPr bwMode="gray">
            <a:xfrm>
              <a:off x="5975350"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9" name="Freeform 220"/>
            <p:cNvSpPr>
              <a:spLocks/>
            </p:cNvSpPr>
            <p:nvPr/>
          </p:nvSpPr>
          <p:spPr bwMode="gray">
            <a:xfrm>
              <a:off x="5975350"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0" name="Freeform 221"/>
            <p:cNvSpPr>
              <a:spLocks/>
            </p:cNvSpPr>
            <p:nvPr/>
          </p:nvSpPr>
          <p:spPr bwMode="gray">
            <a:xfrm>
              <a:off x="5975350"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1" name="Freeform 222"/>
            <p:cNvSpPr>
              <a:spLocks/>
            </p:cNvSpPr>
            <p:nvPr/>
          </p:nvSpPr>
          <p:spPr bwMode="gray">
            <a:xfrm>
              <a:off x="5889625"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2" name="Freeform 223"/>
            <p:cNvSpPr>
              <a:spLocks/>
            </p:cNvSpPr>
            <p:nvPr/>
          </p:nvSpPr>
          <p:spPr bwMode="gray">
            <a:xfrm>
              <a:off x="5975350"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3" name="Freeform 224"/>
            <p:cNvSpPr>
              <a:spLocks/>
            </p:cNvSpPr>
            <p:nvPr/>
          </p:nvSpPr>
          <p:spPr bwMode="gray">
            <a:xfrm>
              <a:off x="5880100" y="2935288"/>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4" name="Freeform 225"/>
            <p:cNvSpPr>
              <a:spLocks/>
            </p:cNvSpPr>
            <p:nvPr/>
          </p:nvSpPr>
          <p:spPr bwMode="gray">
            <a:xfrm>
              <a:off x="5969000" y="293528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3" name="组合 216"/>
          <p:cNvGrpSpPr>
            <a:grpSpLocks/>
          </p:cNvGrpSpPr>
          <p:nvPr/>
        </p:nvGrpSpPr>
        <p:grpSpPr bwMode="gray">
          <a:xfrm>
            <a:off x="2595627" y="5224474"/>
            <a:ext cx="458833" cy="458833"/>
            <a:chOff x="6383338" y="2019300"/>
            <a:chExt cx="1116013" cy="1116013"/>
          </a:xfrm>
        </p:grpSpPr>
        <p:sp>
          <p:nvSpPr>
            <p:cNvPr id="664" name="Freeform 140"/>
            <p:cNvSpPr>
              <a:spLocks/>
            </p:cNvSpPr>
            <p:nvPr/>
          </p:nvSpPr>
          <p:spPr bwMode="gray">
            <a:xfrm>
              <a:off x="6383338" y="2019300"/>
              <a:ext cx="1116013"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30" y="2658"/>
                  </a:cubicBezTo>
                  <a:cubicBezTo>
                    <a:pt x="596" y="2658"/>
                    <a:pt x="0" y="2063"/>
                    <a:pt x="0" y="1329"/>
                  </a:cubicBezTo>
                  <a:cubicBezTo>
                    <a:pt x="0" y="595"/>
                    <a:pt x="596" y="0"/>
                    <a:pt x="1330" y="0"/>
                  </a:cubicBezTo>
                  <a:cubicBezTo>
                    <a:pt x="2064"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5" name="组合 192"/>
            <p:cNvGrpSpPr>
              <a:grpSpLocks/>
            </p:cNvGrpSpPr>
            <p:nvPr/>
          </p:nvGrpSpPr>
          <p:grpSpPr bwMode="gray">
            <a:xfrm>
              <a:off x="6623050" y="2249488"/>
              <a:ext cx="636588" cy="657225"/>
              <a:chOff x="6623050" y="2249488"/>
              <a:chExt cx="636588" cy="657225"/>
            </a:xfrm>
          </p:grpSpPr>
          <p:sp>
            <p:nvSpPr>
              <p:cNvPr id="666" name="Freeform 141"/>
              <p:cNvSpPr>
                <a:spLocks noEditPoints="1"/>
              </p:cNvSpPr>
              <p:nvPr/>
            </p:nvSpPr>
            <p:spPr bwMode="gray">
              <a:xfrm>
                <a:off x="6858000" y="2308225"/>
                <a:ext cx="166688" cy="166688"/>
              </a:xfrm>
              <a:custGeom>
                <a:avLst/>
                <a:gdLst>
                  <a:gd name="T0" fmla="*/ 2147483647 w 398"/>
                  <a:gd name="T1" fmla="*/ 2147483647 h 398"/>
                  <a:gd name="T2" fmla="*/ 2147483647 w 398"/>
                  <a:gd name="T3" fmla="*/ 2147483647 h 398"/>
                  <a:gd name="T4" fmla="*/ 2147483647 w 398"/>
                  <a:gd name="T5" fmla="*/ 2147483647 h 398"/>
                  <a:gd name="T6" fmla="*/ 2147483647 w 398"/>
                  <a:gd name="T7" fmla="*/ 2147483647 h 398"/>
                  <a:gd name="T8" fmla="*/ 2147483647 w 398"/>
                  <a:gd name="T9" fmla="*/ 2147483647 h 398"/>
                  <a:gd name="T10" fmla="*/ 2147483647 w 398"/>
                  <a:gd name="T11" fmla="*/ 2147483647 h 398"/>
                  <a:gd name="T12" fmla="*/ 2147483647 w 398"/>
                  <a:gd name="T13" fmla="*/ 2147483647 h 398"/>
                  <a:gd name="T14" fmla="*/ 2147483647 w 398"/>
                  <a:gd name="T15" fmla="*/ 2147483647 h 398"/>
                  <a:gd name="T16" fmla="*/ 2147483647 w 398"/>
                  <a:gd name="T17" fmla="*/ 2147483647 h 398"/>
                  <a:gd name="T18" fmla="*/ 2147483647 w 398"/>
                  <a:gd name="T19" fmla="*/ 2147483647 h 398"/>
                  <a:gd name="T20" fmla="*/ 2147483647 w 398"/>
                  <a:gd name="T21" fmla="*/ 2147483647 h 398"/>
                  <a:gd name="T22" fmla="*/ 2147483647 w 398"/>
                  <a:gd name="T23" fmla="*/ 2147483647 h 398"/>
                  <a:gd name="T24" fmla="*/ 2147483647 w 398"/>
                  <a:gd name="T25" fmla="*/ 2147483647 h 398"/>
                  <a:gd name="T26" fmla="*/ 2147483647 w 398"/>
                  <a:gd name="T27" fmla="*/ 2147483647 h 398"/>
                  <a:gd name="T28" fmla="*/ 2147483647 w 398"/>
                  <a:gd name="T29" fmla="*/ 2147483647 h 398"/>
                  <a:gd name="T30" fmla="*/ 2147483647 w 398"/>
                  <a:gd name="T31" fmla="*/ 2147483647 h 398"/>
                  <a:gd name="T32" fmla="*/ 2147483647 w 398"/>
                  <a:gd name="T33" fmla="*/ 2147483647 h 398"/>
                  <a:gd name="T34" fmla="*/ 2147483647 w 398"/>
                  <a:gd name="T35" fmla="*/ 2147483647 h 398"/>
                  <a:gd name="T36" fmla="*/ 2147483647 w 398"/>
                  <a:gd name="T37" fmla="*/ 0 h 398"/>
                  <a:gd name="T38" fmla="*/ 2147483647 w 398"/>
                  <a:gd name="T39" fmla="*/ 0 h 398"/>
                  <a:gd name="T40" fmla="*/ 2147483647 w 398"/>
                  <a:gd name="T41" fmla="*/ 0 h 398"/>
                  <a:gd name="T42" fmla="*/ 2147483647 w 398"/>
                  <a:gd name="T43" fmla="*/ 2147483647 h 398"/>
                  <a:gd name="T44" fmla="*/ 2147483647 w 398"/>
                  <a:gd name="T45" fmla="*/ 2147483647 h 398"/>
                  <a:gd name="T46" fmla="*/ 2147483647 w 398"/>
                  <a:gd name="T47" fmla="*/ 2147483647 h 398"/>
                  <a:gd name="T48" fmla="*/ 0 w 398"/>
                  <a:gd name="T49" fmla="*/ 2147483647 h 398"/>
                  <a:gd name="T50" fmla="*/ 0 w 398"/>
                  <a:gd name="T51" fmla="*/ 2147483647 h 398"/>
                  <a:gd name="T52" fmla="*/ 2147483647 w 398"/>
                  <a:gd name="T53" fmla="*/ 2147483647 h 398"/>
                  <a:gd name="T54" fmla="*/ 2147483647 w 398"/>
                  <a:gd name="T55" fmla="*/ 2147483647 h 398"/>
                  <a:gd name="T56" fmla="*/ 2147483647 w 398"/>
                  <a:gd name="T57" fmla="*/ 2147483647 h 398"/>
                  <a:gd name="T58" fmla="*/ 2147483647 w 398"/>
                  <a:gd name="T59" fmla="*/ 2147483647 h 398"/>
                  <a:gd name="T60" fmla="*/ 2147483647 w 398"/>
                  <a:gd name="T61" fmla="*/ 2147483647 h 398"/>
                  <a:gd name="T62" fmla="*/ 2147483647 w 398"/>
                  <a:gd name="T63" fmla="*/ 2147483647 h 398"/>
                  <a:gd name="T64" fmla="*/ 2147483647 w 398"/>
                  <a:gd name="T65" fmla="*/ 2147483647 h 398"/>
                  <a:gd name="T66" fmla="*/ 2147483647 w 398"/>
                  <a:gd name="T67" fmla="*/ 2147483647 h 398"/>
                  <a:gd name="T68" fmla="*/ 2147483647 w 398"/>
                  <a:gd name="T69" fmla="*/ 2147483647 h 398"/>
                  <a:gd name="T70" fmla="*/ 2147483647 w 398"/>
                  <a:gd name="T71" fmla="*/ 2147483647 h 398"/>
                  <a:gd name="T72" fmla="*/ 2147483647 w 398"/>
                  <a:gd name="T73" fmla="*/ 2147483647 h 398"/>
                  <a:gd name="T74" fmla="*/ 2147483647 w 398"/>
                  <a:gd name="T75" fmla="*/ 2147483647 h 398"/>
                  <a:gd name="T76" fmla="*/ 2147483647 w 398"/>
                  <a:gd name="T77" fmla="*/ 2147483647 h 398"/>
                  <a:gd name="T78" fmla="*/ 2147483647 w 398"/>
                  <a:gd name="T79" fmla="*/ 0 h 3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8"/>
                  <a:gd name="T121" fmla="*/ 0 h 398"/>
                  <a:gd name="T122" fmla="*/ 398 w 398"/>
                  <a:gd name="T123" fmla="*/ 398 h 3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8" h="398">
                    <a:moveTo>
                      <a:pt x="331" y="182"/>
                    </a:moveTo>
                    <a:lnTo>
                      <a:pt x="331" y="182"/>
                    </a:lnTo>
                    <a:lnTo>
                      <a:pt x="331" y="216"/>
                    </a:lnTo>
                    <a:lnTo>
                      <a:pt x="249" y="216"/>
                    </a:lnTo>
                    <a:cubicBezTo>
                      <a:pt x="231" y="216"/>
                      <a:pt x="216" y="231"/>
                      <a:pt x="216" y="249"/>
                    </a:cubicBezTo>
                    <a:lnTo>
                      <a:pt x="216" y="331"/>
                    </a:lnTo>
                    <a:lnTo>
                      <a:pt x="182" y="331"/>
                    </a:lnTo>
                    <a:lnTo>
                      <a:pt x="182" y="249"/>
                    </a:lnTo>
                    <a:cubicBezTo>
                      <a:pt x="182" y="231"/>
                      <a:pt x="167" y="216"/>
                      <a:pt x="149" y="216"/>
                    </a:cubicBezTo>
                    <a:lnTo>
                      <a:pt x="67" y="216"/>
                    </a:lnTo>
                    <a:lnTo>
                      <a:pt x="67" y="182"/>
                    </a:lnTo>
                    <a:lnTo>
                      <a:pt x="149" y="182"/>
                    </a:lnTo>
                    <a:cubicBezTo>
                      <a:pt x="167" y="182"/>
                      <a:pt x="182" y="167"/>
                      <a:pt x="182" y="149"/>
                    </a:cubicBezTo>
                    <a:lnTo>
                      <a:pt x="182" y="67"/>
                    </a:lnTo>
                    <a:lnTo>
                      <a:pt x="216" y="67"/>
                    </a:lnTo>
                    <a:lnTo>
                      <a:pt x="216" y="149"/>
                    </a:lnTo>
                    <a:cubicBezTo>
                      <a:pt x="216" y="167"/>
                      <a:pt x="231" y="182"/>
                      <a:pt x="249" y="182"/>
                    </a:cubicBezTo>
                    <a:lnTo>
                      <a:pt x="331" y="182"/>
                    </a:lnTo>
                    <a:close/>
                    <a:moveTo>
                      <a:pt x="249" y="0"/>
                    </a:moveTo>
                    <a:lnTo>
                      <a:pt x="249" y="0"/>
                    </a:lnTo>
                    <a:lnTo>
                      <a:pt x="149" y="0"/>
                    </a:lnTo>
                    <a:cubicBezTo>
                      <a:pt x="130" y="0"/>
                      <a:pt x="115" y="15"/>
                      <a:pt x="115" y="33"/>
                    </a:cubicBezTo>
                    <a:lnTo>
                      <a:pt x="115" y="115"/>
                    </a:lnTo>
                    <a:lnTo>
                      <a:pt x="33" y="115"/>
                    </a:lnTo>
                    <a:cubicBezTo>
                      <a:pt x="15" y="115"/>
                      <a:pt x="0" y="130"/>
                      <a:pt x="0" y="149"/>
                    </a:cubicBezTo>
                    <a:lnTo>
                      <a:pt x="0" y="249"/>
                    </a:lnTo>
                    <a:cubicBezTo>
                      <a:pt x="0" y="267"/>
                      <a:pt x="15" y="282"/>
                      <a:pt x="33" y="282"/>
                    </a:cubicBezTo>
                    <a:lnTo>
                      <a:pt x="115" y="282"/>
                    </a:lnTo>
                    <a:lnTo>
                      <a:pt x="115" y="364"/>
                    </a:lnTo>
                    <a:cubicBezTo>
                      <a:pt x="115" y="383"/>
                      <a:pt x="130" y="398"/>
                      <a:pt x="149" y="398"/>
                    </a:cubicBezTo>
                    <a:lnTo>
                      <a:pt x="249" y="398"/>
                    </a:lnTo>
                    <a:cubicBezTo>
                      <a:pt x="268" y="398"/>
                      <a:pt x="282" y="383"/>
                      <a:pt x="282" y="364"/>
                    </a:cubicBezTo>
                    <a:lnTo>
                      <a:pt x="282" y="282"/>
                    </a:lnTo>
                    <a:lnTo>
                      <a:pt x="364" y="282"/>
                    </a:lnTo>
                    <a:cubicBezTo>
                      <a:pt x="383" y="282"/>
                      <a:pt x="398" y="267"/>
                      <a:pt x="398" y="249"/>
                    </a:cubicBezTo>
                    <a:lnTo>
                      <a:pt x="398" y="149"/>
                    </a:lnTo>
                    <a:cubicBezTo>
                      <a:pt x="398" y="130"/>
                      <a:pt x="383" y="115"/>
                      <a:pt x="364" y="115"/>
                    </a:cubicBezTo>
                    <a:lnTo>
                      <a:pt x="282" y="115"/>
                    </a:lnTo>
                    <a:lnTo>
                      <a:pt x="282" y="33"/>
                    </a:lnTo>
                    <a:cubicBezTo>
                      <a:pt x="282" y="15"/>
                      <a:pt x="268" y="0"/>
                      <a:pt x="24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7" name="Freeform 142"/>
              <p:cNvSpPr>
                <a:spLocks noEditPoints="1"/>
              </p:cNvSpPr>
              <p:nvPr/>
            </p:nvSpPr>
            <p:spPr bwMode="gray">
              <a:xfrm>
                <a:off x="6743700" y="2473325"/>
                <a:ext cx="74613"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8" name="Freeform 143"/>
              <p:cNvSpPr>
                <a:spLocks noEditPoints="1"/>
              </p:cNvSpPr>
              <p:nvPr/>
            </p:nvSpPr>
            <p:spPr bwMode="gray">
              <a:xfrm>
                <a:off x="6743700"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9" name="Freeform 144"/>
              <p:cNvSpPr>
                <a:spLocks noEditPoints="1"/>
              </p:cNvSpPr>
              <p:nvPr/>
            </p:nvSpPr>
            <p:spPr bwMode="gray">
              <a:xfrm>
                <a:off x="6743700"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0" name="Freeform 145"/>
              <p:cNvSpPr>
                <a:spLocks noEditPoints="1"/>
              </p:cNvSpPr>
              <p:nvPr/>
            </p:nvSpPr>
            <p:spPr bwMode="gray">
              <a:xfrm>
                <a:off x="6743700" y="2738438"/>
                <a:ext cx="74613"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2147483647 w 175"/>
                  <a:gd name="T13" fmla="*/ 0 h 175"/>
                  <a:gd name="T14" fmla="*/ 2147483647 w 175"/>
                  <a:gd name="T15" fmla="*/ 0 h 175"/>
                  <a:gd name="T16" fmla="*/ 2147483647 w 175"/>
                  <a:gd name="T17" fmla="*/ 0 h 175"/>
                  <a:gd name="T18" fmla="*/ 0 w 175"/>
                  <a:gd name="T19" fmla="*/ 2147483647 h 175"/>
                  <a:gd name="T20" fmla="*/ 0 w 175"/>
                  <a:gd name="T21" fmla="*/ 2147483647 h 175"/>
                  <a:gd name="T22" fmla="*/ 2147483647 w 175"/>
                  <a:gd name="T23" fmla="*/ 2147483647 h 175"/>
                  <a:gd name="T24" fmla="*/ 2147483647 w 175"/>
                  <a:gd name="T25" fmla="*/ 2147483647 h 175"/>
                  <a:gd name="T26" fmla="*/ 2147483647 w 175"/>
                  <a:gd name="T27" fmla="*/ 2147483647 h 175"/>
                  <a:gd name="T28" fmla="*/ 2147483647 w 175"/>
                  <a:gd name="T29" fmla="*/ 2147483647 h 175"/>
                  <a:gd name="T30" fmla="*/ 2147483647 w 175"/>
                  <a:gd name="T31" fmla="*/ 0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108" y="108"/>
                    </a:moveTo>
                    <a:lnTo>
                      <a:pt x="108" y="108"/>
                    </a:lnTo>
                    <a:lnTo>
                      <a:pt x="66" y="108"/>
                    </a:lnTo>
                    <a:lnTo>
                      <a:pt x="66" y="66"/>
                    </a:lnTo>
                    <a:lnTo>
                      <a:pt x="108" y="66"/>
                    </a:lnTo>
                    <a:lnTo>
                      <a:pt x="108" y="108"/>
                    </a:lnTo>
                    <a:close/>
                    <a:moveTo>
                      <a:pt x="142" y="0"/>
                    </a:moveTo>
                    <a:lnTo>
                      <a:pt x="142" y="0"/>
                    </a:lnTo>
                    <a:lnTo>
                      <a:pt x="33" y="0"/>
                    </a:lnTo>
                    <a:cubicBezTo>
                      <a:pt x="15" y="0"/>
                      <a:pt x="0" y="14"/>
                      <a:pt x="0" y="33"/>
                    </a:cubicBezTo>
                    <a:lnTo>
                      <a:pt x="0" y="142"/>
                    </a:lnTo>
                    <a:cubicBezTo>
                      <a:pt x="0" y="160"/>
                      <a:pt x="15" y="175"/>
                      <a:pt x="33" y="175"/>
                    </a:cubicBezTo>
                    <a:lnTo>
                      <a:pt x="142" y="175"/>
                    </a:lnTo>
                    <a:cubicBezTo>
                      <a:pt x="160" y="175"/>
                      <a:pt x="175" y="160"/>
                      <a:pt x="175" y="142"/>
                    </a:cubicBezTo>
                    <a:lnTo>
                      <a:pt x="175" y="33"/>
                    </a:lnTo>
                    <a:cubicBezTo>
                      <a:pt x="175" y="14"/>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1" name="Freeform 146"/>
              <p:cNvSpPr>
                <a:spLocks noEditPoints="1"/>
              </p:cNvSpPr>
              <p:nvPr/>
            </p:nvSpPr>
            <p:spPr bwMode="gray">
              <a:xfrm>
                <a:off x="6851650" y="25606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0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2147483647 h 176"/>
                  <a:gd name="T26" fmla="*/ 2147483647 w 176"/>
                  <a:gd name="T27" fmla="*/ 0 h 176"/>
                  <a:gd name="T28" fmla="*/ 2147483647 w 176"/>
                  <a:gd name="T29" fmla="*/ 0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34"/>
                    </a:moveTo>
                    <a:lnTo>
                      <a:pt x="0" y="34"/>
                    </a:lnTo>
                    <a:lnTo>
                      <a:pt x="0" y="142"/>
                    </a:lnTo>
                    <a:cubicBezTo>
                      <a:pt x="0" y="161"/>
                      <a:pt x="15" y="176"/>
                      <a:pt x="34" y="176"/>
                    </a:cubicBezTo>
                    <a:lnTo>
                      <a:pt x="142" y="176"/>
                    </a:lnTo>
                    <a:cubicBezTo>
                      <a:pt x="161" y="176"/>
                      <a:pt x="176" y="161"/>
                      <a:pt x="176" y="142"/>
                    </a:cubicBezTo>
                    <a:lnTo>
                      <a:pt x="176" y="34"/>
                    </a:lnTo>
                    <a:cubicBezTo>
                      <a:pt x="176" y="15"/>
                      <a:pt x="161" y="0"/>
                      <a:pt x="142" y="0"/>
                    </a:cubicBezTo>
                    <a:lnTo>
                      <a:pt x="34" y="0"/>
                    </a:lnTo>
                    <a:cubicBezTo>
                      <a:pt x="15" y="0"/>
                      <a:pt x="0" y="15"/>
                      <a:pt x="0" y="3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2" name="Freeform 147"/>
              <p:cNvSpPr>
                <a:spLocks noEditPoints="1"/>
              </p:cNvSpPr>
              <p:nvPr/>
            </p:nvSpPr>
            <p:spPr bwMode="gray">
              <a:xfrm>
                <a:off x="6851650" y="26495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2147483647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0 h 176"/>
                  <a:gd name="T26" fmla="*/ 2147483647 w 176"/>
                  <a:gd name="T27" fmla="*/ 0 h 176"/>
                  <a:gd name="T28" fmla="*/ 0 w 176"/>
                  <a:gd name="T29" fmla="*/ 2147483647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143"/>
                    </a:moveTo>
                    <a:lnTo>
                      <a:pt x="0" y="143"/>
                    </a:lnTo>
                    <a:cubicBezTo>
                      <a:pt x="0" y="161"/>
                      <a:pt x="15" y="176"/>
                      <a:pt x="34" y="176"/>
                    </a:cubicBezTo>
                    <a:lnTo>
                      <a:pt x="142" y="176"/>
                    </a:lnTo>
                    <a:cubicBezTo>
                      <a:pt x="161" y="176"/>
                      <a:pt x="176" y="161"/>
                      <a:pt x="176" y="143"/>
                    </a:cubicBezTo>
                    <a:lnTo>
                      <a:pt x="176" y="34"/>
                    </a:lnTo>
                    <a:cubicBezTo>
                      <a:pt x="176" y="15"/>
                      <a:pt x="161" y="0"/>
                      <a:pt x="142" y="0"/>
                    </a:cubicBezTo>
                    <a:lnTo>
                      <a:pt x="34"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3" name="Freeform 148"/>
              <p:cNvSpPr>
                <a:spLocks noEditPoints="1"/>
              </p:cNvSpPr>
              <p:nvPr/>
            </p:nvSpPr>
            <p:spPr bwMode="gray">
              <a:xfrm>
                <a:off x="6958013"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4" name="Freeform 149"/>
              <p:cNvSpPr>
                <a:spLocks noEditPoints="1"/>
              </p:cNvSpPr>
              <p:nvPr/>
            </p:nvSpPr>
            <p:spPr bwMode="gray">
              <a:xfrm>
                <a:off x="6958013"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0 h 176"/>
                  <a:gd name="T14" fmla="*/ 2147483647 w 175"/>
                  <a:gd name="T15" fmla="*/ 0 h 176"/>
                  <a:gd name="T16" fmla="*/ 2147483647 w 175"/>
                  <a:gd name="T17" fmla="*/ 0 h 176"/>
                  <a:gd name="T18" fmla="*/ 0 w 175"/>
                  <a:gd name="T19" fmla="*/ 2147483647 h 176"/>
                  <a:gd name="T20" fmla="*/ 0 w 175"/>
                  <a:gd name="T21" fmla="*/ 2147483647 h 176"/>
                  <a:gd name="T22" fmla="*/ 2147483647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0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42" y="0"/>
                    </a:moveTo>
                    <a:lnTo>
                      <a:pt x="142" y="0"/>
                    </a:ln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ubicBezTo>
                      <a:pt x="175" y="15"/>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5" name="Freeform 150"/>
              <p:cNvSpPr>
                <a:spLocks noEditPoints="1"/>
              </p:cNvSpPr>
              <p:nvPr/>
            </p:nvSpPr>
            <p:spPr bwMode="gray">
              <a:xfrm>
                <a:off x="7065963" y="2473325"/>
                <a:ext cx="73025"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0 h 176"/>
                  <a:gd name="T24" fmla="*/ 2147483647 w 175"/>
                  <a:gd name="T25" fmla="*/ 0 h 176"/>
                  <a:gd name="T26" fmla="*/ 0 w 175"/>
                  <a:gd name="T27" fmla="*/ 2147483647 h 176"/>
                  <a:gd name="T28" fmla="*/ 0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33" y="176"/>
                    </a:moveTo>
                    <a:lnTo>
                      <a:pt x="33" y="176"/>
                    </a:ln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ubicBezTo>
                      <a:pt x="0" y="161"/>
                      <a:pt x="15" y="176"/>
                      <a:pt x="33" y="1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6" name="Freeform 151"/>
              <p:cNvSpPr>
                <a:spLocks noEditPoints="1"/>
              </p:cNvSpPr>
              <p:nvPr/>
            </p:nvSpPr>
            <p:spPr bwMode="gray">
              <a:xfrm>
                <a:off x="7065963" y="25606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2"/>
                    </a:moveTo>
                    <a:lnTo>
                      <a:pt x="0" y="142"/>
                    </a:lnTo>
                    <a:cubicBezTo>
                      <a:pt x="0" y="161"/>
                      <a:pt x="15" y="176"/>
                      <a:pt x="33" y="176"/>
                    </a:cubicBez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7" name="Freeform 152"/>
              <p:cNvSpPr>
                <a:spLocks noEditPoints="1"/>
              </p:cNvSpPr>
              <p:nvPr/>
            </p:nvSpPr>
            <p:spPr bwMode="gray">
              <a:xfrm>
                <a:off x="7065963" y="26495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3"/>
                    </a:moveTo>
                    <a:lnTo>
                      <a:pt x="0" y="143"/>
                    </a:lnTo>
                    <a:cubicBezTo>
                      <a:pt x="0" y="161"/>
                      <a:pt x="15" y="176"/>
                      <a:pt x="33" y="176"/>
                    </a:cubicBezTo>
                    <a:lnTo>
                      <a:pt x="142" y="176"/>
                    </a:lnTo>
                    <a:cubicBezTo>
                      <a:pt x="160" y="176"/>
                      <a:pt x="175" y="161"/>
                      <a:pt x="175" y="143"/>
                    </a:cubicBezTo>
                    <a:lnTo>
                      <a:pt x="175" y="34"/>
                    </a:lnTo>
                    <a:cubicBezTo>
                      <a:pt x="175" y="15"/>
                      <a:pt x="160" y="0"/>
                      <a:pt x="142" y="0"/>
                    </a:cubicBezTo>
                    <a:lnTo>
                      <a:pt x="33"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8" name="Freeform 153"/>
              <p:cNvSpPr>
                <a:spLocks noEditPoints="1"/>
              </p:cNvSpPr>
              <p:nvPr/>
            </p:nvSpPr>
            <p:spPr bwMode="gray">
              <a:xfrm>
                <a:off x="7065963" y="2738438"/>
                <a:ext cx="73025"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0 w 175"/>
                  <a:gd name="T13" fmla="*/ 2147483647 h 175"/>
                  <a:gd name="T14" fmla="*/ 0 w 175"/>
                  <a:gd name="T15" fmla="*/ 2147483647 h 175"/>
                  <a:gd name="T16" fmla="*/ 2147483647 w 175"/>
                  <a:gd name="T17" fmla="*/ 2147483647 h 175"/>
                  <a:gd name="T18" fmla="*/ 2147483647 w 175"/>
                  <a:gd name="T19" fmla="*/ 2147483647 h 175"/>
                  <a:gd name="T20" fmla="*/ 2147483647 w 175"/>
                  <a:gd name="T21" fmla="*/ 2147483647 h 175"/>
                  <a:gd name="T22" fmla="*/ 2147483647 w 175"/>
                  <a:gd name="T23" fmla="*/ 2147483647 h 175"/>
                  <a:gd name="T24" fmla="*/ 2147483647 w 175"/>
                  <a:gd name="T25" fmla="*/ 0 h 175"/>
                  <a:gd name="T26" fmla="*/ 2147483647 w 175"/>
                  <a:gd name="T27" fmla="*/ 0 h 175"/>
                  <a:gd name="T28" fmla="*/ 0 w 175"/>
                  <a:gd name="T29" fmla="*/ 2147483647 h 175"/>
                  <a:gd name="T30" fmla="*/ 0 w 175"/>
                  <a:gd name="T31" fmla="*/ 2147483647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66" y="66"/>
                    </a:moveTo>
                    <a:lnTo>
                      <a:pt x="66" y="66"/>
                    </a:lnTo>
                    <a:lnTo>
                      <a:pt x="108" y="66"/>
                    </a:lnTo>
                    <a:lnTo>
                      <a:pt x="108" y="108"/>
                    </a:lnTo>
                    <a:lnTo>
                      <a:pt x="66" y="108"/>
                    </a:lnTo>
                    <a:lnTo>
                      <a:pt x="66" y="66"/>
                    </a:lnTo>
                    <a:close/>
                    <a:moveTo>
                      <a:pt x="0" y="142"/>
                    </a:moveTo>
                    <a:lnTo>
                      <a:pt x="0" y="142"/>
                    </a:lnTo>
                    <a:cubicBezTo>
                      <a:pt x="0" y="160"/>
                      <a:pt x="15" y="175"/>
                      <a:pt x="33" y="175"/>
                    </a:cubicBezTo>
                    <a:lnTo>
                      <a:pt x="142" y="175"/>
                    </a:lnTo>
                    <a:cubicBezTo>
                      <a:pt x="160" y="175"/>
                      <a:pt x="175" y="160"/>
                      <a:pt x="175" y="142"/>
                    </a:cubicBezTo>
                    <a:lnTo>
                      <a:pt x="175" y="33"/>
                    </a:lnTo>
                    <a:cubicBezTo>
                      <a:pt x="175" y="14"/>
                      <a:pt x="160" y="0"/>
                      <a:pt x="142" y="0"/>
                    </a:cubicBezTo>
                    <a:lnTo>
                      <a:pt x="33" y="0"/>
                    </a:lnTo>
                    <a:cubicBezTo>
                      <a:pt x="15" y="0"/>
                      <a:pt x="0" y="14"/>
                      <a:pt x="0" y="33"/>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9" name="Freeform 154"/>
              <p:cNvSpPr>
                <a:spLocks/>
              </p:cNvSpPr>
              <p:nvPr/>
            </p:nvSpPr>
            <p:spPr bwMode="gray">
              <a:xfrm>
                <a:off x="6623050" y="2249488"/>
                <a:ext cx="636588" cy="657225"/>
              </a:xfrm>
              <a:custGeom>
                <a:avLst/>
                <a:gdLst>
                  <a:gd name="T0" fmla="*/ 2147483647 w 1519"/>
                  <a:gd name="T1" fmla="*/ 2147483647 h 1563"/>
                  <a:gd name="T2" fmla="*/ 2147483647 w 1519"/>
                  <a:gd name="T3" fmla="*/ 2147483647 h 1563"/>
                  <a:gd name="T4" fmla="*/ 2147483647 w 1519"/>
                  <a:gd name="T5" fmla="*/ 2147483647 h 1563"/>
                  <a:gd name="T6" fmla="*/ 2147483647 w 1519"/>
                  <a:gd name="T7" fmla="*/ 2147483647 h 1563"/>
                  <a:gd name="T8" fmla="*/ 2147483647 w 1519"/>
                  <a:gd name="T9" fmla="*/ 2147483647 h 1563"/>
                  <a:gd name="T10" fmla="*/ 2147483647 w 1519"/>
                  <a:gd name="T11" fmla="*/ 2147483647 h 1563"/>
                  <a:gd name="T12" fmla="*/ 2147483647 w 1519"/>
                  <a:gd name="T13" fmla="*/ 2147483647 h 1563"/>
                  <a:gd name="T14" fmla="*/ 2147483647 w 1519"/>
                  <a:gd name="T15" fmla="*/ 0 h 1563"/>
                  <a:gd name="T16" fmla="*/ 2147483647 w 1519"/>
                  <a:gd name="T17" fmla="*/ 0 h 1563"/>
                  <a:gd name="T18" fmla="*/ 2147483647 w 1519"/>
                  <a:gd name="T19" fmla="*/ 2147483647 h 1563"/>
                  <a:gd name="T20" fmla="*/ 2147483647 w 1519"/>
                  <a:gd name="T21" fmla="*/ 2147483647 h 1563"/>
                  <a:gd name="T22" fmla="*/ 2147483647 w 1519"/>
                  <a:gd name="T23" fmla="*/ 2147483647 h 1563"/>
                  <a:gd name="T24" fmla="*/ 2147483647 w 1519"/>
                  <a:gd name="T25" fmla="*/ 2147483647 h 1563"/>
                  <a:gd name="T26" fmla="*/ 2147483647 w 1519"/>
                  <a:gd name="T27" fmla="*/ 2147483647 h 1563"/>
                  <a:gd name="T28" fmla="*/ 2147483647 w 1519"/>
                  <a:gd name="T29" fmla="*/ 2147483647 h 1563"/>
                  <a:gd name="T30" fmla="*/ 0 w 1519"/>
                  <a:gd name="T31" fmla="*/ 2147483647 h 1563"/>
                  <a:gd name="T32" fmla="*/ 0 w 1519"/>
                  <a:gd name="T33" fmla="*/ 2147483647 h 1563"/>
                  <a:gd name="T34" fmla="*/ 2147483647 w 1519"/>
                  <a:gd name="T35" fmla="*/ 2147483647 h 1563"/>
                  <a:gd name="T36" fmla="*/ 2147483647 w 1519"/>
                  <a:gd name="T37" fmla="*/ 2147483647 h 1563"/>
                  <a:gd name="T38" fmla="*/ 2147483647 w 1519"/>
                  <a:gd name="T39" fmla="*/ 2147483647 h 1563"/>
                  <a:gd name="T40" fmla="*/ 2147483647 w 1519"/>
                  <a:gd name="T41" fmla="*/ 2147483647 h 1563"/>
                  <a:gd name="T42" fmla="*/ 2147483647 w 1519"/>
                  <a:gd name="T43" fmla="*/ 2147483647 h 1563"/>
                  <a:gd name="T44" fmla="*/ 2147483647 w 1519"/>
                  <a:gd name="T45" fmla="*/ 2147483647 h 1563"/>
                  <a:gd name="T46" fmla="*/ 2147483647 w 1519"/>
                  <a:gd name="T47" fmla="*/ 2147483647 h 1563"/>
                  <a:gd name="T48" fmla="*/ 2147483647 w 1519"/>
                  <a:gd name="T49" fmla="*/ 2147483647 h 1563"/>
                  <a:gd name="T50" fmla="*/ 2147483647 w 1519"/>
                  <a:gd name="T51" fmla="*/ 2147483647 h 1563"/>
                  <a:gd name="T52" fmla="*/ 2147483647 w 1519"/>
                  <a:gd name="T53" fmla="*/ 2147483647 h 1563"/>
                  <a:gd name="T54" fmla="*/ 2147483647 w 1519"/>
                  <a:gd name="T55" fmla="*/ 2147483647 h 1563"/>
                  <a:gd name="T56" fmla="*/ 2147483647 w 1519"/>
                  <a:gd name="T57" fmla="*/ 2147483647 h 1563"/>
                  <a:gd name="T58" fmla="*/ 2147483647 w 1519"/>
                  <a:gd name="T59" fmla="*/ 2147483647 h 1563"/>
                  <a:gd name="T60" fmla="*/ 2147483647 w 1519"/>
                  <a:gd name="T61" fmla="*/ 2147483647 h 1563"/>
                  <a:gd name="T62" fmla="*/ 2147483647 w 1519"/>
                  <a:gd name="T63" fmla="*/ 2147483647 h 1563"/>
                  <a:gd name="T64" fmla="*/ 2147483647 w 1519"/>
                  <a:gd name="T65" fmla="*/ 2147483647 h 1563"/>
                  <a:gd name="T66" fmla="*/ 2147483647 w 1519"/>
                  <a:gd name="T67" fmla="*/ 2147483647 h 1563"/>
                  <a:gd name="T68" fmla="*/ 2147483647 w 1519"/>
                  <a:gd name="T69" fmla="*/ 2147483647 h 1563"/>
                  <a:gd name="T70" fmla="*/ 2147483647 w 1519"/>
                  <a:gd name="T71" fmla="*/ 2147483647 h 1563"/>
                  <a:gd name="T72" fmla="*/ 2147483647 w 1519"/>
                  <a:gd name="T73" fmla="*/ 2147483647 h 1563"/>
                  <a:gd name="T74" fmla="*/ 2147483647 w 1519"/>
                  <a:gd name="T75" fmla="*/ 2147483647 h 1563"/>
                  <a:gd name="T76" fmla="*/ 2147483647 w 1519"/>
                  <a:gd name="T77" fmla="*/ 2147483647 h 1563"/>
                  <a:gd name="T78" fmla="*/ 2147483647 w 1519"/>
                  <a:gd name="T79" fmla="*/ 2147483647 h 1563"/>
                  <a:gd name="T80" fmla="*/ 2147483647 w 1519"/>
                  <a:gd name="T81" fmla="*/ 2147483647 h 1563"/>
                  <a:gd name="T82" fmla="*/ 2147483647 w 1519"/>
                  <a:gd name="T83" fmla="*/ 2147483647 h 1563"/>
                  <a:gd name="T84" fmla="*/ 2147483647 w 1519"/>
                  <a:gd name="T85" fmla="*/ 2147483647 h 1563"/>
                  <a:gd name="T86" fmla="*/ 2147483647 w 1519"/>
                  <a:gd name="T87" fmla="*/ 2147483647 h 1563"/>
                  <a:gd name="T88" fmla="*/ 2147483647 w 1519"/>
                  <a:gd name="T89" fmla="*/ 2147483647 h 1563"/>
                  <a:gd name="T90" fmla="*/ 2147483647 w 1519"/>
                  <a:gd name="T91" fmla="*/ 2147483647 h 1563"/>
                  <a:gd name="T92" fmla="*/ 2147483647 w 1519"/>
                  <a:gd name="T93" fmla="*/ 2147483647 h 1563"/>
                  <a:gd name="T94" fmla="*/ 2147483647 w 1519"/>
                  <a:gd name="T95" fmla="*/ 2147483647 h 15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9"/>
                  <a:gd name="T145" fmla="*/ 0 h 1563"/>
                  <a:gd name="T146" fmla="*/ 1519 w 1519"/>
                  <a:gd name="T147" fmla="*/ 1563 h 156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9" h="1563">
                    <a:moveTo>
                      <a:pt x="1486" y="1273"/>
                    </a:moveTo>
                    <a:lnTo>
                      <a:pt x="1486" y="1273"/>
                    </a:lnTo>
                    <a:lnTo>
                      <a:pt x="1421" y="1273"/>
                    </a:lnTo>
                    <a:lnTo>
                      <a:pt x="1421" y="394"/>
                    </a:lnTo>
                    <a:cubicBezTo>
                      <a:pt x="1421" y="375"/>
                      <a:pt x="1407" y="360"/>
                      <a:pt x="1388" y="360"/>
                    </a:cubicBezTo>
                    <a:lnTo>
                      <a:pt x="1260" y="360"/>
                    </a:lnTo>
                    <a:lnTo>
                      <a:pt x="1260" y="33"/>
                    </a:lnTo>
                    <a:cubicBezTo>
                      <a:pt x="1260" y="14"/>
                      <a:pt x="1245" y="0"/>
                      <a:pt x="1227" y="0"/>
                    </a:cubicBezTo>
                    <a:lnTo>
                      <a:pt x="293" y="0"/>
                    </a:lnTo>
                    <a:cubicBezTo>
                      <a:pt x="275" y="0"/>
                      <a:pt x="260" y="14"/>
                      <a:pt x="260" y="33"/>
                    </a:cubicBezTo>
                    <a:lnTo>
                      <a:pt x="260" y="360"/>
                    </a:lnTo>
                    <a:lnTo>
                      <a:pt x="132" y="360"/>
                    </a:lnTo>
                    <a:cubicBezTo>
                      <a:pt x="113" y="360"/>
                      <a:pt x="98" y="375"/>
                      <a:pt x="98" y="394"/>
                    </a:cubicBezTo>
                    <a:lnTo>
                      <a:pt x="98" y="1273"/>
                    </a:lnTo>
                    <a:lnTo>
                      <a:pt x="34" y="1273"/>
                    </a:lnTo>
                    <a:cubicBezTo>
                      <a:pt x="15" y="1273"/>
                      <a:pt x="0" y="1288"/>
                      <a:pt x="0" y="1307"/>
                    </a:cubicBezTo>
                    <a:lnTo>
                      <a:pt x="0" y="1493"/>
                    </a:lnTo>
                    <a:cubicBezTo>
                      <a:pt x="0" y="1512"/>
                      <a:pt x="15" y="1527"/>
                      <a:pt x="34" y="1527"/>
                    </a:cubicBezTo>
                    <a:lnTo>
                      <a:pt x="976" y="1527"/>
                    </a:lnTo>
                    <a:cubicBezTo>
                      <a:pt x="988" y="1548"/>
                      <a:pt x="1011" y="1563"/>
                      <a:pt x="1037" y="1563"/>
                    </a:cubicBezTo>
                    <a:cubicBezTo>
                      <a:pt x="1075" y="1563"/>
                      <a:pt x="1106" y="1531"/>
                      <a:pt x="1106" y="1493"/>
                    </a:cubicBezTo>
                    <a:cubicBezTo>
                      <a:pt x="1106" y="1455"/>
                      <a:pt x="1075" y="1424"/>
                      <a:pt x="1037" y="1424"/>
                    </a:cubicBezTo>
                    <a:cubicBezTo>
                      <a:pt x="1010" y="1424"/>
                      <a:pt x="988" y="1438"/>
                      <a:pt x="976" y="1460"/>
                    </a:cubicBezTo>
                    <a:lnTo>
                      <a:pt x="67" y="1460"/>
                    </a:lnTo>
                    <a:lnTo>
                      <a:pt x="67" y="1340"/>
                    </a:lnTo>
                    <a:lnTo>
                      <a:pt x="132" y="1340"/>
                    </a:lnTo>
                    <a:cubicBezTo>
                      <a:pt x="150" y="1340"/>
                      <a:pt x="165" y="1325"/>
                      <a:pt x="165" y="1307"/>
                    </a:cubicBezTo>
                    <a:lnTo>
                      <a:pt x="165" y="427"/>
                    </a:lnTo>
                    <a:lnTo>
                      <a:pt x="293" y="427"/>
                    </a:lnTo>
                    <a:cubicBezTo>
                      <a:pt x="312" y="427"/>
                      <a:pt x="327" y="412"/>
                      <a:pt x="327" y="394"/>
                    </a:cubicBezTo>
                    <a:lnTo>
                      <a:pt x="327" y="66"/>
                    </a:lnTo>
                    <a:lnTo>
                      <a:pt x="1193" y="66"/>
                    </a:lnTo>
                    <a:lnTo>
                      <a:pt x="1193" y="394"/>
                    </a:lnTo>
                    <a:cubicBezTo>
                      <a:pt x="1193" y="412"/>
                      <a:pt x="1208" y="427"/>
                      <a:pt x="1227" y="427"/>
                    </a:cubicBezTo>
                    <a:lnTo>
                      <a:pt x="1355" y="427"/>
                    </a:lnTo>
                    <a:lnTo>
                      <a:pt x="1355" y="1307"/>
                    </a:lnTo>
                    <a:cubicBezTo>
                      <a:pt x="1355" y="1325"/>
                      <a:pt x="1370" y="1340"/>
                      <a:pt x="1388" y="1340"/>
                    </a:cubicBezTo>
                    <a:lnTo>
                      <a:pt x="1453" y="1340"/>
                    </a:lnTo>
                    <a:lnTo>
                      <a:pt x="1453" y="1460"/>
                    </a:lnTo>
                    <a:lnTo>
                      <a:pt x="1310" y="1460"/>
                    </a:lnTo>
                    <a:cubicBezTo>
                      <a:pt x="1299" y="1438"/>
                      <a:pt x="1276" y="1424"/>
                      <a:pt x="1250" y="1424"/>
                    </a:cubicBezTo>
                    <a:cubicBezTo>
                      <a:pt x="1211" y="1424"/>
                      <a:pt x="1180" y="1455"/>
                      <a:pt x="1180" y="1493"/>
                    </a:cubicBezTo>
                    <a:cubicBezTo>
                      <a:pt x="1180" y="1531"/>
                      <a:pt x="1211" y="1563"/>
                      <a:pt x="1250" y="1563"/>
                    </a:cubicBezTo>
                    <a:cubicBezTo>
                      <a:pt x="1276" y="1563"/>
                      <a:pt x="1299" y="1548"/>
                      <a:pt x="1310" y="1527"/>
                    </a:cubicBezTo>
                    <a:lnTo>
                      <a:pt x="1486" y="1527"/>
                    </a:lnTo>
                    <a:cubicBezTo>
                      <a:pt x="1505" y="1527"/>
                      <a:pt x="1519" y="1512"/>
                      <a:pt x="1519" y="1493"/>
                    </a:cubicBezTo>
                    <a:lnTo>
                      <a:pt x="1519" y="1307"/>
                    </a:lnTo>
                    <a:cubicBezTo>
                      <a:pt x="1519" y="1288"/>
                      <a:pt x="1505" y="1273"/>
                      <a:pt x="1486" y="127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0" name="Freeform 155"/>
              <p:cNvSpPr>
                <a:spLocks noEditPoints="1"/>
              </p:cNvSpPr>
              <p:nvPr/>
            </p:nvSpPr>
            <p:spPr bwMode="gray">
              <a:xfrm>
                <a:off x="6854825" y="2744788"/>
                <a:ext cx="179388" cy="68263"/>
              </a:xfrm>
              <a:custGeom>
                <a:avLst/>
                <a:gdLst>
                  <a:gd name="T0" fmla="*/ 2147483647 w 431"/>
                  <a:gd name="T1" fmla="*/ 2147483647 h 161"/>
                  <a:gd name="T2" fmla="*/ 2147483647 w 431"/>
                  <a:gd name="T3" fmla="*/ 2147483647 h 161"/>
                  <a:gd name="T4" fmla="*/ 2147483647 w 431"/>
                  <a:gd name="T5" fmla="*/ 2147483647 h 161"/>
                  <a:gd name="T6" fmla="*/ 2147483647 w 431"/>
                  <a:gd name="T7" fmla="*/ 2147483647 h 161"/>
                  <a:gd name="T8" fmla="*/ 2147483647 w 431"/>
                  <a:gd name="T9" fmla="*/ 2147483647 h 161"/>
                  <a:gd name="T10" fmla="*/ 2147483647 w 431"/>
                  <a:gd name="T11" fmla="*/ 2147483647 h 161"/>
                  <a:gd name="T12" fmla="*/ 2147483647 w 431"/>
                  <a:gd name="T13" fmla="*/ 2147483647 h 161"/>
                  <a:gd name="T14" fmla="*/ 2147483647 w 431"/>
                  <a:gd name="T15" fmla="*/ 2147483647 h 161"/>
                  <a:gd name="T16" fmla="*/ 2147483647 w 431"/>
                  <a:gd name="T17" fmla="*/ 2147483647 h 161"/>
                  <a:gd name="T18" fmla="*/ 2147483647 w 431"/>
                  <a:gd name="T19" fmla="*/ 2147483647 h 161"/>
                  <a:gd name="T20" fmla="*/ 2147483647 w 431"/>
                  <a:gd name="T21" fmla="*/ 2147483647 h 161"/>
                  <a:gd name="T22" fmla="*/ 2147483647 w 431"/>
                  <a:gd name="T23" fmla="*/ 0 h 161"/>
                  <a:gd name="T24" fmla="*/ 2147483647 w 431"/>
                  <a:gd name="T25" fmla="*/ 0 h 161"/>
                  <a:gd name="T26" fmla="*/ 0 w 431"/>
                  <a:gd name="T27" fmla="*/ 2147483647 h 161"/>
                  <a:gd name="T28" fmla="*/ 0 w 431"/>
                  <a:gd name="T29" fmla="*/ 2147483647 h 161"/>
                  <a:gd name="T30" fmla="*/ 2147483647 w 431"/>
                  <a:gd name="T31" fmla="*/ 2147483647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1"/>
                  <a:gd name="T49" fmla="*/ 0 h 161"/>
                  <a:gd name="T50" fmla="*/ 431 w 431"/>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1" h="161">
                    <a:moveTo>
                      <a:pt x="67" y="66"/>
                    </a:moveTo>
                    <a:lnTo>
                      <a:pt x="67" y="66"/>
                    </a:lnTo>
                    <a:lnTo>
                      <a:pt x="364" y="66"/>
                    </a:lnTo>
                    <a:lnTo>
                      <a:pt x="364" y="94"/>
                    </a:lnTo>
                    <a:lnTo>
                      <a:pt x="67" y="94"/>
                    </a:lnTo>
                    <a:lnTo>
                      <a:pt x="67" y="66"/>
                    </a:lnTo>
                    <a:close/>
                    <a:moveTo>
                      <a:pt x="33" y="161"/>
                    </a:moveTo>
                    <a:lnTo>
                      <a:pt x="33" y="161"/>
                    </a:lnTo>
                    <a:lnTo>
                      <a:pt x="398" y="161"/>
                    </a:lnTo>
                    <a:cubicBezTo>
                      <a:pt x="416" y="161"/>
                      <a:pt x="431" y="146"/>
                      <a:pt x="431" y="128"/>
                    </a:cubicBezTo>
                    <a:lnTo>
                      <a:pt x="431" y="33"/>
                    </a:lnTo>
                    <a:cubicBezTo>
                      <a:pt x="431" y="15"/>
                      <a:pt x="416" y="0"/>
                      <a:pt x="398" y="0"/>
                    </a:cubicBezTo>
                    <a:lnTo>
                      <a:pt x="33" y="0"/>
                    </a:lnTo>
                    <a:cubicBezTo>
                      <a:pt x="15" y="0"/>
                      <a:pt x="0" y="15"/>
                      <a:pt x="0" y="33"/>
                    </a:cubicBezTo>
                    <a:lnTo>
                      <a:pt x="0" y="128"/>
                    </a:lnTo>
                    <a:cubicBezTo>
                      <a:pt x="0" y="146"/>
                      <a:pt x="15" y="161"/>
                      <a:pt x="33" y="16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83" name="组合 44297"/>
          <p:cNvGrpSpPr>
            <a:grpSpLocks/>
          </p:cNvGrpSpPr>
          <p:nvPr/>
        </p:nvGrpSpPr>
        <p:grpSpPr bwMode="gray">
          <a:xfrm>
            <a:off x="4888461" y="5224474"/>
            <a:ext cx="458833" cy="458833"/>
            <a:chOff x="4029075" y="2165351"/>
            <a:chExt cx="1114425" cy="1116013"/>
          </a:xfrm>
        </p:grpSpPr>
        <p:sp>
          <p:nvSpPr>
            <p:cNvPr id="684" name="Freeform 179"/>
            <p:cNvSpPr>
              <a:spLocks/>
            </p:cNvSpPr>
            <p:nvPr/>
          </p:nvSpPr>
          <p:spPr bwMode="gray">
            <a:xfrm>
              <a:off x="4029075" y="2165351"/>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29" y="2659"/>
                  </a:cubicBezTo>
                  <a:cubicBezTo>
                    <a:pt x="595" y="2659"/>
                    <a:pt x="0" y="2064"/>
                    <a:pt x="0" y="1330"/>
                  </a:cubicBezTo>
                  <a:cubicBezTo>
                    <a:pt x="0" y="596"/>
                    <a:pt x="595" y="0"/>
                    <a:pt x="1329"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5" name="组合 44285"/>
            <p:cNvGrpSpPr>
              <a:grpSpLocks/>
            </p:cNvGrpSpPr>
            <p:nvPr/>
          </p:nvGrpSpPr>
          <p:grpSpPr bwMode="gray">
            <a:xfrm>
              <a:off x="4313238" y="2362201"/>
              <a:ext cx="546100" cy="722312"/>
              <a:chOff x="4313238" y="2362201"/>
              <a:chExt cx="546100" cy="722312"/>
            </a:xfrm>
          </p:grpSpPr>
          <p:sp>
            <p:nvSpPr>
              <p:cNvPr id="686" name="Freeform 180"/>
              <p:cNvSpPr>
                <a:spLocks/>
              </p:cNvSpPr>
              <p:nvPr/>
            </p:nvSpPr>
            <p:spPr bwMode="gray">
              <a:xfrm>
                <a:off x="4386263" y="2640013"/>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7" name="Freeform 181"/>
              <p:cNvSpPr>
                <a:spLocks/>
              </p:cNvSpPr>
              <p:nvPr/>
            </p:nvSpPr>
            <p:spPr bwMode="gray">
              <a:xfrm>
                <a:off x="4386263" y="2700338"/>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8" name="Freeform 182"/>
              <p:cNvSpPr>
                <a:spLocks/>
              </p:cNvSpPr>
              <p:nvPr/>
            </p:nvSpPr>
            <p:spPr bwMode="gray">
              <a:xfrm>
                <a:off x="4386263" y="2759076"/>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9" name="Freeform 183"/>
              <p:cNvSpPr>
                <a:spLocks/>
              </p:cNvSpPr>
              <p:nvPr/>
            </p:nvSpPr>
            <p:spPr bwMode="gray">
              <a:xfrm>
                <a:off x="4386263" y="2819401"/>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0" name="Freeform 184"/>
              <p:cNvSpPr>
                <a:spLocks/>
              </p:cNvSpPr>
              <p:nvPr/>
            </p:nvSpPr>
            <p:spPr bwMode="gray">
              <a:xfrm>
                <a:off x="4386263" y="2878138"/>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1" name="Freeform 185"/>
              <p:cNvSpPr>
                <a:spLocks/>
              </p:cNvSpPr>
              <p:nvPr/>
            </p:nvSpPr>
            <p:spPr bwMode="gray">
              <a:xfrm>
                <a:off x="4440238" y="2362201"/>
                <a:ext cx="26988" cy="161925"/>
              </a:xfrm>
              <a:custGeom>
                <a:avLst/>
                <a:gdLst>
                  <a:gd name="T0" fmla="*/ 2147483647 w 67"/>
                  <a:gd name="T1" fmla="*/ 2147483647 h 387"/>
                  <a:gd name="T2" fmla="*/ 2147483647 w 67"/>
                  <a:gd name="T3" fmla="*/ 2147483647 h 387"/>
                  <a:gd name="T4" fmla="*/ 0 w 67"/>
                  <a:gd name="T5" fmla="*/ 2147483647 h 387"/>
                  <a:gd name="T6" fmla="*/ 0 w 67"/>
                  <a:gd name="T7" fmla="*/ 2147483647 h 387"/>
                  <a:gd name="T8" fmla="*/ 2147483647 w 67"/>
                  <a:gd name="T9" fmla="*/ 0 h 387"/>
                  <a:gd name="T10" fmla="*/ 2147483647 w 67"/>
                  <a:gd name="T11" fmla="*/ 2147483647 h 387"/>
                  <a:gd name="T12" fmla="*/ 2147483647 w 67"/>
                  <a:gd name="T13" fmla="*/ 2147483647 h 387"/>
                  <a:gd name="T14" fmla="*/ 2147483647 w 67"/>
                  <a:gd name="T15" fmla="*/ 2147483647 h 3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87">
                    <a:moveTo>
                      <a:pt x="34" y="387"/>
                    </a:moveTo>
                    <a:lnTo>
                      <a:pt x="34" y="387"/>
                    </a:lnTo>
                    <a:cubicBezTo>
                      <a:pt x="15" y="387"/>
                      <a:pt x="0" y="372"/>
                      <a:pt x="0" y="354"/>
                    </a:cubicBezTo>
                    <a:lnTo>
                      <a:pt x="0" y="34"/>
                    </a:lnTo>
                    <a:cubicBezTo>
                      <a:pt x="0" y="15"/>
                      <a:pt x="15" y="0"/>
                      <a:pt x="34" y="0"/>
                    </a:cubicBezTo>
                    <a:cubicBezTo>
                      <a:pt x="52" y="0"/>
                      <a:pt x="67" y="15"/>
                      <a:pt x="67" y="34"/>
                    </a:cubicBezTo>
                    <a:lnTo>
                      <a:pt x="67" y="354"/>
                    </a:lnTo>
                    <a:cubicBezTo>
                      <a:pt x="67" y="372"/>
                      <a:pt x="52" y="387"/>
                      <a:pt x="34" y="3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2" name="Freeform 186"/>
              <p:cNvSpPr>
                <a:spLocks/>
              </p:cNvSpPr>
              <p:nvPr/>
            </p:nvSpPr>
            <p:spPr bwMode="gray">
              <a:xfrm>
                <a:off x="4678363" y="27654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3" name="Freeform 187"/>
              <p:cNvSpPr>
                <a:spLocks/>
              </p:cNvSpPr>
              <p:nvPr/>
            </p:nvSpPr>
            <p:spPr bwMode="gray">
              <a:xfrm>
                <a:off x="4760913" y="27654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4" name="Freeform 188"/>
              <p:cNvSpPr>
                <a:spLocks/>
              </p:cNvSpPr>
              <p:nvPr/>
            </p:nvSpPr>
            <p:spPr bwMode="gray">
              <a:xfrm>
                <a:off x="4678363" y="28289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5" name="Freeform 189"/>
              <p:cNvSpPr>
                <a:spLocks/>
              </p:cNvSpPr>
              <p:nvPr/>
            </p:nvSpPr>
            <p:spPr bwMode="gray">
              <a:xfrm>
                <a:off x="4760913" y="28289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6" name="Freeform 190"/>
              <p:cNvSpPr>
                <a:spLocks/>
              </p:cNvSpPr>
              <p:nvPr/>
            </p:nvSpPr>
            <p:spPr bwMode="gray">
              <a:xfrm>
                <a:off x="4678363" y="28924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7" name="Freeform 191"/>
              <p:cNvSpPr>
                <a:spLocks/>
              </p:cNvSpPr>
              <p:nvPr/>
            </p:nvSpPr>
            <p:spPr bwMode="gray">
              <a:xfrm>
                <a:off x="4760913" y="28924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8" name="Freeform 192"/>
              <p:cNvSpPr>
                <a:spLocks/>
              </p:cNvSpPr>
              <p:nvPr/>
            </p:nvSpPr>
            <p:spPr bwMode="gray">
              <a:xfrm>
                <a:off x="4313238" y="2497138"/>
                <a:ext cx="546100" cy="573088"/>
              </a:xfrm>
              <a:custGeom>
                <a:avLst/>
                <a:gdLst>
                  <a:gd name="T0" fmla="*/ 2147483647 w 1299"/>
                  <a:gd name="T1" fmla="*/ 2147483647 h 1367"/>
                  <a:gd name="T2" fmla="*/ 2147483647 w 1299"/>
                  <a:gd name="T3" fmla="*/ 2147483647 h 1367"/>
                  <a:gd name="T4" fmla="*/ 2147483647 w 1299"/>
                  <a:gd name="T5" fmla="*/ 2147483647 h 1367"/>
                  <a:gd name="T6" fmla="*/ 2147483647 w 1299"/>
                  <a:gd name="T7" fmla="*/ 2147483647 h 1367"/>
                  <a:gd name="T8" fmla="*/ 2147483647 w 1299"/>
                  <a:gd name="T9" fmla="*/ 2147483647 h 1367"/>
                  <a:gd name="T10" fmla="*/ 2147483647 w 1299"/>
                  <a:gd name="T11" fmla="*/ 2147483647 h 1367"/>
                  <a:gd name="T12" fmla="*/ 2147483647 w 1299"/>
                  <a:gd name="T13" fmla="*/ 2147483647 h 1367"/>
                  <a:gd name="T14" fmla="*/ 2147483647 w 1299"/>
                  <a:gd name="T15" fmla="*/ 2147483647 h 1367"/>
                  <a:gd name="T16" fmla="*/ 2147483647 w 1299"/>
                  <a:gd name="T17" fmla="*/ 2147483647 h 1367"/>
                  <a:gd name="T18" fmla="*/ 2147483647 w 1299"/>
                  <a:gd name="T19" fmla="*/ 2147483647 h 1367"/>
                  <a:gd name="T20" fmla="*/ 2147483647 w 1299"/>
                  <a:gd name="T21" fmla="*/ 2147483647 h 1367"/>
                  <a:gd name="T22" fmla="*/ 2147483647 w 1299"/>
                  <a:gd name="T23" fmla="*/ 2147483647 h 1367"/>
                  <a:gd name="T24" fmla="*/ 2147483647 w 1299"/>
                  <a:gd name="T25" fmla="*/ 2147483647 h 1367"/>
                  <a:gd name="T26" fmla="*/ 2147483647 w 1299"/>
                  <a:gd name="T27" fmla="*/ 2147483647 h 1367"/>
                  <a:gd name="T28" fmla="*/ 2147483647 w 1299"/>
                  <a:gd name="T29" fmla="*/ 2147483647 h 1367"/>
                  <a:gd name="T30" fmla="*/ 2147483647 w 1299"/>
                  <a:gd name="T31" fmla="*/ 2147483647 h 1367"/>
                  <a:gd name="T32" fmla="*/ 2147483647 w 1299"/>
                  <a:gd name="T33" fmla="*/ 2147483647 h 1367"/>
                  <a:gd name="T34" fmla="*/ 2147483647 w 1299"/>
                  <a:gd name="T35" fmla="*/ 2147483647 h 1367"/>
                  <a:gd name="T36" fmla="*/ 2147483647 w 1299"/>
                  <a:gd name="T37" fmla="*/ 2147483647 h 1367"/>
                  <a:gd name="T38" fmla="*/ 2147483647 w 1299"/>
                  <a:gd name="T39" fmla="*/ 2147483647 h 1367"/>
                  <a:gd name="T40" fmla="*/ 2147483647 w 1299"/>
                  <a:gd name="T41" fmla="*/ 2147483647 h 1367"/>
                  <a:gd name="T42" fmla="*/ 2147483647 w 1299"/>
                  <a:gd name="T43" fmla="*/ 2147483647 h 1367"/>
                  <a:gd name="T44" fmla="*/ 2147483647 w 1299"/>
                  <a:gd name="T45" fmla="*/ 2147483647 h 1367"/>
                  <a:gd name="T46" fmla="*/ 2147483647 w 1299"/>
                  <a:gd name="T47" fmla="*/ 2147483647 h 1367"/>
                  <a:gd name="T48" fmla="*/ 2147483647 w 1299"/>
                  <a:gd name="T49" fmla="*/ 2147483647 h 1367"/>
                  <a:gd name="T50" fmla="*/ 2147483647 w 1299"/>
                  <a:gd name="T51" fmla="*/ 2147483647 h 1367"/>
                  <a:gd name="T52" fmla="*/ 2147483647 w 1299"/>
                  <a:gd name="T53" fmla="*/ 2147483647 h 1367"/>
                  <a:gd name="T54" fmla="*/ 2147483647 w 1299"/>
                  <a:gd name="T55" fmla="*/ 2147483647 h 1367"/>
                  <a:gd name="T56" fmla="*/ 2147483647 w 1299"/>
                  <a:gd name="T57" fmla="*/ 2147483647 h 1367"/>
                  <a:gd name="T58" fmla="*/ 2147483647 w 1299"/>
                  <a:gd name="T59" fmla="*/ 2147483647 h 1367"/>
                  <a:gd name="T60" fmla="*/ 2147483647 w 1299"/>
                  <a:gd name="T61" fmla="*/ 2147483647 h 1367"/>
                  <a:gd name="T62" fmla="*/ 2147483647 w 1299"/>
                  <a:gd name="T63" fmla="*/ 2147483647 h 1367"/>
                  <a:gd name="T64" fmla="*/ 2147483647 w 1299"/>
                  <a:gd name="T65" fmla="*/ 2147483647 h 1367"/>
                  <a:gd name="T66" fmla="*/ 2147483647 w 1299"/>
                  <a:gd name="T67" fmla="*/ 2147483647 h 1367"/>
                  <a:gd name="T68" fmla="*/ 0 w 1299"/>
                  <a:gd name="T69" fmla="*/ 2147483647 h 1367"/>
                  <a:gd name="T70" fmla="*/ 0 w 1299"/>
                  <a:gd name="T71" fmla="*/ 2147483647 h 1367"/>
                  <a:gd name="T72" fmla="*/ 2147483647 w 1299"/>
                  <a:gd name="T73" fmla="*/ 2147483647 h 1367"/>
                  <a:gd name="T74" fmla="*/ 2147483647 w 1299"/>
                  <a:gd name="T75" fmla="*/ 2147483647 h 1367"/>
                  <a:gd name="T76" fmla="*/ 2147483647 w 1299"/>
                  <a:gd name="T77" fmla="*/ 0 h 1367"/>
                  <a:gd name="T78" fmla="*/ 2147483647 w 1299"/>
                  <a:gd name="T79" fmla="*/ 0 h 1367"/>
                  <a:gd name="T80" fmla="*/ 2147483647 w 1299"/>
                  <a:gd name="T81" fmla="*/ 2147483647 h 1367"/>
                  <a:gd name="T82" fmla="*/ 2147483647 w 1299"/>
                  <a:gd name="T83" fmla="*/ 2147483647 h 1367"/>
                  <a:gd name="T84" fmla="*/ 2147483647 w 1299"/>
                  <a:gd name="T85" fmla="*/ 2147483647 h 1367"/>
                  <a:gd name="T86" fmla="*/ 2147483647 w 1299"/>
                  <a:gd name="T87" fmla="*/ 2147483647 h 1367"/>
                  <a:gd name="T88" fmla="*/ 2147483647 w 1299"/>
                  <a:gd name="T89" fmla="*/ 2147483647 h 1367"/>
                  <a:gd name="T90" fmla="*/ 2147483647 w 1299"/>
                  <a:gd name="T91" fmla="*/ 2147483647 h 1367"/>
                  <a:gd name="T92" fmla="*/ 2147483647 w 1299"/>
                  <a:gd name="T93" fmla="*/ 2147483647 h 1367"/>
                  <a:gd name="T94" fmla="*/ 2147483647 w 1299"/>
                  <a:gd name="T95" fmla="*/ 2147483647 h 1367"/>
                  <a:gd name="T96" fmla="*/ 2147483647 w 1299"/>
                  <a:gd name="T97" fmla="*/ 2147483647 h 1367"/>
                  <a:gd name="T98" fmla="*/ 2147483647 w 1299"/>
                  <a:gd name="T99" fmla="*/ 2147483647 h 1367"/>
                  <a:gd name="T100" fmla="*/ 2147483647 w 1299"/>
                  <a:gd name="T101" fmla="*/ 2147483647 h 13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99" h="1367">
                    <a:moveTo>
                      <a:pt x="1181" y="1367"/>
                    </a:moveTo>
                    <a:lnTo>
                      <a:pt x="1181" y="1367"/>
                    </a:lnTo>
                    <a:lnTo>
                      <a:pt x="990" y="1367"/>
                    </a:lnTo>
                    <a:cubicBezTo>
                      <a:pt x="972" y="1367"/>
                      <a:pt x="957" y="1352"/>
                      <a:pt x="957" y="1334"/>
                    </a:cubicBezTo>
                    <a:cubicBezTo>
                      <a:pt x="957" y="1316"/>
                      <a:pt x="972" y="1301"/>
                      <a:pt x="990" y="1301"/>
                    </a:cubicBezTo>
                    <a:lnTo>
                      <a:pt x="1181" y="1301"/>
                    </a:lnTo>
                    <a:cubicBezTo>
                      <a:pt x="1209" y="1301"/>
                      <a:pt x="1232" y="1278"/>
                      <a:pt x="1232" y="1249"/>
                    </a:cubicBezTo>
                    <a:lnTo>
                      <a:pt x="1232" y="601"/>
                    </a:lnTo>
                    <a:cubicBezTo>
                      <a:pt x="1232" y="573"/>
                      <a:pt x="1209" y="550"/>
                      <a:pt x="1181" y="550"/>
                    </a:cubicBezTo>
                    <a:lnTo>
                      <a:pt x="843" y="550"/>
                    </a:lnTo>
                    <a:cubicBezTo>
                      <a:pt x="814" y="550"/>
                      <a:pt x="791" y="573"/>
                      <a:pt x="791" y="601"/>
                    </a:cubicBezTo>
                    <a:lnTo>
                      <a:pt x="791" y="1221"/>
                    </a:lnTo>
                    <a:lnTo>
                      <a:pt x="601" y="1221"/>
                    </a:lnTo>
                    <a:lnTo>
                      <a:pt x="601" y="291"/>
                    </a:lnTo>
                    <a:cubicBezTo>
                      <a:pt x="601" y="262"/>
                      <a:pt x="578" y="239"/>
                      <a:pt x="549" y="239"/>
                    </a:cubicBezTo>
                    <a:lnTo>
                      <a:pt x="495" y="239"/>
                    </a:lnTo>
                    <a:lnTo>
                      <a:pt x="495" y="118"/>
                    </a:lnTo>
                    <a:cubicBezTo>
                      <a:pt x="495" y="90"/>
                      <a:pt x="472" y="67"/>
                      <a:pt x="443" y="67"/>
                    </a:cubicBezTo>
                    <a:lnTo>
                      <a:pt x="224" y="67"/>
                    </a:lnTo>
                    <a:cubicBezTo>
                      <a:pt x="196" y="67"/>
                      <a:pt x="173" y="90"/>
                      <a:pt x="173" y="118"/>
                    </a:cubicBezTo>
                    <a:lnTo>
                      <a:pt x="173" y="239"/>
                    </a:lnTo>
                    <a:lnTo>
                      <a:pt x="118" y="239"/>
                    </a:lnTo>
                    <a:cubicBezTo>
                      <a:pt x="90" y="239"/>
                      <a:pt x="67" y="262"/>
                      <a:pt x="67" y="291"/>
                    </a:cubicBezTo>
                    <a:lnTo>
                      <a:pt x="67" y="1249"/>
                    </a:lnTo>
                    <a:cubicBezTo>
                      <a:pt x="67" y="1278"/>
                      <a:pt x="90" y="1301"/>
                      <a:pt x="118" y="1301"/>
                    </a:cubicBezTo>
                    <a:lnTo>
                      <a:pt x="549" y="1301"/>
                    </a:lnTo>
                    <a:cubicBezTo>
                      <a:pt x="551" y="1301"/>
                      <a:pt x="552" y="1301"/>
                      <a:pt x="553" y="1300"/>
                    </a:cubicBezTo>
                    <a:lnTo>
                      <a:pt x="556" y="1300"/>
                    </a:lnTo>
                    <a:lnTo>
                      <a:pt x="760" y="1300"/>
                    </a:lnTo>
                    <a:cubicBezTo>
                      <a:pt x="779" y="1300"/>
                      <a:pt x="793" y="1315"/>
                      <a:pt x="793" y="1334"/>
                    </a:cubicBezTo>
                    <a:cubicBezTo>
                      <a:pt x="793" y="1352"/>
                      <a:pt x="779" y="1367"/>
                      <a:pt x="760" y="1367"/>
                    </a:cubicBezTo>
                    <a:lnTo>
                      <a:pt x="558" y="1367"/>
                    </a:lnTo>
                    <a:cubicBezTo>
                      <a:pt x="555" y="1367"/>
                      <a:pt x="552" y="1367"/>
                      <a:pt x="549" y="1367"/>
                    </a:cubicBezTo>
                    <a:lnTo>
                      <a:pt x="118" y="1367"/>
                    </a:lnTo>
                    <a:cubicBezTo>
                      <a:pt x="53" y="1367"/>
                      <a:pt x="0" y="1314"/>
                      <a:pt x="0" y="1249"/>
                    </a:cubicBezTo>
                    <a:lnTo>
                      <a:pt x="0" y="291"/>
                    </a:lnTo>
                    <a:cubicBezTo>
                      <a:pt x="0" y="230"/>
                      <a:pt x="47" y="179"/>
                      <a:pt x="106" y="173"/>
                    </a:cubicBezTo>
                    <a:lnTo>
                      <a:pt x="106" y="118"/>
                    </a:lnTo>
                    <a:cubicBezTo>
                      <a:pt x="106" y="53"/>
                      <a:pt x="159" y="0"/>
                      <a:pt x="224" y="0"/>
                    </a:cubicBezTo>
                    <a:lnTo>
                      <a:pt x="443" y="0"/>
                    </a:lnTo>
                    <a:cubicBezTo>
                      <a:pt x="509" y="0"/>
                      <a:pt x="561" y="53"/>
                      <a:pt x="561" y="118"/>
                    </a:cubicBezTo>
                    <a:lnTo>
                      <a:pt x="561" y="173"/>
                    </a:lnTo>
                    <a:cubicBezTo>
                      <a:pt x="621" y="179"/>
                      <a:pt x="667" y="230"/>
                      <a:pt x="667" y="291"/>
                    </a:cubicBezTo>
                    <a:lnTo>
                      <a:pt x="667" y="1155"/>
                    </a:lnTo>
                    <a:lnTo>
                      <a:pt x="725" y="1155"/>
                    </a:lnTo>
                    <a:lnTo>
                      <a:pt x="725" y="601"/>
                    </a:lnTo>
                    <a:cubicBezTo>
                      <a:pt x="725" y="536"/>
                      <a:pt x="778" y="483"/>
                      <a:pt x="843" y="483"/>
                    </a:cubicBezTo>
                    <a:lnTo>
                      <a:pt x="1181" y="483"/>
                    </a:lnTo>
                    <a:cubicBezTo>
                      <a:pt x="1246" y="483"/>
                      <a:pt x="1299" y="536"/>
                      <a:pt x="1299" y="601"/>
                    </a:cubicBezTo>
                    <a:lnTo>
                      <a:pt x="1299" y="1249"/>
                    </a:lnTo>
                    <a:cubicBezTo>
                      <a:pt x="1299" y="1314"/>
                      <a:pt x="1246" y="1367"/>
                      <a:pt x="1181" y="13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9" name="Freeform 193"/>
              <p:cNvSpPr>
                <a:spLocks/>
              </p:cNvSpPr>
              <p:nvPr/>
            </p:nvSpPr>
            <p:spPr bwMode="gray">
              <a:xfrm>
                <a:off x="4603750"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0" name="Freeform 194"/>
              <p:cNvSpPr>
                <a:spLocks/>
              </p:cNvSpPr>
              <p:nvPr/>
            </p:nvSpPr>
            <p:spPr bwMode="gray">
              <a:xfrm>
                <a:off x="4700588"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03" name="组合 215"/>
          <p:cNvGrpSpPr>
            <a:grpSpLocks/>
          </p:cNvGrpSpPr>
          <p:nvPr/>
        </p:nvGrpSpPr>
        <p:grpSpPr bwMode="gray">
          <a:xfrm>
            <a:off x="5652741" y="5224474"/>
            <a:ext cx="458833" cy="458833"/>
            <a:chOff x="5181600" y="2019300"/>
            <a:chExt cx="1114425" cy="1116013"/>
          </a:xfrm>
        </p:grpSpPr>
        <p:sp>
          <p:nvSpPr>
            <p:cNvPr id="704" name="Freeform 134"/>
            <p:cNvSpPr>
              <a:spLocks/>
            </p:cNvSpPr>
            <p:nvPr/>
          </p:nvSpPr>
          <p:spPr bwMode="gray">
            <a:xfrm>
              <a:off x="5181600" y="2019300"/>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3" y="2658"/>
                    <a:pt x="1329" y="2658"/>
                  </a:cubicBezTo>
                  <a:cubicBezTo>
                    <a:pt x="595" y="2658"/>
                    <a:pt x="0" y="2063"/>
                    <a:pt x="0" y="1329"/>
                  </a:cubicBezTo>
                  <a:cubicBezTo>
                    <a:pt x="0" y="595"/>
                    <a:pt x="595" y="0"/>
                    <a:pt x="1329" y="0"/>
                  </a:cubicBezTo>
                  <a:cubicBezTo>
                    <a:pt x="2063"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5" name="组合 193"/>
            <p:cNvGrpSpPr>
              <a:grpSpLocks/>
            </p:cNvGrpSpPr>
            <p:nvPr/>
          </p:nvGrpSpPr>
          <p:grpSpPr bwMode="gray">
            <a:xfrm>
              <a:off x="5422900" y="2230438"/>
              <a:ext cx="631825" cy="693738"/>
              <a:chOff x="5422900" y="2230438"/>
              <a:chExt cx="631825" cy="693738"/>
            </a:xfrm>
          </p:grpSpPr>
          <p:sp>
            <p:nvSpPr>
              <p:cNvPr id="706" name="Freeform 135"/>
              <p:cNvSpPr>
                <a:spLocks/>
              </p:cNvSpPr>
              <p:nvPr/>
            </p:nvSpPr>
            <p:spPr bwMode="gray">
              <a:xfrm>
                <a:off x="5422900" y="2230438"/>
                <a:ext cx="631825" cy="693738"/>
              </a:xfrm>
              <a:custGeom>
                <a:avLst/>
                <a:gdLst>
                  <a:gd name="T0" fmla="*/ 2147483647 w 1508"/>
                  <a:gd name="T1" fmla="*/ 2147483647 h 1652"/>
                  <a:gd name="T2" fmla="*/ 2147483647 w 1508"/>
                  <a:gd name="T3" fmla="*/ 2147483647 h 1652"/>
                  <a:gd name="T4" fmla="*/ 2147483647 w 1508"/>
                  <a:gd name="T5" fmla="*/ 2147483647 h 1652"/>
                  <a:gd name="T6" fmla="*/ 2147483647 w 1508"/>
                  <a:gd name="T7" fmla="*/ 2147483647 h 1652"/>
                  <a:gd name="T8" fmla="*/ 2147483647 w 1508"/>
                  <a:gd name="T9" fmla="*/ 2147483647 h 1652"/>
                  <a:gd name="T10" fmla="*/ 2147483647 w 1508"/>
                  <a:gd name="T11" fmla="*/ 2147483647 h 1652"/>
                  <a:gd name="T12" fmla="*/ 2147483647 w 1508"/>
                  <a:gd name="T13" fmla="*/ 2147483647 h 1652"/>
                  <a:gd name="T14" fmla="*/ 2147483647 w 1508"/>
                  <a:gd name="T15" fmla="*/ 2147483647 h 1652"/>
                  <a:gd name="T16" fmla="*/ 2147483647 w 1508"/>
                  <a:gd name="T17" fmla="*/ 0 h 1652"/>
                  <a:gd name="T18" fmla="*/ 2147483647 w 1508"/>
                  <a:gd name="T19" fmla="*/ 2147483647 h 1652"/>
                  <a:gd name="T20" fmla="*/ 2147483647 w 1508"/>
                  <a:gd name="T21" fmla="*/ 2147483647 h 1652"/>
                  <a:gd name="T22" fmla="*/ 2147483647 w 1508"/>
                  <a:gd name="T23" fmla="*/ 2147483647 h 1652"/>
                  <a:gd name="T24" fmla="*/ 2147483647 w 1508"/>
                  <a:gd name="T25" fmla="*/ 2147483647 h 1652"/>
                  <a:gd name="T26" fmla="*/ 2147483647 w 1508"/>
                  <a:gd name="T27" fmla="*/ 2147483647 h 1652"/>
                  <a:gd name="T28" fmla="*/ 2147483647 w 1508"/>
                  <a:gd name="T29" fmla="*/ 2147483647 h 1652"/>
                  <a:gd name="T30" fmla="*/ 0 w 1508"/>
                  <a:gd name="T31" fmla="*/ 2147483647 h 1652"/>
                  <a:gd name="T32" fmla="*/ 2147483647 w 1508"/>
                  <a:gd name="T33" fmla="*/ 2147483647 h 1652"/>
                  <a:gd name="T34" fmla="*/ 2147483647 w 1508"/>
                  <a:gd name="T35" fmla="*/ 2147483647 h 1652"/>
                  <a:gd name="T36" fmla="*/ 0 w 1508"/>
                  <a:gd name="T37" fmla="*/ 2147483647 h 1652"/>
                  <a:gd name="T38" fmla="*/ 2147483647 w 1508"/>
                  <a:gd name="T39" fmla="*/ 2147483647 h 1652"/>
                  <a:gd name="T40" fmla="*/ 2147483647 w 1508"/>
                  <a:gd name="T41" fmla="*/ 2147483647 h 1652"/>
                  <a:gd name="T42" fmla="*/ 2147483647 w 1508"/>
                  <a:gd name="T43" fmla="*/ 2147483647 h 1652"/>
                  <a:gd name="T44" fmla="*/ 2147483647 w 1508"/>
                  <a:gd name="T45" fmla="*/ 2147483647 h 1652"/>
                  <a:gd name="T46" fmla="*/ 2147483647 w 1508"/>
                  <a:gd name="T47" fmla="*/ 2147483647 h 1652"/>
                  <a:gd name="T48" fmla="*/ 2147483647 w 1508"/>
                  <a:gd name="T49" fmla="*/ 2147483647 h 1652"/>
                  <a:gd name="T50" fmla="*/ 2147483647 w 1508"/>
                  <a:gd name="T51" fmla="*/ 2147483647 h 1652"/>
                  <a:gd name="T52" fmla="*/ 2147483647 w 1508"/>
                  <a:gd name="T53" fmla="*/ 2147483647 h 1652"/>
                  <a:gd name="T54" fmla="*/ 2147483647 w 1508"/>
                  <a:gd name="T55" fmla="*/ 2147483647 h 1652"/>
                  <a:gd name="T56" fmla="*/ 2147483647 w 1508"/>
                  <a:gd name="T57" fmla="*/ 2147483647 h 1652"/>
                  <a:gd name="T58" fmla="*/ 2147483647 w 1508"/>
                  <a:gd name="T59" fmla="*/ 2147483647 h 1652"/>
                  <a:gd name="T60" fmla="*/ 2147483647 w 1508"/>
                  <a:gd name="T61" fmla="*/ 2147483647 h 1652"/>
                  <a:gd name="T62" fmla="*/ 2147483647 w 1508"/>
                  <a:gd name="T63" fmla="*/ 2147483647 h 1652"/>
                  <a:gd name="T64" fmla="*/ 2147483647 w 1508"/>
                  <a:gd name="T65" fmla="*/ 2147483647 h 1652"/>
                  <a:gd name="T66" fmla="*/ 2147483647 w 1508"/>
                  <a:gd name="T67" fmla="*/ 2147483647 h 1652"/>
                  <a:gd name="T68" fmla="*/ 2147483647 w 1508"/>
                  <a:gd name="T69" fmla="*/ 2147483647 h 1652"/>
                  <a:gd name="T70" fmla="*/ 2147483647 w 1508"/>
                  <a:gd name="T71" fmla="*/ 2147483647 h 1652"/>
                  <a:gd name="T72" fmla="*/ 2147483647 w 1508"/>
                  <a:gd name="T73" fmla="*/ 2147483647 h 1652"/>
                  <a:gd name="T74" fmla="*/ 2147483647 w 1508"/>
                  <a:gd name="T75" fmla="*/ 2147483647 h 1652"/>
                  <a:gd name="T76" fmla="*/ 2147483647 w 1508"/>
                  <a:gd name="T77" fmla="*/ 2147483647 h 1652"/>
                  <a:gd name="T78" fmla="*/ 2147483647 w 1508"/>
                  <a:gd name="T79" fmla="*/ 2147483647 h 1652"/>
                  <a:gd name="T80" fmla="*/ 2147483647 w 1508"/>
                  <a:gd name="T81" fmla="*/ 2147483647 h 1652"/>
                  <a:gd name="T82" fmla="*/ 2147483647 w 1508"/>
                  <a:gd name="T83" fmla="*/ 2147483647 h 1652"/>
                  <a:gd name="T84" fmla="*/ 2147483647 w 1508"/>
                  <a:gd name="T85" fmla="*/ 2147483647 h 1652"/>
                  <a:gd name="T86" fmla="*/ 2147483647 w 1508"/>
                  <a:gd name="T87" fmla="*/ 2147483647 h 1652"/>
                  <a:gd name="T88" fmla="*/ 2147483647 w 1508"/>
                  <a:gd name="T89" fmla="*/ 2147483647 h 1652"/>
                  <a:gd name="T90" fmla="*/ 2147483647 w 1508"/>
                  <a:gd name="T91" fmla="*/ 2147483647 h 1652"/>
                  <a:gd name="T92" fmla="*/ 2147483647 w 1508"/>
                  <a:gd name="T93" fmla="*/ 2147483647 h 1652"/>
                  <a:gd name="T94" fmla="*/ 2147483647 w 1508"/>
                  <a:gd name="T95" fmla="*/ 2147483647 h 1652"/>
                  <a:gd name="T96" fmla="*/ 2147483647 w 1508"/>
                  <a:gd name="T97" fmla="*/ 2147483647 h 1652"/>
                  <a:gd name="T98" fmla="*/ 2147483647 w 1508"/>
                  <a:gd name="T99" fmla="*/ 2147483647 h 16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8"/>
                  <a:gd name="T151" fmla="*/ 0 h 1652"/>
                  <a:gd name="T152" fmla="*/ 1508 w 1508"/>
                  <a:gd name="T153" fmla="*/ 1652 h 16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8" h="1652">
                    <a:moveTo>
                      <a:pt x="1475" y="987"/>
                    </a:moveTo>
                    <a:lnTo>
                      <a:pt x="1475" y="987"/>
                    </a:lnTo>
                    <a:cubicBezTo>
                      <a:pt x="1493" y="987"/>
                      <a:pt x="1508" y="972"/>
                      <a:pt x="1508" y="954"/>
                    </a:cubicBezTo>
                    <a:lnTo>
                      <a:pt x="1508" y="847"/>
                    </a:lnTo>
                    <a:cubicBezTo>
                      <a:pt x="1508" y="831"/>
                      <a:pt x="1497" y="817"/>
                      <a:pt x="1481" y="814"/>
                    </a:cubicBezTo>
                    <a:lnTo>
                      <a:pt x="1160" y="756"/>
                    </a:lnTo>
                    <a:lnTo>
                      <a:pt x="1160" y="661"/>
                    </a:lnTo>
                    <a:lnTo>
                      <a:pt x="1176" y="661"/>
                    </a:lnTo>
                    <a:cubicBezTo>
                      <a:pt x="1195" y="661"/>
                      <a:pt x="1210" y="646"/>
                      <a:pt x="1210" y="628"/>
                    </a:cubicBezTo>
                    <a:lnTo>
                      <a:pt x="1210" y="520"/>
                    </a:lnTo>
                    <a:cubicBezTo>
                      <a:pt x="1210" y="501"/>
                      <a:pt x="1195" y="486"/>
                      <a:pt x="1176" y="486"/>
                    </a:cubicBezTo>
                    <a:lnTo>
                      <a:pt x="1153" y="486"/>
                    </a:lnTo>
                    <a:cubicBezTo>
                      <a:pt x="1103" y="295"/>
                      <a:pt x="956" y="219"/>
                      <a:pt x="897" y="195"/>
                    </a:cubicBezTo>
                    <a:lnTo>
                      <a:pt x="897" y="173"/>
                    </a:lnTo>
                    <a:cubicBezTo>
                      <a:pt x="897" y="154"/>
                      <a:pt x="882" y="140"/>
                      <a:pt x="863" y="140"/>
                    </a:cubicBezTo>
                    <a:lnTo>
                      <a:pt x="827" y="140"/>
                    </a:lnTo>
                    <a:lnTo>
                      <a:pt x="786" y="23"/>
                    </a:lnTo>
                    <a:cubicBezTo>
                      <a:pt x="781" y="9"/>
                      <a:pt x="768" y="0"/>
                      <a:pt x="754" y="0"/>
                    </a:cubicBezTo>
                    <a:cubicBezTo>
                      <a:pt x="740" y="0"/>
                      <a:pt x="727" y="9"/>
                      <a:pt x="723" y="23"/>
                    </a:cubicBezTo>
                    <a:lnTo>
                      <a:pt x="682" y="140"/>
                    </a:lnTo>
                    <a:lnTo>
                      <a:pt x="645" y="140"/>
                    </a:lnTo>
                    <a:cubicBezTo>
                      <a:pt x="627" y="140"/>
                      <a:pt x="612" y="154"/>
                      <a:pt x="612" y="173"/>
                    </a:cubicBezTo>
                    <a:lnTo>
                      <a:pt x="612" y="195"/>
                    </a:lnTo>
                    <a:cubicBezTo>
                      <a:pt x="553" y="219"/>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3" y="987"/>
                    </a:cubicBezTo>
                    <a:lnTo>
                      <a:pt x="84" y="987"/>
                    </a:lnTo>
                    <a:lnTo>
                      <a:pt x="84" y="1438"/>
                    </a:lnTo>
                    <a:lnTo>
                      <a:pt x="33" y="1438"/>
                    </a:lnTo>
                    <a:cubicBezTo>
                      <a:pt x="15" y="1438"/>
                      <a:pt x="0" y="1453"/>
                      <a:pt x="0" y="1471"/>
                    </a:cubicBezTo>
                    <a:lnTo>
                      <a:pt x="0" y="1582"/>
                    </a:lnTo>
                    <a:cubicBezTo>
                      <a:pt x="0" y="1601"/>
                      <a:pt x="15" y="1616"/>
                      <a:pt x="33" y="1616"/>
                    </a:cubicBezTo>
                    <a:lnTo>
                      <a:pt x="965" y="1616"/>
                    </a:lnTo>
                    <a:cubicBezTo>
                      <a:pt x="977" y="1637"/>
                      <a:pt x="999" y="1652"/>
                      <a:pt x="1025" y="1652"/>
                    </a:cubicBezTo>
                    <a:cubicBezTo>
                      <a:pt x="1064" y="1652"/>
                      <a:pt x="1095" y="1620"/>
                      <a:pt x="1095" y="1582"/>
                    </a:cubicBezTo>
                    <a:cubicBezTo>
                      <a:pt x="1095" y="1544"/>
                      <a:pt x="1064" y="1513"/>
                      <a:pt x="1025"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6"/>
                      <a:pt x="136" y="921"/>
                      <a:pt x="117" y="921"/>
                    </a:cubicBezTo>
                    <a:lnTo>
                      <a:pt x="67" y="921"/>
                    </a:lnTo>
                    <a:lnTo>
                      <a:pt x="67" y="875"/>
                    </a:lnTo>
                    <a:lnTo>
                      <a:pt x="388" y="816"/>
                    </a:lnTo>
                    <a:cubicBezTo>
                      <a:pt x="404" y="813"/>
                      <a:pt x="415" y="800"/>
                      <a:pt x="415" y="784"/>
                    </a:cubicBezTo>
                    <a:lnTo>
                      <a:pt x="415" y="628"/>
                    </a:lnTo>
                    <a:cubicBezTo>
                      <a:pt x="415" y="609"/>
                      <a:pt x="400"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2" y="197"/>
                      <a:pt x="737" y="184"/>
                    </a:cubicBezTo>
                    <a:lnTo>
                      <a:pt x="754" y="135"/>
                    </a:lnTo>
                    <a:lnTo>
                      <a:pt x="771" y="184"/>
                    </a:lnTo>
                    <a:cubicBezTo>
                      <a:pt x="776" y="197"/>
                      <a:pt x="789" y="206"/>
                      <a:pt x="803" y="206"/>
                    </a:cubicBezTo>
                    <a:lnTo>
                      <a:pt x="830" y="206"/>
                    </a:lnTo>
                    <a:lnTo>
                      <a:pt x="830" y="219"/>
                    </a:lnTo>
                    <a:cubicBezTo>
                      <a:pt x="830" y="234"/>
                      <a:pt x="840" y="247"/>
                      <a:pt x="854" y="251"/>
                    </a:cubicBezTo>
                    <a:cubicBezTo>
                      <a:pt x="856" y="252"/>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4"/>
                    </a:lnTo>
                    <a:cubicBezTo>
                      <a:pt x="1093" y="800"/>
                      <a:pt x="1105" y="813"/>
                      <a:pt x="1121" y="816"/>
                    </a:cubicBezTo>
                    <a:lnTo>
                      <a:pt x="1442" y="875"/>
                    </a:lnTo>
                    <a:lnTo>
                      <a:pt x="1442" y="921"/>
                    </a:lnTo>
                    <a:lnTo>
                      <a:pt x="1391" y="921"/>
                    </a:lnTo>
                    <a:cubicBezTo>
                      <a:pt x="1373" y="921"/>
                      <a:pt x="1358" y="936"/>
                      <a:pt x="1358" y="954"/>
                    </a:cubicBezTo>
                    <a:lnTo>
                      <a:pt x="1358" y="1471"/>
                    </a:lnTo>
                    <a:cubicBezTo>
                      <a:pt x="1358" y="1489"/>
                      <a:pt x="1373" y="1504"/>
                      <a:pt x="1391" y="1504"/>
                    </a:cubicBezTo>
                    <a:lnTo>
                      <a:pt x="1442" y="1504"/>
                    </a:lnTo>
                    <a:lnTo>
                      <a:pt x="1442" y="1549"/>
                    </a:lnTo>
                    <a:lnTo>
                      <a:pt x="1299" y="1549"/>
                    </a:lnTo>
                    <a:cubicBezTo>
                      <a:pt x="1287" y="1527"/>
                      <a:pt x="1265" y="1513"/>
                      <a:pt x="1238" y="1513"/>
                    </a:cubicBezTo>
                    <a:cubicBezTo>
                      <a:pt x="1200" y="1513"/>
                      <a:pt x="1169" y="1544"/>
                      <a:pt x="1169" y="1582"/>
                    </a:cubicBezTo>
                    <a:cubicBezTo>
                      <a:pt x="1169" y="1620"/>
                      <a:pt x="1200" y="1652"/>
                      <a:pt x="1238" y="1652"/>
                    </a:cubicBezTo>
                    <a:cubicBezTo>
                      <a:pt x="1265" y="1652"/>
                      <a:pt x="1287" y="1637"/>
                      <a:pt x="1299" y="1616"/>
                    </a:cubicBezTo>
                    <a:lnTo>
                      <a:pt x="1475" y="1616"/>
                    </a:lnTo>
                    <a:cubicBezTo>
                      <a:pt x="1493" y="1616"/>
                      <a:pt x="1508" y="1601"/>
                      <a:pt x="1508" y="1582"/>
                    </a:cubicBezTo>
                    <a:lnTo>
                      <a:pt x="1508" y="1471"/>
                    </a:lnTo>
                    <a:cubicBezTo>
                      <a:pt x="1508" y="1453"/>
                      <a:pt x="1493" y="1438"/>
                      <a:pt x="1475" y="1438"/>
                    </a:cubicBezTo>
                    <a:lnTo>
                      <a:pt x="1425" y="1438"/>
                    </a:lnTo>
                    <a:lnTo>
                      <a:pt x="1425" y="987"/>
                    </a:lnTo>
                    <a:lnTo>
                      <a:pt x="1475" y="98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7" name="Freeform 136"/>
              <p:cNvSpPr>
                <a:spLocks noEditPoints="1"/>
              </p:cNvSpPr>
              <p:nvPr/>
            </p:nvSpPr>
            <p:spPr bwMode="gray">
              <a:xfrm>
                <a:off x="5618163"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8" name="Freeform 137"/>
              <p:cNvSpPr>
                <a:spLocks noEditPoints="1"/>
              </p:cNvSpPr>
              <p:nvPr/>
            </p:nvSpPr>
            <p:spPr bwMode="gray">
              <a:xfrm>
                <a:off x="5702300"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9" name="Freeform 138"/>
              <p:cNvSpPr>
                <a:spLocks noEditPoints="1"/>
              </p:cNvSpPr>
              <p:nvPr/>
            </p:nvSpPr>
            <p:spPr bwMode="gray">
              <a:xfrm>
                <a:off x="5786438" y="2487613"/>
                <a:ext cx="73025" cy="74613"/>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0 h 177"/>
                  <a:gd name="T22" fmla="*/ 2147483647 w 176"/>
                  <a:gd name="T23" fmla="*/ 0 h 177"/>
                  <a:gd name="T24" fmla="*/ 0 w 176"/>
                  <a:gd name="T25" fmla="*/ 2147483647 h 177"/>
                  <a:gd name="T26" fmla="*/ 0 w 176"/>
                  <a:gd name="T27" fmla="*/ 2147483647 h 177"/>
                  <a:gd name="T28" fmla="*/ 2147483647 w 176"/>
                  <a:gd name="T29" fmla="*/ 2147483647 h 177"/>
                  <a:gd name="T30" fmla="*/ 2147483647 w 176"/>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7"/>
                  <a:gd name="T50" fmla="*/ 176 w 176"/>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7">
                    <a:moveTo>
                      <a:pt x="66" y="67"/>
                    </a:moveTo>
                    <a:lnTo>
                      <a:pt x="66" y="67"/>
                    </a:lnTo>
                    <a:lnTo>
                      <a:pt x="110" y="67"/>
                    </a:lnTo>
                    <a:lnTo>
                      <a:pt x="110" y="111"/>
                    </a:lnTo>
                    <a:lnTo>
                      <a:pt x="66" y="111"/>
                    </a:lnTo>
                    <a:lnTo>
                      <a:pt x="66" y="67"/>
                    </a:lnTo>
                    <a:close/>
                    <a:moveTo>
                      <a:pt x="143" y="177"/>
                    </a:moveTo>
                    <a:lnTo>
                      <a:pt x="143" y="177"/>
                    </a:lnTo>
                    <a:cubicBezTo>
                      <a:pt x="161" y="177"/>
                      <a:pt x="176" y="162"/>
                      <a:pt x="176" y="144"/>
                    </a:cubicBezTo>
                    <a:lnTo>
                      <a:pt x="176" y="34"/>
                    </a:lnTo>
                    <a:cubicBezTo>
                      <a:pt x="176" y="15"/>
                      <a:pt x="161" y="0"/>
                      <a:pt x="143" y="0"/>
                    </a:cubicBezTo>
                    <a:lnTo>
                      <a:pt x="33" y="0"/>
                    </a:lnTo>
                    <a:cubicBezTo>
                      <a:pt x="14" y="0"/>
                      <a:pt x="0" y="15"/>
                      <a:pt x="0" y="34"/>
                    </a:cubicBezTo>
                    <a:lnTo>
                      <a:pt x="0" y="144"/>
                    </a:lnTo>
                    <a:cubicBezTo>
                      <a:pt x="0" y="162"/>
                      <a:pt x="14"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0" name="Freeform 139"/>
              <p:cNvSpPr>
                <a:spLocks noEditPoints="1"/>
              </p:cNvSpPr>
              <p:nvPr/>
            </p:nvSpPr>
            <p:spPr bwMode="gray">
              <a:xfrm>
                <a:off x="5548313" y="2589213"/>
                <a:ext cx="381000" cy="250825"/>
              </a:xfrm>
              <a:custGeom>
                <a:avLst/>
                <a:gdLst>
                  <a:gd name="T0" fmla="*/ 2147483647 w 908"/>
                  <a:gd name="T1" fmla="*/ 2147483647 h 598"/>
                  <a:gd name="T2" fmla="*/ 2147483647 w 908"/>
                  <a:gd name="T3" fmla="*/ 2147483647 h 598"/>
                  <a:gd name="T4" fmla="*/ 2147483647 w 908"/>
                  <a:gd name="T5" fmla="*/ 2147483647 h 598"/>
                  <a:gd name="T6" fmla="*/ 2147483647 w 908"/>
                  <a:gd name="T7" fmla="*/ 2147483647 h 598"/>
                  <a:gd name="T8" fmla="*/ 2147483647 w 908"/>
                  <a:gd name="T9" fmla="*/ 2147483647 h 598"/>
                  <a:gd name="T10" fmla="*/ 2147483647 w 908"/>
                  <a:gd name="T11" fmla="*/ 2147483647 h 598"/>
                  <a:gd name="T12" fmla="*/ 2147483647 w 908"/>
                  <a:gd name="T13" fmla="*/ 2147483647 h 598"/>
                  <a:gd name="T14" fmla="*/ 2147483647 w 908"/>
                  <a:gd name="T15" fmla="*/ 2147483647 h 598"/>
                  <a:gd name="T16" fmla="*/ 2147483647 w 908"/>
                  <a:gd name="T17" fmla="*/ 2147483647 h 598"/>
                  <a:gd name="T18" fmla="*/ 2147483647 w 908"/>
                  <a:gd name="T19" fmla="*/ 2147483647 h 598"/>
                  <a:gd name="T20" fmla="*/ 2147483647 w 908"/>
                  <a:gd name="T21" fmla="*/ 2147483647 h 598"/>
                  <a:gd name="T22" fmla="*/ 2147483647 w 908"/>
                  <a:gd name="T23" fmla="*/ 2147483647 h 598"/>
                  <a:gd name="T24" fmla="*/ 2147483647 w 908"/>
                  <a:gd name="T25" fmla="*/ 2147483647 h 598"/>
                  <a:gd name="T26" fmla="*/ 2147483647 w 908"/>
                  <a:gd name="T27" fmla="*/ 2147483647 h 598"/>
                  <a:gd name="T28" fmla="*/ 2147483647 w 908"/>
                  <a:gd name="T29" fmla="*/ 2147483647 h 598"/>
                  <a:gd name="T30" fmla="*/ 2147483647 w 908"/>
                  <a:gd name="T31" fmla="*/ 2147483647 h 598"/>
                  <a:gd name="T32" fmla="*/ 2147483647 w 908"/>
                  <a:gd name="T33" fmla="*/ 2147483647 h 598"/>
                  <a:gd name="T34" fmla="*/ 2147483647 w 908"/>
                  <a:gd name="T35" fmla="*/ 2147483647 h 598"/>
                  <a:gd name="T36" fmla="*/ 2147483647 w 908"/>
                  <a:gd name="T37" fmla="*/ 2147483647 h 598"/>
                  <a:gd name="T38" fmla="*/ 2147483647 w 908"/>
                  <a:gd name="T39" fmla="*/ 2147483647 h 598"/>
                  <a:gd name="T40" fmla="*/ 2147483647 w 908"/>
                  <a:gd name="T41" fmla="*/ 2147483647 h 598"/>
                  <a:gd name="T42" fmla="*/ 2147483647 w 908"/>
                  <a:gd name="T43" fmla="*/ 2147483647 h 598"/>
                  <a:gd name="T44" fmla="*/ 2147483647 w 908"/>
                  <a:gd name="T45" fmla="*/ 2147483647 h 598"/>
                  <a:gd name="T46" fmla="*/ 2147483647 w 908"/>
                  <a:gd name="T47" fmla="*/ 2147483647 h 598"/>
                  <a:gd name="T48" fmla="*/ 2147483647 w 908"/>
                  <a:gd name="T49" fmla="*/ 2147483647 h 598"/>
                  <a:gd name="T50" fmla="*/ 2147483647 w 908"/>
                  <a:gd name="T51" fmla="*/ 2147483647 h 598"/>
                  <a:gd name="T52" fmla="*/ 2147483647 w 908"/>
                  <a:gd name="T53" fmla="*/ 2147483647 h 598"/>
                  <a:gd name="T54" fmla="*/ 2147483647 w 908"/>
                  <a:gd name="T55" fmla="*/ 2147483647 h 598"/>
                  <a:gd name="T56" fmla="*/ 2147483647 w 908"/>
                  <a:gd name="T57" fmla="*/ 2147483647 h 598"/>
                  <a:gd name="T58" fmla="*/ 2147483647 w 908"/>
                  <a:gd name="T59" fmla="*/ 2147483647 h 598"/>
                  <a:gd name="T60" fmla="*/ 2147483647 w 908"/>
                  <a:gd name="T61" fmla="*/ 2147483647 h 598"/>
                  <a:gd name="T62" fmla="*/ 2147483647 w 908"/>
                  <a:gd name="T63" fmla="*/ 2147483647 h 598"/>
                  <a:gd name="T64" fmla="*/ 2147483647 w 908"/>
                  <a:gd name="T65" fmla="*/ 2147483647 h 598"/>
                  <a:gd name="T66" fmla="*/ 2147483647 w 908"/>
                  <a:gd name="T67" fmla="*/ 2147483647 h 598"/>
                  <a:gd name="T68" fmla="*/ 0 w 908"/>
                  <a:gd name="T69" fmla="*/ 2147483647 h 598"/>
                  <a:gd name="T70" fmla="*/ 0 w 908"/>
                  <a:gd name="T71" fmla="*/ 2147483647 h 598"/>
                  <a:gd name="T72" fmla="*/ 2147483647 w 908"/>
                  <a:gd name="T73" fmla="*/ 2147483647 h 598"/>
                  <a:gd name="T74" fmla="*/ 2147483647 w 908"/>
                  <a:gd name="T75" fmla="*/ 2147483647 h 598"/>
                  <a:gd name="T76" fmla="*/ 2147483647 w 908"/>
                  <a:gd name="T77" fmla="*/ 2147483647 h 598"/>
                  <a:gd name="T78" fmla="*/ 2147483647 w 908"/>
                  <a:gd name="T79" fmla="*/ 2147483647 h 598"/>
                  <a:gd name="T80" fmla="*/ 2147483647 w 908"/>
                  <a:gd name="T81" fmla="*/ 2147483647 h 598"/>
                  <a:gd name="T82" fmla="*/ 2147483647 w 908"/>
                  <a:gd name="T83" fmla="*/ 2147483647 h 598"/>
                  <a:gd name="T84" fmla="*/ 2147483647 w 908"/>
                  <a:gd name="T85" fmla="*/ 2147483647 h 598"/>
                  <a:gd name="T86" fmla="*/ 2147483647 w 908"/>
                  <a:gd name="T87" fmla="*/ 2147483647 h 598"/>
                  <a:gd name="T88" fmla="*/ 2147483647 w 908"/>
                  <a:gd name="T89" fmla="*/ 2147483647 h 598"/>
                  <a:gd name="T90" fmla="*/ 2147483647 w 908"/>
                  <a:gd name="T91" fmla="*/ 2147483647 h 598"/>
                  <a:gd name="T92" fmla="*/ 2147483647 w 908"/>
                  <a:gd name="T93" fmla="*/ 2147483647 h 598"/>
                  <a:gd name="T94" fmla="*/ 2147483647 w 908"/>
                  <a:gd name="T95" fmla="*/ 2147483647 h 598"/>
                  <a:gd name="T96" fmla="*/ 2147483647 w 908"/>
                  <a:gd name="T97" fmla="*/ 2147483647 h 598"/>
                  <a:gd name="T98" fmla="*/ 2147483647 w 908"/>
                  <a:gd name="T99" fmla="*/ 2147483647 h 598"/>
                  <a:gd name="T100" fmla="*/ 2147483647 w 908"/>
                  <a:gd name="T101" fmla="*/ 2147483647 h 598"/>
                  <a:gd name="T102" fmla="*/ 2147483647 w 908"/>
                  <a:gd name="T103" fmla="*/ 2147483647 h 598"/>
                  <a:gd name="T104" fmla="*/ 2147483647 w 908"/>
                  <a:gd name="T105" fmla="*/ 2147483647 h 598"/>
                  <a:gd name="T106" fmla="*/ 2147483647 w 908"/>
                  <a:gd name="T107" fmla="*/ 2147483647 h 598"/>
                  <a:gd name="T108" fmla="*/ 2147483647 w 908"/>
                  <a:gd name="T109" fmla="*/ 2147483647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8"/>
                  <a:gd name="T166" fmla="*/ 0 h 598"/>
                  <a:gd name="T167" fmla="*/ 908 w 908"/>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8" h="598">
                    <a:moveTo>
                      <a:pt x="640" y="202"/>
                    </a:moveTo>
                    <a:lnTo>
                      <a:pt x="640" y="202"/>
                    </a:lnTo>
                    <a:cubicBezTo>
                      <a:pt x="621" y="202"/>
                      <a:pt x="606" y="217"/>
                      <a:pt x="606" y="236"/>
                    </a:cubicBezTo>
                    <a:lnTo>
                      <a:pt x="606" y="531"/>
                    </a:lnTo>
                    <a:lnTo>
                      <a:pt x="542" y="531"/>
                    </a:lnTo>
                    <a:lnTo>
                      <a:pt x="542" y="236"/>
                    </a:lnTo>
                    <a:cubicBezTo>
                      <a:pt x="542" y="217"/>
                      <a:pt x="527" y="202"/>
                      <a:pt x="508" y="202"/>
                    </a:cubicBezTo>
                    <a:lnTo>
                      <a:pt x="400" y="202"/>
                    </a:lnTo>
                    <a:cubicBezTo>
                      <a:pt x="382" y="202"/>
                      <a:pt x="367" y="217"/>
                      <a:pt x="367" y="236"/>
                    </a:cubicBezTo>
                    <a:lnTo>
                      <a:pt x="367" y="531"/>
                    </a:lnTo>
                    <a:lnTo>
                      <a:pt x="302" y="531"/>
                    </a:lnTo>
                    <a:lnTo>
                      <a:pt x="302" y="236"/>
                    </a:lnTo>
                    <a:cubicBezTo>
                      <a:pt x="302" y="217"/>
                      <a:pt x="287" y="202"/>
                      <a:pt x="269" y="202"/>
                    </a:cubicBezTo>
                    <a:lnTo>
                      <a:pt x="161" y="202"/>
                    </a:lnTo>
                    <a:cubicBezTo>
                      <a:pt x="142" y="202"/>
                      <a:pt x="128" y="217"/>
                      <a:pt x="128" y="236"/>
                    </a:cubicBezTo>
                    <a:lnTo>
                      <a:pt x="128" y="531"/>
                    </a:lnTo>
                    <a:lnTo>
                      <a:pt x="67" y="531"/>
                    </a:lnTo>
                    <a:lnTo>
                      <a:pt x="67" y="136"/>
                    </a:lnTo>
                    <a:lnTo>
                      <a:pt x="454" y="68"/>
                    </a:lnTo>
                    <a:lnTo>
                      <a:pt x="841" y="136"/>
                    </a:lnTo>
                    <a:lnTo>
                      <a:pt x="841" y="531"/>
                    </a:lnTo>
                    <a:lnTo>
                      <a:pt x="781" y="531"/>
                    </a:lnTo>
                    <a:lnTo>
                      <a:pt x="781" y="236"/>
                    </a:lnTo>
                    <a:cubicBezTo>
                      <a:pt x="781" y="217"/>
                      <a:pt x="766" y="202"/>
                      <a:pt x="748" y="202"/>
                    </a:cubicBezTo>
                    <a:lnTo>
                      <a:pt x="640" y="202"/>
                    </a:lnTo>
                    <a:close/>
                    <a:moveTo>
                      <a:pt x="748" y="598"/>
                    </a:moveTo>
                    <a:lnTo>
                      <a:pt x="748" y="598"/>
                    </a:lnTo>
                    <a:lnTo>
                      <a:pt x="875" y="598"/>
                    </a:lnTo>
                    <a:cubicBezTo>
                      <a:pt x="893" y="598"/>
                      <a:pt x="908" y="583"/>
                      <a:pt x="908" y="565"/>
                    </a:cubicBezTo>
                    <a:lnTo>
                      <a:pt x="908" y="109"/>
                    </a:lnTo>
                    <a:cubicBezTo>
                      <a:pt x="908" y="92"/>
                      <a:pt x="897" y="79"/>
                      <a:pt x="881" y="76"/>
                    </a:cubicBezTo>
                    <a:lnTo>
                      <a:pt x="460" y="1"/>
                    </a:lnTo>
                    <a:cubicBezTo>
                      <a:pt x="456" y="0"/>
                      <a:pt x="452" y="0"/>
                      <a:pt x="448" y="1"/>
                    </a:cubicBezTo>
                    <a:lnTo>
                      <a:pt x="28" y="76"/>
                    </a:lnTo>
                    <a:cubicBezTo>
                      <a:pt x="12" y="79"/>
                      <a:pt x="0" y="92"/>
                      <a:pt x="0" y="109"/>
                    </a:cubicBezTo>
                    <a:lnTo>
                      <a:pt x="0" y="565"/>
                    </a:lnTo>
                    <a:cubicBezTo>
                      <a:pt x="0" y="583"/>
                      <a:pt x="15" y="598"/>
                      <a:pt x="34" y="598"/>
                    </a:cubicBezTo>
                    <a:lnTo>
                      <a:pt x="161" y="598"/>
                    </a:lnTo>
                    <a:cubicBezTo>
                      <a:pt x="179" y="598"/>
                      <a:pt x="194" y="583"/>
                      <a:pt x="194" y="565"/>
                    </a:cubicBezTo>
                    <a:lnTo>
                      <a:pt x="194" y="269"/>
                    </a:lnTo>
                    <a:lnTo>
                      <a:pt x="236" y="269"/>
                    </a:lnTo>
                    <a:lnTo>
                      <a:pt x="236" y="565"/>
                    </a:lnTo>
                    <a:cubicBezTo>
                      <a:pt x="236" y="583"/>
                      <a:pt x="251" y="598"/>
                      <a:pt x="269" y="598"/>
                    </a:cubicBezTo>
                    <a:lnTo>
                      <a:pt x="400" y="598"/>
                    </a:lnTo>
                    <a:cubicBezTo>
                      <a:pt x="419" y="598"/>
                      <a:pt x="434" y="583"/>
                      <a:pt x="434" y="565"/>
                    </a:cubicBezTo>
                    <a:lnTo>
                      <a:pt x="434" y="269"/>
                    </a:lnTo>
                    <a:lnTo>
                      <a:pt x="475" y="269"/>
                    </a:lnTo>
                    <a:lnTo>
                      <a:pt x="475" y="565"/>
                    </a:lnTo>
                    <a:cubicBezTo>
                      <a:pt x="475" y="583"/>
                      <a:pt x="490" y="598"/>
                      <a:pt x="508" y="598"/>
                    </a:cubicBezTo>
                    <a:lnTo>
                      <a:pt x="640" y="598"/>
                    </a:lnTo>
                    <a:cubicBezTo>
                      <a:pt x="658" y="598"/>
                      <a:pt x="673" y="583"/>
                      <a:pt x="673" y="565"/>
                    </a:cubicBezTo>
                    <a:lnTo>
                      <a:pt x="673" y="269"/>
                    </a:lnTo>
                    <a:lnTo>
                      <a:pt x="714" y="269"/>
                    </a:lnTo>
                    <a:lnTo>
                      <a:pt x="714" y="565"/>
                    </a:lnTo>
                    <a:cubicBezTo>
                      <a:pt x="714" y="583"/>
                      <a:pt x="729" y="598"/>
                      <a:pt x="748" y="5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25" name="圆角矩形 75"/>
          <p:cNvSpPr/>
          <p:nvPr/>
        </p:nvSpPr>
        <p:spPr bwMode="gray">
          <a:xfrm>
            <a:off x="767541" y="5167518"/>
            <a:ext cx="5643562" cy="764188"/>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3" name="Oval 2"/>
          <p:cNvSpPr>
            <a:spLocks noChangeArrowheads="1"/>
          </p:cNvSpPr>
          <p:nvPr/>
        </p:nvSpPr>
        <p:spPr bwMode="gray">
          <a:xfrm>
            <a:off x="1843482" y="4009845"/>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8" name="Oval 2"/>
          <p:cNvSpPr>
            <a:spLocks noChangeArrowheads="1"/>
          </p:cNvSpPr>
          <p:nvPr/>
        </p:nvSpPr>
        <p:spPr bwMode="gray">
          <a:xfrm>
            <a:off x="4281724" y="4009845"/>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7" name="文本框 650"/>
          <p:cNvSpPr txBox="1"/>
          <p:nvPr/>
        </p:nvSpPr>
        <p:spPr bwMode="gray">
          <a:xfrm>
            <a:off x="2831622" y="2903755"/>
            <a:ext cx="1520348" cy="204311"/>
          </a:xfrm>
          <a:prstGeom prst="roundRect">
            <a:avLst/>
          </a:prstGeom>
          <a:noFill/>
        </p:spPr>
        <p:txBody>
          <a:bodyPr wrap="square" lIns="0" tIns="0" rIns="0" bIns="0" rtlCol="0" anchor="ctr" anchorCtr="0">
            <a:spAutoFit/>
          </a:bodyPr>
          <a:lstStyle/>
          <a:p>
            <a:pPr algn="ctr" fontAlgn="ctr"/>
            <a:r>
              <a:rPr lang="en-US" sz="1200" b="1" dirty="0" smtClean="0">
                <a:solidFill>
                  <a:srgbClr val="7F7F7F"/>
                </a:solidFill>
                <a:latin typeface="Huawei Sans" panose="020C0503030203020204" pitchFamily="34" charset="0"/>
              </a:rPr>
              <a:t>Municipal core</a:t>
            </a:r>
            <a:endParaRPr lang="en-US" altLang="zh-CN" sz="12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2" name="直接连接符 831">
            <a:extLst>
              <a:ext uri="{FF2B5EF4-FFF2-40B4-BE49-F238E27FC236}">
                <a16:creationId xmlns:a16="http://schemas.microsoft.com/office/drawing/2014/main" xmlns="" id="{D0B74E45-7A83-4888-87C4-44D046B8F974}"/>
              </a:ext>
            </a:extLst>
          </p:cNvPr>
          <p:cNvCxnSpPr>
            <a:cxnSpLocks/>
            <a:stCxn id="742" idx="0"/>
            <a:endCxn id="829" idx="2"/>
          </p:cNvCxnSpPr>
          <p:nvPr/>
        </p:nvCxnSpPr>
        <p:spPr bwMode="gray">
          <a:xfrm flipH="1" flipV="1">
            <a:off x="3565178" y="3527793"/>
            <a:ext cx="3598" cy="410315"/>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855" name="椭圆 854"/>
          <p:cNvSpPr/>
          <p:nvPr/>
        </p:nvSpPr>
        <p:spPr bwMode="gray">
          <a:xfrm>
            <a:off x="1717032" y="1951073"/>
            <a:ext cx="3787970" cy="608852"/>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856" name="文本框 650"/>
          <p:cNvSpPr txBox="1"/>
          <p:nvPr/>
        </p:nvSpPr>
        <p:spPr bwMode="gray">
          <a:xfrm>
            <a:off x="2831622" y="1826941"/>
            <a:ext cx="1520348" cy="204311"/>
          </a:xfrm>
          <a:prstGeom prst="roundRect">
            <a:avLst/>
          </a:prstGeom>
          <a:noFill/>
        </p:spPr>
        <p:txBody>
          <a:bodyPr wrap="square" lIns="0" tIns="0" rIns="0" bIns="0" rtlCol="0" anchor="ctr" anchorCtr="0">
            <a:spAutoFit/>
          </a:bodyPr>
          <a:lstStyle/>
          <a:p>
            <a:pPr algn="ctr" fontAlgn="ctr"/>
            <a:r>
              <a:rPr lang="en-US" sz="1200" b="1" dirty="0" smtClean="0">
                <a:solidFill>
                  <a:srgbClr val="7F7F7F"/>
                </a:solidFill>
                <a:latin typeface="Huawei Sans" panose="020C0503030203020204" pitchFamily="34" charset="0"/>
              </a:rPr>
              <a:t>Provincial core</a:t>
            </a:r>
            <a:endParaRPr lang="en-US" altLang="zh-CN" sz="12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9" name="直接连接符 868">
            <a:extLst>
              <a:ext uri="{FF2B5EF4-FFF2-40B4-BE49-F238E27FC236}">
                <a16:creationId xmlns:a16="http://schemas.microsoft.com/office/drawing/2014/main" xmlns="" id="{D0B74E45-7A83-4888-87C4-44D046B8F974}"/>
              </a:ext>
            </a:extLst>
          </p:cNvPr>
          <p:cNvCxnSpPr>
            <a:cxnSpLocks/>
          </p:cNvCxnSpPr>
          <p:nvPr/>
        </p:nvCxnSpPr>
        <p:spPr bwMode="gray">
          <a:xfrm flipV="1">
            <a:off x="3568776" y="2442820"/>
            <a:ext cx="4099" cy="53707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0" name="直接连接符 869">
            <a:extLst>
              <a:ext uri="{FF2B5EF4-FFF2-40B4-BE49-F238E27FC236}">
                <a16:creationId xmlns:a16="http://schemas.microsoft.com/office/drawing/2014/main" xmlns="" id="{D0B74E45-7A83-4888-87C4-44D046B8F974}"/>
              </a:ext>
            </a:extLst>
          </p:cNvPr>
          <p:cNvCxnSpPr>
            <a:cxnSpLocks/>
          </p:cNvCxnSpPr>
          <p:nvPr/>
        </p:nvCxnSpPr>
        <p:spPr bwMode="gray">
          <a:xfrm flipV="1">
            <a:off x="3568776" y="1610217"/>
            <a:ext cx="0" cy="218151"/>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871" name="Freeform 159">
            <a:extLst>
              <a:ext uri="{FF2B5EF4-FFF2-40B4-BE49-F238E27FC236}">
                <a16:creationId xmlns:a16="http://schemas.microsoft.com/office/drawing/2014/main" xmlns="" id="{16B4DC75-FC6F-412D-B4FC-598E18648FE2}"/>
              </a:ext>
            </a:extLst>
          </p:cNvPr>
          <p:cNvSpPr/>
          <p:nvPr/>
        </p:nvSpPr>
        <p:spPr bwMode="gray">
          <a:xfrm flipH="1">
            <a:off x="2994337" y="1003712"/>
            <a:ext cx="1141682" cy="66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WAN backbone network</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3" name="椭圆 872"/>
          <p:cNvSpPr/>
          <p:nvPr/>
        </p:nvSpPr>
        <p:spPr bwMode="gray">
          <a:xfrm>
            <a:off x="5195056" y="3864498"/>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888" name="椭圆 887"/>
          <p:cNvSpPr/>
          <p:nvPr/>
        </p:nvSpPr>
        <p:spPr bwMode="gray">
          <a:xfrm>
            <a:off x="1039282" y="3864498"/>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909" name="Oval 2"/>
          <p:cNvSpPr>
            <a:spLocks noChangeArrowheads="1"/>
          </p:cNvSpPr>
          <p:nvPr/>
        </p:nvSpPr>
        <p:spPr bwMode="gray">
          <a:xfrm>
            <a:off x="1297134" y="3774836"/>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2" name="Oval 2"/>
          <p:cNvSpPr>
            <a:spLocks noChangeArrowheads="1"/>
          </p:cNvSpPr>
          <p:nvPr/>
        </p:nvSpPr>
        <p:spPr bwMode="gray">
          <a:xfrm>
            <a:off x="5452908" y="2780979"/>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5" name="椭圆 934"/>
          <p:cNvSpPr/>
          <p:nvPr/>
        </p:nvSpPr>
        <p:spPr bwMode="gray">
          <a:xfrm>
            <a:off x="5195056" y="2870641"/>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937" name="椭圆 936"/>
          <p:cNvSpPr/>
          <p:nvPr/>
        </p:nvSpPr>
        <p:spPr bwMode="gray">
          <a:xfrm>
            <a:off x="1039282" y="2851611"/>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939" name="Oval 2"/>
          <p:cNvSpPr>
            <a:spLocks noChangeArrowheads="1"/>
          </p:cNvSpPr>
          <p:nvPr/>
        </p:nvSpPr>
        <p:spPr bwMode="gray">
          <a:xfrm>
            <a:off x="1297134" y="2761949"/>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5" name="椭圆 944"/>
          <p:cNvSpPr/>
          <p:nvPr/>
        </p:nvSpPr>
        <p:spPr bwMode="gray">
          <a:xfrm>
            <a:off x="5008761" y="4702557"/>
            <a:ext cx="1176896" cy="189893"/>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6" name="椭圆 945"/>
          <p:cNvSpPr/>
          <p:nvPr/>
        </p:nvSpPr>
        <p:spPr bwMode="gray">
          <a:xfrm>
            <a:off x="1106618" y="4702557"/>
            <a:ext cx="1176896" cy="189893"/>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7" name="直接连接符 946">
            <a:extLst>
              <a:ext uri="{FF2B5EF4-FFF2-40B4-BE49-F238E27FC236}">
                <a16:creationId xmlns:a16="http://schemas.microsoft.com/office/drawing/2014/main" xmlns="" id="{D0B74E45-7A83-4888-87C4-44D046B8F974}"/>
              </a:ext>
            </a:extLst>
          </p:cNvPr>
          <p:cNvCxnSpPr>
            <a:cxnSpLocks/>
            <a:stCxn id="946" idx="0"/>
            <a:endCxn id="733" idx="2"/>
          </p:cNvCxnSpPr>
          <p:nvPr/>
        </p:nvCxnSpPr>
        <p:spPr bwMode="gray">
          <a:xfrm flipV="1">
            <a:off x="1695066" y="4473789"/>
            <a:ext cx="673926" cy="22876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950" name="直接连接符 949">
            <a:extLst>
              <a:ext uri="{FF2B5EF4-FFF2-40B4-BE49-F238E27FC236}">
                <a16:creationId xmlns:a16="http://schemas.microsoft.com/office/drawing/2014/main" xmlns="" id="{D0B74E45-7A83-4888-87C4-44D046B8F974}"/>
              </a:ext>
            </a:extLst>
          </p:cNvPr>
          <p:cNvCxnSpPr>
            <a:cxnSpLocks/>
            <a:stCxn id="945" idx="0"/>
            <a:endCxn id="738" idx="2"/>
          </p:cNvCxnSpPr>
          <p:nvPr/>
        </p:nvCxnSpPr>
        <p:spPr bwMode="gray">
          <a:xfrm flipH="1" flipV="1">
            <a:off x="4807234" y="4473789"/>
            <a:ext cx="789975" cy="22876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964" name="矩形 963">
            <a:extLst>
              <a:ext uri="{FF2B5EF4-FFF2-40B4-BE49-F238E27FC236}">
                <a16:creationId xmlns:a16="http://schemas.microsoft.com/office/drawing/2014/main" xmlns="" id="{3FC33F12-68C8-449B-A505-ECE33AB944E5}"/>
              </a:ext>
            </a:extLst>
          </p:cNvPr>
          <p:cNvSpPr/>
          <p:nvPr/>
        </p:nvSpPr>
        <p:spPr bwMode="gray">
          <a:xfrm>
            <a:off x="6656319" y="2736503"/>
            <a:ext cx="5092769" cy="2677656"/>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400" dirty="0" smtClean="0">
                <a:latin typeface="Huawei Sans" panose="020C0503030203020204" pitchFamily="34" charset="0"/>
              </a:rPr>
              <a:t>Large enterprises build their own WANs to meet the interconnection requirements of nodes at different levels, such as the headquarters, branches, DCs, and mobile offices.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85725" fontAlgn="ctr">
              <a:lnSpc>
                <a:spcPct val="150000"/>
              </a:lnSpc>
            </a:pPr>
            <a:r>
              <a:rPr lang="en-US" sz="1400" dirty="0" smtClean="0">
                <a:latin typeface="Huawei Sans" panose="020C0503030203020204" pitchFamily="34" charset="0"/>
              </a:rPr>
              <a:t>Typical industry WANs include government WANs, financial WANs, electric power communication networks, railway bearer networks, and civil aviation bearer networks.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207" descr="03.png"/>
          <p:cNvPicPr>
            <a:picLocks/>
          </p:cNvPicPr>
          <p:nvPr/>
        </p:nvPicPr>
        <p:blipFill>
          <a:blip r:embed="rId3" cstate="print"/>
          <a:stretch>
            <a:fillRect/>
          </a:stretch>
        </p:blipFill>
        <p:spPr bwMode="gray">
          <a:xfrm>
            <a:off x="3162542" y="4225602"/>
            <a:ext cx="421327" cy="344597"/>
          </a:xfrm>
          <a:prstGeom prst="rect">
            <a:avLst/>
          </a:prstGeom>
        </p:spPr>
      </p:pic>
      <p:pic>
        <p:nvPicPr>
          <p:cNvPr id="209" name="图片 208" descr="03.png"/>
          <p:cNvPicPr>
            <a:picLocks/>
          </p:cNvPicPr>
          <p:nvPr/>
        </p:nvPicPr>
        <p:blipFill>
          <a:blip r:embed="rId3" cstate="print"/>
          <a:stretch>
            <a:fillRect/>
          </a:stretch>
        </p:blipFill>
        <p:spPr bwMode="gray">
          <a:xfrm>
            <a:off x="3641209" y="4225602"/>
            <a:ext cx="421327" cy="344597"/>
          </a:xfrm>
          <a:prstGeom prst="rect">
            <a:avLst/>
          </a:prstGeom>
        </p:spPr>
      </p:pic>
      <p:pic>
        <p:nvPicPr>
          <p:cNvPr id="220" name="图片 219" descr="03.png"/>
          <p:cNvPicPr>
            <a:picLocks/>
          </p:cNvPicPr>
          <p:nvPr/>
        </p:nvPicPr>
        <p:blipFill>
          <a:blip r:embed="rId3" cstate="print"/>
          <a:stretch>
            <a:fillRect/>
          </a:stretch>
        </p:blipFill>
        <p:spPr bwMode="gray">
          <a:xfrm>
            <a:off x="1909488" y="4067579"/>
            <a:ext cx="421327" cy="344597"/>
          </a:xfrm>
          <a:prstGeom prst="rect">
            <a:avLst/>
          </a:prstGeom>
        </p:spPr>
      </p:pic>
      <p:pic>
        <p:nvPicPr>
          <p:cNvPr id="221" name="图片 220" descr="03.png"/>
          <p:cNvPicPr>
            <a:picLocks/>
          </p:cNvPicPr>
          <p:nvPr/>
        </p:nvPicPr>
        <p:blipFill>
          <a:blip r:embed="rId3" cstate="print"/>
          <a:stretch>
            <a:fillRect/>
          </a:stretch>
        </p:blipFill>
        <p:spPr bwMode="gray">
          <a:xfrm>
            <a:off x="2388155" y="4067579"/>
            <a:ext cx="421327" cy="344597"/>
          </a:xfrm>
          <a:prstGeom prst="rect">
            <a:avLst/>
          </a:prstGeom>
        </p:spPr>
      </p:pic>
      <p:pic>
        <p:nvPicPr>
          <p:cNvPr id="222" name="图片 221" descr="03.png"/>
          <p:cNvPicPr>
            <a:picLocks/>
          </p:cNvPicPr>
          <p:nvPr/>
        </p:nvPicPr>
        <p:blipFill>
          <a:blip r:embed="rId3" cstate="print"/>
          <a:stretch>
            <a:fillRect/>
          </a:stretch>
        </p:blipFill>
        <p:spPr bwMode="gray">
          <a:xfrm>
            <a:off x="4338882" y="4067579"/>
            <a:ext cx="421327" cy="344597"/>
          </a:xfrm>
          <a:prstGeom prst="rect">
            <a:avLst/>
          </a:prstGeom>
        </p:spPr>
      </p:pic>
      <p:pic>
        <p:nvPicPr>
          <p:cNvPr id="223" name="图片 222" descr="03.png"/>
          <p:cNvPicPr>
            <a:picLocks/>
          </p:cNvPicPr>
          <p:nvPr/>
        </p:nvPicPr>
        <p:blipFill>
          <a:blip r:embed="rId3" cstate="print"/>
          <a:stretch>
            <a:fillRect/>
          </a:stretch>
        </p:blipFill>
        <p:spPr bwMode="gray">
          <a:xfrm>
            <a:off x="4817549" y="4067579"/>
            <a:ext cx="421327" cy="344597"/>
          </a:xfrm>
          <a:prstGeom prst="rect">
            <a:avLst/>
          </a:prstGeom>
        </p:spPr>
      </p:pic>
      <p:grpSp>
        <p:nvGrpSpPr>
          <p:cNvPr id="3" name="组合 2"/>
          <p:cNvGrpSpPr/>
          <p:nvPr/>
        </p:nvGrpSpPr>
        <p:grpSpPr bwMode="gray">
          <a:xfrm>
            <a:off x="3090891" y="3109071"/>
            <a:ext cx="948574" cy="418722"/>
            <a:chOff x="3090891" y="3109071"/>
            <a:chExt cx="948574" cy="418722"/>
          </a:xfrm>
        </p:grpSpPr>
        <p:sp>
          <p:nvSpPr>
            <p:cNvPr id="829"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4" name="图片 223"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25" name="图片 224"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27" name="组合 226"/>
          <p:cNvGrpSpPr/>
          <p:nvPr/>
        </p:nvGrpSpPr>
        <p:grpSpPr bwMode="gray">
          <a:xfrm>
            <a:off x="1924493" y="2971368"/>
            <a:ext cx="948574" cy="418722"/>
            <a:chOff x="3090891" y="3109071"/>
            <a:chExt cx="948574" cy="418722"/>
          </a:xfrm>
        </p:grpSpPr>
        <p:sp>
          <p:nvSpPr>
            <p:cNvPr id="228"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9" name="图片 228"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30" name="图片 229"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31" name="组合 230"/>
          <p:cNvGrpSpPr/>
          <p:nvPr/>
        </p:nvGrpSpPr>
        <p:grpSpPr bwMode="gray">
          <a:xfrm>
            <a:off x="4317377" y="2971368"/>
            <a:ext cx="948574" cy="418722"/>
            <a:chOff x="3090891" y="3109071"/>
            <a:chExt cx="948574" cy="418722"/>
          </a:xfrm>
        </p:grpSpPr>
        <p:sp>
          <p:nvSpPr>
            <p:cNvPr id="232"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3" name="图片 232"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34" name="图片 233"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35" name="组合 234"/>
          <p:cNvGrpSpPr/>
          <p:nvPr/>
        </p:nvGrpSpPr>
        <p:grpSpPr bwMode="gray">
          <a:xfrm>
            <a:off x="3097965" y="2051671"/>
            <a:ext cx="925929" cy="408726"/>
            <a:chOff x="3090891" y="3109071"/>
            <a:chExt cx="948574" cy="418722"/>
          </a:xfrm>
        </p:grpSpPr>
        <p:sp>
          <p:nvSpPr>
            <p:cNvPr id="236"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7" name="图片 236"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38" name="图片 237"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43" name="组合 242"/>
          <p:cNvGrpSpPr/>
          <p:nvPr/>
        </p:nvGrpSpPr>
        <p:grpSpPr bwMode="gray">
          <a:xfrm>
            <a:off x="1927879" y="1960649"/>
            <a:ext cx="925929" cy="408726"/>
            <a:chOff x="3090891" y="3109071"/>
            <a:chExt cx="948574" cy="418722"/>
          </a:xfrm>
        </p:grpSpPr>
        <p:sp>
          <p:nvSpPr>
            <p:cNvPr id="244"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5" name="图片 244"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47" name="图片 246"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48" name="组合 247"/>
          <p:cNvGrpSpPr/>
          <p:nvPr/>
        </p:nvGrpSpPr>
        <p:grpSpPr bwMode="gray">
          <a:xfrm>
            <a:off x="4312947" y="1960649"/>
            <a:ext cx="925929" cy="408726"/>
            <a:chOff x="3090891" y="3109071"/>
            <a:chExt cx="948574" cy="418722"/>
          </a:xfrm>
        </p:grpSpPr>
        <p:sp>
          <p:nvSpPr>
            <p:cNvPr id="249"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0" name="图片 249"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51" name="图片 250" descr="03.png"/>
            <p:cNvPicPr>
              <a:picLocks/>
            </p:cNvPicPr>
            <p:nvPr/>
          </p:nvPicPr>
          <p:blipFill>
            <a:blip r:embed="rId3" cstate="print"/>
            <a:stretch>
              <a:fillRect/>
            </a:stretch>
          </p:blipFill>
          <p:spPr bwMode="gray">
            <a:xfrm>
              <a:off x="3587005" y="3159794"/>
              <a:ext cx="388457" cy="317713"/>
            </a:xfrm>
            <a:prstGeom prst="rect">
              <a:avLst/>
            </a:prstGeom>
          </p:spPr>
        </p:pic>
      </p:grpSp>
      <p:pic>
        <p:nvPicPr>
          <p:cNvPr id="252" name="图片 251" descr="03.png"/>
          <p:cNvPicPr>
            <a:picLocks/>
          </p:cNvPicPr>
          <p:nvPr/>
        </p:nvPicPr>
        <p:blipFill>
          <a:blip r:embed="rId3" cstate="print"/>
          <a:stretch>
            <a:fillRect/>
          </a:stretch>
        </p:blipFill>
        <p:spPr bwMode="gray">
          <a:xfrm>
            <a:off x="5750094" y="3824197"/>
            <a:ext cx="193163" cy="157985"/>
          </a:xfrm>
          <a:prstGeom prst="rect">
            <a:avLst/>
          </a:prstGeom>
        </p:spPr>
      </p:pic>
      <p:pic>
        <p:nvPicPr>
          <p:cNvPr id="253" name="图片 252" descr="03.png"/>
          <p:cNvPicPr>
            <a:picLocks/>
          </p:cNvPicPr>
          <p:nvPr/>
        </p:nvPicPr>
        <p:blipFill>
          <a:blip r:embed="rId3" cstate="print"/>
          <a:stretch>
            <a:fillRect/>
          </a:stretch>
        </p:blipFill>
        <p:spPr bwMode="gray">
          <a:xfrm>
            <a:off x="5488832" y="3824197"/>
            <a:ext cx="193163" cy="157985"/>
          </a:xfrm>
          <a:prstGeom prst="rect">
            <a:avLst/>
          </a:prstGeom>
        </p:spPr>
      </p:pic>
      <p:cxnSp>
        <p:nvCxnSpPr>
          <p:cNvPr id="912" name="直接连接符 911">
            <a:extLst>
              <a:ext uri="{FF2B5EF4-FFF2-40B4-BE49-F238E27FC236}">
                <a16:creationId xmlns:a16="http://schemas.microsoft.com/office/drawing/2014/main" xmlns="" id="{D0B74E45-7A83-4888-87C4-44D046B8F974}"/>
              </a:ext>
            </a:extLst>
          </p:cNvPr>
          <p:cNvCxnSpPr>
            <a:cxnSpLocks/>
          </p:cNvCxnSpPr>
          <p:nvPr/>
        </p:nvCxnSpPr>
        <p:spPr bwMode="gray">
          <a:xfrm flipH="1" flipV="1">
            <a:off x="4803636" y="3379719"/>
            <a:ext cx="957360" cy="51250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pic>
        <p:nvPicPr>
          <p:cNvPr id="254" name="图片 253" descr="03.png"/>
          <p:cNvPicPr>
            <a:picLocks/>
          </p:cNvPicPr>
          <p:nvPr/>
        </p:nvPicPr>
        <p:blipFill>
          <a:blip r:embed="rId3" cstate="print"/>
          <a:stretch>
            <a:fillRect/>
          </a:stretch>
        </p:blipFill>
        <p:spPr bwMode="gray">
          <a:xfrm>
            <a:off x="5750094" y="2804691"/>
            <a:ext cx="193163" cy="157985"/>
          </a:xfrm>
          <a:prstGeom prst="rect">
            <a:avLst/>
          </a:prstGeom>
        </p:spPr>
      </p:pic>
      <p:pic>
        <p:nvPicPr>
          <p:cNvPr id="255" name="图片 254" descr="03.png"/>
          <p:cNvPicPr>
            <a:picLocks/>
          </p:cNvPicPr>
          <p:nvPr/>
        </p:nvPicPr>
        <p:blipFill>
          <a:blip r:embed="rId3" cstate="print"/>
          <a:stretch>
            <a:fillRect/>
          </a:stretch>
        </p:blipFill>
        <p:spPr bwMode="gray">
          <a:xfrm>
            <a:off x="5488832" y="2804691"/>
            <a:ext cx="193163" cy="157985"/>
          </a:xfrm>
          <a:prstGeom prst="rect">
            <a:avLst/>
          </a:prstGeom>
        </p:spPr>
      </p:pic>
      <p:cxnSp>
        <p:nvCxnSpPr>
          <p:cNvPr id="934" name="直接连接符 933">
            <a:extLst>
              <a:ext uri="{FF2B5EF4-FFF2-40B4-BE49-F238E27FC236}">
                <a16:creationId xmlns:a16="http://schemas.microsoft.com/office/drawing/2014/main" xmlns="" id="{D0B74E45-7A83-4888-87C4-44D046B8F974}"/>
              </a:ext>
            </a:extLst>
          </p:cNvPr>
          <p:cNvCxnSpPr>
            <a:cxnSpLocks/>
          </p:cNvCxnSpPr>
          <p:nvPr/>
        </p:nvCxnSpPr>
        <p:spPr bwMode="gray">
          <a:xfrm flipH="1" flipV="1">
            <a:off x="4811333" y="2351896"/>
            <a:ext cx="949663" cy="546474"/>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pic>
        <p:nvPicPr>
          <p:cNvPr id="256" name="图片 255" descr="03.png"/>
          <p:cNvPicPr>
            <a:picLocks/>
          </p:cNvPicPr>
          <p:nvPr/>
        </p:nvPicPr>
        <p:blipFill>
          <a:blip r:embed="rId3" cstate="print"/>
          <a:stretch>
            <a:fillRect/>
          </a:stretch>
        </p:blipFill>
        <p:spPr bwMode="gray">
          <a:xfrm>
            <a:off x="1598748" y="3824197"/>
            <a:ext cx="193163" cy="157985"/>
          </a:xfrm>
          <a:prstGeom prst="rect">
            <a:avLst/>
          </a:prstGeom>
        </p:spPr>
      </p:pic>
      <p:pic>
        <p:nvPicPr>
          <p:cNvPr id="257" name="图片 256" descr="03.png"/>
          <p:cNvPicPr>
            <a:picLocks/>
          </p:cNvPicPr>
          <p:nvPr/>
        </p:nvPicPr>
        <p:blipFill>
          <a:blip r:embed="rId3" cstate="print"/>
          <a:stretch>
            <a:fillRect/>
          </a:stretch>
        </p:blipFill>
        <p:spPr bwMode="gray">
          <a:xfrm>
            <a:off x="1337486" y="3824197"/>
            <a:ext cx="193163" cy="157985"/>
          </a:xfrm>
          <a:prstGeom prst="rect">
            <a:avLst/>
          </a:prstGeom>
        </p:spPr>
      </p:pic>
      <p:pic>
        <p:nvPicPr>
          <p:cNvPr id="258" name="图片 257" descr="03.png"/>
          <p:cNvPicPr>
            <a:picLocks/>
          </p:cNvPicPr>
          <p:nvPr/>
        </p:nvPicPr>
        <p:blipFill>
          <a:blip r:embed="rId3" cstate="print"/>
          <a:stretch>
            <a:fillRect/>
          </a:stretch>
        </p:blipFill>
        <p:spPr bwMode="gray">
          <a:xfrm>
            <a:off x="1598748" y="2802879"/>
            <a:ext cx="193163" cy="157985"/>
          </a:xfrm>
          <a:prstGeom prst="rect">
            <a:avLst/>
          </a:prstGeom>
        </p:spPr>
      </p:pic>
      <p:pic>
        <p:nvPicPr>
          <p:cNvPr id="259" name="图片 258" descr="03.png"/>
          <p:cNvPicPr>
            <a:picLocks/>
          </p:cNvPicPr>
          <p:nvPr/>
        </p:nvPicPr>
        <p:blipFill>
          <a:blip r:embed="rId3" cstate="print"/>
          <a:stretch>
            <a:fillRect/>
          </a:stretch>
        </p:blipFill>
        <p:spPr bwMode="gray">
          <a:xfrm>
            <a:off x="1337486" y="2802879"/>
            <a:ext cx="193163" cy="157985"/>
          </a:xfrm>
          <a:prstGeom prst="rect">
            <a:avLst/>
          </a:prstGeom>
        </p:spPr>
      </p:pic>
      <p:cxnSp>
        <p:nvCxnSpPr>
          <p:cNvPr id="929" name="直接连接符 928">
            <a:extLst>
              <a:ext uri="{FF2B5EF4-FFF2-40B4-BE49-F238E27FC236}">
                <a16:creationId xmlns:a16="http://schemas.microsoft.com/office/drawing/2014/main" xmlns="" id="{D0B74E45-7A83-4888-87C4-44D046B8F974}"/>
              </a:ext>
            </a:extLst>
          </p:cNvPr>
          <p:cNvCxnSpPr>
            <a:cxnSpLocks/>
            <a:stCxn id="257" idx="3"/>
          </p:cNvCxnSpPr>
          <p:nvPr/>
        </p:nvCxnSpPr>
        <p:spPr bwMode="gray">
          <a:xfrm flipV="1">
            <a:off x="1530649" y="3379719"/>
            <a:ext cx="834745" cy="523471"/>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942" name="直接连接符 941">
            <a:extLst>
              <a:ext uri="{FF2B5EF4-FFF2-40B4-BE49-F238E27FC236}">
                <a16:creationId xmlns:a16="http://schemas.microsoft.com/office/drawing/2014/main" xmlns="" id="{D0B74E45-7A83-4888-87C4-44D046B8F974}"/>
              </a:ext>
            </a:extLst>
          </p:cNvPr>
          <p:cNvCxnSpPr>
            <a:cxnSpLocks/>
            <a:stCxn id="259" idx="3"/>
          </p:cNvCxnSpPr>
          <p:nvPr/>
        </p:nvCxnSpPr>
        <p:spPr bwMode="gray">
          <a:xfrm flipV="1">
            <a:off x="1530649" y="2351896"/>
            <a:ext cx="842442" cy="529976"/>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Tree>
    <p:extLst>
      <p:ext uri="{BB962C8B-B14F-4D97-AF65-F5344CB8AC3E}">
        <p14:creationId xmlns:p14="http://schemas.microsoft.com/office/powerpoint/2010/main" val="249620034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405345;#402182;"/>
</p:tagLst>
</file>

<file path=ppt/tags/tag10.xml><?xml version="1.0" encoding="utf-8"?>
<p:tagLst xmlns:a="http://schemas.openxmlformats.org/drawingml/2006/main" xmlns:r="http://schemas.openxmlformats.org/officeDocument/2006/relationships" xmlns:p="http://schemas.openxmlformats.org/presentationml/2006/main">
  <p:tag name="PA" val="v5.2.5"/>
</p:tagLst>
</file>

<file path=ppt/tags/tag11.xml><?xml version="1.0" encoding="utf-8"?>
<p:tagLst xmlns:a="http://schemas.openxmlformats.org/drawingml/2006/main" xmlns:r="http://schemas.openxmlformats.org/officeDocument/2006/relationships" xmlns:p="http://schemas.openxmlformats.org/presentationml/2006/main">
  <p:tag name="PA" val="v5.2.5"/>
</p:tagLst>
</file>

<file path=ppt/tags/tag2.xml><?xml version="1.0" encoding="utf-8"?>
<p:tagLst xmlns:a="http://schemas.openxmlformats.org/drawingml/2006/main" xmlns:r="http://schemas.openxmlformats.org/officeDocument/2006/relationships" xmlns:p="http://schemas.openxmlformats.org/presentationml/2006/main">
  <p:tag name="ISLIDE.ICON" val="#141297;#56282;#107824;"/>
</p:tagLst>
</file>

<file path=ppt/tags/tag3.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5.xml><?xml version="1.0" encoding="utf-8"?>
<p:tagLst xmlns:a="http://schemas.openxmlformats.org/drawingml/2006/main" xmlns:r="http://schemas.openxmlformats.org/officeDocument/2006/relationships" xmlns:p="http://schemas.openxmlformats.org/presentationml/2006/main">
  <p:tag name="PA" val="v5.2.5"/>
</p:tagLst>
</file>

<file path=ppt/tags/tag6.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5.2.5"/>
</p:tagLst>
</file>

<file path=ppt/tags/tag9.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7F5E22-5CDE-4B4E-9C3E-C72FBC4F415B}"/>
</file>

<file path=customXml/itemProps2.xml><?xml version="1.0" encoding="utf-8"?>
<ds:datastoreItem xmlns:ds="http://schemas.openxmlformats.org/officeDocument/2006/customXml" ds:itemID="{12296AD3-5121-4DF6-8150-62C25C031437}">
  <ds:schemaRefs>
    <ds:schemaRef ds:uri="http://schemas.openxmlformats.org/package/2006/metadata/core-properties"/>
    <ds:schemaRef ds:uri="http://www.w3.org/XML/1998/namespace"/>
    <ds:schemaRef ds:uri="http://purl.org/dc/dcmitype/"/>
    <ds:schemaRef ds:uri="http://purl.org/dc/elements/1.1/"/>
    <ds:schemaRef ds:uri="http://schemas.microsoft.com/office/infopath/2007/PartnerControls"/>
    <ds:schemaRef ds:uri="http://schemas.microsoft.com/office/2006/documentManagement/types"/>
    <ds:schemaRef ds:uri="http://schemas.microsoft.com/office/2006/metadata/properties"/>
    <ds:schemaRef ds:uri="475f1e55-3009-46d8-9566-5d569a2b3a98"/>
    <ds:schemaRef ds:uri="http://purl.org/dc/term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671</TotalTime>
  <Words>6156</Words>
  <Application>Microsoft Office PowerPoint</Application>
  <PresentationFormat>宽屏</PresentationFormat>
  <Paragraphs>956</Paragraphs>
  <Slides>49</Slides>
  <Notes>49</Notes>
  <HiddenSlides>1</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49</vt:i4>
      </vt:variant>
    </vt:vector>
  </HeadingPairs>
  <TitlesOfParts>
    <vt:vector size="63" baseType="lpstr">
      <vt:lpstr>Aharoni</vt:lpstr>
      <vt:lpstr>Arial Unicode MS</vt:lpstr>
      <vt:lpstr>ＭＳ Ｐゴシック</vt:lpstr>
      <vt:lpstr>方正兰亭黑简体</vt:lpstr>
      <vt:lpstr>Microsoft YaHei</vt:lpstr>
      <vt:lpstr>Microsoft YaHei</vt:lpstr>
      <vt:lpstr>Arial</vt:lpstr>
      <vt:lpstr>Helvetica</vt:lpstr>
      <vt:lpstr>Huawei Sans</vt:lpstr>
      <vt:lpstr>Wingdings</vt:lpstr>
      <vt:lpstr>1_标题页模板</vt:lpstr>
      <vt:lpstr>2_自功能页模板</vt:lpstr>
      <vt:lpstr>3_内容页模板</vt:lpstr>
      <vt:lpstr>4_感谢页模板</vt:lpstr>
      <vt:lpstr>PowerPoint 演示文稿</vt:lpstr>
      <vt:lpstr>Enterprise Network and Solution Overview</vt:lpstr>
      <vt:lpstr>PowerPoint 演示文稿</vt:lpstr>
      <vt:lpstr>PowerPoint 演示文稿</vt:lpstr>
      <vt:lpstr>PowerPoint 演示文稿</vt:lpstr>
      <vt:lpstr>Data Communications Network Builds the Foundation of Digital Society</vt:lpstr>
      <vt:lpstr>Enterprise Network</vt:lpstr>
      <vt:lpstr>Enterprise Network Architecture</vt:lpstr>
      <vt:lpstr>Enterprise WAN Overview</vt:lpstr>
      <vt:lpstr>Enterprise MAN Overview</vt:lpstr>
      <vt:lpstr>Enterprise Campus Network Overview</vt:lpstr>
      <vt:lpstr>Enterprise DCN Overview</vt:lpstr>
      <vt:lpstr>PowerPoint 演示文稿</vt:lpstr>
      <vt:lpstr>Education Network</vt:lpstr>
      <vt:lpstr>Education Backbone Network</vt:lpstr>
      <vt:lpstr>Education MAN</vt:lpstr>
      <vt:lpstr>Higher Education Campus Network</vt:lpstr>
      <vt:lpstr>Financial Backbone Network Architecture</vt:lpstr>
      <vt:lpstr>Financial Service Transport</vt:lpstr>
      <vt:lpstr>Railway Data Communications Network</vt:lpstr>
      <vt:lpstr>Railway Regional Data Network</vt:lpstr>
      <vt:lpstr>Integrated Data Network for the Electric Power Industry</vt:lpstr>
      <vt:lpstr>PowerPoint 演示文稿</vt:lpstr>
      <vt:lpstr>Industry Digital Transformation, Improving Production Efficiency and Customer Satisfaction</vt:lpstr>
      <vt:lpstr>In the Digital Era, How Campus Networks Support Digital Transformation Across Industries?</vt:lpstr>
      <vt:lpstr>Service Requirements and Challenges of Large- and Medium-Sized Campus Networks</vt:lpstr>
      <vt:lpstr>Service Requirements and Challenges of Small- and Medium-Sized Campus Networks</vt:lpstr>
      <vt:lpstr>Development of Enterprise SD-WAN Technologies</vt:lpstr>
      <vt:lpstr>Service Requirements and Challenges of Multi-Campus Network Interconnection</vt:lpstr>
      <vt:lpstr>Cloud + Intelligence, Accelerating HPC</vt:lpstr>
      <vt:lpstr>Three IT transformations, Driving Full Ethernet Evolution of DCNs</vt:lpstr>
      <vt:lpstr>Three Challenges Facing DCN Full-Ethernet Evolution</vt:lpstr>
      <vt:lpstr>5G + Cloud, Increasingly Complex WAN Transport Services</vt:lpstr>
      <vt:lpstr>Service Requirements and Challenges Facing the WAN</vt:lpstr>
      <vt:lpstr>PowerPoint 演示文稿</vt:lpstr>
      <vt:lpstr>iMaster NCE Builds an Autonomous Driving Network</vt:lpstr>
      <vt:lpstr>What Is iMaster NCE?</vt:lpstr>
      <vt:lpstr>All-New iMaster NCE</vt:lpstr>
      <vt:lpstr>One-Stop Autonomous Driving Solution for Campus Networks: CloudCampus </vt:lpstr>
      <vt:lpstr>All-Scenario: Full Coverage from Single Campuses to Multi-Branch Interconnection Campuses</vt:lpstr>
      <vt:lpstr>Full Convergence: One Controller Manages both LAN and WAN Services</vt:lpstr>
      <vt:lpstr>SD-WAN Solution</vt:lpstr>
      <vt:lpstr>Huawei CloudFabric Solution for Intelligent DCNs</vt:lpstr>
      <vt:lpstr>AI-based Intelligent O&amp;M for DCNs</vt:lpstr>
      <vt:lpstr>Huawei Intelligent IP Network Solution</vt:lpstr>
      <vt:lpstr>Key Features of the Intelligent IP Network Solution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155</cp:revision>
  <dcterms:created xsi:type="dcterms:W3CDTF">2018-11-29T10:16:29Z</dcterms:created>
  <dcterms:modified xsi:type="dcterms:W3CDTF">2021-06-17T06:14:58Z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(3)J60qpwG03gP322MPezB5rpsfqWHGZqFPlodnONHEErZfTMrQyyrlKVj+70YknqhbkAz5NkMI
o7OuZh0O5jvQVldpPoLQqdtWinnjsJoTQm9IF1Al1YjVQwzqAG4f9hd9ODV3A343gQo9Pjye
yvH8fhQP2eUOc1Sj5E9ojM2VK7jcXTElM5PVDzbkN4YPX26pQJH/x3zfMsqN4jSDVe73xFNc
6qu5vBwvvOy3LXD8p0</vt:lpwstr>
  </property>
  <property fmtid="{D5CDD505-2E9C-101B-9397-08002B2CF9AE}" pid="3" name="_2015_ms_pID_7253431">
    <vt:lpwstr>fSe6gcl/DQIwNF63GFNPMfvqiRB6KmLZFLI4/OSW05xPxSR8aZtvjx
a8ex39PGBQ0t54Ff31uW3olorTRqfnzLFuuxHITSbt2yNMP5wP7IC6Qj6tLozeJDoWwLY56f
weBSgXBgAHigBE1MN1lRYp0PXi301MlPQkXCtmS9HcWa0jz9ZyVUsfronnsC5pghtjzBzFro
P7Ph2GHh7tr9N3QtHIFOMIZIy3bC9S434agy</vt:lpwstr>
  </property>
  <property fmtid="{D5CDD505-2E9C-101B-9397-08002B2CF9AE}" pid="4" name="_2015_ms_pID_7253432">
    <vt:lpwstr>MTH2I9hPAjAVSA5migNwnRo=</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1623890211</vt:lpwstr>
  </property>
</Properties>
</file>